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smtClean="0">
                <a:solidFill>
                  <a:schemeClr val="accent3">
                    <a:lumMod val="50000"/>
                  </a:schemeClr>
                </a:solidFill>
                <a:latin typeface="Agency FB" pitchFamily="34" charset="0"/>
              </a:rPr>
              <a:t>CATECHIN</a:t>
            </a:r>
            <a:endParaRPr lang="en-US" sz="6600" b="1" dirty="0">
              <a:solidFill>
                <a:schemeClr val="accent3">
                  <a:lumMod val="50000"/>
                </a:schemeClr>
              </a:solidFill>
              <a:latin typeface="Agency FB" pitchFamily="34" charset="0"/>
            </a:endParaRPr>
          </a:p>
        </p:txBody>
      </p:sp>
      <p:pic>
        <p:nvPicPr>
          <p:cNvPr id="1026" name="Picture 2" descr="C:\Users\asus-pc\Desktop\image.jpg"/>
          <p:cNvPicPr>
            <a:picLocks noGrp="1" noChangeAspect="1" noChangeArrowheads="1"/>
          </p:cNvPicPr>
          <p:nvPr>
            <p:ph idx="1"/>
          </p:nvPr>
        </p:nvPicPr>
        <p:blipFill>
          <a:blip r:embed="rId2"/>
          <a:srcRect/>
          <a:stretch>
            <a:fillRect/>
          </a:stretch>
        </p:blipFill>
        <p:spPr bwMode="auto">
          <a:xfrm>
            <a:off x="0" y="1828800"/>
            <a:ext cx="5948363" cy="4267200"/>
          </a:xfrm>
          <a:prstGeom prst="rect">
            <a:avLst/>
          </a:prstGeom>
          <a:noFill/>
        </p:spPr>
      </p:pic>
      <p:pic>
        <p:nvPicPr>
          <p:cNvPr id="1027" name="Picture 3" descr="C:\Users\asus-pc\Desktop\Catechin-3D-structure-CT1001140810.png"/>
          <p:cNvPicPr>
            <a:picLocks noChangeAspect="1" noChangeArrowheads="1"/>
          </p:cNvPicPr>
          <p:nvPr/>
        </p:nvPicPr>
        <p:blipFill>
          <a:blip r:embed="rId3"/>
          <a:srcRect/>
          <a:stretch>
            <a:fillRect/>
          </a:stretch>
        </p:blipFill>
        <p:spPr bwMode="auto">
          <a:xfrm>
            <a:off x="6096000" y="1371600"/>
            <a:ext cx="3048000" cy="5486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dirty="0"/>
          </a:p>
        </p:txBody>
      </p:sp>
      <p:sp>
        <p:nvSpPr>
          <p:cNvPr id="3" name="Content Placeholder 2"/>
          <p:cNvSpPr>
            <a:spLocks noGrp="1"/>
          </p:cNvSpPr>
          <p:nvPr>
            <p:ph idx="1"/>
          </p:nvPr>
        </p:nvSpPr>
        <p:spPr/>
        <p:txBody>
          <a:bodyPr/>
          <a:lstStyle/>
          <a:p>
            <a:pPr>
              <a:buNone/>
            </a:pPr>
            <a:r>
              <a:rPr lang="en-US" dirty="0" smtClean="0"/>
              <a:t>   </a:t>
            </a:r>
            <a:r>
              <a:rPr lang="en-US" dirty="0" smtClean="0">
                <a:latin typeface="Times New Roman" pitchFamily="18" charset="0"/>
                <a:cs typeface="Times New Roman" pitchFamily="18" charset="0"/>
              </a:rPr>
              <a:t>Obesity is an antecedent of various diseases. It easily causes myocardial infarction, cerebral thrombosis, coronary heart disease, and other cardiovascular diseases. Obesity can increase the risk to the human body by reducing the total vascular resistance below normal limits and increase the burden on the heart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dirty="0"/>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could regulate the RNA and protein expression of fatty acid metabolism enzymes in the liver to affect the activity of metabolic enzymes, which can improve the oxidation of fatty acids and the inhibition of fatty acid synthesis, so as to reduce the lipid levels in the blood and liver, as well as decrease body fat deposition, thus reducing early onset of cardiovascular disease in children.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dirty="0"/>
          </a:p>
        </p:txBody>
      </p:sp>
      <p:sp>
        <p:nvSpPr>
          <p:cNvPr id="3" name="Content Placeholder 2"/>
          <p:cNvSpPr>
            <a:spLocks noGrp="1"/>
          </p:cNvSpPr>
          <p:nvPr>
            <p:ph idx="1"/>
          </p:nvPr>
        </p:nvSpPr>
        <p:spPr/>
        <p:txBody>
          <a:bodyPr>
            <a:normAutofit/>
          </a:bodyPr>
          <a:lstStyle/>
          <a:p>
            <a:pPr>
              <a:buNone/>
            </a:pPr>
            <a:r>
              <a:rPr lang="en-US" dirty="0" smtClean="0"/>
              <a:t>    </a:t>
            </a:r>
            <a:r>
              <a:rPr lang="en-US" dirty="0" smtClean="0">
                <a:latin typeface="Times New Roman" pitchFamily="18" charset="0"/>
                <a:cs typeface="Times New Roman" pitchFamily="18" charset="0"/>
              </a:rPr>
              <a:t>Lipid metabolic disorders are the pathologic antecedent of atherosclerosis (AS), which is the main cause of coronary heart disease, cerebral infarction, and peripheral vascular disease. Hyperlipidemia plays a promoting role in the risk of AS, and the increased lipid peroxide (LPO) in serum may lead to platelet aggregation in vivo, with the result that it will cause AS in the damaged body.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Epidemiological data and results from many clinical and experimental studies have shown that green tea consumption may have beneficial effects on cardiovascular health. As major </a:t>
            </a:r>
            <a:r>
              <a:rPr lang="en-US" dirty="0" err="1" smtClean="0">
                <a:latin typeface="Times New Roman" pitchFamily="18" charset="0"/>
                <a:cs typeface="Times New Roman" pitchFamily="18" charset="0"/>
              </a:rPr>
              <a:t>polyphenolic</a:t>
            </a:r>
            <a:r>
              <a:rPr lang="en-US" dirty="0" smtClean="0">
                <a:latin typeface="Times New Roman" pitchFamily="18" charset="0"/>
                <a:cs typeface="Times New Roman" pitchFamily="18" charset="0"/>
              </a:rPr>
              <a:t> compounds in green tea,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may be primarily components in green tea that exert vascular protective effects.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have been shown to inhibit oxidation, vascular inflammation, </a:t>
            </a:r>
            <a:r>
              <a:rPr lang="en-US" dirty="0" err="1" smtClean="0">
                <a:latin typeface="Times New Roman" pitchFamily="18" charset="0"/>
                <a:cs typeface="Times New Roman" pitchFamily="18" charset="0"/>
              </a:rPr>
              <a:t>atherogenesis</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thrombogenesis</a:t>
            </a:r>
            <a:r>
              <a:rPr lang="en-US" dirty="0" smtClean="0">
                <a:latin typeface="Times New Roman" pitchFamily="18" charset="0"/>
                <a:cs typeface="Times New Roman" pitchFamily="18" charset="0"/>
              </a:rPr>
              <a:t>, and favorably modulate plasma lipid profile and vascular reactivity, suggesting a wide spectrum of beneficial effects of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on vascular function.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dirty="0"/>
          </a:p>
        </p:txBody>
      </p:sp>
      <p:sp>
        <p:nvSpPr>
          <p:cNvPr id="3" name="Content Placeholder 2"/>
          <p:cNvSpPr>
            <a:spLocks noGrp="1"/>
          </p:cNvSpPr>
          <p:nvPr>
            <p:ph idx="1"/>
          </p:nvPr>
        </p:nvSpPr>
        <p:spPr/>
        <p:txBody>
          <a:bodyPr/>
          <a:lstStyle/>
          <a:p>
            <a:pPr>
              <a:buNone/>
            </a:pPr>
            <a:r>
              <a:rPr lang="en-US" dirty="0" smtClean="0"/>
              <a:t>   </a:t>
            </a:r>
            <a:r>
              <a:rPr lang="en-US" dirty="0" smtClean="0">
                <a:latin typeface="Times New Roman" pitchFamily="18" charset="0"/>
                <a:cs typeface="Times New Roman" pitchFamily="18" charset="0"/>
              </a:rPr>
              <a:t>While some of the protective effects of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could be partially due to the secondary action of their antioxidant effect, it appears that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can directly act on immune and vascular cells to modulate their functions by targeting multiple cellular pathways and transcriptional factors involved in vascular health, inflammation and diseases.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dirty="0"/>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The </a:t>
            </a:r>
            <a:r>
              <a:rPr lang="en-US" dirty="0" err="1" smtClean="0">
                <a:latin typeface="Times New Roman" pitchFamily="18" charset="0"/>
                <a:cs typeface="Times New Roman" pitchFamily="18" charset="0"/>
              </a:rPr>
              <a:t>phenolic</a:t>
            </a:r>
            <a:r>
              <a:rPr lang="en-US" dirty="0" smtClean="0">
                <a:latin typeface="Times New Roman" pitchFamily="18" charset="0"/>
                <a:cs typeface="Times New Roman" pitchFamily="18" charset="0"/>
              </a:rPr>
              <a:t> hydroxyl groups of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are primarily responsible for scavenging of free radicals, inhibition of lipid </a:t>
            </a:r>
            <a:r>
              <a:rPr lang="en-US" dirty="0" err="1" smtClean="0">
                <a:latin typeface="Times New Roman" pitchFamily="18" charset="0"/>
                <a:cs typeface="Times New Roman" pitchFamily="18" charset="0"/>
              </a:rPr>
              <a:t>peroxidation</a:t>
            </a:r>
            <a:r>
              <a:rPr lang="en-US" dirty="0" smtClean="0">
                <a:latin typeface="Times New Roman" pitchFamily="18" charset="0"/>
                <a:cs typeface="Times New Roman" pitchFamily="18" charset="0"/>
              </a:rPr>
              <a:t>, and hydrolysis of fat, whereas the </a:t>
            </a:r>
            <a:r>
              <a:rPr lang="en-US" dirty="0" err="1" smtClean="0">
                <a:latin typeface="Times New Roman" pitchFamily="18" charset="0"/>
                <a:cs typeface="Times New Roman" pitchFamily="18" charset="0"/>
              </a:rPr>
              <a:t>galloyl</a:t>
            </a:r>
            <a:r>
              <a:rPr lang="en-US" dirty="0" smtClean="0">
                <a:latin typeface="Times New Roman" pitchFamily="18" charset="0"/>
                <a:cs typeface="Times New Roman" pitchFamily="18" charset="0"/>
              </a:rPr>
              <a:t> moiety is involved in chelating metal ions, inhibition of intestinal cholesterol absorption, cholesterol biosynthesis and fatty acid biosynthesis.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are a type of </a:t>
            </a:r>
            <a:r>
              <a:rPr lang="en-US" dirty="0" err="1" smtClean="0">
                <a:latin typeface="Times New Roman" pitchFamily="18" charset="0"/>
                <a:cs typeface="Times New Roman" pitchFamily="18" charset="0"/>
              </a:rPr>
              <a:t>phenolic</a:t>
            </a:r>
            <a:r>
              <a:rPr lang="en-US" dirty="0" smtClean="0">
                <a:latin typeface="Times New Roman" pitchFamily="18" charset="0"/>
                <a:cs typeface="Times New Roman" pitchFamily="18" charset="0"/>
              </a:rPr>
              <a:t> compound found in berries, tea, and cocoa, all of which are foods containing antioxidants thanks to this </a:t>
            </a:r>
            <a:r>
              <a:rPr lang="en-US" dirty="0" err="1" smtClean="0">
                <a:latin typeface="Times New Roman" pitchFamily="18" charset="0"/>
                <a:cs typeface="Times New Roman" pitchFamily="18" charset="0"/>
              </a:rPr>
              <a:t>polyphenol</a:t>
            </a:r>
            <a:r>
              <a:rPr lang="en-US" b="1" dirty="0" smtClean="0"/>
              <a: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chemeClr val="accent3">
                    <a:lumMod val="50000"/>
                  </a:schemeClr>
                </a:solidFill>
                <a:latin typeface="Times New Roman" pitchFamily="18" charset="0"/>
                <a:cs typeface="Times New Roman" pitchFamily="18" charset="0"/>
              </a:rPr>
              <a:t>Catechin</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latin typeface="Times New Roman" pitchFamily="18" charset="0"/>
                <a:cs typeface="Times New Roman" pitchFamily="18" charset="0"/>
              </a:rPr>
              <a:t>    All of the </a:t>
            </a:r>
            <a:r>
              <a:rPr lang="en-US" dirty="0" err="1" smtClean="0">
                <a:latin typeface="Times New Roman" pitchFamily="18" charset="0"/>
                <a:cs typeface="Times New Roman" pitchFamily="18" charset="0"/>
              </a:rPr>
              <a:t>polyphenols</a:t>
            </a:r>
            <a:r>
              <a:rPr lang="en-US" dirty="0" smtClean="0">
                <a:latin typeface="Times New Roman" pitchFamily="18" charset="0"/>
                <a:cs typeface="Times New Roman" pitchFamily="18" charset="0"/>
              </a:rPr>
              <a:t> share a variety of characteristics, in particular, their </a:t>
            </a:r>
            <a:r>
              <a:rPr lang="en-US" dirty="0" err="1" smtClean="0">
                <a:latin typeface="Times New Roman" pitchFamily="18" charset="0"/>
                <a:cs typeface="Times New Roman" pitchFamily="18" charset="0"/>
              </a:rPr>
              <a:t>phenolic</a:t>
            </a:r>
            <a:r>
              <a:rPr lang="en-US" dirty="0" smtClean="0">
                <a:latin typeface="Times New Roman" pitchFamily="18" charset="0"/>
                <a:cs typeface="Times New Roman" pitchFamily="18" charset="0"/>
              </a:rPr>
              <a:t> rings. These compounds are some of the most significant of all antioxidants that can be consumed as food. This feature led to the new, widespread use of the term ‘antioxidant’.</a:t>
            </a:r>
          </a:p>
          <a:p>
            <a:pPr>
              <a:buNone/>
            </a:pPr>
            <a:r>
              <a:rPr lang="en-US" dirty="0" smtClean="0">
                <a:latin typeface="Times New Roman" pitchFamily="18" charset="0"/>
                <a:cs typeface="Times New Roman" pitchFamily="18" charset="0"/>
              </a:rPr>
              <a:t>    The total </a:t>
            </a:r>
            <a:r>
              <a:rPr lang="en-US" dirty="0" err="1" smtClean="0">
                <a:latin typeface="Times New Roman" pitchFamily="18" charset="0"/>
                <a:cs typeface="Times New Roman" pitchFamily="18" charset="0"/>
              </a:rPr>
              <a:t>polyphenol</a:t>
            </a:r>
            <a:r>
              <a:rPr lang="en-US" dirty="0" smtClean="0">
                <a:latin typeface="Times New Roman" pitchFamily="18" charset="0"/>
                <a:cs typeface="Times New Roman" pitchFamily="18" charset="0"/>
              </a:rPr>
              <a:t> concentration inside a selected food source is nowadays commonly observed by measuring the activity of said </a:t>
            </a:r>
            <a:r>
              <a:rPr lang="en-US" dirty="0" err="1" smtClean="0">
                <a:latin typeface="Times New Roman" pitchFamily="18" charset="0"/>
                <a:cs typeface="Times New Roman" pitchFamily="18" charset="0"/>
              </a:rPr>
              <a:t>polyphenol</a:t>
            </a:r>
            <a:r>
              <a:rPr lang="en-US" dirty="0" smtClean="0">
                <a:latin typeface="Times New Roman" pitchFamily="18" charset="0"/>
                <a:cs typeface="Times New Roman" pitchFamily="18" charset="0"/>
              </a:rPr>
              <a:t>, with one of the most common naturally occurring types being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Function of catechin in human body</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pPr>
              <a:buNone/>
            </a:pPr>
            <a:r>
              <a:rPr lang="en-US" dirty="0" smtClean="0"/>
              <a:t>    </a:t>
            </a:r>
            <a:r>
              <a:rPr lang="en-US" dirty="0" smtClean="0">
                <a:latin typeface="Times New Roman" pitchFamily="18" charset="0"/>
                <a:cs typeface="Times New Roman" pitchFamily="18" charset="0"/>
              </a:rPr>
              <a:t>Tea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polyphenols</a:t>
            </a:r>
            <a:r>
              <a:rPr lang="en-US" dirty="0" smtClean="0">
                <a:latin typeface="Times New Roman" pitchFamily="18" charset="0"/>
                <a:cs typeface="Times New Roman" pitchFamily="18" charset="0"/>
              </a:rPr>
              <a:t> found naturally occurring in tea leaves) undergo a variety of metabolic changes once they are consumed orally, while a considerable percentage of them are excreted in feces.</a:t>
            </a:r>
          </a:p>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Previous epidemiological studies have suggested that tea could potentially possess a protective quality against various human cancers, including both colon and rectal cancers. Furthermore, the antimicrobial properties of the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in tea leaves play various roles within the digestive tract.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Function of catechin in human body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latin typeface="Times New Roman" pitchFamily="18" charset="0"/>
                <a:cs typeface="Times New Roman" pitchFamily="18" charset="0"/>
              </a:rPr>
              <a:t>In the human small intestine,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inhibit amylase enzyme activity, and a certain amount of catechin is absorbed into the main portal vein. Where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are known to have bactericidal properties,  they do not have any effect on lactic acid bacteria.</a:t>
            </a:r>
          </a:p>
          <a:p>
            <a:r>
              <a:rPr lang="en-US" dirty="0" smtClean="0">
                <a:latin typeface="Times New Roman" pitchFamily="18" charset="0"/>
                <a:cs typeface="Times New Roman" pitchFamily="18" charset="0"/>
              </a:rPr>
              <a:t>It has been discovered in previous scientific studies that including tea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in a person’s diet for several weeks can decrease the volume of putrefactive products in the body, and increases the presence of organic acids </a:t>
            </a:r>
            <a:r>
              <a:rPr lang="en-US" i="1" dirty="0" smtClean="0">
                <a:latin typeface="Times New Roman" pitchFamily="18" charset="0"/>
                <a:cs typeface="Times New Roman" pitchFamily="18" charset="0"/>
              </a:rPr>
              <a:t>via</a:t>
            </a:r>
            <a:r>
              <a:rPr lang="en-US" dirty="0" smtClean="0">
                <a:latin typeface="Times New Roman" pitchFamily="18" charset="0"/>
                <a:cs typeface="Times New Roman" pitchFamily="18" charset="0"/>
              </a:rPr>
              <a:t> lowering of the intestinal </a:t>
            </a:r>
            <a:r>
              <a:rPr lang="en-US" dirty="0" err="1" smtClean="0">
                <a:latin typeface="Times New Roman" pitchFamily="18" charset="0"/>
                <a:cs typeface="Times New Roman" pitchFamily="18" charset="0"/>
              </a:rPr>
              <a:t>pH.</a:t>
            </a: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Function of catechin in human body</a:t>
            </a:r>
            <a:endParaRPr lang="en-US" dirty="0"/>
          </a:p>
        </p:txBody>
      </p:sp>
      <p:sp>
        <p:nvSpPr>
          <p:cNvPr id="3" name="Content Placeholder 2"/>
          <p:cNvSpPr>
            <a:spLocks noGrp="1"/>
          </p:cNvSpPr>
          <p:nvPr>
            <p:ph idx="1"/>
          </p:nvPr>
        </p:nvSpPr>
        <p:spPr>
          <a:xfrm>
            <a:off x="304800" y="1600200"/>
            <a:ext cx="8229600" cy="4525963"/>
          </a:xfrm>
        </p:spPr>
        <p:txBody>
          <a:bodyPr>
            <a:normAutofit fontScale="92500" lnSpcReduction="10000"/>
          </a:bodyPr>
          <a:lstStyle/>
          <a:p>
            <a:pPr>
              <a:buNone/>
            </a:pPr>
            <a:r>
              <a:rPr lang="en-US" dirty="0" smtClean="0"/>
              <a:t>    </a:t>
            </a:r>
            <a:r>
              <a:rPr lang="en-US" dirty="0" smtClean="0">
                <a:latin typeface="Times New Roman" pitchFamily="18" charset="0"/>
                <a:cs typeface="Times New Roman" pitchFamily="18" charset="0"/>
              </a:rPr>
              <a:t>Tea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have therefore been stated to inhibit the dangerous metastasis of breast cancer cells through the modulation of specific </a:t>
            </a:r>
            <a:r>
              <a:rPr lang="en-US" dirty="0" err="1" smtClean="0">
                <a:latin typeface="Times New Roman" pitchFamily="18" charset="0"/>
                <a:cs typeface="Times New Roman" pitchFamily="18" charset="0"/>
              </a:rPr>
              <a:t>proteolytic</a:t>
            </a:r>
            <a:r>
              <a:rPr lang="en-US" dirty="0" smtClean="0">
                <a:latin typeface="Times New Roman" pitchFamily="18" charset="0"/>
                <a:cs typeface="Times New Roman" pitchFamily="18" charset="0"/>
              </a:rPr>
              <a:t> enzymes, which consequently suppresses tumor formation and progression.</a:t>
            </a:r>
          </a:p>
          <a:p>
            <a:pPr>
              <a:buNone/>
            </a:pPr>
            <a:r>
              <a:rPr lang="en-US" dirty="0" smtClean="0">
                <a:latin typeface="Times New Roman" pitchFamily="18" charset="0"/>
                <a:cs typeface="Times New Roman" pitchFamily="18" charset="0"/>
              </a:rPr>
              <a:t>     In conclusion,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are a naturally occurring </a:t>
            </a:r>
            <a:r>
              <a:rPr lang="en-US" dirty="0" err="1" smtClean="0">
                <a:latin typeface="Times New Roman" pitchFamily="18" charset="0"/>
                <a:cs typeface="Times New Roman" pitchFamily="18" charset="0"/>
              </a:rPr>
              <a:t>polyphenol</a:t>
            </a:r>
            <a:r>
              <a:rPr lang="en-US" dirty="0" smtClean="0">
                <a:latin typeface="Times New Roman" pitchFamily="18" charset="0"/>
                <a:cs typeface="Times New Roman" pitchFamily="18" charset="0"/>
              </a:rPr>
              <a:t> commonly found in boiled tea leaves, which can be utilized to not only reduce the risk of many common adult cancers but to also be a possible low-impact treatment for these cancers.</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Types</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The four main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that occur in green tea are :</a:t>
            </a:r>
          </a:p>
          <a:p>
            <a:pPr marL="514350" indent="-514350">
              <a:buAutoNum type="arabicParenR"/>
            </a:pPr>
            <a:r>
              <a:rPr lang="en-US" dirty="0" err="1" smtClean="0">
                <a:latin typeface="Times New Roman" pitchFamily="18" charset="0"/>
                <a:cs typeface="Times New Roman" pitchFamily="18" charset="0"/>
              </a:rPr>
              <a:t>epicatechin</a:t>
            </a:r>
            <a:r>
              <a:rPr lang="en-US" dirty="0" smtClean="0">
                <a:latin typeface="Times New Roman" pitchFamily="18" charset="0"/>
                <a:cs typeface="Times New Roman" pitchFamily="18" charset="0"/>
              </a:rPr>
              <a:t> (EC)</a:t>
            </a:r>
          </a:p>
          <a:p>
            <a:pPr marL="514350" indent="-514350">
              <a:buAutoNum type="arabicParenR"/>
            </a:pPr>
            <a:r>
              <a:rPr lang="en-US" dirty="0" smtClean="0">
                <a:latin typeface="Times New Roman" pitchFamily="18" charset="0"/>
                <a:cs typeface="Times New Roman" pitchFamily="18" charset="0"/>
              </a:rPr>
              <a:t>epicatechin-3-gallate (ECG)</a:t>
            </a:r>
          </a:p>
          <a:p>
            <a:pPr marL="514350" indent="-514350">
              <a:buAutoNum type="arabicParenR"/>
            </a:pPr>
            <a:r>
              <a:rPr lang="en-US" dirty="0" err="1" smtClean="0">
                <a:latin typeface="Times New Roman" pitchFamily="18" charset="0"/>
                <a:cs typeface="Times New Roman" pitchFamily="18" charset="0"/>
              </a:rPr>
              <a:t>epigallocatechin</a:t>
            </a:r>
            <a:r>
              <a:rPr lang="en-US" dirty="0" smtClean="0">
                <a:latin typeface="Times New Roman" pitchFamily="18" charset="0"/>
                <a:cs typeface="Times New Roman" pitchFamily="18" charset="0"/>
              </a:rPr>
              <a:t> (EGC)</a:t>
            </a:r>
          </a:p>
          <a:p>
            <a:pPr marL="514350" indent="-514350">
              <a:buAutoNum type="arabicParenR"/>
            </a:pPr>
            <a:r>
              <a:rPr lang="en-US" dirty="0" smtClean="0">
                <a:latin typeface="Times New Roman" pitchFamily="18" charset="0"/>
                <a:cs typeface="Times New Roman" pitchFamily="18" charset="0"/>
              </a:rPr>
              <a:t>epigallocatechin-3-gallate (EGCG).</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50000"/>
                  </a:schemeClr>
                </a:solidFill>
                <a:latin typeface="Times New Roman" pitchFamily="18" charset="0"/>
                <a:cs typeface="Times New Roman" pitchFamily="18" charset="0"/>
              </a:rPr>
              <a:t>Health Benefits of </a:t>
            </a:r>
            <a:r>
              <a:rPr lang="en-US" b="1" dirty="0" err="1" smtClean="0">
                <a:solidFill>
                  <a:schemeClr val="accent3">
                    <a:lumMod val="50000"/>
                  </a:schemeClr>
                </a:solidFill>
                <a:latin typeface="Times New Roman" pitchFamily="18" charset="0"/>
                <a:cs typeface="Times New Roman" pitchFamily="18" charset="0"/>
              </a:rPr>
              <a:t>Catechins</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Aids Weight Loss</a:t>
            </a:r>
          </a:p>
          <a:p>
            <a:r>
              <a:rPr lang="en-US" dirty="0" smtClean="0">
                <a:latin typeface="Times New Roman" pitchFamily="18" charset="0"/>
                <a:cs typeface="Times New Roman" pitchFamily="18" charset="0"/>
              </a:rPr>
              <a:t>Cancer Prevention</a:t>
            </a:r>
          </a:p>
          <a:p>
            <a:r>
              <a:rPr lang="en-US" dirty="0" smtClean="0">
                <a:latin typeface="Times New Roman" pitchFamily="18" charset="0"/>
                <a:cs typeface="Times New Roman" pitchFamily="18" charset="0"/>
              </a:rPr>
              <a:t>Protects Brain Health</a:t>
            </a:r>
          </a:p>
          <a:p>
            <a:r>
              <a:rPr lang="en-US" dirty="0" smtClean="0">
                <a:latin typeface="Times New Roman" pitchFamily="18" charset="0"/>
                <a:cs typeface="Times New Roman" pitchFamily="18" charset="0"/>
              </a:rPr>
              <a:t>Promote Heart Health</a:t>
            </a:r>
          </a:p>
          <a:p>
            <a:r>
              <a:rPr lang="en-US" dirty="0" smtClean="0">
                <a:latin typeface="Times New Roman" pitchFamily="18" charset="0"/>
                <a:cs typeface="Times New Roman" pitchFamily="18" charset="0"/>
              </a:rPr>
              <a:t>Regulate Diabetes</a:t>
            </a:r>
          </a:p>
          <a:p>
            <a:r>
              <a:rPr lang="en-US" dirty="0" smtClean="0">
                <a:latin typeface="Times New Roman" pitchFamily="18" charset="0"/>
                <a:cs typeface="Times New Roman" pitchFamily="18" charset="0"/>
              </a:rPr>
              <a:t>Offer Sun Protection</a:t>
            </a:r>
          </a:p>
          <a:p>
            <a:r>
              <a:rPr lang="en-US" dirty="0" smtClean="0">
                <a:latin typeface="Times New Roman" pitchFamily="18" charset="0"/>
                <a:cs typeface="Times New Roman" pitchFamily="18" charset="0"/>
              </a:rPr>
              <a:t>Increases Energy</a:t>
            </a:r>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Catechin in cardiovascular</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dirty="0" smtClean="0"/>
              <a:t>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are </a:t>
            </a:r>
            <a:r>
              <a:rPr lang="en-US" dirty="0" err="1" smtClean="0">
                <a:latin typeface="Times New Roman" pitchFamily="18" charset="0"/>
                <a:cs typeface="Times New Roman" pitchFamily="18" charset="0"/>
              </a:rPr>
              <a:t>polyphenolic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phytochemicals</a:t>
            </a:r>
            <a:r>
              <a:rPr lang="en-US" dirty="0" smtClean="0">
                <a:latin typeface="Times New Roman" pitchFamily="18" charset="0"/>
                <a:cs typeface="Times New Roman" pitchFamily="18" charset="0"/>
              </a:rPr>
              <a:t> with many important physiological activities that play a multifaceted health care function in the human body, especially in the prevention of cardiovascular disease. In this paper, various experimental and clinical studies have revealed the role of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in the prevention and treatment of cardiovascular disorders, and we review the preventive effects of </a:t>
            </a:r>
            <a:r>
              <a:rPr lang="en-US" dirty="0" err="1" smtClean="0">
                <a:latin typeface="Times New Roman" pitchFamily="18" charset="0"/>
                <a:cs typeface="Times New Roman" pitchFamily="18" charset="0"/>
              </a:rPr>
              <a:t>catechins</a:t>
            </a:r>
            <a:r>
              <a:rPr lang="en-US" dirty="0" smtClean="0">
                <a:latin typeface="Times New Roman" pitchFamily="18" charset="0"/>
                <a:cs typeface="Times New Roman" pitchFamily="18" charset="0"/>
              </a:rPr>
              <a:t> on cardiovascular disease from the following aspects: Regulating lipid metabolism, regulating blood lipid metabolism, vascular endothelial protection, and reducing blood pressure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857</Words>
  <Application>Microsoft Office PowerPoint</Application>
  <PresentationFormat>On-screen Show (4:3)</PresentationFormat>
  <Paragraphs>44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CATECHIN</vt:lpstr>
      <vt:lpstr>Catechin</vt:lpstr>
      <vt:lpstr>Catechin</vt:lpstr>
      <vt:lpstr>Function of catechin in human body</vt:lpstr>
      <vt:lpstr>Function of catechin in human body</vt:lpstr>
      <vt:lpstr>Function of catechin in human body</vt:lpstr>
      <vt:lpstr>Types</vt:lpstr>
      <vt:lpstr>Health Benefits of Catechins </vt:lpstr>
      <vt:lpstr>Catechin in cardiovascular</vt:lpstr>
      <vt:lpstr>Catechin in cardiovascular</vt:lpstr>
      <vt:lpstr>Catechin in cardiovascular</vt:lpstr>
      <vt:lpstr>Catechin in cardiovascular</vt:lpstr>
      <vt:lpstr>Catechin in cardiovascular</vt:lpstr>
      <vt:lpstr>Catechin in cardiovascular</vt:lpstr>
      <vt:lpstr>Catechin in cardiovascular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13</cp:revision>
  <dcterms:created xsi:type="dcterms:W3CDTF">2006-08-16T00:00:00Z</dcterms:created>
  <dcterms:modified xsi:type="dcterms:W3CDTF">2020-12-15T06:51:35Z</dcterms:modified>
</cp:coreProperties>
</file>