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12/15/2020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12/15/2020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12/15/2020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12/15/2020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12/15/2020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57201"/>
            <a:ext cx="7772400" cy="3143250"/>
          </a:xfrm>
        </p:spPr>
        <p:txBody>
          <a:bodyPr/>
          <a:lstStyle/>
          <a:p>
            <a:endParaRPr lang="en-US" dirty="0"/>
          </a:p>
        </p:txBody>
      </p:sp>
      <p:sp>
        <p:nvSpPr>
          <p:cNvPr id="3" name="Subtitle 2"/>
          <p:cNvSpPr>
            <a:spLocks noGrp="1"/>
          </p:cNvSpPr>
          <p:nvPr>
            <p:ph type="subTitle" idx="1"/>
          </p:nvPr>
        </p:nvSpPr>
        <p:spPr/>
        <p:txBody>
          <a:bodyPr/>
          <a:lstStyle/>
          <a:p>
            <a:endParaRPr lang="en-US"/>
          </a:p>
        </p:txBody>
      </p:sp>
      <p:pic>
        <p:nvPicPr>
          <p:cNvPr id="1026" name="Picture 2" descr="C:\Users\asus-pc\Desktop\flavs.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3">
                    <a:lumMod val="50000"/>
                  </a:schemeClr>
                </a:solidFill>
                <a:latin typeface="Times New Roman" pitchFamily="18" charset="0"/>
                <a:cs typeface="Times New Roman" pitchFamily="18" charset="0"/>
              </a:rPr>
              <a:t>Flavonoid in Obesity</a:t>
            </a:r>
            <a:endParaRPr lang="en-US" dirty="0"/>
          </a:p>
        </p:txBody>
      </p:sp>
      <p:sp>
        <p:nvSpPr>
          <p:cNvPr id="3" name="Content Placeholder 2"/>
          <p:cNvSpPr>
            <a:spLocks noGrp="1"/>
          </p:cNvSpPr>
          <p:nvPr>
            <p:ph idx="1"/>
          </p:nvPr>
        </p:nvSpPr>
        <p:spPr>
          <a:xfrm>
            <a:off x="457200" y="1447800"/>
            <a:ext cx="8229600" cy="4953000"/>
          </a:xfrm>
        </p:spPr>
        <p:txBody>
          <a:bodyPr>
            <a:normAutofit fontScale="92500"/>
          </a:bodyPr>
          <a:lstStyle/>
          <a:p>
            <a:pPr>
              <a:lnSpc>
                <a:spcPct val="110000"/>
              </a:lnSpc>
              <a:buNone/>
            </a:pPr>
            <a:r>
              <a:rPr lang="en-US" dirty="0" smtClean="0">
                <a:latin typeface="Times New Roman" pitchFamily="18" charset="0"/>
                <a:cs typeface="Times New Roman" pitchFamily="18" charset="0"/>
              </a:rPr>
              <a:t>   There </a:t>
            </a:r>
            <a:r>
              <a:rPr lang="en-US" dirty="0" smtClean="0">
                <a:latin typeface="Times New Roman" pitchFamily="18" charset="0"/>
                <a:cs typeface="Times New Roman" pitchFamily="18" charset="0"/>
              </a:rPr>
              <a:t>is scientific evidence underlying the </a:t>
            </a:r>
            <a:r>
              <a:rPr lang="en-US" dirty="0" err="1" smtClean="0">
                <a:latin typeface="Times New Roman" pitchFamily="18" charset="0"/>
                <a:cs typeface="Times New Roman" pitchFamily="18" charset="0"/>
              </a:rPr>
              <a:t>antiobesity</a:t>
            </a:r>
            <a:r>
              <a:rPr lang="en-US" dirty="0" smtClean="0">
                <a:latin typeface="Times New Roman" pitchFamily="18" charset="0"/>
                <a:cs typeface="Times New Roman" pitchFamily="18" charset="0"/>
              </a:rPr>
              <a:t> effects of </a:t>
            </a:r>
            <a:r>
              <a:rPr lang="en-US" dirty="0" smtClean="0">
                <a:latin typeface="Times New Roman" pitchFamily="18" charset="0"/>
                <a:cs typeface="Times New Roman" pitchFamily="18" charset="0"/>
              </a:rPr>
              <a:t>Flavonoid </a:t>
            </a:r>
            <a:r>
              <a:rPr lang="en-US" dirty="0" smtClean="0">
                <a:latin typeface="Times New Roman" pitchFamily="18" charset="0"/>
                <a:cs typeface="Times New Roman" pitchFamily="18" charset="0"/>
              </a:rPr>
              <a:t>through different mechanisms such as regulation of food intake and energy homeostasis</a:t>
            </a:r>
            <a:r>
              <a:rPr lang="en-US" dirty="0" smtClean="0">
                <a:latin typeface="Times New Roman" pitchFamily="18" charset="0"/>
                <a:cs typeface="Times New Roman" pitchFamily="18" charset="0"/>
              </a:rPr>
              <a:t>,</a:t>
            </a:r>
            <a:r>
              <a:rPr lang="en-US" baseline="30000" dirty="0" smtClean="0">
                <a:latin typeface="Times New Roman" pitchFamily="18" charset="0"/>
                <a:cs typeface="Times New Roman" pitchFamily="18" charset="0"/>
              </a:rPr>
              <a:t> </a:t>
            </a:r>
            <a:r>
              <a:rPr lang="en-US" baseline="30000"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the inhibition of fat digestion decreasing fat </a:t>
            </a:r>
            <a:r>
              <a:rPr lang="en-US" dirty="0" smtClean="0">
                <a:latin typeface="Times New Roman" pitchFamily="18" charset="0"/>
                <a:cs typeface="Times New Roman" pitchFamily="18" charset="0"/>
              </a:rPr>
              <a:t>absorption,</a:t>
            </a:r>
            <a:r>
              <a:rPr lang="en-US" baseline="30000"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and </a:t>
            </a:r>
            <a:r>
              <a:rPr lang="en-US" dirty="0" smtClean="0">
                <a:latin typeface="Times New Roman" pitchFamily="18" charset="0"/>
                <a:cs typeface="Times New Roman" pitchFamily="18" charset="0"/>
              </a:rPr>
              <a:t>the regulation of metabolic turnover of substrates and </a:t>
            </a:r>
            <a:r>
              <a:rPr lang="en-US" dirty="0" err="1" smtClean="0">
                <a:latin typeface="Times New Roman" pitchFamily="18" charset="0"/>
                <a:cs typeface="Times New Roman" pitchFamily="18" charset="0"/>
              </a:rPr>
              <a:t>thermogenesis</a:t>
            </a:r>
            <a:r>
              <a:rPr lang="en-US" dirty="0" smtClean="0">
                <a:latin typeface="Times New Roman" pitchFamily="18" charset="0"/>
                <a:cs typeface="Times New Roman" pitchFamily="18" charset="0"/>
              </a:rPr>
              <a:t>.</a:t>
            </a:r>
            <a:r>
              <a:rPr lang="en-US" baseline="30000"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In addition, </a:t>
            </a:r>
            <a:r>
              <a:rPr lang="en-US" dirty="0" smtClean="0">
                <a:latin typeface="Times New Roman" pitchFamily="18" charset="0"/>
                <a:cs typeface="Times New Roman" pitchFamily="18" charset="0"/>
              </a:rPr>
              <a:t>Flavonoid </a:t>
            </a:r>
            <a:r>
              <a:rPr lang="en-US" dirty="0" smtClean="0">
                <a:latin typeface="Times New Roman" pitchFamily="18" charset="0"/>
                <a:cs typeface="Times New Roman" pitchFamily="18" charset="0"/>
              </a:rPr>
              <a:t>are widely recognized for their antioxidant and anti-inflammatory </a:t>
            </a:r>
            <a:r>
              <a:rPr lang="en-US" dirty="0" smtClean="0">
                <a:latin typeface="Times New Roman" pitchFamily="18" charset="0"/>
                <a:cs typeface="Times New Roman" pitchFamily="18" charset="0"/>
              </a:rPr>
              <a:t>properties.</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rmAutofit fontScale="90000"/>
          </a:bodyPr>
          <a:lstStyle/>
          <a:p>
            <a:endParaRPr lang="en-US" dirty="0"/>
          </a:p>
        </p:txBody>
      </p:sp>
      <p:sp>
        <p:nvSpPr>
          <p:cNvPr id="3" name="Content Placeholder 2"/>
          <p:cNvSpPr>
            <a:spLocks noGrp="1"/>
          </p:cNvSpPr>
          <p:nvPr>
            <p:ph idx="1"/>
          </p:nvPr>
        </p:nvSpPr>
        <p:spPr>
          <a:xfrm>
            <a:off x="457200" y="685800"/>
            <a:ext cx="8229600" cy="6172200"/>
          </a:xfrm>
        </p:spPr>
        <p:txBody>
          <a:bodyPr>
            <a:noAutofit/>
          </a:bodyPr>
          <a:lstStyle/>
          <a:p>
            <a:pPr>
              <a:lnSpc>
                <a:spcPct val="120000"/>
              </a:lnSpc>
              <a:buNone/>
            </a:pP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Flavonoids</a:t>
            </a:r>
            <a:r>
              <a:rPr lang="en-US" sz="2400" dirty="0" smtClean="0">
                <a:latin typeface="Times New Roman" pitchFamily="18" charset="0"/>
                <a:cs typeface="Times New Roman" pitchFamily="18" charset="0"/>
              </a:rPr>
              <a:t> </a:t>
            </a:r>
            <a:r>
              <a:rPr lang="en-US" sz="2400" dirty="0" smtClean="0">
                <a:latin typeface="Times New Roman" pitchFamily="18" charset="0"/>
                <a:cs typeface="Times New Roman" pitchFamily="18" charset="0"/>
              </a:rPr>
              <a:t>can have an effect at the molecular level through the regulation of gene expression involved in metabolic pathways such as </a:t>
            </a:r>
            <a:r>
              <a:rPr lang="en-US" sz="2400" dirty="0" err="1" smtClean="0">
                <a:latin typeface="Times New Roman" pitchFamily="18" charset="0"/>
                <a:cs typeface="Times New Roman" pitchFamily="18" charset="0"/>
              </a:rPr>
              <a:t>adipogenesis</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lipolysis</a:t>
            </a:r>
            <a:r>
              <a:rPr lang="en-US" sz="2400" dirty="0" smtClean="0">
                <a:latin typeface="Times New Roman" pitchFamily="18" charset="0"/>
                <a:cs typeface="Times New Roman" pitchFamily="18" charset="0"/>
              </a:rPr>
              <a:t>, </a:t>
            </a:r>
            <a:r>
              <a:rPr lang="en-US" sz="2400" i="1" dirty="0" smtClean="0">
                <a:latin typeface="Times New Roman" pitchFamily="18" charset="0"/>
                <a:cs typeface="Times New Roman" pitchFamily="18" charset="0"/>
              </a:rPr>
              <a:t>novo </a:t>
            </a:r>
            <a:r>
              <a:rPr lang="en-US" sz="2400" dirty="0" err="1" smtClean="0">
                <a:latin typeface="Times New Roman" pitchFamily="18" charset="0"/>
                <a:cs typeface="Times New Roman" pitchFamily="18" charset="0"/>
              </a:rPr>
              <a:t>lipogenesis</a:t>
            </a:r>
            <a:r>
              <a:rPr lang="en-US" sz="2400" dirty="0" smtClean="0">
                <a:latin typeface="Times New Roman" pitchFamily="18" charset="0"/>
                <a:cs typeface="Times New Roman" pitchFamily="18" charset="0"/>
              </a:rPr>
              <a:t>, and therefore influencing the prevention of diseases such as obesity. In addition, </a:t>
            </a:r>
            <a:r>
              <a:rPr lang="en-US" sz="2400" dirty="0" err="1" smtClean="0">
                <a:latin typeface="Times New Roman" pitchFamily="18" charset="0"/>
                <a:cs typeface="Times New Roman" pitchFamily="18" charset="0"/>
              </a:rPr>
              <a:t>epigenetics</a:t>
            </a:r>
            <a:r>
              <a:rPr lang="en-US" sz="2400" dirty="0" smtClean="0">
                <a:latin typeface="Times New Roman" pitchFamily="18" charset="0"/>
                <a:cs typeface="Times New Roman" pitchFamily="18" charset="0"/>
              </a:rPr>
              <a:t> has recently emerged as a new tool in the study of </a:t>
            </a:r>
            <a:r>
              <a:rPr lang="en-US" sz="2400" dirty="0" err="1" smtClean="0">
                <a:latin typeface="Times New Roman" pitchFamily="18" charset="0"/>
                <a:cs typeface="Times New Roman" pitchFamily="18" charset="0"/>
              </a:rPr>
              <a:t>antiobesity</a:t>
            </a:r>
            <a:r>
              <a:rPr lang="en-US" sz="2400" dirty="0" smtClean="0">
                <a:latin typeface="Times New Roman" pitchFamily="18" charset="0"/>
                <a:cs typeface="Times New Roman" pitchFamily="18" charset="0"/>
              </a:rPr>
              <a:t> effect of </a:t>
            </a:r>
            <a:r>
              <a:rPr lang="en-US" sz="2400" dirty="0" err="1" smtClean="0">
                <a:latin typeface="Times New Roman" pitchFamily="18" charset="0"/>
                <a:cs typeface="Times New Roman" pitchFamily="18" charset="0"/>
              </a:rPr>
              <a:t>flavonoids</a:t>
            </a:r>
            <a:r>
              <a:rPr lang="en-US" sz="2400" dirty="0" smtClean="0">
                <a:latin typeface="Times New Roman" pitchFamily="18" charset="0"/>
                <a:cs typeface="Times New Roman" pitchFamily="18" charset="0"/>
              </a:rPr>
              <a:t>. In general, the most common epigenetic modifications involve </a:t>
            </a:r>
            <a:r>
              <a:rPr lang="en-US" sz="2400" dirty="0" err="1" smtClean="0">
                <a:latin typeface="Times New Roman" pitchFamily="18" charset="0"/>
                <a:cs typeface="Times New Roman" pitchFamily="18" charset="0"/>
              </a:rPr>
              <a:t>acetylation</a:t>
            </a:r>
            <a:r>
              <a:rPr lang="en-US" sz="2400" dirty="0" smtClean="0">
                <a:latin typeface="Times New Roman" pitchFamily="18" charset="0"/>
                <a:cs typeface="Times New Roman" pitchFamily="18" charset="0"/>
              </a:rPr>
              <a:t> and </a:t>
            </a:r>
            <a:r>
              <a:rPr lang="en-US" sz="2400" dirty="0" err="1" smtClean="0">
                <a:latin typeface="Times New Roman" pitchFamily="18" charset="0"/>
                <a:cs typeface="Times New Roman" pitchFamily="18" charset="0"/>
              </a:rPr>
              <a:t>methylation</a:t>
            </a:r>
            <a:r>
              <a:rPr lang="en-US" sz="2400" dirty="0" smtClean="0">
                <a:latin typeface="Times New Roman" pitchFamily="18" charset="0"/>
                <a:cs typeface="Times New Roman" pitchFamily="18" charset="0"/>
              </a:rPr>
              <a:t> of </a:t>
            </a:r>
            <a:r>
              <a:rPr lang="en-US" sz="2400" dirty="0" err="1" smtClean="0">
                <a:latin typeface="Times New Roman" pitchFamily="18" charset="0"/>
                <a:cs typeface="Times New Roman" pitchFamily="18" charset="0"/>
              </a:rPr>
              <a:t>histone</a:t>
            </a:r>
            <a:r>
              <a:rPr lang="en-US" sz="2400" dirty="0" smtClean="0">
                <a:latin typeface="Times New Roman" pitchFamily="18" charset="0"/>
                <a:cs typeface="Times New Roman" pitchFamily="18" charset="0"/>
              </a:rPr>
              <a:t> residues. The </a:t>
            </a:r>
            <a:r>
              <a:rPr lang="en-US" sz="2400" dirty="0" err="1" smtClean="0">
                <a:latin typeface="Times New Roman" pitchFamily="18" charset="0"/>
                <a:cs typeface="Times New Roman" pitchFamily="18" charset="0"/>
              </a:rPr>
              <a:t>hiperacetylation</a:t>
            </a:r>
            <a:r>
              <a:rPr lang="en-US" sz="2400" dirty="0" smtClean="0">
                <a:latin typeface="Times New Roman" pitchFamily="18" charset="0"/>
                <a:cs typeface="Times New Roman" pitchFamily="18" charset="0"/>
              </a:rPr>
              <a:t> induces an </a:t>
            </a:r>
            <a:r>
              <a:rPr lang="en-US" sz="2400" dirty="0" err="1" smtClean="0">
                <a:latin typeface="Times New Roman" pitchFamily="18" charset="0"/>
                <a:cs typeface="Times New Roman" pitchFamily="18" charset="0"/>
              </a:rPr>
              <a:t>upregulation</a:t>
            </a:r>
            <a:r>
              <a:rPr lang="en-US" sz="2400" dirty="0" smtClean="0">
                <a:latin typeface="Times New Roman" pitchFamily="18" charset="0"/>
                <a:cs typeface="Times New Roman" pitchFamily="18" charset="0"/>
              </a:rPr>
              <a:t>, while the </a:t>
            </a:r>
            <a:r>
              <a:rPr lang="en-US" sz="2400" dirty="0" err="1" smtClean="0">
                <a:latin typeface="Times New Roman" pitchFamily="18" charset="0"/>
                <a:cs typeface="Times New Roman" pitchFamily="18" charset="0"/>
              </a:rPr>
              <a:t>hipoacetylation</a:t>
            </a:r>
            <a:r>
              <a:rPr lang="en-US" sz="2400" dirty="0" smtClean="0">
                <a:latin typeface="Times New Roman" pitchFamily="18" charset="0"/>
                <a:cs typeface="Times New Roman" pitchFamily="18" charset="0"/>
              </a:rPr>
              <a:t> generally </a:t>
            </a:r>
            <a:r>
              <a:rPr lang="en-US" sz="2400" dirty="0" err="1" smtClean="0">
                <a:latin typeface="Times New Roman" pitchFamily="18" charset="0"/>
                <a:cs typeface="Times New Roman" pitchFamily="18" charset="0"/>
              </a:rPr>
              <a:t>downregulate</a:t>
            </a:r>
            <a:r>
              <a:rPr lang="en-US" sz="2400" dirty="0" smtClean="0">
                <a:latin typeface="Times New Roman" pitchFamily="18" charset="0"/>
                <a:cs typeface="Times New Roman" pitchFamily="18" charset="0"/>
              </a:rPr>
              <a:t> the gene expression</a:t>
            </a:r>
            <a:r>
              <a:rPr lang="en-US" sz="2400" dirty="0" smtClean="0">
                <a:latin typeface="Times New Roman" pitchFamily="18" charset="0"/>
                <a:cs typeface="Times New Roman" pitchFamily="18" charset="0"/>
              </a:rPr>
              <a:t>.</a:t>
            </a:r>
            <a:r>
              <a:rPr lang="en-US" sz="2400" baseline="30000" dirty="0" smtClean="0">
                <a:latin typeface="Times New Roman" pitchFamily="18" charset="0"/>
                <a:cs typeface="Times New Roman" pitchFamily="18" charset="0"/>
              </a:rPr>
              <a:t> </a:t>
            </a:r>
            <a:r>
              <a:rPr lang="en-US" sz="2400" dirty="0" smtClean="0">
                <a:latin typeface="Times New Roman" pitchFamily="18" charset="0"/>
                <a:cs typeface="Times New Roman" pitchFamily="18" charset="0"/>
              </a:rPr>
              <a:t>On the other hand, DNA </a:t>
            </a:r>
            <a:r>
              <a:rPr lang="en-US" sz="2400" dirty="0" err="1" smtClean="0">
                <a:latin typeface="Times New Roman" pitchFamily="18" charset="0"/>
                <a:cs typeface="Times New Roman" pitchFamily="18" charset="0"/>
              </a:rPr>
              <a:t>methylation</a:t>
            </a:r>
            <a:r>
              <a:rPr lang="en-US" sz="2400" dirty="0" smtClean="0">
                <a:latin typeface="Times New Roman" pitchFamily="18" charset="0"/>
                <a:cs typeface="Times New Roman" pitchFamily="18" charset="0"/>
              </a:rPr>
              <a:t> is associated with down regulated genes. Finally, recently it has been proven that </a:t>
            </a:r>
            <a:r>
              <a:rPr lang="en-US" sz="2400" dirty="0" err="1" smtClean="0">
                <a:latin typeface="Times New Roman" pitchFamily="18" charset="0"/>
                <a:cs typeface="Times New Roman" pitchFamily="18" charset="0"/>
              </a:rPr>
              <a:t>flavonoids</a:t>
            </a:r>
            <a:r>
              <a:rPr lang="en-US" sz="2400" dirty="0" smtClean="0">
                <a:latin typeface="Times New Roman" pitchFamily="18" charset="0"/>
                <a:cs typeface="Times New Roman" pitchFamily="18" charset="0"/>
              </a:rPr>
              <a:t> can affect the expression profile or function of </a:t>
            </a:r>
            <a:r>
              <a:rPr lang="en-US" sz="2400" dirty="0" err="1" smtClean="0">
                <a:latin typeface="Times New Roman" pitchFamily="18" charset="0"/>
                <a:cs typeface="Times New Roman" pitchFamily="18" charset="0"/>
              </a:rPr>
              <a:t>miRNAs</a:t>
            </a:r>
            <a:r>
              <a:rPr lang="en-US" sz="2400" dirty="0" smtClean="0">
                <a:latin typeface="Times New Roman" pitchFamily="18" charset="0"/>
                <a:cs typeface="Times New Roman" pitchFamily="18" charset="0"/>
              </a:rPr>
              <a:t>.</a:t>
            </a:r>
            <a:endParaRPr lang="en-US"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457200" y="3048000"/>
            <a:ext cx="8229600" cy="3078163"/>
          </a:xfrm>
        </p:spPr>
        <p:txBody>
          <a:bodyPr>
            <a:normAutofit/>
          </a:bodyPr>
          <a:lstStyle/>
          <a:p>
            <a:pPr>
              <a:buNone/>
            </a:pPr>
            <a:r>
              <a:rPr lang="en-US" sz="2400" dirty="0" smtClean="0"/>
              <a:t> </a:t>
            </a:r>
            <a:r>
              <a:rPr lang="en-US" sz="2400" dirty="0" smtClean="0"/>
              <a:t>  </a:t>
            </a:r>
          </a:p>
          <a:p>
            <a:pPr>
              <a:buNone/>
            </a:pPr>
            <a:r>
              <a:rPr lang="en-US" sz="2400" dirty="0" smtClean="0"/>
              <a:t> </a:t>
            </a:r>
            <a:r>
              <a:rPr lang="en-US" sz="2400" dirty="0" smtClean="0"/>
              <a:t>    </a:t>
            </a:r>
            <a:r>
              <a:rPr lang="en-US" sz="2400" dirty="0" smtClean="0">
                <a:latin typeface="Times New Roman" pitchFamily="18" charset="0"/>
                <a:cs typeface="Times New Roman" pitchFamily="18" charset="0"/>
              </a:rPr>
              <a:t>Moreover</a:t>
            </a:r>
            <a:r>
              <a:rPr lang="en-US" sz="2400" dirty="0" smtClean="0">
                <a:latin typeface="Times New Roman" pitchFamily="18" charset="0"/>
                <a:cs typeface="Times New Roman" pitchFamily="18" charset="0"/>
              </a:rPr>
              <a:t>, one of the new mechanisms studied to prevent and control obesity is the modulation of the intestinal </a:t>
            </a:r>
            <a:r>
              <a:rPr lang="en-US" sz="2400" dirty="0" err="1" smtClean="0">
                <a:latin typeface="Times New Roman" pitchFamily="18" charset="0"/>
                <a:cs typeface="Times New Roman" pitchFamily="18" charset="0"/>
              </a:rPr>
              <a:t>microbiota</a:t>
            </a:r>
            <a:r>
              <a:rPr lang="en-US" sz="2400" dirty="0" smtClean="0">
                <a:latin typeface="Times New Roman" pitchFamily="18" charset="0"/>
                <a:cs typeface="Times New Roman" pitchFamily="18" charset="0"/>
              </a:rPr>
              <a:t> through the </a:t>
            </a:r>
            <a:r>
              <a:rPr lang="en-US" sz="2400" dirty="0" err="1" smtClean="0">
                <a:latin typeface="Times New Roman" pitchFamily="18" charset="0"/>
                <a:cs typeface="Times New Roman" pitchFamily="18" charset="0"/>
              </a:rPr>
              <a:t>flavonoids</a:t>
            </a:r>
            <a:r>
              <a:rPr lang="en-US" sz="2400" dirty="0" smtClean="0">
                <a:latin typeface="Times New Roman" pitchFamily="18" charset="0"/>
                <a:cs typeface="Times New Roman" pitchFamily="18" charset="0"/>
              </a:rPr>
              <a:t>. The human </a:t>
            </a:r>
            <a:r>
              <a:rPr lang="en-US" sz="2400" dirty="0" err="1" smtClean="0">
                <a:latin typeface="Times New Roman" pitchFamily="18" charset="0"/>
                <a:cs typeface="Times New Roman" pitchFamily="18" charset="0"/>
              </a:rPr>
              <a:t>microbiome</a:t>
            </a:r>
            <a:r>
              <a:rPr lang="en-US" sz="2400" dirty="0" smtClean="0">
                <a:latin typeface="Times New Roman" pitchFamily="18" charset="0"/>
                <a:cs typeface="Times New Roman" pitchFamily="18" charset="0"/>
              </a:rPr>
              <a:t> consists of more than 10</a:t>
            </a:r>
            <a:r>
              <a:rPr lang="en-US" sz="2400" baseline="30000" dirty="0" smtClean="0">
                <a:latin typeface="Times New Roman" pitchFamily="18" charset="0"/>
                <a:cs typeface="Times New Roman" pitchFamily="18" charset="0"/>
              </a:rPr>
              <a:t>23 </a:t>
            </a:r>
            <a:r>
              <a:rPr lang="en-US" sz="2400" dirty="0" smtClean="0">
                <a:latin typeface="Times New Roman" pitchFamily="18" charset="0"/>
                <a:cs typeface="Times New Roman" pitchFamily="18" charset="0"/>
              </a:rPr>
              <a:t>bacterial cells throughout the digestive tract, finding around 160 different species per person and identifying more than 1500 different species.</a:t>
            </a:r>
            <a:r>
              <a:rPr lang="en-US" sz="2400" dirty="0" smtClean="0"/>
              <a:t> </a:t>
            </a:r>
            <a:endParaRPr lang="en-US" sz="2400" dirty="0"/>
          </a:p>
        </p:txBody>
      </p:sp>
      <p:pic>
        <p:nvPicPr>
          <p:cNvPr id="1026" name="Picture 2" descr="C:\Users\asus-pc\Desktop\636891134631901118citrus fruits.jpg"/>
          <p:cNvPicPr>
            <a:picLocks noChangeAspect="1" noChangeArrowheads="1"/>
          </p:cNvPicPr>
          <p:nvPr/>
        </p:nvPicPr>
        <p:blipFill>
          <a:blip r:embed="rId2" cstate="print"/>
          <a:srcRect/>
          <a:stretch>
            <a:fillRect/>
          </a:stretch>
        </p:blipFill>
        <p:spPr bwMode="auto">
          <a:xfrm>
            <a:off x="381000" y="0"/>
            <a:ext cx="8382000" cy="3276600"/>
          </a:xfrm>
          <a:prstGeom prst="rect">
            <a:avLst/>
          </a:prstGeom>
          <a:noFill/>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4038600"/>
            <a:ext cx="8229600" cy="2087563"/>
          </a:xfrm>
        </p:spPr>
        <p:txBody>
          <a:bodyPr>
            <a:normAutofit fontScale="77500" lnSpcReduction="20000"/>
          </a:bodyPr>
          <a:lstStyle/>
          <a:p>
            <a:pPr>
              <a:buNone/>
            </a:pPr>
            <a:r>
              <a:rPr lang="en-US" dirty="0" smtClean="0"/>
              <a:t>   </a:t>
            </a:r>
          </a:p>
          <a:p>
            <a:pPr>
              <a:buNone/>
            </a:pPr>
            <a:r>
              <a:rPr lang="en-US" dirty="0" smtClean="0">
                <a:latin typeface="Times New Roman" pitchFamily="18" charset="0"/>
                <a:cs typeface="Times New Roman" pitchFamily="18" charset="0"/>
              </a:rPr>
              <a:t>    The </a:t>
            </a:r>
            <a:r>
              <a:rPr lang="en-US" dirty="0" smtClean="0">
                <a:latin typeface="Times New Roman" pitchFamily="18" charset="0"/>
                <a:cs typeface="Times New Roman" pitchFamily="18" charset="0"/>
              </a:rPr>
              <a:t>intestinal </a:t>
            </a:r>
            <a:r>
              <a:rPr lang="en-US" dirty="0" err="1" smtClean="0">
                <a:latin typeface="Times New Roman" pitchFamily="18" charset="0"/>
                <a:cs typeface="Times New Roman" pitchFamily="18" charset="0"/>
              </a:rPr>
              <a:t>microbiota</a:t>
            </a:r>
            <a:r>
              <a:rPr lang="en-US" dirty="0" smtClean="0">
                <a:latin typeface="Times New Roman" pitchFamily="18" charset="0"/>
                <a:cs typeface="Times New Roman" pitchFamily="18" charset="0"/>
              </a:rPr>
              <a:t> is metabolically adaptable and in this sense, scientific evidence has demonstrated the positive influence of </a:t>
            </a:r>
            <a:r>
              <a:rPr lang="en-US" dirty="0" err="1" smtClean="0">
                <a:latin typeface="Times New Roman" pitchFamily="18" charset="0"/>
                <a:cs typeface="Times New Roman" pitchFamily="18" charset="0"/>
              </a:rPr>
              <a:t>flavonoids</a:t>
            </a:r>
            <a:r>
              <a:rPr lang="en-US" dirty="0" smtClean="0">
                <a:latin typeface="Times New Roman" pitchFamily="18" charset="0"/>
                <a:cs typeface="Times New Roman" pitchFamily="18" charset="0"/>
              </a:rPr>
              <a:t> on bacterial growth and metabolism, thus representing a relevant mechanisms in the treatment of obesity.</a:t>
            </a:r>
            <a:endParaRPr lang="en-US" dirty="0">
              <a:latin typeface="Times New Roman" pitchFamily="18" charset="0"/>
              <a:cs typeface="Times New Roman" pitchFamily="18" charset="0"/>
            </a:endParaRPr>
          </a:p>
        </p:txBody>
      </p:sp>
      <p:pic>
        <p:nvPicPr>
          <p:cNvPr id="2050" name="Picture 2" descr="C:\Users\asus-pc\Desktop\six-ways-blueberries-help-obesity-05c14ac3.jpeg"/>
          <p:cNvPicPr>
            <a:picLocks noChangeAspect="1" noChangeArrowheads="1"/>
          </p:cNvPicPr>
          <p:nvPr/>
        </p:nvPicPr>
        <p:blipFill>
          <a:blip r:embed="rId2"/>
          <a:srcRect/>
          <a:stretch>
            <a:fillRect/>
          </a:stretch>
        </p:blipFill>
        <p:spPr bwMode="auto">
          <a:xfrm>
            <a:off x="457200" y="0"/>
            <a:ext cx="8458200" cy="3962400"/>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0" y="3352800"/>
            <a:ext cx="457200" cy="1219200"/>
          </a:xfrm>
        </p:spPr>
        <p:txBody>
          <a:bodyPr/>
          <a:lstStyle/>
          <a:p>
            <a:endParaRPr lang="en-US" dirty="0"/>
          </a:p>
        </p:txBody>
      </p:sp>
      <p:sp>
        <p:nvSpPr>
          <p:cNvPr id="3" name="Content Placeholder 2"/>
          <p:cNvSpPr>
            <a:spLocks noGrp="1"/>
          </p:cNvSpPr>
          <p:nvPr>
            <p:ph idx="1"/>
          </p:nvPr>
        </p:nvSpPr>
        <p:spPr>
          <a:xfrm>
            <a:off x="457200" y="152400"/>
            <a:ext cx="4724400" cy="6705600"/>
          </a:xfrm>
        </p:spPr>
        <p:txBody>
          <a:bodyPr>
            <a:normAutofit lnSpcReduction="10000"/>
          </a:bodyPr>
          <a:lstStyle/>
          <a:p>
            <a:pPr>
              <a:buNone/>
            </a:pPr>
            <a:r>
              <a:rPr lang="en-US" sz="2800" dirty="0" smtClean="0">
                <a:latin typeface="Times New Roman" pitchFamily="18" charset="0"/>
                <a:cs typeface="Times New Roman" pitchFamily="18" charset="0"/>
              </a:rPr>
              <a:t>    Currently, metabolic diseases are the main public health problem. Obesity is a metabolic imbalance that leads to insulin resistance, </a:t>
            </a:r>
            <a:r>
              <a:rPr lang="en-US" sz="2800" dirty="0" err="1" smtClean="0">
                <a:latin typeface="Times New Roman" pitchFamily="18" charset="0"/>
                <a:cs typeface="Times New Roman" pitchFamily="18" charset="0"/>
              </a:rPr>
              <a:t>hyperinsulinemia</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dyslipidemia</a:t>
            </a:r>
            <a:r>
              <a:rPr lang="en-US" sz="2800" dirty="0" smtClean="0">
                <a:latin typeface="Times New Roman" pitchFamily="18" charset="0"/>
                <a:cs typeface="Times New Roman" pitchFamily="18" charset="0"/>
              </a:rPr>
              <a:t>, hypertension, and </a:t>
            </a:r>
            <a:r>
              <a:rPr lang="en-US" sz="2800" dirty="0" err="1" smtClean="0">
                <a:latin typeface="Times New Roman" pitchFamily="18" charset="0"/>
                <a:cs typeface="Times New Roman" pitchFamily="18" charset="0"/>
              </a:rPr>
              <a:t>proinflammatory</a:t>
            </a:r>
            <a:r>
              <a:rPr lang="en-US" sz="2800" dirty="0" smtClean="0">
                <a:latin typeface="Times New Roman" pitchFamily="18" charset="0"/>
                <a:cs typeface="Times New Roman" pitchFamily="18" charset="0"/>
              </a:rPr>
              <a:t> and </a:t>
            </a:r>
            <a:r>
              <a:rPr lang="en-US" sz="2800" dirty="0" err="1" smtClean="0">
                <a:latin typeface="Times New Roman" pitchFamily="18" charset="0"/>
                <a:cs typeface="Times New Roman" pitchFamily="18" charset="0"/>
              </a:rPr>
              <a:t>prothrombotic</a:t>
            </a:r>
            <a:r>
              <a:rPr lang="en-US" sz="2800" dirty="0" smtClean="0">
                <a:latin typeface="Times New Roman" pitchFamily="18" charset="0"/>
                <a:cs typeface="Times New Roman" pitchFamily="18" charset="0"/>
              </a:rPr>
              <a:t> states that can trigger type 2 diabetes as well as cardiovascular diseases. Obesity is the excess of adipose tissue and is considered a risk factor to develop metabolic syndrome</a:t>
            </a:r>
            <a:r>
              <a:rPr lang="en-US" dirty="0" smtClean="0"/>
              <a:t>.</a:t>
            </a:r>
            <a:endParaRPr lang="en-US" dirty="0"/>
          </a:p>
        </p:txBody>
      </p:sp>
      <p:pic>
        <p:nvPicPr>
          <p:cNvPr id="2050" name="Picture 2" descr="C:\Users\asus-pc\Desktop\images.jpg"/>
          <p:cNvPicPr>
            <a:picLocks noChangeAspect="1" noChangeArrowheads="1"/>
          </p:cNvPicPr>
          <p:nvPr/>
        </p:nvPicPr>
        <p:blipFill>
          <a:blip r:embed="rId2"/>
          <a:srcRect/>
          <a:stretch>
            <a:fillRect/>
          </a:stretch>
        </p:blipFill>
        <p:spPr bwMode="auto">
          <a:xfrm>
            <a:off x="5181600" y="0"/>
            <a:ext cx="3962400" cy="6858000"/>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rot="10800000">
            <a:off x="7620000" y="274638"/>
            <a:ext cx="1066800" cy="1143000"/>
          </a:xfrm>
        </p:spPr>
        <p:txBody>
          <a:bodyPr/>
          <a:lstStyle/>
          <a:p>
            <a:endParaRPr lang="en-US" dirty="0"/>
          </a:p>
        </p:txBody>
      </p:sp>
      <p:sp>
        <p:nvSpPr>
          <p:cNvPr id="3" name="Content Placeholder 2"/>
          <p:cNvSpPr>
            <a:spLocks noGrp="1"/>
          </p:cNvSpPr>
          <p:nvPr>
            <p:ph idx="1"/>
          </p:nvPr>
        </p:nvSpPr>
        <p:spPr>
          <a:xfrm>
            <a:off x="457200" y="0"/>
            <a:ext cx="5181600" cy="6858000"/>
          </a:xfrm>
        </p:spPr>
        <p:txBody>
          <a:bodyPr>
            <a:normAutofit fontScale="92500" lnSpcReduction="20000"/>
          </a:bodyPr>
          <a:lstStyle/>
          <a:p>
            <a:pPr>
              <a:buNone/>
            </a:pPr>
            <a:r>
              <a:rPr lang="en-US" dirty="0" smtClean="0"/>
              <a:t>    </a:t>
            </a:r>
            <a:r>
              <a:rPr lang="en-US" dirty="0" smtClean="0">
                <a:latin typeface="Times New Roman" pitchFamily="18" charset="0"/>
                <a:cs typeface="Times New Roman" pitchFamily="18" charset="0"/>
              </a:rPr>
              <a:t>The </a:t>
            </a:r>
            <a:r>
              <a:rPr lang="en-US" dirty="0" err="1" smtClean="0">
                <a:latin typeface="Times New Roman" pitchFamily="18" charset="0"/>
                <a:cs typeface="Times New Roman" pitchFamily="18" charset="0"/>
              </a:rPr>
              <a:t>obesogenic</a:t>
            </a:r>
            <a:r>
              <a:rPr lang="en-US" dirty="0" smtClean="0">
                <a:latin typeface="Times New Roman" pitchFamily="18" charset="0"/>
                <a:cs typeface="Times New Roman" pitchFamily="18" charset="0"/>
              </a:rPr>
              <a:t> environment that is lived promotes the search for specific solutions that help to control, eradicate, or minimize the negative results in health, making use of the properties of </a:t>
            </a:r>
            <a:r>
              <a:rPr lang="en-US" dirty="0" err="1" smtClean="0">
                <a:latin typeface="Times New Roman" pitchFamily="18" charset="0"/>
                <a:cs typeface="Times New Roman" pitchFamily="18" charset="0"/>
              </a:rPr>
              <a:t>flavonoids</a:t>
            </a:r>
            <a:r>
              <a:rPr lang="en-US" dirty="0" smtClean="0">
                <a:latin typeface="Times New Roman" pitchFamily="18" charset="0"/>
                <a:cs typeface="Times New Roman" pitchFamily="18" charset="0"/>
              </a:rPr>
              <a:t>, as important sources of antioxidants, with anti-inflammatory, antithrombotic, and antihypertensive effects. Given the above, the objective of this chapter is to highlight the effects of </a:t>
            </a:r>
            <a:r>
              <a:rPr lang="en-US" dirty="0" err="1" smtClean="0">
                <a:latin typeface="Times New Roman" pitchFamily="18" charset="0"/>
                <a:cs typeface="Times New Roman" pitchFamily="18" charset="0"/>
              </a:rPr>
              <a:t>flavonoids</a:t>
            </a:r>
            <a:r>
              <a:rPr lang="en-US" dirty="0" smtClean="0">
                <a:latin typeface="Times New Roman" pitchFamily="18" charset="0"/>
                <a:cs typeface="Times New Roman" pitchFamily="18" charset="0"/>
              </a:rPr>
              <a:t> on the modulation of </a:t>
            </a:r>
            <a:r>
              <a:rPr lang="en-US" dirty="0" err="1" smtClean="0">
                <a:latin typeface="Times New Roman" pitchFamily="18" charset="0"/>
                <a:cs typeface="Times New Roman" pitchFamily="18" charset="0"/>
              </a:rPr>
              <a:t>lipolysis</a:t>
            </a:r>
            <a:r>
              <a:rPr lang="en-US" dirty="0" smtClean="0">
                <a:latin typeface="Times New Roman" pitchFamily="18" charset="0"/>
                <a:cs typeface="Times New Roman" pitchFamily="18" charset="0"/>
              </a:rPr>
              <a:t> and </a:t>
            </a:r>
            <a:r>
              <a:rPr lang="en-US" dirty="0" err="1" smtClean="0">
                <a:latin typeface="Times New Roman" pitchFamily="18" charset="0"/>
                <a:cs typeface="Times New Roman" pitchFamily="18" charset="0"/>
              </a:rPr>
              <a:t>lipogenesis</a:t>
            </a:r>
            <a:r>
              <a:rPr lang="en-US" dirty="0" smtClean="0">
                <a:latin typeface="Times New Roman" pitchFamily="18" charset="0"/>
                <a:cs typeface="Times New Roman" pitchFamily="18" charset="0"/>
              </a:rPr>
              <a:t> altered by a </a:t>
            </a:r>
            <a:r>
              <a:rPr lang="en-US" dirty="0" err="1" smtClean="0">
                <a:latin typeface="Times New Roman" pitchFamily="18" charset="0"/>
                <a:cs typeface="Times New Roman" pitchFamily="18" charset="0"/>
              </a:rPr>
              <a:t>hyperlipidic</a:t>
            </a:r>
            <a:r>
              <a:rPr lang="en-US" dirty="0" smtClean="0">
                <a:latin typeface="Times New Roman" pitchFamily="18" charset="0"/>
                <a:cs typeface="Times New Roman" pitchFamily="18" charset="0"/>
              </a:rPr>
              <a:t> diet.</a:t>
            </a:r>
            <a:endParaRPr lang="en-US" dirty="0">
              <a:latin typeface="Times New Roman" pitchFamily="18" charset="0"/>
              <a:cs typeface="Times New Roman" pitchFamily="18" charset="0"/>
            </a:endParaRPr>
          </a:p>
        </p:txBody>
      </p:sp>
      <p:pic>
        <p:nvPicPr>
          <p:cNvPr id="3074" name="Picture 2" descr="C:\Users\asus-pc\Desktop\image.jpg"/>
          <p:cNvPicPr>
            <a:picLocks noChangeAspect="1" noChangeArrowheads="1"/>
          </p:cNvPicPr>
          <p:nvPr/>
        </p:nvPicPr>
        <p:blipFill>
          <a:blip r:embed="rId2"/>
          <a:srcRect/>
          <a:stretch>
            <a:fillRect/>
          </a:stretch>
        </p:blipFill>
        <p:spPr bwMode="auto">
          <a:xfrm>
            <a:off x="5562600" y="228600"/>
            <a:ext cx="3333750" cy="6248400"/>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39000" y="274638"/>
            <a:ext cx="1447800" cy="1143000"/>
          </a:xfrm>
        </p:spPr>
        <p:txBody>
          <a:bodyPr/>
          <a:lstStyle/>
          <a:p>
            <a:endParaRPr lang="en-US" dirty="0"/>
          </a:p>
        </p:txBody>
      </p:sp>
      <p:sp>
        <p:nvSpPr>
          <p:cNvPr id="3" name="Content Placeholder 2"/>
          <p:cNvSpPr>
            <a:spLocks noGrp="1"/>
          </p:cNvSpPr>
          <p:nvPr>
            <p:ph idx="1"/>
          </p:nvPr>
        </p:nvSpPr>
        <p:spPr>
          <a:xfrm>
            <a:off x="457200" y="2362200"/>
            <a:ext cx="4953000" cy="3763963"/>
          </a:xfrm>
        </p:spPr>
        <p:txBody>
          <a:bodyPr/>
          <a:lstStyle/>
          <a:p>
            <a:pPr>
              <a:buNone/>
            </a:pPr>
            <a:r>
              <a:rPr lang="en-US" sz="2800" dirty="0" smtClean="0">
                <a:latin typeface="Times New Roman" pitchFamily="18" charset="0"/>
                <a:cs typeface="Times New Roman" pitchFamily="18" charset="0"/>
              </a:rPr>
              <a:t>   Obesity is a major health problem worldwide. It is the result of the combination of genetic factors, inadequate nutrition, and lack of regular physical activity</a:t>
            </a:r>
            <a:r>
              <a:rPr lang="en-US" dirty="0" smtClean="0"/>
              <a:t>.</a:t>
            </a:r>
            <a:endParaRPr lang="en-US" dirty="0"/>
          </a:p>
        </p:txBody>
      </p:sp>
      <p:pic>
        <p:nvPicPr>
          <p:cNvPr id="4098" name="Picture 2" descr="C:\Users\asus-pc\Desktop\link-obesity-diabetes.jpg"/>
          <p:cNvPicPr>
            <a:picLocks noChangeAspect="1" noChangeArrowheads="1"/>
          </p:cNvPicPr>
          <p:nvPr/>
        </p:nvPicPr>
        <p:blipFill>
          <a:blip r:embed="rId2"/>
          <a:srcRect/>
          <a:stretch>
            <a:fillRect/>
          </a:stretch>
        </p:blipFill>
        <p:spPr bwMode="auto">
          <a:xfrm>
            <a:off x="5181600" y="0"/>
            <a:ext cx="3962400" cy="6858000"/>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endParaRPr lang="en-US" dirty="0"/>
          </a:p>
        </p:txBody>
      </p:sp>
      <p:sp>
        <p:nvSpPr>
          <p:cNvPr id="3" name="Content Placeholder 2"/>
          <p:cNvSpPr>
            <a:spLocks noGrp="1"/>
          </p:cNvSpPr>
          <p:nvPr>
            <p:ph idx="1"/>
          </p:nvPr>
        </p:nvSpPr>
        <p:spPr/>
        <p:txBody>
          <a:bodyPr>
            <a:normAutofit/>
          </a:bodyPr>
          <a:lstStyle/>
          <a:p>
            <a:pPr>
              <a:buNone/>
            </a:pPr>
            <a:r>
              <a:rPr lang="en-US" sz="2400" dirty="0" smtClean="0">
                <a:latin typeface="Times New Roman" pitchFamily="18" charset="0"/>
                <a:cs typeface="Times New Roman" pitchFamily="18" charset="0"/>
              </a:rPr>
              <a:t>    The ingestion of a diet of high energy density is the main cause of visceral or central obesity, since the excess energy is stored in </a:t>
            </a:r>
            <a:r>
              <a:rPr lang="en-US" sz="2400" dirty="0" err="1" smtClean="0">
                <a:latin typeface="Times New Roman" pitchFamily="18" charset="0"/>
                <a:cs typeface="Times New Roman" pitchFamily="18" charset="0"/>
              </a:rPr>
              <a:t>adipocytes</a:t>
            </a:r>
            <a:r>
              <a:rPr lang="en-US" sz="2400" dirty="0" smtClean="0">
                <a:latin typeface="Times New Roman" pitchFamily="18" charset="0"/>
                <a:cs typeface="Times New Roman" pitchFamily="18" charset="0"/>
              </a:rPr>
              <a:t>, which increase in size and number, or both, especially the visceral ones, producing an increase in the rate of </a:t>
            </a:r>
            <a:r>
              <a:rPr lang="en-US" sz="2400" dirty="0" err="1" smtClean="0">
                <a:latin typeface="Times New Roman" pitchFamily="18" charset="0"/>
                <a:cs typeface="Times New Roman" pitchFamily="18" charset="0"/>
              </a:rPr>
              <a:t>lipolysis</a:t>
            </a:r>
            <a:r>
              <a:rPr lang="en-US" sz="2400" dirty="0" smtClean="0">
                <a:latin typeface="Times New Roman" pitchFamily="18" charset="0"/>
                <a:cs typeface="Times New Roman" pitchFamily="18" charset="0"/>
              </a:rPr>
              <a:t>, which, in turn, stimulates the secretion of cytokines by the infiltration of leukocytes, macrophages generating inflammation in the </a:t>
            </a:r>
            <a:r>
              <a:rPr lang="en-US" sz="2400" dirty="0" err="1" smtClean="0">
                <a:latin typeface="Times New Roman" pitchFamily="18" charset="0"/>
                <a:cs typeface="Times New Roman" pitchFamily="18" charset="0"/>
              </a:rPr>
              <a:t>adipocytes</a:t>
            </a:r>
            <a:r>
              <a:rPr lang="en-US" sz="2400" dirty="0" smtClean="0">
                <a:latin typeface="Times New Roman" pitchFamily="18" charset="0"/>
                <a:cs typeface="Times New Roman" pitchFamily="18" charset="0"/>
              </a:rPr>
              <a:t>, and leads to </a:t>
            </a:r>
            <a:r>
              <a:rPr lang="en-US" sz="2400" dirty="0" err="1" smtClean="0">
                <a:latin typeface="Times New Roman" pitchFamily="18" charset="0"/>
                <a:cs typeface="Times New Roman" pitchFamily="18" charset="0"/>
              </a:rPr>
              <a:t>proinflammatory</a:t>
            </a:r>
            <a:r>
              <a:rPr lang="en-US" sz="2400" dirty="0" smtClean="0">
                <a:latin typeface="Times New Roman" pitchFamily="18" charset="0"/>
                <a:cs typeface="Times New Roman" pitchFamily="18" charset="0"/>
              </a:rPr>
              <a:t> state, insulin resistance, and endothelial dysfunction. Thus, adipose tissue dysfunction represents the </a:t>
            </a:r>
            <a:r>
              <a:rPr lang="en-US" sz="2400" dirty="0" err="1" smtClean="0">
                <a:latin typeface="Times New Roman" pitchFamily="18" charset="0"/>
                <a:cs typeface="Times New Roman" pitchFamily="18" charset="0"/>
              </a:rPr>
              <a:t>etiopathogenic</a:t>
            </a:r>
            <a:r>
              <a:rPr lang="en-US" sz="2400" dirty="0" smtClean="0">
                <a:latin typeface="Times New Roman" pitchFamily="18" charset="0"/>
                <a:cs typeface="Times New Roman" pitchFamily="18" charset="0"/>
              </a:rPr>
              <a:t> mechanism in the development of cardiovascular disease, type 2 diabetes, and renal disease initiated by visceral </a:t>
            </a:r>
            <a:r>
              <a:rPr lang="en-US" sz="2400" dirty="0" smtClean="0">
                <a:latin typeface="Times New Roman" pitchFamily="18" charset="0"/>
                <a:cs typeface="Times New Roman" pitchFamily="18" charset="0"/>
              </a:rPr>
              <a:t>obesity.</a:t>
            </a:r>
            <a:r>
              <a:rPr lang="en-US" sz="2400" dirty="0" smtClean="0">
                <a:latin typeface="Times New Roman" pitchFamily="18" charset="0"/>
                <a:cs typeface="Times New Roman" pitchFamily="18" charset="0"/>
              </a:rPr>
              <a:t> </a:t>
            </a:r>
            <a:endParaRPr lang="en-US"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3">
                    <a:lumMod val="50000"/>
                  </a:schemeClr>
                </a:solidFill>
                <a:latin typeface="Times New Roman" pitchFamily="18" charset="0"/>
                <a:cs typeface="Times New Roman" pitchFamily="18" charset="0"/>
              </a:rPr>
              <a:t>Types of Flavones</a:t>
            </a:r>
            <a:endParaRPr lang="en-US" b="1" dirty="0">
              <a:solidFill>
                <a:schemeClr val="accent3">
                  <a:lumMod val="50000"/>
                </a:schemeClr>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dirty="0" smtClean="0"/>
              <a:t> Flavones: These include </a:t>
            </a:r>
            <a:r>
              <a:rPr lang="en-US" dirty="0" err="1" smtClean="0"/>
              <a:t>luteolin</a:t>
            </a:r>
            <a:r>
              <a:rPr lang="en-US" dirty="0" smtClean="0"/>
              <a:t> and </a:t>
            </a:r>
            <a:r>
              <a:rPr lang="en-US" dirty="0" err="1" smtClean="0"/>
              <a:t>apigenin</a:t>
            </a:r>
            <a:r>
              <a:rPr lang="en-US" dirty="0" smtClean="0"/>
              <a:t>. </a:t>
            </a:r>
          </a:p>
          <a:p>
            <a:r>
              <a:rPr lang="en-US" dirty="0" err="1" smtClean="0"/>
              <a:t>Anthocyanidins</a:t>
            </a:r>
            <a:r>
              <a:rPr lang="en-US" dirty="0" smtClean="0"/>
              <a:t>: These include </a:t>
            </a:r>
            <a:r>
              <a:rPr lang="en-US" dirty="0" err="1" smtClean="0"/>
              <a:t>malvidin</a:t>
            </a:r>
            <a:r>
              <a:rPr lang="en-US" dirty="0" smtClean="0"/>
              <a:t>,       </a:t>
            </a:r>
            <a:r>
              <a:rPr lang="en-US" dirty="0" err="1" smtClean="0"/>
              <a:t>pelargondin</a:t>
            </a:r>
            <a:r>
              <a:rPr lang="en-US" dirty="0" smtClean="0"/>
              <a:t>, </a:t>
            </a:r>
            <a:r>
              <a:rPr lang="en-US" dirty="0" err="1" smtClean="0"/>
              <a:t>peoidin</a:t>
            </a:r>
            <a:r>
              <a:rPr lang="en-US" dirty="0" smtClean="0"/>
              <a:t> and </a:t>
            </a:r>
            <a:r>
              <a:rPr lang="en-US" dirty="0" err="1" smtClean="0"/>
              <a:t>cyanidin</a:t>
            </a:r>
            <a:r>
              <a:rPr lang="en-US" dirty="0" smtClean="0"/>
              <a:t>. ...</a:t>
            </a:r>
          </a:p>
          <a:p>
            <a:r>
              <a:rPr lang="en-US" b="1" dirty="0" err="1" smtClean="0"/>
              <a:t>Flavonones</a:t>
            </a:r>
            <a:r>
              <a:rPr lang="en-US" dirty="0" smtClean="0"/>
              <a:t>: These include </a:t>
            </a:r>
            <a:r>
              <a:rPr lang="en-US" dirty="0" err="1" smtClean="0"/>
              <a:t>hesperetin</a:t>
            </a:r>
            <a:r>
              <a:rPr lang="en-US" dirty="0" smtClean="0"/>
              <a:t>, </a:t>
            </a:r>
            <a:r>
              <a:rPr lang="en-US" dirty="0" err="1" smtClean="0"/>
              <a:t>eriodictyol</a:t>
            </a:r>
            <a:r>
              <a:rPr lang="en-US" dirty="0" smtClean="0"/>
              <a:t> and </a:t>
            </a:r>
            <a:r>
              <a:rPr lang="en-US" dirty="0" err="1" smtClean="0"/>
              <a:t>naringenin</a:t>
            </a:r>
            <a:r>
              <a:rPr lang="en-US" dirty="0" smtClean="0"/>
              <a:t>. ...</a:t>
            </a:r>
          </a:p>
          <a:p>
            <a:r>
              <a:rPr lang="en-US" dirty="0" err="1" smtClean="0"/>
              <a:t>Isoflavones</a:t>
            </a:r>
            <a:r>
              <a:rPr lang="en-US" dirty="0" smtClean="0"/>
              <a:t>: This subgroup includes </a:t>
            </a:r>
            <a:r>
              <a:rPr lang="en-US" dirty="0" err="1" smtClean="0"/>
              <a:t>genistein</a:t>
            </a:r>
            <a:r>
              <a:rPr lang="en-US" dirty="0" smtClean="0"/>
              <a:t>, </a:t>
            </a:r>
            <a:r>
              <a:rPr lang="en-US" dirty="0" err="1" smtClean="0"/>
              <a:t>glycitein</a:t>
            </a:r>
            <a:r>
              <a:rPr lang="en-US" dirty="0" smtClean="0"/>
              <a:t> and </a:t>
            </a:r>
            <a:r>
              <a:rPr lang="en-US" dirty="0" err="1" smtClean="0"/>
              <a:t>daidzein</a:t>
            </a:r>
            <a:endParaRPr lang="en-US" dirty="0" smtClean="0"/>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3">
                    <a:lumMod val="50000"/>
                  </a:schemeClr>
                </a:solidFill>
                <a:latin typeface="Times New Roman" pitchFamily="18" charset="0"/>
                <a:cs typeface="Times New Roman" pitchFamily="18" charset="0"/>
              </a:rPr>
              <a:t>Obesity</a:t>
            </a:r>
            <a:endParaRPr lang="en-US" b="1" dirty="0">
              <a:solidFill>
                <a:schemeClr val="accent3">
                  <a:lumMod val="50000"/>
                </a:schemeClr>
              </a:solidFill>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buNone/>
            </a:pPr>
            <a:r>
              <a:rPr lang="en-US" dirty="0" smtClean="0"/>
              <a:t>   </a:t>
            </a:r>
            <a:r>
              <a:rPr lang="en-US" sz="2800" dirty="0" smtClean="0">
                <a:latin typeface="Times New Roman" pitchFamily="18" charset="0"/>
                <a:cs typeface="Times New Roman" pitchFamily="18" charset="0"/>
              </a:rPr>
              <a:t>Nowadays</a:t>
            </a:r>
            <a:r>
              <a:rPr lang="en-US" sz="2800" dirty="0" smtClean="0">
                <a:latin typeface="Times New Roman" pitchFamily="18" charset="0"/>
                <a:cs typeface="Times New Roman" pitchFamily="18" charset="0"/>
              </a:rPr>
              <a:t>, obesity is a world-class nutritional problem, reporting that around 1.9 billion adults (18 and older) were overweight, of which 600 million were obese, according to World Health Organization statistics in 2014. The scientific evidence describes obesity as a chronic disease, influenced by many factors including physiological and molecular mechanisms, environment and genetic susceptibility.</a:t>
            </a:r>
            <a:endParaRPr lang="en-US" sz="2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solidFill>
                  <a:schemeClr val="accent3">
                    <a:lumMod val="50000"/>
                  </a:schemeClr>
                </a:solidFill>
                <a:latin typeface="Times New Roman" pitchFamily="18" charset="0"/>
                <a:cs typeface="Times New Roman" pitchFamily="18" charset="0"/>
              </a:rPr>
              <a:t>Obesity</a:t>
            </a:r>
            <a:endParaRPr lang="en-US" b="1" dirty="0">
              <a:solidFill>
                <a:schemeClr val="accent3">
                  <a:lumMod val="50000"/>
                </a:schemeClr>
              </a:solidFill>
              <a:latin typeface="Times New Roman" pitchFamily="18" charset="0"/>
              <a:cs typeface="Times New Roman" pitchFamily="18" charset="0"/>
            </a:endParaRPr>
          </a:p>
        </p:txBody>
      </p:sp>
      <p:sp>
        <p:nvSpPr>
          <p:cNvPr id="3" name="Content Placeholder 2"/>
          <p:cNvSpPr>
            <a:spLocks noGrp="1"/>
          </p:cNvSpPr>
          <p:nvPr>
            <p:ph idx="1"/>
          </p:nvPr>
        </p:nvSpPr>
        <p:spPr>
          <a:xfrm>
            <a:off x="457200" y="1600200"/>
            <a:ext cx="8229600" cy="4800600"/>
          </a:xfrm>
        </p:spPr>
        <p:txBody>
          <a:bodyPr>
            <a:noAutofit/>
          </a:bodyPr>
          <a:lstStyle/>
          <a:p>
            <a:pPr>
              <a:buNone/>
            </a:pPr>
            <a:r>
              <a:rPr lang="en-US" sz="2800" dirty="0" smtClean="0">
                <a:latin typeface="Times New Roman" pitchFamily="18" charset="0"/>
                <a:cs typeface="Times New Roman" pitchFamily="18" charset="0"/>
              </a:rPr>
              <a:t>    Thus</a:t>
            </a:r>
            <a:r>
              <a:rPr lang="en-US" sz="2800" dirty="0" smtClean="0">
                <a:latin typeface="Times New Roman" pitchFamily="18" charset="0"/>
                <a:cs typeface="Times New Roman" pitchFamily="18" charset="0"/>
              </a:rPr>
              <a:t>, one of the main strategies in the prevention and treatment of obesity is the achievement of a negative energy balance, based on changes in lifestyle (including diet and physical activity). Unfortunately, dietary interventions are not usually long-term lasting and sometimes another treatment appears necessary as a </a:t>
            </a:r>
            <a:r>
              <a:rPr lang="en-US" sz="2800" dirty="0" err="1" smtClean="0">
                <a:latin typeface="Times New Roman" pitchFamily="18" charset="0"/>
                <a:cs typeface="Times New Roman" pitchFamily="18" charset="0"/>
              </a:rPr>
              <a:t>coadjuvant</a:t>
            </a:r>
            <a:r>
              <a:rPr lang="en-US" sz="2800" dirty="0" smtClean="0">
                <a:latin typeface="Times New Roman" pitchFamily="18" charset="0"/>
                <a:cs typeface="Times New Roman" pitchFamily="18" charset="0"/>
              </a:rPr>
              <a:t> in the integral management of obesity. In this context, recently, it has been growing interest on </a:t>
            </a:r>
            <a:r>
              <a:rPr lang="en-US" sz="2800" dirty="0" err="1" smtClean="0">
                <a:latin typeface="Times New Roman" pitchFamily="18" charset="0"/>
                <a:cs typeface="Times New Roman" pitchFamily="18" charset="0"/>
              </a:rPr>
              <a:t>biocompounds</a:t>
            </a:r>
            <a:r>
              <a:rPr lang="en-US" sz="2800" dirty="0" smtClean="0">
                <a:latin typeface="Times New Roman" pitchFamily="18" charset="0"/>
                <a:cs typeface="Times New Roman" pitchFamily="18" charset="0"/>
              </a:rPr>
              <a:t> such as </a:t>
            </a:r>
            <a:r>
              <a:rPr lang="en-US" sz="2800" dirty="0" err="1" smtClean="0">
                <a:latin typeface="Times New Roman" pitchFamily="18" charset="0"/>
                <a:cs typeface="Times New Roman" pitchFamily="18" charset="0"/>
              </a:rPr>
              <a:t>flavonoids</a:t>
            </a:r>
            <a:r>
              <a:rPr lang="en-US" sz="2800" dirty="0" smtClean="0">
                <a:latin typeface="Times New Roman" pitchFamily="18" charset="0"/>
                <a:cs typeface="Times New Roman" pitchFamily="18" charset="0"/>
              </a:rPr>
              <a:t> that can exert biological properties including </a:t>
            </a:r>
            <a:r>
              <a:rPr lang="en-US" sz="2800" dirty="0" err="1" smtClean="0">
                <a:latin typeface="Times New Roman" pitchFamily="18" charset="0"/>
                <a:cs typeface="Times New Roman" pitchFamily="18" charset="0"/>
              </a:rPr>
              <a:t>antiobesity</a:t>
            </a:r>
            <a:r>
              <a:rPr lang="en-US" sz="2800" dirty="0" smtClean="0">
                <a:latin typeface="Times New Roman" pitchFamily="18" charset="0"/>
                <a:cs typeface="Times New Roman" pitchFamily="18" charset="0"/>
              </a:rPr>
              <a:t> </a:t>
            </a:r>
            <a:r>
              <a:rPr lang="en-US" sz="2800" dirty="0" smtClean="0">
                <a:latin typeface="Times New Roman" pitchFamily="18" charset="0"/>
                <a:cs typeface="Times New Roman" pitchFamily="18" charset="0"/>
              </a:rPr>
              <a:t>effects.</a:t>
            </a:r>
            <a:endParaRPr lang="en-US" sz="2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solidFill>
                  <a:schemeClr val="accent3">
                    <a:lumMod val="50000"/>
                  </a:schemeClr>
                </a:solidFill>
                <a:latin typeface="Times New Roman" pitchFamily="18" charset="0"/>
                <a:cs typeface="Times New Roman" pitchFamily="18" charset="0"/>
              </a:rPr>
              <a:t>Flavonoid in Obesity</a:t>
            </a:r>
            <a:endParaRPr lang="en-US" sz="3600" b="1" dirty="0">
              <a:solidFill>
                <a:schemeClr val="accent3">
                  <a:lumMod val="50000"/>
                </a:schemeClr>
              </a:solidFill>
              <a:latin typeface="Times New Roman" pitchFamily="18" charset="0"/>
              <a:cs typeface="Times New Roman" pitchFamily="18" charset="0"/>
            </a:endParaRPr>
          </a:p>
        </p:txBody>
      </p:sp>
      <p:sp>
        <p:nvSpPr>
          <p:cNvPr id="3" name="Content Placeholder 2"/>
          <p:cNvSpPr>
            <a:spLocks noGrp="1"/>
          </p:cNvSpPr>
          <p:nvPr>
            <p:ph idx="1"/>
          </p:nvPr>
        </p:nvSpPr>
        <p:spPr>
          <a:xfrm>
            <a:off x="533400" y="1371600"/>
            <a:ext cx="8229600" cy="5486400"/>
          </a:xfrm>
        </p:spPr>
        <p:txBody>
          <a:bodyPr>
            <a:normAutofit fontScale="85000" lnSpcReduction="20000"/>
          </a:bodyPr>
          <a:lstStyle/>
          <a:p>
            <a:pPr>
              <a:lnSpc>
                <a:spcPct val="110000"/>
              </a:lnSpc>
              <a:buNone/>
            </a:pPr>
            <a:r>
              <a:rPr lang="en-US" dirty="0" smtClean="0">
                <a:latin typeface="Times New Roman" pitchFamily="18" charset="0"/>
                <a:cs typeface="Times New Roman" pitchFamily="18" charset="0"/>
              </a:rPr>
              <a:t>    Most Flavonoid </a:t>
            </a:r>
            <a:r>
              <a:rPr lang="en-US" dirty="0" smtClean="0">
                <a:latin typeface="Times New Roman" pitchFamily="18" charset="0"/>
                <a:cs typeface="Times New Roman" pitchFamily="18" charset="0"/>
              </a:rPr>
              <a:t>are found naturally as glycosides (conjugated with one or more glucose residues). When they are ingested, some of them can be absorbed in the small intestine or partially metabolized in the colon by the gut </a:t>
            </a:r>
            <a:r>
              <a:rPr lang="en-US" dirty="0" err="1" smtClean="0">
                <a:latin typeface="Times New Roman" pitchFamily="18" charset="0"/>
                <a:cs typeface="Times New Roman" pitchFamily="18" charset="0"/>
              </a:rPr>
              <a:t>microbiota</a:t>
            </a:r>
            <a:r>
              <a:rPr lang="en-US" dirty="0" smtClean="0">
                <a:latin typeface="Times New Roman" pitchFamily="18" charset="0"/>
                <a:cs typeface="Times New Roman" pitchFamily="18" charset="0"/>
              </a:rPr>
              <a:t>. If they are absorbed, most of them lose the </a:t>
            </a:r>
            <a:r>
              <a:rPr lang="en-US" dirty="0" err="1" smtClean="0">
                <a:latin typeface="Times New Roman" pitchFamily="18" charset="0"/>
                <a:cs typeface="Times New Roman" pitchFamily="18" charset="0"/>
              </a:rPr>
              <a:t>glucoside</a:t>
            </a:r>
            <a:r>
              <a:rPr lang="en-US" dirty="0" smtClean="0">
                <a:latin typeface="Times New Roman" pitchFamily="18" charset="0"/>
                <a:cs typeface="Times New Roman" pitchFamily="18" charset="0"/>
              </a:rPr>
              <a:t> and are modified in different metabolites that can be found in body fluids or tissues. These metabolites may have different biological activities than the initial compounds. Finally, </a:t>
            </a:r>
            <a:r>
              <a:rPr lang="en-US" dirty="0" smtClean="0">
                <a:latin typeface="Times New Roman" pitchFamily="18" charset="0"/>
                <a:cs typeface="Times New Roman" pitchFamily="18" charset="0"/>
              </a:rPr>
              <a:t>Flavonoid </a:t>
            </a:r>
            <a:r>
              <a:rPr lang="en-US" dirty="0" smtClean="0">
                <a:latin typeface="Times New Roman" pitchFamily="18" charset="0"/>
                <a:cs typeface="Times New Roman" pitchFamily="18" charset="0"/>
              </a:rPr>
              <a:t>are metabolized in the liver as a process that allows to detoxify and facilitate the elimination by urine. The circulating </a:t>
            </a:r>
            <a:r>
              <a:rPr lang="en-US" dirty="0" smtClean="0">
                <a:latin typeface="Times New Roman" pitchFamily="18" charset="0"/>
                <a:cs typeface="Times New Roman" pitchFamily="18" charset="0"/>
              </a:rPr>
              <a:t>Flavonoid </a:t>
            </a:r>
            <a:r>
              <a:rPr lang="en-US" dirty="0" smtClean="0">
                <a:latin typeface="Times New Roman" pitchFamily="18" charset="0"/>
                <a:cs typeface="Times New Roman" pitchFamily="18" charset="0"/>
              </a:rPr>
              <a:t>in blood can be transported to different tissues and metabolized to exert biological functions.</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92</TotalTime>
  <Words>741</Words>
  <Application>Microsoft Office PowerPoint</Application>
  <PresentationFormat>On-screen Show (4:3)</PresentationFormat>
  <Paragraphs>22</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Slide 1</vt:lpstr>
      <vt:lpstr>Slide 2</vt:lpstr>
      <vt:lpstr>Slide 3</vt:lpstr>
      <vt:lpstr>Slide 4</vt:lpstr>
      <vt:lpstr>Slide 5</vt:lpstr>
      <vt:lpstr>Types of Flavones</vt:lpstr>
      <vt:lpstr>Obesity</vt:lpstr>
      <vt:lpstr>Obesity</vt:lpstr>
      <vt:lpstr>Flavonoid in Obesity</vt:lpstr>
      <vt:lpstr>Flavonoid in Obesity</vt:lpstr>
      <vt:lpstr>Slide 11</vt:lpstr>
      <vt:lpstr>Slide 12</vt:lpstr>
      <vt:lpstr>Slide 13</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Bikash Barik</dc:creator>
  <cp:lastModifiedBy>asus-pc</cp:lastModifiedBy>
  <cp:revision>25</cp:revision>
  <dcterms:created xsi:type="dcterms:W3CDTF">2006-08-16T00:00:00Z</dcterms:created>
  <dcterms:modified xsi:type="dcterms:W3CDTF">2020-12-16T07:20:29Z</dcterms:modified>
</cp:coreProperties>
</file>