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371600" y="5181600"/>
            <a:ext cx="6400800" cy="1447800"/>
          </a:xfrm>
        </p:spPr>
        <p:txBody>
          <a:bodyPr>
            <a:noAutofit/>
          </a:bodyPr>
          <a:lstStyle/>
          <a:p>
            <a:r>
              <a:rPr lang="en-US" sz="8800" b="1" dirty="0" smtClean="0">
                <a:solidFill>
                  <a:schemeClr val="accent3">
                    <a:lumMod val="50000"/>
                  </a:schemeClr>
                </a:solidFill>
                <a:latin typeface="Agency FB" pitchFamily="34" charset="0"/>
              </a:rPr>
              <a:t>ISOFLAVONES</a:t>
            </a:r>
            <a:endParaRPr lang="en-US" sz="8800" b="1" dirty="0">
              <a:solidFill>
                <a:schemeClr val="accent3">
                  <a:lumMod val="50000"/>
                </a:schemeClr>
              </a:solidFill>
              <a:latin typeface="Agency FB" pitchFamily="34" charset="0"/>
            </a:endParaRPr>
          </a:p>
        </p:txBody>
      </p:sp>
      <p:pic>
        <p:nvPicPr>
          <p:cNvPr id="1026" name="Picture 2" descr="C:\Users\asus-pc\Desktop\soy-products.jpg"/>
          <p:cNvPicPr>
            <a:picLocks noChangeAspect="1" noChangeArrowheads="1"/>
          </p:cNvPicPr>
          <p:nvPr/>
        </p:nvPicPr>
        <p:blipFill>
          <a:blip r:embed="rId2"/>
          <a:srcRect/>
          <a:stretch>
            <a:fillRect/>
          </a:stretch>
        </p:blipFill>
        <p:spPr bwMode="auto">
          <a:xfrm>
            <a:off x="0" y="0"/>
            <a:ext cx="9144000" cy="4953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75000"/>
                  </a:schemeClr>
                </a:solidFill>
                <a:latin typeface="Times New Roman" pitchFamily="18" charset="0"/>
                <a:cs typeface="Times New Roman" pitchFamily="18" charset="0"/>
              </a:rPr>
              <a:t>Many health experts feel that eating fermented soy in moderation may</a:t>
            </a:r>
            <a:r>
              <a:rPr lang="en-US" dirty="0" smtClean="0">
                <a:solidFill>
                  <a:schemeClr val="accent3">
                    <a:lumMod val="75000"/>
                  </a:schemeClr>
                </a:solidFill>
              </a:rPr>
              <a:t>:</a:t>
            </a:r>
            <a:endParaRPr lang="en-US" dirty="0">
              <a:solidFill>
                <a:schemeClr val="accent3">
                  <a:lumMod val="75000"/>
                </a:schemeClr>
              </a:solidFill>
            </a:endParaRPr>
          </a:p>
        </p:txBody>
      </p:sp>
      <p:sp>
        <p:nvSpPr>
          <p:cNvPr id="3" name="Content Placeholder 2"/>
          <p:cNvSpPr>
            <a:spLocks noGrp="1"/>
          </p:cNvSpPr>
          <p:nvPr>
            <p:ph idx="1"/>
          </p:nvPr>
        </p:nvSpPr>
        <p:spPr/>
        <p:txBody>
          <a:bodyPr/>
          <a:lstStyle/>
          <a:p>
            <a:pPr fontAlgn="base"/>
            <a:r>
              <a:rPr lang="en-US" dirty="0" smtClean="0">
                <a:latin typeface="Times New Roman" pitchFamily="18" charset="0"/>
                <a:cs typeface="Times New Roman" pitchFamily="18" charset="0"/>
              </a:rPr>
              <a:t>Increase bone density</a:t>
            </a:r>
          </a:p>
          <a:p>
            <a:pPr fontAlgn="base"/>
            <a:r>
              <a:rPr lang="en-US" dirty="0" smtClean="0">
                <a:latin typeface="Times New Roman" pitchFamily="18" charset="0"/>
                <a:cs typeface="Times New Roman" pitchFamily="18" charset="0"/>
              </a:rPr>
              <a:t>Help to prevent breast and uterine cancers</a:t>
            </a:r>
          </a:p>
          <a:p>
            <a:pPr fontAlgn="base"/>
            <a:r>
              <a:rPr lang="en-US" dirty="0" smtClean="0">
                <a:latin typeface="Times New Roman" pitchFamily="18" charset="0"/>
                <a:cs typeface="Times New Roman" pitchFamily="18" charset="0"/>
              </a:rPr>
              <a:t>Lower the incidence of prostate cancer</a:t>
            </a:r>
          </a:p>
          <a:p>
            <a:pPr fontAlgn="base"/>
            <a:r>
              <a:rPr lang="en-US" dirty="0" smtClean="0">
                <a:latin typeface="Times New Roman" pitchFamily="18" charset="0"/>
                <a:cs typeface="Times New Roman" pitchFamily="18" charset="0"/>
              </a:rPr>
              <a:t>Lower bad cholesterol levels</a:t>
            </a:r>
          </a:p>
          <a:p>
            <a:pPr fontAlgn="base"/>
            <a:r>
              <a:rPr lang="en-US" dirty="0" smtClean="0">
                <a:latin typeface="Times New Roman" pitchFamily="18" charset="0"/>
                <a:cs typeface="Times New Roman" pitchFamily="18" charset="0"/>
              </a:rPr>
              <a:t>Improve mental functioning</a:t>
            </a:r>
          </a:p>
          <a:p>
            <a:pPr fontAlgn="base"/>
            <a:r>
              <a:rPr lang="en-US" dirty="0" smtClean="0">
                <a:latin typeface="Times New Roman" pitchFamily="18" charset="0"/>
                <a:cs typeface="Times New Roman" pitchFamily="18" charset="0"/>
              </a:rPr>
              <a:t>Reduce muscle soreness (particularly after exercise)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Possible Side Effects</a:t>
            </a:r>
            <a:br>
              <a:rPr lang="en-US" b="1" dirty="0" smtClean="0">
                <a:solidFill>
                  <a:schemeClr val="accent3">
                    <a:lumMod val="50000"/>
                  </a:schemeClr>
                </a:solidFill>
                <a:latin typeface="Times New Roman" pitchFamily="18" charset="0"/>
                <a:cs typeface="Times New Roman" pitchFamily="18" charset="0"/>
              </a:rPr>
            </a:b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rmAutofit lnSpcReduction="10000"/>
          </a:bodyPr>
          <a:lstStyle/>
          <a:p>
            <a:pPr>
              <a:buNone/>
            </a:pPr>
            <a:r>
              <a:rPr lang="en-US" dirty="0" smtClean="0">
                <a:latin typeface="Times New Roman" pitchFamily="18" charset="0"/>
                <a:cs typeface="Times New Roman" pitchFamily="18" charset="0"/>
              </a:rPr>
              <a:t>   Most of the side effects of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are associated with long-term use of supplements and not from dietary sources such as soy products. But epidemiological (the branch of medicine dealing with the incidence and control of disease) data have shown that there is a link between long term soy consumption and Kawasaki disease (KD), and that soy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are involved in the development of the disease.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Possible Side Effects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   </a:t>
            </a:r>
            <a:r>
              <a:rPr lang="en-US" dirty="0" smtClean="0">
                <a:latin typeface="Times New Roman" pitchFamily="18" charset="0"/>
                <a:cs typeface="Times New Roman" pitchFamily="18" charset="0"/>
              </a:rPr>
              <a:t>Most of the side effects of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are associated with long-term use of supplements and not from dietary sources such as soy products. But epidemiological (the branch of medicine dealing with the incidence and control of disease) data have shown that there is a link between long term soy consumption and Kawasaki disease (KD), and that soy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are involved in the development of the disease.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fontAlgn="base">
              <a:buNone/>
            </a:pPr>
            <a:r>
              <a:rPr lang="en-US" dirty="0" smtClean="0"/>
              <a:t>    </a:t>
            </a:r>
            <a:r>
              <a:rPr lang="en-US" dirty="0" smtClean="0">
                <a:latin typeface="Times New Roman" pitchFamily="18" charset="0"/>
                <a:cs typeface="Times New Roman" pitchFamily="18" charset="0"/>
              </a:rPr>
              <a:t>Breast cancer cell growth has been linked with long-term exposure to </a:t>
            </a:r>
            <a:r>
              <a:rPr lang="en-US" dirty="0" err="1" smtClean="0">
                <a:latin typeface="Times New Roman" pitchFamily="18" charset="0"/>
                <a:cs typeface="Times New Roman" pitchFamily="18" charset="0"/>
              </a:rPr>
              <a:t>genistein</a:t>
            </a:r>
            <a:r>
              <a:rPr lang="en-US" dirty="0" smtClean="0">
                <a:latin typeface="Times New Roman" pitchFamily="18" charset="0"/>
                <a:cs typeface="Times New Roman" pitchFamily="18" charset="0"/>
              </a:rPr>
              <a:t>, resulting in what is called “soy protein isolate-induced tumors and advanced growth phenotypes</a:t>
            </a:r>
            <a:r>
              <a:rPr lang="en-US" b="1"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fontAlgn="base">
              <a:buNone/>
            </a:pPr>
            <a:r>
              <a:rPr lang="en-US" dirty="0" smtClean="0">
                <a:latin typeface="Times New Roman" pitchFamily="18" charset="0"/>
                <a:cs typeface="Times New Roman" pitchFamily="18" charset="0"/>
              </a:rPr>
              <a:t>    Animal studies have shown that evidence of the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genistein</a:t>
            </a:r>
            <a:r>
              <a:rPr lang="en-US" dirty="0" smtClean="0">
                <a:latin typeface="Times New Roman" pitchFamily="18" charset="0"/>
                <a:cs typeface="Times New Roman" pitchFamily="18" charset="0"/>
              </a:rPr>
              <a:t> may have adverse effects on the developing female reproductive tract.</a:t>
            </a:r>
          </a:p>
          <a:p>
            <a:pPr fontAlgn="base">
              <a:buNone/>
            </a:pPr>
            <a:r>
              <a:rPr lang="en-US" dirty="0" smtClean="0">
                <a:latin typeface="Times New Roman" pitchFamily="18" charset="0"/>
                <a:cs typeface="Times New Roman" pitchFamily="18" charset="0"/>
              </a:rPr>
              <a:t>    When ingested on a short-term basis (up to six months in duration) soy is considered possibly safe.</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Common side effects may include</a:t>
            </a:r>
            <a:r>
              <a:rPr lang="en-US" dirty="0" smtClean="0"/>
              <a:t>:</a:t>
            </a:r>
            <a:endParaRPr lang="en-US" dirty="0"/>
          </a:p>
        </p:txBody>
      </p:sp>
      <p:sp>
        <p:nvSpPr>
          <p:cNvPr id="3" name="Content Placeholder 2"/>
          <p:cNvSpPr>
            <a:spLocks noGrp="1"/>
          </p:cNvSpPr>
          <p:nvPr>
            <p:ph idx="1"/>
          </p:nvPr>
        </p:nvSpPr>
        <p:spPr/>
        <p:txBody>
          <a:bodyPr/>
          <a:lstStyle/>
          <a:p>
            <a:pPr fontAlgn="base"/>
            <a:r>
              <a:rPr lang="en-US" dirty="0" smtClean="0">
                <a:latin typeface="Times New Roman" pitchFamily="18" charset="0"/>
                <a:cs typeface="Times New Roman" pitchFamily="18" charset="0"/>
              </a:rPr>
              <a:t>GI upset</a:t>
            </a:r>
          </a:p>
          <a:p>
            <a:pPr fontAlgn="base"/>
            <a:r>
              <a:rPr lang="en-US" dirty="0" smtClean="0">
                <a:latin typeface="Times New Roman" pitchFamily="18" charset="0"/>
                <a:cs typeface="Times New Roman" pitchFamily="18" charset="0"/>
              </a:rPr>
              <a:t>Constipation, bloating and nausea</a:t>
            </a:r>
          </a:p>
          <a:p>
            <a:pPr fontAlgn="base"/>
            <a:r>
              <a:rPr lang="en-US" dirty="0" smtClean="0">
                <a:latin typeface="Times New Roman" pitchFamily="18" charset="0"/>
                <a:cs typeface="Times New Roman" pitchFamily="18" charset="0"/>
              </a:rPr>
              <a:t>Allergic reactions (involving rash, itching, and in severe instances, anaphylaxis)</a:t>
            </a:r>
          </a:p>
          <a:p>
            <a:pPr fontAlgn="base"/>
            <a:r>
              <a:rPr lang="en-US" dirty="0" smtClean="0">
                <a:latin typeface="Times New Roman" pitchFamily="18" charset="0"/>
                <a:cs typeface="Times New Roman" pitchFamily="18" charset="0"/>
              </a:rPr>
              <a:t>Loss of appetite</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Dosage and Preparation</a:t>
            </a:r>
            <a:r>
              <a:rPr lang="en-US" dirty="0" smtClean="0">
                <a:solidFill>
                  <a:schemeClr val="accent3">
                    <a:lumMod val="50000"/>
                  </a:schemeClr>
                </a:solidFill>
                <a:latin typeface="Times New Roman" pitchFamily="18" charset="0"/>
                <a:cs typeface="Times New Roman" pitchFamily="18" charset="0"/>
              </a:rPr>
              <a:t/>
            </a:r>
            <a:br>
              <a:rPr lang="en-US" dirty="0" smtClean="0">
                <a:solidFill>
                  <a:schemeClr val="accent3">
                    <a:lumMod val="50000"/>
                  </a:schemeClr>
                </a:solidFill>
                <a:latin typeface="Times New Roman" pitchFamily="18" charset="0"/>
                <a:cs typeface="Times New Roman" pitchFamily="18" charset="0"/>
              </a:rPr>
            </a:br>
            <a:endParaRPr lang="en-US"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fontAlgn="base"/>
            <a:r>
              <a:rPr lang="en-US" b="1" dirty="0" smtClean="0">
                <a:latin typeface="Times New Roman" pitchFamily="18" charset="0"/>
                <a:cs typeface="Times New Roman" pitchFamily="18" charset="0"/>
              </a:rPr>
              <a:t>For postmenopausal women</a:t>
            </a:r>
            <a:r>
              <a:rPr lang="en-US" dirty="0" smtClean="0">
                <a:latin typeface="Times New Roman" pitchFamily="18" charset="0"/>
                <a:cs typeface="Times New Roman" pitchFamily="18" charset="0"/>
              </a:rPr>
              <a:t>: A supplement with least 54 mg of </a:t>
            </a:r>
            <a:r>
              <a:rPr lang="en-US" dirty="0" err="1" smtClean="0">
                <a:latin typeface="Times New Roman" pitchFamily="18" charset="0"/>
                <a:cs typeface="Times New Roman" pitchFamily="18" charset="0"/>
              </a:rPr>
              <a:t>genistein</a:t>
            </a:r>
            <a:r>
              <a:rPr lang="en-US" dirty="0" smtClean="0">
                <a:latin typeface="Times New Roman" pitchFamily="18" charset="0"/>
                <a:cs typeface="Times New Roman" pitchFamily="18" charset="0"/>
              </a:rPr>
              <a:t> (a soy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per day is suggested for hot flashes.</a:t>
            </a:r>
          </a:p>
          <a:p>
            <a:pPr fontAlgn="base"/>
            <a:r>
              <a:rPr lang="en-US" b="1" dirty="0" smtClean="0">
                <a:latin typeface="Times New Roman" pitchFamily="18" charset="0"/>
                <a:cs typeface="Times New Roman" pitchFamily="18" charset="0"/>
              </a:rPr>
              <a:t>For IBS</a:t>
            </a:r>
            <a:r>
              <a:rPr lang="en-US" dirty="0" smtClean="0">
                <a:latin typeface="Times New Roman" pitchFamily="18" charset="0"/>
                <a:cs typeface="Times New Roman" pitchFamily="18" charset="0"/>
              </a:rPr>
              <a:t>: A supplement of 40 mg of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per day for six weeks</a:t>
            </a:r>
          </a:p>
          <a:p>
            <a:pPr fontAlgn="base"/>
            <a:r>
              <a:rPr lang="en-US" b="1" dirty="0" smtClean="0">
                <a:latin typeface="Times New Roman" pitchFamily="18" charset="0"/>
                <a:cs typeface="Times New Roman" pitchFamily="18" charset="0"/>
              </a:rPr>
              <a:t>For protection against osteoporosis</a:t>
            </a:r>
            <a:r>
              <a:rPr lang="en-US" dirty="0" smtClean="0">
                <a:latin typeface="Times New Roman" pitchFamily="18" charset="0"/>
                <a:cs typeface="Times New Roman" pitchFamily="18" charset="0"/>
              </a:rPr>
              <a:t>: A supplement of 80 mg per day of soy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was associated with a dosage that reduced bone loss in postmenopausal women (protecting against osteoporosis).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Isoflavones in cardiovascular diseases</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Since the early 1940s, scientists have examined the effect of soy protein on blood cholesterol concentrations. Although studies in animals have suggested that soy protein lowers blood cholesterol concentrations, similar studies in humans have yielded less consistent results. The presence or absence of the soybean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fraction may be a confounding factor. This fraction, consisting primarily of </a:t>
            </a:r>
            <a:r>
              <a:rPr lang="en-US" dirty="0" err="1" smtClean="0">
                <a:latin typeface="Times New Roman" pitchFamily="18" charset="0"/>
                <a:cs typeface="Times New Roman" pitchFamily="18" charset="0"/>
              </a:rPr>
              <a:t>genistein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daidzein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glycetein</a:t>
            </a:r>
            <a:r>
              <a:rPr lang="en-US" dirty="0" smtClean="0">
                <a:latin typeface="Times New Roman" pitchFamily="18" charset="0"/>
                <a:cs typeface="Times New Roman" pitchFamily="18" charset="0"/>
              </a:rPr>
              <a:t>, has been shown to have a </a:t>
            </a:r>
            <a:r>
              <a:rPr lang="en-US" dirty="0" err="1" smtClean="0">
                <a:latin typeface="Times New Roman" pitchFamily="18" charset="0"/>
                <a:cs typeface="Times New Roman" pitchFamily="18" charset="0"/>
              </a:rPr>
              <a:t>hypocholesterolemic</a:t>
            </a:r>
            <a:r>
              <a:rPr lang="en-US" dirty="0" smtClean="0">
                <a:latin typeface="Times New Roman" pitchFamily="18" charset="0"/>
                <a:cs typeface="Times New Roman" pitchFamily="18" charset="0"/>
              </a:rPr>
              <a:t> effect in animals and humans.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Isoflavones in cardiovascular diseases</a:t>
            </a:r>
            <a:endParaRPr lang="en-US" dirty="0">
              <a:solidFill>
                <a:schemeClr val="accent3">
                  <a:lumMod val="50000"/>
                </a:schemeClr>
              </a:solidFill>
            </a:endParaRPr>
          </a:p>
        </p:txBody>
      </p:sp>
      <p:sp>
        <p:nvSpPr>
          <p:cNvPr id="3" name="Content Placeholder 2"/>
          <p:cNvSpPr>
            <a:spLocks noGrp="1"/>
          </p:cNvSpPr>
          <p:nvPr>
            <p:ph idx="1"/>
          </p:nvPr>
        </p:nvSpPr>
        <p:spPr/>
        <p:txBody>
          <a:bodyPr>
            <a:normAutofit fontScale="85000" lnSpcReduction="20000"/>
          </a:bodyPr>
          <a:lstStyle/>
          <a:p>
            <a:pPr>
              <a:buNone/>
            </a:pPr>
            <a:r>
              <a:rPr lang="en-US" dirty="0" smtClean="0">
                <a:latin typeface="Times New Roman" pitchFamily="18" charset="0"/>
                <a:cs typeface="Times New Roman" pitchFamily="18" charset="0"/>
              </a:rPr>
              <a:t>    Potential mechanisms by which soy protein and/or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induce lowering of blood cholesterol concentrations include thyroid status, bile acid balance and the estrogenic effects of </a:t>
            </a:r>
            <a:r>
              <a:rPr lang="en-US" dirty="0" err="1" smtClean="0">
                <a:latin typeface="Times New Roman" pitchFamily="18" charset="0"/>
                <a:cs typeface="Times New Roman" pitchFamily="18" charset="0"/>
              </a:rPr>
              <a:t>genistein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daidzein</a:t>
            </a:r>
            <a:r>
              <a:rPr lang="en-US" dirty="0" smtClean="0">
                <a:latin typeface="Times New Roman" pitchFamily="18" charset="0"/>
                <a:cs typeface="Times New Roman" pitchFamily="18" charset="0"/>
              </a:rPr>
              <a:t>. Some studies have suggested that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exhibit antioxidant properties and have favorable effects on arterial compliance. In addition to the aforementioned potential beneficial effects, the increased consumption of products containing soy protein may displace foods relatively high in saturated fat and cholesterol from the diet and hence have an indirect blood cholesterol–lowering effect.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Isoflavones in cardiovascular diseases</a:t>
            </a:r>
            <a:endParaRPr lang="en-US" dirty="0">
              <a:solidFill>
                <a:schemeClr val="accent3">
                  <a:lumMod val="50000"/>
                </a:schemeClr>
              </a:solidFill>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Large prospective cohort studies, mainly in Asian populations, investigating whether habitual soy food/</a:t>
            </a:r>
            <a:r>
              <a:rPr lang="en-US" sz="2800" dirty="0" err="1" smtClean="0">
                <a:latin typeface="Times New Roman" pitchFamily="18" charset="0"/>
                <a:cs typeface="Times New Roman" pitchFamily="18" charset="0"/>
              </a:rPr>
              <a:t>isoflavone</a:t>
            </a:r>
            <a:r>
              <a:rPr lang="en-US" sz="2800" dirty="0" smtClean="0">
                <a:latin typeface="Times New Roman" pitchFamily="18" charset="0"/>
                <a:cs typeface="Times New Roman" pitchFamily="18" charset="0"/>
              </a:rPr>
              <a:t> consumption is related to the incidence of </a:t>
            </a:r>
            <a:r>
              <a:rPr lang="en-US" sz="2800" dirty="0" err="1" smtClean="0">
                <a:latin typeface="Times New Roman" pitchFamily="18" charset="0"/>
                <a:cs typeface="Times New Roman" pitchFamily="18" charset="0"/>
              </a:rPr>
              <a:t>cardiovascula</a:t>
            </a:r>
            <a:r>
              <a:rPr lang="en-US" sz="2800" dirty="0" smtClean="0">
                <a:latin typeface="Times New Roman" pitchFamily="18" charset="0"/>
                <a:cs typeface="Times New Roman" pitchFamily="18" charset="0"/>
              </a:rPr>
              <a:t> disease (CVD), including coronary hear disease (CHD), ischemic stroke, and myocardial infarction, have found mixed results.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Isoflavones in cardiovascular diseases</a:t>
            </a:r>
            <a:endParaRPr lang="en-US" dirty="0">
              <a:solidFill>
                <a:schemeClr val="accent3">
                  <a:lumMod val="50000"/>
                </a:schemeClr>
              </a:solidFill>
            </a:endParaRPr>
          </a:p>
        </p:txBody>
      </p:sp>
      <p:sp>
        <p:nvSpPr>
          <p:cNvPr id="3" name="Content Placeholder 2"/>
          <p:cNvSpPr>
            <a:spLocks noGrp="1"/>
          </p:cNvSpPr>
          <p:nvPr>
            <p:ph idx="1"/>
          </p:nvPr>
        </p:nvSpPr>
        <p:spPr/>
        <p:txBody>
          <a:bodyPr>
            <a:normAutofit/>
          </a:bodyPr>
          <a:lstStyle/>
          <a:p>
            <a:pPr>
              <a:buNone/>
            </a:pPr>
            <a:r>
              <a:rPr lang="en-US" dirty="0" smtClean="0"/>
              <a:t>    </a:t>
            </a:r>
            <a:r>
              <a:rPr lang="en-US" sz="2800" dirty="0" smtClean="0">
                <a:latin typeface="Times New Roman" pitchFamily="18" charset="0"/>
                <a:cs typeface="Times New Roman" pitchFamily="18" charset="0"/>
              </a:rPr>
              <a:t>In the Japan Public Health Center-based Study (mean follow-up, 13.5 years), consumption of soy foods was associated with a reduced risk of stroke in Japanese women (ages, 40 to 59 years) — but not in men. In this cohort, the highest versus lowest quintile of soy </a:t>
            </a:r>
            <a:r>
              <a:rPr lang="en-US" sz="2800" dirty="0" err="1" smtClean="0">
                <a:latin typeface="Times New Roman" pitchFamily="18" charset="0"/>
                <a:cs typeface="Times New Roman" pitchFamily="18" charset="0"/>
              </a:rPr>
              <a:t>isoflavone</a:t>
            </a:r>
            <a:r>
              <a:rPr lang="en-US" sz="2800" dirty="0" smtClean="0">
                <a:latin typeface="Times New Roman" pitchFamily="18" charset="0"/>
                <a:cs typeface="Times New Roman" pitchFamily="18" charset="0"/>
              </a:rPr>
              <a:t> intakes was found to be associated with a 65% lower risk of ischemic stroke and a 63% lower risk of myocardial infarction in women.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Isoflavones</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Isoflavones are </a:t>
            </a:r>
            <a:r>
              <a:rPr lang="en-US" dirty="0" err="1" smtClean="0">
                <a:latin typeface="Times New Roman" pitchFamily="18" charset="0"/>
                <a:cs typeface="Times New Roman" pitchFamily="18" charset="0"/>
              </a:rPr>
              <a:t>polyphenolic</a:t>
            </a:r>
            <a:r>
              <a:rPr lang="en-US" dirty="0" smtClean="0">
                <a:latin typeface="Times New Roman" pitchFamily="18" charset="0"/>
                <a:cs typeface="Times New Roman" pitchFamily="18" charset="0"/>
              </a:rPr>
              <a:t> compounds that possess both estrogen-agonist and estrogen-antagonist properties.</a:t>
            </a:r>
          </a:p>
          <a:p>
            <a:pPr>
              <a:buNone/>
            </a:pPr>
            <a:r>
              <a:rPr lang="en-US" dirty="0" smtClean="0">
                <a:latin typeface="Times New Roman" pitchFamily="18" charset="0"/>
                <a:cs typeface="Times New Roman" pitchFamily="18" charset="0"/>
              </a:rPr>
              <a:t>   Isoflavones are a class of </a:t>
            </a:r>
            <a:r>
              <a:rPr lang="en-US" dirty="0" err="1" smtClean="0">
                <a:latin typeface="Times New Roman" pitchFamily="18" charset="0"/>
                <a:cs typeface="Times New Roman" pitchFamily="18" charset="0"/>
              </a:rPr>
              <a:t>phytoestrogens</a:t>
            </a:r>
            <a:r>
              <a:rPr lang="en-US" dirty="0" smtClean="0">
                <a:latin typeface="Times New Roman" pitchFamily="18" charset="0"/>
                <a:cs typeface="Times New Roman" pitchFamily="18" charset="0"/>
              </a:rPr>
              <a:t> — plant-derived compounds with estrogenic activity. Soybeans and soy products are the richest sources of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in the human diet.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Isoflavones in cardiovascular diseases</a:t>
            </a:r>
            <a:endParaRPr lang="en-US" dirty="0">
              <a:solidFill>
                <a:schemeClr val="accent3">
                  <a:lumMod val="50000"/>
                </a:schemeClr>
              </a:solidFill>
            </a:endParaRPr>
          </a:p>
        </p:txBody>
      </p:sp>
      <p:sp>
        <p:nvSpPr>
          <p:cNvPr id="3" name="Content Placeholder 2"/>
          <p:cNvSpPr>
            <a:spLocks noGrp="1"/>
          </p:cNvSpPr>
          <p:nvPr>
            <p:ph idx="1"/>
          </p:nvPr>
        </p:nvSpPr>
        <p:spPr>
          <a:xfrm>
            <a:off x="457200" y="1600200"/>
            <a:ext cx="8229600" cy="4953000"/>
          </a:xfrm>
        </p:spPr>
        <p:txBody>
          <a:bodyPr>
            <a:normAutofit fontScale="62500" lnSpcReduction="20000"/>
          </a:bodyPr>
          <a:lstStyle/>
          <a:p>
            <a:pPr>
              <a:lnSpc>
                <a:spcPct val="120000"/>
              </a:lnSpc>
              <a:buNone/>
            </a:pPr>
            <a:r>
              <a:rPr lang="en-US" dirty="0" smtClean="0"/>
              <a:t>     </a:t>
            </a:r>
            <a:r>
              <a:rPr lang="en-US" sz="4500" dirty="0" smtClean="0">
                <a:latin typeface="Times New Roman" pitchFamily="18" charset="0"/>
                <a:cs typeface="Times New Roman" pitchFamily="18" charset="0"/>
              </a:rPr>
              <a:t>Isoflavones are the group of chemical substances and sub class of </a:t>
            </a:r>
            <a:r>
              <a:rPr lang="en-US" sz="4500" dirty="0" err="1" smtClean="0">
                <a:latin typeface="Times New Roman" pitchFamily="18" charset="0"/>
                <a:cs typeface="Times New Roman" pitchFamily="18" charset="0"/>
              </a:rPr>
              <a:t>phytoestrogens</a:t>
            </a:r>
            <a:r>
              <a:rPr lang="en-US" sz="4500" dirty="0" smtClean="0">
                <a:latin typeface="Times New Roman" pitchFamily="18" charset="0"/>
                <a:cs typeface="Times New Roman" pitchFamily="18" charset="0"/>
              </a:rPr>
              <a:t>, these are present in legumes such as soybean, clover, kudzu and beverages, especially soybean rich in </a:t>
            </a:r>
            <a:r>
              <a:rPr lang="en-US" sz="4500" dirty="0" err="1" smtClean="0">
                <a:latin typeface="Times New Roman" pitchFamily="18" charset="0"/>
                <a:cs typeface="Times New Roman" pitchFamily="18" charset="0"/>
              </a:rPr>
              <a:t>isoflavone</a:t>
            </a:r>
            <a:r>
              <a:rPr lang="en-US" sz="4500" dirty="0" smtClean="0">
                <a:latin typeface="Times New Roman" pitchFamily="18" charset="0"/>
                <a:cs typeface="Times New Roman" pitchFamily="18" charset="0"/>
              </a:rPr>
              <a:t> content. Commonly available </a:t>
            </a:r>
            <a:r>
              <a:rPr lang="en-US" sz="4500" dirty="0" err="1" smtClean="0">
                <a:latin typeface="Times New Roman" pitchFamily="18" charset="0"/>
                <a:cs typeface="Times New Roman" pitchFamily="18" charset="0"/>
              </a:rPr>
              <a:t>isoflavones</a:t>
            </a:r>
            <a:r>
              <a:rPr lang="en-US" sz="4500" dirty="0" smtClean="0">
                <a:latin typeface="Times New Roman" pitchFamily="18" charset="0"/>
                <a:cs typeface="Times New Roman" pitchFamily="18" charset="0"/>
              </a:rPr>
              <a:t> are </a:t>
            </a:r>
            <a:r>
              <a:rPr lang="en-US" sz="4500" dirty="0" err="1" smtClean="0">
                <a:latin typeface="Times New Roman" pitchFamily="18" charset="0"/>
                <a:cs typeface="Times New Roman" pitchFamily="18" charset="0"/>
              </a:rPr>
              <a:t>genistein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daidzein</a:t>
            </a:r>
            <a:r>
              <a:rPr lang="en-US" sz="4500" dirty="0" smtClean="0">
                <a:latin typeface="Times New Roman" pitchFamily="18" charset="0"/>
                <a:cs typeface="Times New Roman" pitchFamily="18" charset="0"/>
              </a:rPr>
              <a:t>, </a:t>
            </a:r>
            <a:r>
              <a:rPr lang="en-US" sz="4500" dirty="0" err="1" smtClean="0">
                <a:latin typeface="Times New Roman" pitchFamily="18" charset="0"/>
                <a:cs typeface="Times New Roman" pitchFamily="18" charset="0"/>
              </a:rPr>
              <a:t>formononetin</a:t>
            </a:r>
            <a:r>
              <a:rPr lang="en-US" sz="4500" dirty="0" smtClean="0">
                <a:latin typeface="Times New Roman" pitchFamily="18" charset="0"/>
                <a:cs typeface="Times New Roman" pitchFamily="18" charset="0"/>
              </a:rPr>
              <a:t> and </a:t>
            </a:r>
            <a:r>
              <a:rPr lang="en-US" sz="4500" dirty="0" err="1" smtClean="0">
                <a:latin typeface="Times New Roman" pitchFamily="18" charset="0"/>
                <a:cs typeface="Times New Roman" pitchFamily="18" charset="0"/>
              </a:rPr>
              <a:t>glycitein</a:t>
            </a:r>
            <a:r>
              <a:rPr lang="en-US" sz="4500" dirty="0" smtClean="0">
                <a:latin typeface="Times New Roman" pitchFamily="18" charset="0"/>
                <a:cs typeface="Times New Roman" pitchFamily="18" charset="0"/>
              </a:rPr>
              <a:t> have nutritional and therapeutic value because of their estrogenic and </a:t>
            </a:r>
            <a:r>
              <a:rPr lang="en-US" sz="4500" dirty="0" err="1" smtClean="0">
                <a:latin typeface="Times New Roman" pitchFamily="18" charset="0"/>
                <a:cs typeface="Times New Roman" pitchFamily="18" charset="0"/>
              </a:rPr>
              <a:t>antiestrogenic</a:t>
            </a:r>
            <a:r>
              <a:rPr lang="en-US" sz="4500" dirty="0" smtClean="0">
                <a:latin typeface="Times New Roman" pitchFamily="18" charset="0"/>
                <a:cs typeface="Times New Roman" pitchFamily="18" charset="0"/>
              </a:rPr>
              <a:t> action. Epidemiological studies showing that increased intake of </a:t>
            </a:r>
            <a:r>
              <a:rPr lang="en-US" sz="4500" dirty="0" err="1" smtClean="0">
                <a:latin typeface="Times New Roman" pitchFamily="18" charset="0"/>
                <a:cs typeface="Times New Roman" pitchFamily="18" charset="0"/>
              </a:rPr>
              <a:t>isoflavones</a:t>
            </a:r>
            <a:r>
              <a:rPr lang="en-US" sz="4500" dirty="0" smtClean="0">
                <a:latin typeface="Times New Roman" pitchFamily="18" charset="0"/>
                <a:cs typeface="Times New Roman" pitchFamily="18" charset="0"/>
              </a:rPr>
              <a:t> reduce the hazard of cardiac problems, menopausal symptoms, osteoporosis and cancer. </a:t>
            </a:r>
            <a:endParaRPr lang="en-US" sz="4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Isoflavones</a:t>
            </a:r>
            <a:endParaRPr lang="en-US" dirty="0">
              <a:solidFill>
                <a:schemeClr val="accent3">
                  <a:lumMod val="50000"/>
                </a:schemeClr>
              </a:solidFill>
            </a:endParaRPr>
          </a:p>
        </p:txBody>
      </p:sp>
      <p:sp>
        <p:nvSpPr>
          <p:cNvPr id="3" name="Content Placeholder 2"/>
          <p:cNvSpPr>
            <a:spLocks noGrp="1"/>
          </p:cNvSpPr>
          <p:nvPr>
            <p:ph idx="1"/>
          </p:nvPr>
        </p:nvSpPr>
        <p:spPr/>
        <p:txBody>
          <a:bodyPr>
            <a:normAutofit fontScale="85000" lnSpcReduction="10000"/>
          </a:bodyPr>
          <a:lstStyle/>
          <a:p>
            <a:pPr>
              <a:buNone/>
            </a:pPr>
            <a:r>
              <a:rPr lang="en-US" dirty="0" smtClean="0">
                <a:latin typeface="Times New Roman" pitchFamily="18" charset="0"/>
                <a:cs typeface="Times New Roman" pitchFamily="18" charset="0"/>
              </a:rPr>
              <a:t>    Higher intakes of soy foods early in life may decrease the risk of breast cancer in adulthood. There is currently little clinical evidence that taking soy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supplements decreases the risk of incident and recurrent breast cancer.</a:t>
            </a:r>
          </a:p>
          <a:p>
            <a:pPr>
              <a:buNone/>
            </a:pPr>
            <a:r>
              <a:rPr lang="en-US" dirty="0" smtClean="0">
                <a:latin typeface="Times New Roman" pitchFamily="18" charset="0"/>
                <a:cs typeface="Times New Roman" pitchFamily="18" charset="0"/>
              </a:rPr>
              <a:t>     To date, randomized controlled trials examining the effect of soy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on bone mineral density in postmenopausal women have produced mixed results. Potential benefits of soy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as an alternative to bone-sparing treatments in women undergoing menopause remain to be determined.</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Isoflavones</a:t>
            </a:r>
            <a:endParaRPr lang="en-US" dirty="0">
              <a:solidFill>
                <a:schemeClr val="accent3">
                  <a:lumMod val="50000"/>
                </a:schemeClr>
              </a:solidFill>
            </a:endParaRPr>
          </a:p>
        </p:txBody>
      </p:sp>
      <p:sp>
        <p:nvSpPr>
          <p:cNvPr id="3" name="Content Placeholder 2"/>
          <p:cNvSpPr>
            <a:spLocks noGrp="1"/>
          </p:cNvSpPr>
          <p:nvPr>
            <p:ph idx="1"/>
          </p:nvPr>
        </p:nvSpPr>
        <p:spPr/>
        <p:txBody>
          <a:bodyPr>
            <a:normAutofit fontScale="77500" lnSpcReduction="20000"/>
          </a:bodyPr>
          <a:lstStyle/>
          <a:p>
            <a:pPr>
              <a:buNone/>
            </a:pPr>
            <a:r>
              <a:rPr lang="en-US" dirty="0" smtClean="0">
                <a:latin typeface="Times New Roman" pitchFamily="18" charset="0"/>
                <a:cs typeface="Times New Roman" pitchFamily="18" charset="0"/>
              </a:rPr>
              <a:t>    Isoflavones are </a:t>
            </a:r>
            <a:r>
              <a:rPr lang="en-US" dirty="0" err="1" smtClean="0">
                <a:latin typeface="Times New Roman" pitchFamily="18" charset="0"/>
                <a:cs typeface="Times New Roman" pitchFamily="18" charset="0"/>
              </a:rPr>
              <a:t>polyphenolic</a:t>
            </a:r>
            <a:r>
              <a:rPr lang="en-US" dirty="0" smtClean="0">
                <a:latin typeface="Times New Roman" pitchFamily="18" charset="0"/>
                <a:cs typeface="Times New Roman" pitchFamily="18" charset="0"/>
              </a:rPr>
              <a:t> compounds that possess both estrogen-agonist and estrogen-antagonist properties . For this reason, they are classified as </a:t>
            </a:r>
            <a:r>
              <a:rPr lang="en-US" dirty="0" err="1" smtClean="0">
                <a:latin typeface="Times New Roman" pitchFamily="18" charset="0"/>
                <a:cs typeface="Times New Roman" pitchFamily="18" charset="0"/>
              </a:rPr>
              <a:t>phytoestrogens</a:t>
            </a:r>
            <a:r>
              <a:rPr lang="en-US" dirty="0" smtClean="0">
                <a:latin typeface="Times New Roman" pitchFamily="18" charset="0"/>
                <a:cs typeface="Times New Roman" pitchFamily="18" charset="0"/>
              </a:rPr>
              <a:t> —plant-derived compounds with estrogenic activity. Isoflavones are the major </a:t>
            </a:r>
            <a:r>
              <a:rPr lang="en-US" dirty="0" err="1" smtClean="0">
                <a:latin typeface="Times New Roman" pitchFamily="18" charset="0"/>
                <a:cs typeface="Times New Roman" pitchFamily="18" charset="0"/>
              </a:rPr>
              <a:t>flavonoids</a:t>
            </a:r>
            <a:r>
              <a:rPr lang="en-US" dirty="0" smtClean="0">
                <a:latin typeface="Times New Roman" pitchFamily="18" charset="0"/>
                <a:cs typeface="Times New Roman" pitchFamily="18" charset="0"/>
              </a:rPr>
              <a:t> found in legumes, particularly soybeans. In soybeans,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are present as glycosides, i.e., bound to a sugar molecule. Digestion or fermentation of soybeans or soy products results in the release of the sugar molecule from the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glycoside, leaving an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aglycone</a:t>
            </a:r>
            <a:r>
              <a:rPr lang="en-US" dirty="0" smtClean="0">
                <a:latin typeface="Times New Roman" pitchFamily="18" charset="0"/>
                <a:cs typeface="Times New Roman" pitchFamily="18" charset="0"/>
              </a:rPr>
              <a:t>. Soy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glycosides include </a:t>
            </a:r>
            <a:r>
              <a:rPr lang="en-US" dirty="0" err="1" smtClean="0">
                <a:latin typeface="Times New Roman" pitchFamily="18" charset="0"/>
                <a:cs typeface="Times New Roman" pitchFamily="18" charset="0"/>
              </a:rPr>
              <a:t>genistin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daidzin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glycitin</a:t>
            </a:r>
            <a:r>
              <a:rPr lang="en-US" dirty="0" smtClean="0">
                <a:latin typeface="Times New Roman" pitchFamily="18" charset="0"/>
                <a:cs typeface="Times New Roman" pitchFamily="18" charset="0"/>
              </a:rPr>
              <a:t>, while the </a:t>
            </a:r>
            <a:r>
              <a:rPr lang="en-US" dirty="0" err="1" smtClean="0">
                <a:latin typeface="Times New Roman" pitchFamily="18" charset="0"/>
                <a:cs typeface="Times New Roman" pitchFamily="18" charset="0"/>
              </a:rPr>
              <a:t>aglycones</a:t>
            </a:r>
            <a:r>
              <a:rPr lang="en-US" dirty="0" smtClean="0">
                <a:latin typeface="Times New Roman" pitchFamily="18" charset="0"/>
                <a:cs typeface="Times New Roman" pitchFamily="18" charset="0"/>
              </a:rPr>
              <a:t> are called </a:t>
            </a:r>
            <a:r>
              <a:rPr lang="en-US" dirty="0" err="1" smtClean="0">
                <a:latin typeface="Times New Roman" pitchFamily="18" charset="0"/>
                <a:cs typeface="Times New Roman" pitchFamily="18" charset="0"/>
              </a:rPr>
              <a:t>genistein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daidzein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glycitein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b="1" dirty="0" smtClean="0">
                <a:solidFill>
                  <a:schemeClr val="accent3">
                    <a:lumMod val="50000"/>
                  </a:schemeClr>
                </a:solidFill>
                <a:latin typeface="Times New Roman" pitchFamily="18" charset="0"/>
                <a:cs typeface="Times New Roman" pitchFamily="18" charset="0"/>
              </a:rPr>
              <a:t>Chemistry and metabolism of </a:t>
            </a:r>
            <a:r>
              <a:rPr lang="en-US" b="1" dirty="0" err="1" smtClean="0">
                <a:solidFill>
                  <a:schemeClr val="accent3">
                    <a:lumMod val="50000"/>
                  </a:schemeClr>
                </a:solidFill>
                <a:latin typeface="Times New Roman" pitchFamily="18" charset="0"/>
                <a:cs typeface="Times New Roman" pitchFamily="18" charset="0"/>
              </a:rPr>
              <a:t>isoflavones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a:buNone/>
            </a:pPr>
            <a:r>
              <a:rPr lang="en-US" sz="2800" dirty="0" smtClean="0">
                <a:latin typeface="Times New Roman" pitchFamily="18" charset="0"/>
                <a:cs typeface="Times New Roman" pitchFamily="18" charset="0"/>
              </a:rPr>
              <a:t>    Isoflavones (IFs) are yellow pigments derived from 3-phenyl-benzopyrone (3-phenyl-chromone) structure. They are found in plants mostly as biologically inactive glycosides: 7-</a:t>
            </a:r>
            <a:r>
              <a:rPr lang="en-US" sz="2800" i="1" dirty="0" smtClean="0">
                <a:latin typeface="Times New Roman" pitchFamily="18" charset="0"/>
                <a:cs typeface="Times New Roman" pitchFamily="18" charset="0"/>
              </a:rPr>
              <a:t>O</a:t>
            </a:r>
            <a:r>
              <a:rPr lang="en-US" sz="2800" dirty="0" smtClean="0">
                <a:latin typeface="Times New Roman" pitchFamily="18" charset="0"/>
                <a:cs typeface="Times New Roman" pitchFamily="18" charset="0"/>
              </a:rPr>
              <a:t>-</a:t>
            </a:r>
            <a:r>
              <a:rPr lang="el-GR" sz="2800" dirty="0" smtClean="0">
                <a:latin typeface="Times New Roman" pitchFamily="18" charset="0"/>
                <a:cs typeface="Times New Roman" pitchFamily="18" charset="0"/>
              </a:rPr>
              <a:t>β-</a:t>
            </a:r>
            <a:r>
              <a:rPr lang="en-US" sz="2800" dirty="0" smtClean="0">
                <a:latin typeface="Times New Roman" pitchFamily="18" charset="0"/>
                <a:cs typeface="Times New Roman" pitchFamily="18" charset="0"/>
              </a:rPr>
              <a:t>D-glycosides, 6″-</a:t>
            </a:r>
            <a:r>
              <a:rPr lang="en-US" sz="2800" i="1" dirty="0" smtClean="0">
                <a:latin typeface="Times New Roman" pitchFamily="18" charset="0"/>
                <a:cs typeface="Times New Roman" pitchFamily="18" charset="0"/>
              </a:rPr>
              <a:t>O</a:t>
            </a:r>
            <a:r>
              <a:rPr lang="en-US" sz="2800" dirty="0" smtClean="0">
                <a:latin typeface="Times New Roman" pitchFamily="18" charset="0"/>
                <a:cs typeface="Times New Roman" pitchFamily="18" charset="0"/>
              </a:rPr>
              <a:t>-acetyl-7-</a:t>
            </a:r>
            <a:r>
              <a:rPr lang="en-US" sz="2800" i="1" dirty="0" smtClean="0">
                <a:latin typeface="Times New Roman" pitchFamily="18" charset="0"/>
                <a:cs typeface="Times New Roman" pitchFamily="18" charset="0"/>
              </a:rPr>
              <a:t>O</a:t>
            </a:r>
            <a:r>
              <a:rPr lang="en-US" sz="2800" dirty="0" smtClean="0">
                <a:latin typeface="Times New Roman" pitchFamily="18" charset="0"/>
                <a:cs typeface="Times New Roman" pitchFamily="18" charset="0"/>
              </a:rPr>
              <a:t>-</a:t>
            </a:r>
            <a:r>
              <a:rPr lang="el-GR" sz="2800" dirty="0" smtClean="0">
                <a:latin typeface="Times New Roman" pitchFamily="18" charset="0"/>
                <a:cs typeface="Times New Roman" pitchFamily="18" charset="0"/>
              </a:rPr>
              <a:t>β-</a:t>
            </a:r>
            <a:r>
              <a:rPr lang="en-US" sz="2800" dirty="0" smtClean="0">
                <a:latin typeface="Times New Roman" pitchFamily="18" charset="0"/>
                <a:cs typeface="Times New Roman" pitchFamily="18" charset="0"/>
              </a:rPr>
              <a:t>D-</a:t>
            </a:r>
            <a:r>
              <a:rPr lang="en-US" sz="2800" dirty="0" err="1" smtClean="0">
                <a:latin typeface="Times New Roman" pitchFamily="18" charset="0"/>
                <a:cs typeface="Times New Roman" pitchFamily="18" charset="0"/>
              </a:rPr>
              <a:t>glucosides</a:t>
            </a:r>
            <a:r>
              <a:rPr lang="en-US" sz="2800" dirty="0" smtClean="0">
                <a:latin typeface="Times New Roman" pitchFamily="18" charset="0"/>
                <a:cs typeface="Times New Roman" pitchFamily="18" charset="0"/>
              </a:rPr>
              <a:t>, and 6″-</a:t>
            </a:r>
            <a:r>
              <a:rPr lang="en-US" sz="2800" i="1" dirty="0" smtClean="0">
                <a:latin typeface="Times New Roman" pitchFamily="18" charset="0"/>
                <a:cs typeface="Times New Roman" pitchFamily="18" charset="0"/>
              </a:rPr>
              <a:t>O</a:t>
            </a:r>
            <a:r>
              <a:rPr lang="en-US" sz="2800" dirty="0" smtClean="0">
                <a:latin typeface="Times New Roman" pitchFamily="18" charset="0"/>
                <a:cs typeface="Times New Roman" pitchFamily="18" charset="0"/>
              </a:rPr>
              <a:t>-malonyl-7-</a:t>
            </a:r>
            <a:r>
              <a:rPr lang="en-US" sz="2800" i="1" dirty="0" smtClean="0">
                <a:latin typeface="Times New Roman" pitchFamily="18" charset="0"/>
                <a:cs typeface="Times New Roman" pitchFamily="18" charset="0"/>
              </a:rPr>
              <a:t>O</a:t>
            </a:r>
            <a:r>
              <a:rPr lang="en-US" sz="2800" dirty="0" smtClean="0">
                <a:latin typeface="Times New Roman" pitchFamily="18" charset="0"/>
                <a:cs typeface="Times New Roman" pitchFamily="18" charset="0"/>
              </a:rPr>
              <a:t>-</a:t>
            </a:r>
            <a:r>
              <a:rPr lang="el-GR" sz="2800" dirty="0" smtClean="0">
                <a:latin typeface="Times New Roman" pitchFamily="18" charset="0"/>
                <a:cs typeface="Times New Roman" pitchFamily="18" charset="0"/>
              </a:rPr>
              <a:t>β-</a:t>
            </a:r>
            <a:r>
              <a:rPr lang="en-US" sz="2800" dirty="0" smtClean="0">
                <a:latin typeface="Times New Roman" pitchFamily="18" charset="0"/>
                <a:cs typeface="Times New Roman" pitchFamily="18" charset="0"/>
              </a:rPr>
              <a:t>D-glycosides.</a:t>
            </a:r>
          </a:p>
          <a:p>
            <a:pPr>
              <a:buNone/>
            </a:pPr>
            <a:r>
              <a:rPr lang="en-US" sz="2800" dirty="0" smtClean="0"/>
              <a:t>    </a:t>
            </a:r>
            <a:r>
              <a:rPr lang="en-US" sz="2800" dirty="0" smtClean="0">
                <a:latin typeface="Times New Roman" pitchFamily="18" charset="0"/>
                <a:cs typeface="Times New Roman" pitchFamily="18" charset="0"/>
              </a:rPr>
              <a:t>They are hydrolyzed into bioactive </a:t>
            </a:r>
            <a:r>
              <a:rPr lang="en-US" sz="2800" dirty="0" err="1" smtClean="0">
                <a:latin typeface="Times New Roman" pitchFamily="18" charset="0"/>
                <a:cs typeface="Times New Roman" pitchFamily="18" charset="0"/>
              </a:rPr>
              <a:t>aglycones</a:t>
            </a:r>
            <a:r>
              <a:rPr lang="en-US" sz="2800" dirty="0" smtClean="0">
                <a:latin typeface="Times New Roman" pitchFamily="18" charset="0"/>
                <a:cs typeface="Times New Roman" pitchFamily="18" charset="0"/>
              </a:rPr>
              <a:t> by both intestinal mucosa and bacterial </a:t>
            </a:r>
            <a:r>
              <a:rPr lang="en-US" sz="2800" i="1" dirty="0" smtClean="0">
                <a:latin typeface="Times New Roman" pitchFamily="18" charset="0"/>
                <a:cs typeface="Times New Roman" pitchFamily="18" charset="0"/>
              </a:rPr>
              <a:t>β</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glucosidases</a:t>
            </a:r>
            <a:r>
              <a:rPr lang="en-US" sz="2800" dirty="0" smtClean="0">
                <a:latin typeface="Times New Roman" pitchFamily="18" charset="0"/>
                <a:cs typeface="Times New Roman" pitchFamily="18" charset="0"/>
              </a:rPr>
              <a:t> from the gut </a:t>
            </a:r>
            <a:r>
              <a:rPr lang="en-US" sz="2800" dirty="0" err="1" smtClean="0">
                <a:latin typeface="Times New Roman" pitchFamily="18" charset="0"/>
                <a:cs typeface="Times New Roman" pitchFamily="18" charset="0"/>
              </a:rPr>
              <a:t>microbiota</a:t>
            </a:r>
            <a:r>
              <a:rPr lang="en-US" sz="2800" dirty="0" smtClean="0">
                <a:latin typeface="Times New Roman" pitchFamily="18" charset="0"/>
                <a:cs typeface="Times New Roman" pitchFamily="18" charset="0"/>
              </a:rPr>
              <a:t>. Only these forms are absorbed into systemic circulation directly or after subsequent metabolism in the bowel by intestinal bacteria</a:t>
            </a:r>
            <a:r>
              <a:rPr lang="en-US" sz="2800" dirty="0" smtClean="0"/>
              <a:t>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asus-pc\Desktop\F1.pn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smtClean="0"/>
              <a:t/>
            </a:r>
            <a:br>
              <a:rPr lang="en-US" dirty="0" smtClean="0"/>
            </a:br>
            <a:r>
              <a:rPr lang="en-US" b="1" dirty="0" smtClean="0">
                <a:solidFill>
                  <a:schemeClr val="accent3">
                    <a:lumMod val="50000"/>
                  </a:schemeClr>
                </a:solidFill>
                <a:latin typeface="Times New Roman" pitchFamily="18" charset="0"/>
                <a:cs typeface="Times New Roman" pitchFamily="18" charset="0"/>
              </a:rPr>
              <a:t>Mechanism of estrogen-like action of </a:t>
            </a:r>
            <a:r>
              <a:rPr lang="en-US" b="1" dirty="0" err="1" smtClean="0">
                <a:solidFill>
                  <a:schemeClr val="accent3">
                    <a:lumMod val="50000"/>
                  </a:schemeClr>
                </a:solidFill>
                <a:latin typeface="Times New Roman" pitchFamily="18" charset="0"/>
                <a:cs typeface="Times New Roman" pitchFamily="18" charset="0"/>
              </a:rPr>
              <a:t>isoflavones</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According to the </a:t>
            </a:r>
            <a:r>
              <a:rPr lang="en-US" dirty="0" err="1" smtClean="0">
                <a:latin typeface="Times New Roman" pitchFamily="18" charset="0"/>
                <a:cs typeface="Times New Roman" pitchFamily="18" charset="0"/>
              </a:rPr>
              <a:t>xenohormesis</a:t>
            </a:r>
            <a:r>
              <a:rPr lang="en-US" dirty="0" smtClean="0">
                <a:latin typeface="Times New Roman" pitchFamily="18" charset="0"/>
                <a:cs typeface="Times New Roman" pitchFamily="18" charset="0"/>
              </a:rPr>
              <a:t> theory, plants synthesize </a:t>
            </a:r>
            <a:r>
              <a:rPr lang="en-US" dirty="0" err="1" smtClean="0">
                <a:latin typeface="Times New Roman" pitchFamily="18" charset="0"/>
                <a:cs typeface="Times New Roman" pitchFamily="18" charset="0"/>
              </a:rPr>
              <a:t>phytochemicals</a:t>
            </a:r>
            <a:r>
              <a:rPr lang="en-US" dirty="0" smtClean="0">
                <a:latin typeface="Times New Roman" pitchFamily="18" charset="0"/>
                <a:cs typeface="Times New Roman" pitchFamily="18" charset="0"/>
              </a:rPr>
              <a:t> to withstand and adapt under stress. Indeed, </a:t>
            </a:r>
            <a:r>
              <a:rPr lang="en-US" dirty="0" err="1" smtClean="0">
                <a:latin typeface="Times New Roman" pitchFamily="18" charset="0"/>
                <a:cs typeface="Times New Roman" pitchFamily="18" charset="0"/>
              </a:rPr>
              <a:t>isoflavone</a:t>
            </a:r>
            <a:r>
              <a:rPr lang="en-US" dirty="0" smtClean="0">
                <a:latin typeface="Times New Roman" pitchFamily="18" charset="0"/>
                <a:cs typeface="Times New Roman" pitchFamily="18" charset="0"/>
              </a:rPr>
              <a:t> biosynthesis depends on the environmental conditions in which the plant grows and is stimulated by stress.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Mechanism of estrogen-like action of </a:t>
            </a:r>
            <a:r>
              <a:rPr lang="en-US" b="1" dirty="0" err="1" smtClean="0">
                <a:solidFill>
                  <a:schemeClr val="accent3">
                    <a:lumMod val="50000"/>
                  </a:schemeClr>
                </a:solidFill>
                <a:latin typeface="Times New Roman" pitchFamily="18" charset="0"/>
                <a:cs typeface="Times New Roman" pitchFamily="18" charset="0"/>
              </a:rPr>
              <a:t>isoflavones</a:t>
            </a:r>
            <a:endParaRPr lang="en-US" dirty="0"/>
          </a:p>
        </p:txBody>
      </p:sp>
      <p:sp>
        <p:nvSpPr>
          <p:cNvPr id="3" name="Content Placeholder 2"/>
          <p:cNvSpPr>
            <a:spLocks noGrp="1"/>
          </p:cNvSpPr>
          <p:nvPr>
            <p:ph idx="1"/>
          </p:nvPr>
        </p:nvSpPr>
        <p:spPr/>
        <p:txBody>
          <a:bodyPr/>
          <a:lstStyle/>
          <a:p>
            <a:pPr>
              <a:buNone/>
            </a:pPr>
            <a:r>
              <a:rPr lang="en-US" dirty="0" smtClean="0"/>
              <a:t>   </a:t>
            </a:r>
            <a:r>
              <a:rPr lang="en-US" dirty="0" smtClean="0">
                <a:latin typeface="Times New Roman" pitchFamily="18" charset="0"/>
                <a:cs typeface="Times New Roman" pitchFamily="18" charset="0"/>
              </a:rPr>
              <a:t>The stress-induced plant compounds have the ability to </a:t>
            </a:r>
            <a:r>
              <a:rPr lang="en-US" dirty="0" err="1" smtClean="0">
                <a:latin typeface="Times New Roman" pitchFamily="18" charset="0"/>
                <a:cs typeface="Times New Roman" pitchFamily="18" charset="0"/>
              </a:rPr>
              <a:t>upregulate</a:t>
            </a:r>
            <a:r>
              <a:rPr lang="en-US" dirty="0" smtClean="0">
                <a:latin typeface="Times New Roman" pitchFamily="18" charset="0"/>
                <a:cs typeface="Times New Roman" pitchFamily="18" charset="0"/>
              </a:rPr>
              <a:t> stress adaptive pathways in animals and humans. In the body, the biological effects of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 are exercised by modulating pathways mediated by estrogen receptors (ERs) or various key enzymes involved in cellular signaling or metabolism and antioxidant potential.</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Soy in the Diet</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pPr fontAlgn="base"/>
            <a:r>
              <a:rPr lang="en-US" dirty="0" smtClean="0">
                <a:latin typeface="Times New Roman" pitchFamily="18" charset="0"/>
                <a:cs typeface="Times New Roman" pitchFamily="18" charset="0"/>
              </a:rPr>
              <a:t>In Asia, where soy is eaten as a regular staple, the rate of heart disease, breast cancer, and prostate cancer is lower than in the U.S. But many Asians ingest soy differently than in Western countries.</a:t>
            </a:r>
          </a:p>
          <a:p>
            <a:pPr fontAlgn="base"/>
            <a:r>
              <a:rPr lang="en-US" dirty="0" smtClean="0">
                <a:latin typeface="Times New Roman" pitchFamily="18" charset="0"/>
                <a:cs typeface="Times New Roman" pitchFamily="18" charset="0"/>
              </a:rPr>
              <a:t>For example, Asians notoriously eat much larger quantities of soy daily. It’s also common in the East to eat fermented forms of soy, including </a:t>
            </a:r>
            <a:r>
              <a:rPr lang="en-US" dirty="0" err="1" smtClean="0">
                <a:latin typeface="Times New Roman" pitchFamily="18" charset="0"/>
                <a:cs typeface="Times New Roman" pitchFamily="18" charset="0"/>
              </a:rPr>
              <a:t>miso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tempeh</a:t>
            </a:r>
            <a:r>
              <a:rPr lang="en-US" dirty="0" smtClean="0">
                <a:latin typeface="Times New Roman" pitchFamily="18" charset="0"/>
                <a:cs typeface="Times New Roman" pitchFamily="18" charset="0"/>
              </a:rPr>
              <a:t>, and tamari. It is thought that fermentation helps with the digestion of soy and may even promote the body’s ability to absorb </a:t>
            </a:r>
            <a:r>
              <a:rPr lang="en-US" dirty="0" err="1" smtClean="0">
                <a:latin typeface="Times New Roman" pitchFamily="18" charset="0"/>
                <a:cs typeface="Times New Roman" pitchFamily="18" charset="0"/>
              </a:rPr>
              <a:t>isoflavones</a:t>
            </a:r>
            <a:r>
              <a:rPr lang="en-US" dirty="0" smtClean="0">
                <a:latin typeface="Times New Roman" pitchFamily="18" charset="0"/>
                <a:cs typeface="Times New Roman" pitchFamily="18" charset="0"/>
              </a:rPr>
              <a: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697</Words>
  <Application>Microsoft Office PowerPoint</Application>
  <PresentationFormat>On-screen Show (4:3)</PresentationFormat>
  <Paragraphs>52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Isoflavones</vt:lpstr>
      <vt:lpstr>Isoflavones</vt:lpstr>
      <vt:lpstr>Isoflavones</vt:lpstr>
      <vt:lpstr>  Chemistry and metabolism of isoflavones </vt:lpstr>
      <vt:lpstr>Slide 6</vt:lpstr>
      <vt:lpstr> Mechanism of estrogen-like action of isoflavones </vt:lpstr>
      <vt:lpstr>Mechanism of estrogen-like action of isoflavones</vt:lpstr>
      <vt:lpstr>Soy in the Diet </vt:lpstr>
      <vt:lpstr>Many health experts feel that eating fermented soy in moderation may:</vt:lpstr>
      <vt:lpstr>Possible Side Effects </vt:lpstr>
      <vt:lpstr>Possible Side Effects</vt:lpstr>
      <vt:lpstr>Slide 13</vt:lpstr>
      <vt:lpstr>Common side effects may include:</vt:lpstr>
      <vt:lpstr>Dosage and Preparation </vt:lpstr>
      <vt:lpstr>Isoflavones in cardiovascular diseases</vt:lpstr>
      <vt:lpstr>Isoflavones in cardiovascular diseases</vt:lpstr>
      <vt:lpstr>Isoflavones in cardiovascular diseases</vt:lpstr>
      <vt:lpstr>Isoflavones in cardiovascular diseases</vt:lpstr>
      <vt:lpstr>Isoflavones in cardiovascular diseases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31</cp:revision>
  <dcterms:created xsi:type="dcterms:W3CDTF">2006-08-16T00:00:00Z</dcterms:created>
  <dcterms:modified xsi:type="dcterms:W3CDTF">2020-12-15T06:50:24Z</dcterms:modified>
</cp:coreProperties>
</file>