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1523999"/>
          </a:xfrm>
        </p:spPr>
        <p:txBody>
          <a:bodyPr>
            <a:normAutofit/>
          </a:bodyPr>
          <a:lstStyle/>
          <a:p>
            <a:r>
              <a:rPr lang="en-US" sz="8000" dirty="0" smtClean="0">
                <a:solidFill>
                  <a:schemeClr val="accent3">
                    <a:lumMod val="50000"/>
                  </a:schemeClr>
                </a:solidFill>
                <a:latin typeface="Bernard MT Condensed" pitchFamily="18" charset="0"/>
              </a:rPr>
              <a:t>MUSTURD</a:t>
            </a:r>
            <a:endParaRPr lang="en-US" sz="8000" dirty="0">
              <a:solidFill>
                <a:schemeClr val="accent3">
                  <a:lumMod val="50000"/>
                </a:schemeClr>
              </a:solidFill>
              <a:latin typeface="Bernard MT Condensed" pitchFamily="18" charset="0"/>
            </a:endParaRPr>
          </a:p>
        </p:txBody>
      </p:sp>
      <p:sp>
        <p:nvSpPr>
          <p:cNvPr id="3" name="Subtitle 2"/>
          <p:cNvSpPr>
            <a:spLocks noGrp="1"/>
          </p:cNvSpPr>
          <p:nvPr>
            <p:ph type="subTitle" idx="1"/>
          </p:nvPr>
        </p:nvSpPr>
        <p:spPr/>
        <p:txBody>
          <a:bodyPr/>
          <a:lstStyle/>
          <a:p>
            <a:endParaRPr lang="en-US" dirty="0"/>
          </a:p>
        </p:txBody>
      </p:sp>
      <p:pic>
        <p:nvPicPr>
          <p:cNvPr id="4" name="Picture 3" descr="mustard"/>
          <p:cNvPicPr/>
          <p:nvPr/>
        </p:nvPicPr>
        <p:blipFill>
          <a:blip r:embed="rId2" cstate="print"/>
          <a:srcRect/>
          <a:stretch>
            <a:fillRect/>
          </a:stretch>
        </p:blipFill>
        <p:spPr bwMode="auto">
          <a:xfrm>
            <a:off x="838200" y="1981200"/>
            <a:ext cx="8001000" cy="4105275"/>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solidFill>
                  <a:schemeClr val="accent3">
                    <a:lumMod val="50000"/>
                  </a:schemeClr>
                </a:solidFill>
                <a:latin typeface="Times New Roman" pitchFamily="18" charset="0"/>
                <a:cs typeface="Times New Roman" pitchFamily="18" charset="0"/>
              </a:rPr>
              <a:t>DIABETES MELLITUS:</a:t>
            </a:r>
            <a:r>
              <a:rPr lang="en-US" b="1" dirty="0" smtClean="0">
                <a:solidFill>
                  <a:schemeClr val="accent3">
                    <a:lumMod val="50000"/>
                  </a:schemeClr>
                </a:solidFill>
                <a:latin typeface="Times New Roman" pitchFamily="18" charset="0"/>
                <a:cs typeface="Times New Roman" pitchFamily="18" charset="0"/>
              </a:rPr>
              <a:t/>
            </a:r>
            <a:br>
              <a:rPr lang="en-US" b="1" dirty="0" smtClean="0">
                <a:solidFill>
                  <a:schemeClr val="accent3">
                    <a:lumMod val="50000"/>
                  </a:schemeClr>
                </a:solidFill>
                <a:latin typeface="Times New Roman" pitchFamily="18" charset="0"/>
                <a:cs typeface="Times New Roman" pitchFamily="18" charset="0"/>
              </a:rPr>
            </a:br>
            <a:endParaRPr lang="en-US" b="1" dirty="0">
              <a:solidFill>
                <a:schemeClr val="accent3">
                  <a:lumMod val="50000"/>
                </a:schemeClr>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pPr>
              <a:buNone/>
            </a:pPr>
            <a:r>
              <a:rPr lang="en-US" dirty="0" smtClean="0"/>
              <a:t>    Diabetes </a:t>
            </a:r>
            <a:r>
              <a:rPr lang="en-US" dirty="0" smtClean="0"/>
              <a:t>mellitus is characterized by abnormally high levels of sugar (glucose) in the blood.</a:t>
            </a:r>
          </a:p>
          <a:p>
            <a:pPr>
              <a:buNone/>
            </a:pPr>
            <a:r>
              <a:rPr lang="en-US" dirty="0" smtClean="0"/>
              <a:t>    When </a:t>
            </a:r>
            <a:r>
              <a:rPr lang="en-US" dirty="0" smtClean="0"/>
              <a:t>the amount of glucose in the blood increases, e.g., after a meal, it triggers the release of the hormone insulin from the pancreas. Insulin stimulates muscle and fat cells to remove glucose from the blood and stimulates the liver to metabolize glucose, causing the blood sugar level to decrease to normal levels.</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a:buNone/>
            </a:pPr>
            <a:r>
              <a:rPr lang="en-US" dirty="0" smtClean="0"/>
              <a:t>    Mustard </a:t>
            </a:r>
            <a:r>
              <a:rPr lang="en-US" dirty="0" smtClean="0"/>
              <a:t>leaves may be helpful for those with diabetes. A study published in the </a:t>
            </a:r>
            <a:r>
              <a:rPr lang="en-US" i="1" dirty="0" smtClean="0"/>
              <a:t>Journal of Nutritional Science and </a:t>
            </a:r>
            <a:r>
              <a:rPr lang="en-US" i="1" dirty="0" err="1" smtClean="0"/>
              <a:t>Vitaminology</a:t>
            </a:r>
            <a:r>
              <a:rPr lang="en-US" dirty="0" smtClean="0"/>
              <a:t> demonstrated that mustard seed may be beneficial in reducing the damage caused by oxidative stress associated with this chronic disease. Another study published in the </a:t>
            </a:r>
            <a:r>
              <a:rPr lang="en-US" i="1" dirty="0" smtClean="0"/>
              <a:t>Environmental and Molecular Mutagenesis</a:t>
            </a:r>
            <a:r>
              <a:rPr lang="en-US" dirty="0" smtClean="0"/>
              <a:t> examined the administration of mustard oil, in vivo, and found it can help in reducing the levels of blood sugar in the body more effectively than medication alone. It aids in stimulating glucose metabolism as </a:t>
            </a:r>
            <a:r>
              <a:rPr lang="en-US" dirty="0" smtClean="0"/>
              <a:t>well.</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524000"/>
            <a:ext cx="8229600" cy="4602163"/>
          </a:xfrm>
        </p:spPr>
        <p:txBody>
          <a:bodyPr/>
          <a:lstStyle/>
          <a:p>
            <a:pPr>
              <a:buNone/>
            </a:pPr>
            <a:r>
              <a:rPr lang="en-US" dirty="0" smtClean="0"/>
              <a:t>   </a:t>
            </a:r>
            <a:r>
              <a:rPr lang="en-US" dirty="0" err="1" smtClean="0">
                <a:latin typeface="Times New Roman" pitchFamily="18" charset="0"/>
                <a:cs typeface="Times New Roman" pitchFamily="18" charset="0"/>
              </a:rPr>
              <a:t>Glucoraphanin</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works by breaking fat down in the body, preventing it from clogging the arteries. Of particular interest is its </a:t>
            </a:r>
            <a:r>
              <a:rPr lang="en-US" dirty="0" err="1" smtClean="0">
                <a:latin typeface="Times New Roman" pitchFamily="18" charset="0"/>
                <a:cs typeface="Times New Roman" pitchFamily="18" charset="0"/>
              </a:rPr>
              <a:t>glucoraphanin</a:t>
            </a:r>
            <a:r>
              <a:rPr lang="en-US" dirty="0" smtClean="0">
                <a:latin typeface="Times New Roman" pitchFamily="18" charset="0"/>
                <a:cs typeface="Times New Roman" pitchFamily="18" charset="0"/>
              </a:rPr>
              <a:t> content. Research suggests the plant chemical, </a:t>
            </a:r>
            <a:r>
              <a:rPr lang="en-US" dirty="0" err="1" smtClean="0">
                <a:latin typeface="Times New Roman" pitchFamily="18" charset="0"/>
                <a:cs typeface="Times New Roman" pitchFamily="18" charset="0"/>
              </a:rPr>
              <a:t>glucoraphanin</a:t>
            </a:r>
            <a:r>
              <a:rPr lang="en-US" dirty="0" smtClean="0">
                <a:latin typeface="Times New Roman" pitchFamily="18" charset="0"/>
                <a:cs typeface="Times New Roman" pitchFamily="18" charset="0"/>
              </a:rPr>
              <a:t>, may protect the body against heart disease and some types of cancer.</a:t>
            </a: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latin typeface="Times New Roman" pitchFamily="18" charset="0"/>
                <a:cs typeface="Times New Roman" pitchFamily="18" charset="0"/>
              </a:rPr>
              <a:t>Leaves of the mustard plant also have tremendous cholesterol-lowering power. A study published in the </a:t>
            </a:r>
            <a:r>
              <a:rPr lang="en-US" i="1" dirty="0" smtClean="0">
                <a:latin typeface="Times New Roman" pitchFamily="18" charset="0"/>
                <a:cs typeface="Times New Roman" pitchFamily="18" charset="0"/>
              </a:rPr>
              <a:t>Nutrition Research</a:t>
            </a:r>
            <a:r>
              <a:rPr lang="en-US" dirty="0" smtClean="0">
                <a:latin typeface="Times New Roman" pitchFamily="18" charset="0"/>
                <a:cs typeface="Times New Roman" pitchFamily="18" charset="0"/>
              </a:rPr>
              <a:t> has shown that cruciferous vegetables, in particular, mustard greens have an amazing ability to bind bile acids in the digestive tract which facilitate easy excretion of these acids from the body. The bile acids usually comprise of cholesterol, so ultimately the binding process helps in reducing the cholesterol levels of the body. </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849562"/>
          </a:xfrm>
        </p:spPr>
        <p:txBody>
          <a:bodyPr/>
          <a:lstStyle/>
          <a:p>
            <a:endParaRPr lang="en-US" dirty="0"/>
          </a:p>
        </p:txBody>
      </p:sp>
      <p:sp>
        <p:nvSpPr>
          <p:cNvPr id="3" name="Content Placeholder 2"/>
          <p:cNvSpPr>
            <a:spLocks noGrp="1"/>
          </p:cNvSpPr>
          <p:nvPr>
            <p:ph idx="1"/>
          </p:nvPr>
        </p:nvSpPr>
        <p:spPr>
          <a:xfrm>
            <a:off x="457200" y="4267200"/>
            <a:ext cx="8229600" cy="2286000"/>
          </a:xfrm>
        </p:spPr>
        <p:txBody>
          <a:bodyPr>
            <a:normAutofit fontScale="92500" lnSpcReduction="10000"/>
          </a:bodyPr>
          <a:lstStyle/>
          <a:p>
            <a:pPr>
              <a:buNone/>
            </a:pPr>
            <a:r>
              <a:rPr lang="en-US" dirty="0" smtClean="0"/>
              <a:t>    Another </a:t>
            </a:r>
            <a:r>
              <a:rPr lang="en-US" dirty="0" smtClean="0"/>
              <a:t>noteworthy fact here is that the steamed version of mustard green has better bile acid-binding as compared to the raw version. So steam them lightly, and maybe, add little-roasted cumin, salt, and </a:t>
            </a:r>
            <a:r>
              <a:rPr lang="en-US" dirty="0" smtClean="0"/>
              <a:t>pepper and </a:t>
            </a:r>
            <a:r>
              <a:rPr lang="en-US" dirty="0" smtClean="0"/>
              <a:t>enjoy. </a:t>
            </a:r>
            <a:endParaRPr lang="en-US" dirty="0"/>
          </a:p>
        </p:txBody>
      </p:sp>
      <p:pic>
        <p:nvPicPr>
          <p:cNvPr id="4" name="Picture 3" descr="C:\Users\asus-pc\Desktop\musturd pic 1.jpg"/>
          <p:cNvPicPr/>
          <p:nvPr/>
        </p:nvPicPr>
        <p:blipFill>
          <a:blip r:embed="rId2"/>
          <a:srcRect/>
          <a:stretch>
            <a:fillRect/>
          </a:stretch>
        </p:blipFill>
        <p:spPr bwMode="auto">
          <a:xfrm>
            <a:off x="381000" y="152400"/>
            <a:ext cx="8534400" cy="373380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dirty="0" smtClean="0"/>
              <a:t>    </a:t>
            </a:r>
            <a:r>
              <a:rPr lang="en-US" dirty="0" smtClean="0">
                <a:latin typeface="Times New Roman" pitchFamily="18" charset="0"/>
                <a:cs typeface="Times New Roman" pitchFamily="18" charset="0"/>
              </a:rPr>
              <a:t>Mustard </a:t>
            </a:r>
            <a:r>
              <a:rPr lang="en-US" dirty="0" smtClean="0">
                <a:latin typeface="Times New Roman" pitchFamily="18" charset="0"/>
                <a:cs typeface="Times New Roman" pitchFamily="18" charset="0"/>
              </a:rPr>
              <a:t>seeds are one such ingredient that you can add to your food if you aim to lose weight. The tiny seeds have bold </a:t>
            </a:r>
            <a:r>
              <a:rPr lang="en-US" dirty="0" err="1" smtClean="0">
                <a:latin typeface="Times New Roman" pitchFamily="18" charset="0"/>
                <a:cs typeface="Times New Roman" pitchFamily="18" charset="0"/>
              </a:rPr>
              <a:t>flavours</a:t>
            </a:r>
            <a:r>
              <a:rPr lang="en-US" dirty="0" smtClean="0">
                <a:latin typeface="Times New Roman" pitchFamily="18" charset="0"/>
                <a:cs typeface="Times New Roman" pitchFamily="18" charset="0"/>
              </a:rPr>
              <a:t>, which keep your taste buds happy and the nutrient content in it help you stay on track. Here is how mustard seeds can help you get in shape</a:t>
            </a:r>
            <a:r>
              <a:rPr lang="en-US" dirty="0" smtClean="0"/>
              <a:t>.</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dirty="0" smtClean="0">
                <a:latin typeface="Times New Roman" pitchFamily="18" charset="0"/>
                <a:cs typeface="Times New Roman" pitchFamily="18" charset="0"/>
              </a:rPr>
              <a:t>   Mustard </a:t>
            </a:r>
            <a:r>
              <a:rPr lang="en-US" dirty="0" smtClean="0">
                <a:latin typeface="Times New Roman" pitchFamily="18" charset="0"/>
                <a:cs typeface="Times New Roman" pitchFamily="18" charset="0"/>
              </a:rPr>
              <a:t>seeds are known to give relief from the number of migraine attacks you get. - Mustard seeds are very rich in calcium, manganese, omega 3 fatty acids, iron, zinc, protein and dietary fiber — include them in your diet. - For people who suffer from a bad appetite, here’s something that will be really helpful.</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Derivatives of the mustard constituent allyl </a:t>
            </a:r>
            <a:r>
              <a:rPr lang="en-US" dirty="0" err="1" smtClean="0"/>
              <a:t>isothiocyanate</a:t>
            </a:r>
            <a:r>
              <a:rPr lang="en-US" dirty="0" smtClean="0"/>
              <a:t> form the basis for toxic agents such as mustard gases and </a:t>
            </a:r>
            <a:r>
              <a:rPr lang="en-US" dirty="0" err="1" smtClean="0"/>
              <a:t>antineoplastic</a:t>
            </a:r>
            <a:r>
              <a:rPr lang="en-US" dirty="0" smtClean="0"/>
              <a:t> drugs (</a:t>
            </a:r>
            <a:r>
              <a:rPr lang="en-US" dirty="0" err="1" smtClean="0"/>
              <a:t>eg</a:t>
            </a:r>
            <a:r>
              <a:rPr lang="en-US" dirty="0" smtClean="0"/>
              <a:t>, </a:t>
            </a:r>
            <a:r>
              <a:rPr lang="en-US" dirty="0" err="1" smtClean="0"/>
              <a:t>bendamustine</a:t>
            </a:r>
            <a:r>
              <a:rPr lang="en-US" dirty="0" smtClean="0"/>
              <a:t>). Mustard is used as a food flavoring, for forage, as an emetic, and diuretic, as well as a topical treatment for inflammatory conditions such as arthritis and </a:t>
            </a:r>
            <a:r>
              <a:rPr lang="en-US" dirty="0" smtClean="0"/>
              <a:t>rheumatism.</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916362"/>
          </a:xfrm>
        </p:spPr>
        <p:txBody>
          <a:bodyPr/>
          <a:lstStyle/>
          <a:p>
            <a:endParaRPr lang="en-US" dirty="0"/>
          </a:p>
        </p:txBody>
      </p:sp>
      <p:sp>
        <p:nvSpPr>
          <p:cNvPr id="3" name="Content Placeholder 2"/>
          <p:cNvSpPr>
            <a:spLocks noGrp="1"/>
          </p:cNvSpPr>
          <p:nvPr>
            <p:ph idx="1"/>
          </p:nvPr>
        </p:nvSpPr>
        <p:spPr>
          <a:xfrm>
            <a:off x="457200" y="4419600"/>
            <a:ext cx="8229600" cy="1706563"/>
          </a:xfrm>
        </p:spPr>
        <p:txBody>
          <a:bodyPr>
            <a:normAutofit fontScale="92500" lnSpcReduction="20000"/>
          </a:bodyPr>
          <a:lstStyle/>
          <a:p>
            <a:pPr>
              <a:buNone/>
            </a:pPr>
            <a:r>
              <a:rPr lang="en-US" dirty="0" smtClean="0"/>
              <a:t>    Mustard </a:t>
            </a:r>
            <a:r>
              <a:rPr lang="en-US" dirty="0" smtClean="0"/>
              <a:t>also has potential pharmacological effects in cardiovascular disease, cancer, and diabetes; however, there are limited clinical trials to support its use for any indication</a:t>
            </a:r>
            <a:r>
              <a:rPr lang="en-US" b="1" dirty="0" smtClean="0"/>
              <a:t>.</a:t>
            </a:r>
          </a:p>
          <a:p>
            <a:pPr>
              <a:buNone/>
            </a:pPr>
            <a:endParaRPr lang="en-US" dirty="0"/>
          </a:p>
        </p:txBody>
      </p:sp>
      <p:pic>
        <p:nvPicPr>
          <p:cNvPr id="1027" name="Picture 3" descr="C:\Users\asus-pc\Desktop\photo-1583329372216-552fca1c027a.jpg"/>
          <p:cNvPicPr>
            <a:picLocks noChangeAspect="1" noChangeArrowheads="1"/>
          </p:cNvPicPr>
          <p:nvPr/>
        </p:nvPicPr>
        <p:blipFill>
          <a:blip r:embed="rId2"/>
          <a:srcRect/>
          <a:stretch>
            <a:fillRect/>
          </a:stretch>
        </p:blipFill>
        <p:spPr bwMode="auto">
          <a:xfrm>
            <a:off x="457200" y="252413"/>
            <a:ext cx="8305800" cy="4014787"/>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DOSING</a:t>
            </a:r>
            <a:r>
              <a:rPr lang="en-US" b="1" dirty="0" smtClean="0"/>
              <a:t/>
            </a:r>
            <a:br>
              <a:rPr lang="en-US" b="1" dirty="0" smtClean="0"/>
            </a:br>
            <a:endParaRPr lang="en-US" dirty="0"/>
          </a:p>
        </p:txBody>
      </p:sp>
      <p:sp>
        <p:nvSpPr>
          <p:cNvPr id="3" name="Content Placeholder 2"/>
          <p:cNvSpPr>
            <a:spLocks noGrp="1"/>
          </p:cNvSpPr>
          <p:nvPr>
            <p:ph idx="1"/>
          </p:nvPr>
        </p:nvSpPr>
        <p:spPr/>
        <p:txBody>
          <a:bodyPr/>
          <a:lstStyle/>
          <a:p>
            <a:pPr>
              <a:buNone/>
            </a:pPr>
            <a:r>
              <a:rPr lang="en-US" dirty="0" smtClean="0"/>
              <a:t>    Limited </a:t>
            </a:r>
            <a:r>
              <a:rPr lang="en-US" dirty="0" smtClean="0"/>
              <a:t>clinical trials are available to guide dosage. Patients with suspected acute myocardial infarction received mustard oil 2.9 g/day orally.</a:t>
            </a: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CONTRAINDICATIONS</a:t>
            </a:r>
            <a:br>
              <a:rPr lang="en-US" b="1" dirty="0" smtClean="0"/>
            </a:br>
            <a:endParaRPr lang="en-US" dirty="0"/>
          </a:p>
        </p:txBody>
      </p:sp>
      <p:sp>
        <p:nvSpPr>
          <p:cNvPr id="3" name="Content Placeholder 2"/>
          <p:cNvSpPr>
            <a:spLocks noGrp="1"/>
          </p:cNvSpPr>
          <p:nvPr>
            <p:ph idx="1"/>
          </p:nvPr>
        </p:nvSpPr>
        <p:spPr/>
        <p:txBody>
          <a:bodyPr/>
          <a:lstStyle/>
          <a:p>
            <a:r>
              <a:rPr lang="en-US" dirty="0" smtClean="0"/>
              <a:t>None well documented. Avoid use in patients who are hypersensitive to mustard or related plant species. Topical mustard oil should not be used for massaging newborn infants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PREGNANCY/LACTATION</a:t>
            </a:r>
            <a:br>
              <a:rPr lang="en-US" b="1" dirty="0" smtClean="0"/>
            </a:br>
            <a:endParaRPr lang="en-US" dirty="0"/>
          </a:p>
        </p:txBody>
      </p:sp>
      <p:sp>
        <p:nvSpPr>
          <p:cNvPr id="3" name="Content Placeholder 2"/>
          <p:cNvSpPr>
            <a:spLocks noGrp="1"/>
          </p:cNvSpPr>
          <p:nvPr>
            <p:ph idx="1"/>
          </p:nvPr>
        </p:nvSpPr>
        <p:spPr/>
        <p:txBody>
          <a:bodyPr/>
          <a:lstStyle/>
          <a:p>
            <a:r>
              <a:rPr lang="en-US" dirty="0" smtClean="0"/>
              <a:t>Information regarding safety and efficacy in pregnancy and lactation is lacking. Avoid dosages higher than those found in food.</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HISTORY</a:t>
            </a:r>
            <a:br>
              <a:rPr lang="en-US" b="1" dirty="0" smtClean="0"/>
            </a:br>
            <a:endParaRPr lang="en-US" dirty="0"/>
          </a:p>
        </p:txBody>
      </p:sp>
      <p:sp>
        <p:nvSpPr>
          <p:cNvPr id="3" name="Content Placeholder 2"/>
          <p:cNvSpPr>
            <a:spLocks noGrp="1"/>
          </p:cNvSpPr>
          <p:nvPr>
            <p:ph idx="1"/>
          </p:nvPr>
        </p:nvSpPr>
        <p:spPr>
          <a:xfrm>
            <a:off x="304800" y="990600"/>
            <a:ext cx="8534400" cy="5562600"/>
          </a:xfrm>
        </p:spPr>
        <p:txBody>
          <a:bodyPr/>
          <a:lstStyle/>
          <a:p>
            <a:pPr>
              <a:buNone/>
            </a:pPr>
            <a:r>
              <a:rPr lang="en-US" dirty="0" smtClean="0"/>
              <a:t>   </a:t>
            </a:r>
            <a:r>
              <a:rPr lang="en-US" dirty="0" smtClean="0">
                <a:latin typeface="Times New Roman" pitchFamily="18" charset="0"/>
                <a:cs typeface="Times New Roman" pitchFamily="18" charset="0"/>
              </a:rPr>
              <a:t>The </a:t>
            </a:r>
            <a:r>
              <a:rPr lang="en-US" dirty="0" smtClean="0">
                <a:latin typeface="Times New Roman" pitchFamily="18" charset="0"/>
                <a:cs typeface="Times New Roman" pitchFamily="18" charset="0"/>
              </a:rPr>
              <a:t>history of mustard goes back many centuries to the time of the Gautama Buddha (∼600 BC), when </a:t>
            </a:r>
            <a:r>
              <a:rPr lang="en-US" dirty="0" err="1" smtClean="0">
                <a:latin typeface="Times New Roman" pitchFamily="18" charset="0"/>
                <a:cs typeface="Times New Roman" pitchFamily="18" charset="0"/>
              </a:rPr>
              <a:t>Kisa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Gotami</a:t>
            </a:r>
            <a:r>
              <a:rPr lang="en-US" dirty="0" smtClean="0">
                <a:latin typeface="Times New Roman" pitchFamily="18" charset="0"/>
                <a:cs typeface="Times New Roman" pitchFamily="18" charset="0"/>
              </a:rPr>
              <a:t>, a young mother who had lost her young son, was asked by him to get a handful of mustard seeds from a house where no relative had died, in order to see reality (Rhys </a:t>
            </a:r>
            <a:r>
              <a:rPr lang="en-US" dirty="0" err="1" smtClean="0">
                <a:latin typeface="Times New Roman" pitchFamily="18" charset="0"/>
                <a:cs typeface="Times New Roman" pitchFamily="18" charset="0"/>
              </a:rPr>
              <a:t>Davids</a:t>
            </a:r>
            <a:r>
              <a:rPr lang="en-US" dirty="0" smtClean="0">
                <a:latin typeface="Times New Roman" pitchFamily="18" charset="0"/>
                <a:cs typeface="Times New Roman" pitchFamily="18" charset="0"/>
              </a:rPr>
              <a:t> and Norman, 1989). Mustard was also used by the Romans in more recent history (Man and Weir, 2010).</a:t>
            </a:r>
          </a:p>
          <a:p>
            <a:endParaRPr lang="en-US"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USES AND PHARMACOLOGY</a:t>
            </a: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None/>
            </a:pPr>
            <a:r>
              <a:rPr lang="en-US" dirty="0" smtClean="0">
                <a:latin typeface="Times New Roman" pitchFamily="18" charset="0"/>
                <a:cs typeface="Times New Roman" pitchFamily="18" charset="0"/>
              </a:rPr>
              <a:t>   There </a:t>
            </a:r>
            <a:r>
              <a:rPr lang="en-US" dirty="0" smtClean="0">
                <a:latin typeface="Times New Roman" pitchFamily="18" charset="0"/>
                <a:cs typeface="Times New Roman" pitchFamily="18" charset="0"/>
              </a:rPr>
              <a:t>have been numerous </a:t>
            </a:r>
            <a:r>
              <a:rPr lang="en-US" dirty="0" err="1" smtClean="0">
                <a:latin typeface="Times New Roman" pitchFamily="18" charset="0"/>
                <a:cs typeface="Times New Roman" pitchFamily="18" charset="0"/>
              </a:rPr>
              <a:t>phytochemical</a:t>
            </a:r>
            <a:r>
              <a:rPr lang="en-US" dirty="0" smtClean="0">
                <a:latin typeface="Times New Roman" pitchFamily="18" charset="0"/>
                <a:cs typeface="Times New Roman" pitchFamily="18" charset="0"/>
              </a:rPr>
              <a:t> investigations on mustard seed; however, few clinical trials exist to support a clinical application of mustard seed oil. Derivatives of allyl </a:t>
            </a:r>
            <a:r>
              <a:rPr lang="en-US" dirty="0" err="1" smtClean="0">
                <a:latin typeface="Times New Roman" pitchFamily="18" charset="0"/>
                <a:cs typeface="Times New Roman" pitchFamily="18" charset="0"/>
              </a:rPr>
              <a:t>isothiocyanate</a:t>
            </a:r>
            <a:r>
              <a:rPr lang="en-US" dirty="0" smtClean="0">
                <a:latin typeface="Times New Roman" pitchFamily="18" charset="0"/>
                <a:cs typeface="Times New Roman" pitchFamily="18" charset="0"/>
              </a:rPr>
              <a:t> have formed the basis for toxic agents such as mustard gases and </a:t>
            </a:r>
            <a:r>
              <a:rPr lang="en-US" dirty="0" err="1" smtClean="0">
                <a:latin typeface="Times New Roman" pitchFamily="18" charset="0"/>
                <a:cs typeface="Times New Roman" pitchFamily="18" charset="0"/>
              </a:rPr>
              <a:t>antineoplastic</a:t>
            </a:r>
            <a:r>
              <a:rPr lang="en-US" dirty="0" smtClean="0">
                <a:latin typeface="Times New Roman" pitchFamily="18" charset="0"/>
                <a:cs typeface="Times New Roman" pitchFamily="18" charset="0"/>
              </a:rPr>
              <a:t> drugs (</a:t>
            </a:r>
            <a:r>
              <a:rPr lang="en-US" dirty="0" err="1" smtClean="0">
                <a:latin typeface="Times New Roman" pitchFamily="18" charset="0"/>
                <a:cs typeface="Times New Roman" pitchFamily="18" charset="0"/>
              </a:rPr>
              <a:t>eg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bendamustine</a:t>
            </a:r>
            <a:r>
              <a:rPr lang="en-US" dirty="0" smtClean="0">
                <a:latin typeface="Times New Roman" pitchFamily="18" charset="0"/>
                <a:cs typeface="Times New Roman" pitchFamily="18" charset="0"/>
              </a:rPr>
              <a:t>).</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latin typeface="Times New Roman" pitchFamily="18" charset="0"/>
                <a:cs typeface="Times New Roman" pitchFamily="18" charset="0"/>
              </a:rPr>
              <a:t>DOSING</a:t>
            </a:r>
            <a:br>
              <a:rPr lang="en-US" b="1"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19200"/>
            <a:ext cx="8382000" cy="5181600"/>
          </a:xfrm>
        </p:spPr>
        <p:txBody>
          <a:bodyPr>
            <a:normAutofit/>
          </a:bodyPr>
          <a:lstStyle/>
          <a:p>
            <a:r>
              <a:rPr lang="en-US" dirty="0" smtClean="0">
                <a:latin typeface="Times New Roman" pitchFamily="18" charset="0"/>
                <a:cs typeface="Times New Roman" pitchFamily="18" charset="0"/>
              </a:rPr>
              <a:t>Limited clinical trials are available to guide dosage. Numerous commercially available products contain mustard in capsule, powder, and tablet forms.</a:t>
            </a:r>
          </a:p>
          <a:p>
            <a:r>
              <a:rPr lang="en-US" dirty="0" smtClean="0">
                <a:latin typeface="Times New Roman" pitchFamily="18" charset="0"/>
                <a:cs typeface="Times New Roman" pitchFamily="18" charset="0"/>
              </a:rPr>
              <a:t>Patients with suspected acute MI received mustard oil 2.9 g/day orally.</a:t>
            </a:r>
          </a:p>
          <a:p>
            <a:r>
              <a:rPr lang="en-US" dirty="0" smtClean="0">
                <a:latin typeface="Times New Roman" pitchFamily="18" charset="0"/>
                <a:cs typeface="Times New Roman" pitchFamily="18" charset="0"/>
              </a:rPr>
              <a:t>A study in humans determined that the major urinary metabolite of allyl </a:t>
            </a:r>
            <a:r>
              <a:rPr lang="en-US" dirty="0" err="1" smtClean="0">
                <a:latin typeface="Times New Roman" pitchFamily="18" charset="0"/>
                <a:cs typeface="Times New Roman" pitchFamily="18" charset="0"/>
              </a:rPr>
              <a:t>isothiocyanate</a:t>
            </a:r>
            <a:r>
              <a:rPr lang="en-US" dirty="0" smtClean="0">
                <a:latin typeface="Times New Roman" pitchFamily="18" charset="0"/>
                <a:cs typeface="Times New Roman" pitchFamily="18" charset="0"/>
              </a:rPr>
              <a:t> is excreted within 8 hours. A dose-dependent excretion of the metabolite was observed.</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TotalTime>
  <Words>553</Words>
  <Application>Microsoft Office PowerPoint</Application>
  <PresentationFormat>On-screen Show (4:3)</PresentationFormat>
  <Paragraphs>26</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MUSTURD</vt:lpstr>
      <vt:lpstr>Slide 2</vt:lpstr>
      <vt:lpstr>Slide 3</vt:lpstr>
      <vt:lpstr> DOSING </vt:lpstr>
      <vt:lpstr>CONTRAINDICATIONS </vt:lpstr>
      <vt:lpstr>PREGNANCY/LACTATION </vt:lpstr>
      <vt:lpstr>HISTORY </vt:lpstr>
      <vt:lpstr>USES AND PHARMACOLOGY </vt:lpstr>
      <vt:lpstr> DOSING </vt:lpstr>
      <vt:lpstr>DIABETES MELLITUS: </vt:lpstr>
      <vt:lpstr>Slide 11</vt:lpstr>
      <vt:lpstr>Slide 12</vt:lpstr>
      <vt:lpstr>Slide 13</vt:lpstr>
      <vt:lpstr>Slide 14</vt:lpstr>
      <vt:lpstr>Slide 15</vt:lpstr>
      <vt:lpstr>Slide 16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MUSTURD</dc:title>
  <dc:creator>Bikash Barik</dc:creator>
  <cp:lastModifiedBy>asus-pc</cp:lastModifiedBy>
  <cp:revision>16</cp:revision>
  <dcterms:created xsi:type="dcterms:W3CDTF">2006-08-16T00:00:00Z</dcterms:created>
  <dcterms:modified xsi:type="dcterms:W3CDTF">2020-12-12T12:00:26Z</dcterms:modified>
</cp:coreProperties>
</file>