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60"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1142999"/>
          </a:xfrm>
        </p:spPr>
        <p:txBody>
          <a:bodyPr/>
          <a:lstStyle/>
          <a:p>
            <a:endParaRPr lang="en-US" dirty="0"/>
          </a:p>
        </p:txBody>
      </p:sp>
      <p:sp>
        <p:nvSpPr>
          <p:cNvPr id="3" name="Subtitle 2"/>
          <p:cNvSpPr>
            <a:spLocks noGrp="1"/>
          </p:cNvSpPr>
          <p:nvPr>
            <p:ph type="subTitle" idx="1"/>
          </p:nvPr>
        </p:nvSpPr>
        <p:spPr>
          <a:xfrm>
            <a:off x="1600200" y="4343400"/>
            <a:ext cx="6096000" cy="1752600"/>
          </a:xfrm>
        </p:spPr>
        <p:txBody>
          <a:bodyPr>
            <a:normAutofit/>
          </a:bodyPr>
          <a:lstStyle/>
          <a:p>
            <a:r>
              <a:rPr lang="en-US" sz="3600" b="1" dirty="0" smtClean="0">
                <a:solidFill>
                  <a:schemeClr val="accent3">
                    <a:lumMod val="75000"/>
                  </a:schemeClr>
                </a:solidFill>
                <a:latin typeface="Copperplate Gothic Bold" pitchFamily="34" charset="0"/>
              </a:rPr>
              <a:t>NEEM  LEAVES  FOR DIABETIC MANAGEMENT</a:t>
            </a:r>
            <a:endParaRPr lang="en-US" sz="3600" b="1" dirty="0">
              <a:solidFill>
                <a:schemeClr val="accent3">
                  <a:lumMod val="75000"/>
                </a:schemeClr>
              </a:solidFill>
              <a:latin typeface="Copperplate Gothic Bold" pitchFamily="34" charset="0"/>
            </a:endParaRPr>
          </a:p>
        </p:txBody>
      </p:sp>
      <p:pic>
        <p:nvPicPr>
          <p:cNvPr id="1026" name="Picture 2" descr="C:\Users\asus-pc\Desktop\neem-leaves.jpg"/>
          <p:cNvPicPr>
            <a:picLocks noChangeAspect="1" noChangeArrowheads="1"/>
          </p:cNvPicPr>
          <p:nvPr/>
        </p:nvPicPr>
        <p:blipFill>
          <a:blip r:embed="rId2"/>
          <a:srcRect/>
          <a:stretch>
            <a:fillRect/>
          </a:stretch>
        </p:blipFill>
        <p:spPr bwMode="auto">
          <a:xfrm>
            <a:off x="609600" y="304800"/>
            <a:ext cx="7848600" cy="37338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latin typeface="Agency FB" pitchFamily="34" charset="0"/>
              </a:rPr>
              <a:t>HYPOGLYCEMIC EFFECT</a:t>
            </a:r>
            <a:endParaRPr lang="en-US" b="1" dirty="0">
              <a:solidFill>
                <a:schemeClr val="accent3">
                  <a:lumMod val="75000"/>
                </a:schemeClr>
              </a:solidFill>
              <a:latin typeface="Agency FB" pitchFamily="34" charset="0"/>
            </a:endParaRPr>
          </a:p>
        </p:txBody>
      </p:sp>
      <p:sp>
        <p:nvSpPr>
          <p:cNvPr id="3" name="Content Placeholder 2"/>
          <p:cNvSpPr>
            <a:spLocks noGrp="1"/>
          </p:cNvSpPr>
          <p:nvPr>
            <p:ph idx="1"/>
          </p:nvPr>
        </p:nvSpPr>
        <p:spPr/>
        <p:txBody>
          <a:bodyPr>
            <a:noAutofit/>
          </a:bodyPr>
          <a:lstStyle/>
          <a:p>
            <a:r>
              <a:rPr lang="en-US" sz="2400" dirty="0" smtClean="0">
                <a:latin typeface="Times New Roman" pitchFamily="18" charset="0"/>
                <a:cs typeface="Times New Roman" pitchFamily="18" charset="0"/>
              </a:rPr>
              <a:t>Hypoglycemic effect was observed with Azadirachta </a:t>
            </a:r>
            <a:r>
              <a:rPr lang="en-US" sz="2400" dirty="0" err="1" smtClean="0">
                <a:latin typeface="Times New Roman" pitchFamily="18" charset="0"/>
                <a:cs typeface="Times New Roman" pitchFamily="18" charset="0"/>
              </a:rPr>
              <a:t>indica</a:t>
            </a:r>
            <a:r>
              <a:rPr lang="en-US" sz="2400" dirty="0" smtClean="0">
                <a:latin typeface="Times New Roman" pitchFamily="18" charset="0"/>
                <a:cs typeface="Times New Roman" pitchFamily="18" charset="0"/>
              </a:rPr>
              <a:t> when given as a leaf extract and seed oil, in normal as well as diabetic rabbits. The effect, however, was more pronounced in diabetic animals in which administration for 4 weeks after </a:t>
            </a:r>
            <a:r>
              <a:rPr lang="en-US" sz="2400" dirty="0" err="1" smtClean="0">
                <a:latin typeface="Times New Roman" pitchFamily="18" charset="0"/>
                <a:cs typeface="Times New Roman" pitchFamily="18" charset="0"/>
              </a:rPr>
              <a:t>alloxan</a:t>
            </a:r>
            <a:r>
              <a:rPr lang="en-US" sz="2400" dirty="0" smtClean="0">
                <a:latin typeface="Times New Roman" pitchFamily="18" charset="0"/>
                <a:cs typeface="Times New Roman" pitchFamily="18" charset="0"/>
              </a:rPr>
              <a:t> induced diabetes, significantly reduced blood glucose levels. </a:t>
            </a:r>
            <a:r>
              <a:rPr lang="en-US" sz="2400" dirty="0" err="1" smtClean="0">
                <a:latin typeface="Times New Roman" pitchFamily="18" charset="0"/>
                <a:cs typeface="Times New Roman" pitchFamily="18" charset="0"/>
              </a:rPr>
              <a:t>Hypoglycaemic</a:t>
            </a:r>
            <a:r>
              <a:rPr lang="en-US" sz="2400" dirty="0" smtClean="0">
                <a:latin typeface="Times New Roman" pitchFamily="18" charset="0"/>
                <a:cs typeface="Times New Roman" pitchFamily="18" charset="0"/>
              </a:rPr>
              <a:t> effect was comparable to that of </a:t>
            </a:r>
            <a:r>
              <a:rPr lang="en-US" sz="2400" dirty="0" err="1" smtClean="0">
                <a:latin typeface="Times New Roman" pitchFamily="18" charset="0"/>
                <a:cs typeface="Times New Roman" pitchFamily="18" charset="0"/>
              </a:rPr>
              <a:t>glibenclamide</a:t>
            </a:r>
            <a:r>
              <a:rPr lang="en-US" sz="2400" dirty="0" smtClean="0">
                <a:latin typeface="Times New Roman" pitchFamily="18" charset="0"/>
                <a:cs typeface="Times New Roman" pitchFamily="18" charset="0"/>
              </a:rPr>
              <a:t>. Pretreatment with A. </a:t>
            </a:r>
            <a:r>
              <a:rPr lang="en-US" sz="2400" dirty="0" err="1" smtClean="0">
                <a:latin typeface="Times New Roman" pitchFamily="18" charset="0"/>
                <a:cs typeface="Times New Roman" pitchFamily="18" charset="0"/>
              </a:rPr>
              <a:t>indica</a:t>
            </a:r>
            <a:r>
              <a:rPr lang="en-US" sz="2400" dirty="0" smtClean="0">
                <a:latin typeface="Times New Roman" pitchFamily="18" charset="0"/>
                <a:cs typeface="Times New Roman" pitchFamily="18" charset="0"/>
              </a:rPr>
              <a:t> leaf extract or seed oil administration, started 2 weeks prior to </a:t>
            </a:r>
            <a:r>
              <a:rPr lang="en-US" sz="2400" dirty="0" err="1" smtClean="0">
                <a:latin typeface="Times New Roman" pitchFamily="18" charset="0"/>
                <a:cs typeface="Times New Roman" pitchFamily="18" charset="0"/>
              </a:rPr>
              <a:t>alloxan</a:t>
            </a:r>
            <a:r>
              <a:rPr lang="en-US" sz="2400" dirty="0" smtClean="0">
                <a:latin typeface="Times New Roman" pitchFamily="18" charset="0"/>
                <a:cs typeface="Times New Roman" pitchFamily="18" charset="0"/>
              </a:rPr>
              <a:t>, partially prevented the rise in blood glucose levels as compared to control diabetic animals. The data suggests that A. </a:t>
            </a:r>
            <a:r>
              <a:rPr lang="en-US" sz="2400" dirty="0" err="1" smtClean="0">
                <a:latin typeface="Times New Roman" pitchFamily="18" charset="0"/>
                <a:cs typeface="Times New Roman" pitchFamily="18" charset="0"/>
              </a:rPr>
              <a:t>indica</a:t>
            </a:r>
            <a:r>
              <a:rPr lang="en-US" sz="2400" dirty="0" smtClean="0">
                <a:latin typeface="Times New Roman" pitchFamily="18" charset="0"/>
                <a:cs typeface="Times New Roman" pitchFamily="18" charset="0"/>
              </a:rPr>
              <a:t> could be of benefit in diabetes mellitus in controlling the blood sugar or may also be helpful in preventing or delaying the onset of the disease</a:t>
            </a:r>
            <a:r>
              <a:rPr lang="en-US" sz="2400" dirty="0" smtClean="0"/>
              <a:t>.</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chemeClr val="accent3">
                    <a:lumMod val="75000"/>
                  </a:schemeClr>
                </a:solidFill>
                <a:latin typeface="Copperplate Gothic Bold" pitchFamily="34" charset="0"/>
              </a:rPr>
              <a:t>CLASSIFICATION</a:t>
            </a:r>
            <a:endParaRPr lang="en-US" u="sng" dirty="0">
              <a:solidFill>
                <a:schemeClr val="accent3">
                  <a:lumMod val="75000"/>
                </a:schemeClr>
              </a:solidFill>
              <a:latin typeface="Copperplate Gothic Bold" pitchFamily="34" charset="0"/>
            </a:endParaRP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v"/>
            </a:pPr>
            <a:r>
              <a:rPr lang="en-US" dirty="0" smtClean="0"/>
              <a:t>  Common Name – </a:t>
            </a:r>
            <a:r>
              <a:rPr lang="en-US" dirty="0" err="1" smtClean="0"/>
              <a:t>Neem</a:t>
            </a:r>
            <a:r>
              <a:rPr lang="en-US" dirty="0" smtClean="0"/>
              <a:t>                                                       </a:t>
            </a:r>
          </a:p>
          <a:p>
            <a:pPr>
              <a:buFont typeface="Wingdings" pitchFamily="2" charset="2"/>
              <a:buChar char="v"/>
            </a:pPr>
            <a:r>
              <a:rPr lang="en-US" dirty="0" smtClean="0"/>
              <a:t>Botanical Name – Azadirachta </a:t>
            </a:r>
            <a:r>
              <a:rPr lang="en-US" dirty="0" err="1" smtClean="0"/>
              <a:t>Indica</a:t>
            </a:r>
            <a:endParaRPr lang="en-US" dirty="0" smtClean="0"/>
          </a:p>
          <a:p>
            <a:pPr>
              <a:buFont typeface="Wingdings" pitchFamily="2" charset="2"/>
              <a:buChar char="v"/>
            </a:pPr>
            <a:r>
              <a:rPr lang="en-US" b="1" dirty="0" smtClean="0"/>
              <a:t> </a:t>
            </a:r>
            <a:r>
              <a:rPr lang="en-US" dirty="0" smtClean="0"/>
              <a:t>Kingdom – </a:t>
            </a:r>
            <a:r>
              <a:rPr lang="en-US" dirty="0" err="1" smtClean="0"/>
              <a:t>Plantae</a:t>
            </a:r>
            <a:r>
              <a:rPr lang="en-US" dirty="0" smtClean="0"/>
              <a:t> </a:t>
            </a:r>
          </a:p>
          <a:p>
            <a:pPr>
              <a:buFont typeface="Wingdings" pitchFamily="2" charset="2"/>
              <a:buChar char="v"/>
            </a:pPr>
            <a:r>
              <a:rPr lang="en-US" dirty="0" smtClean="0"/>
              <a:t> Division –  </a:t>
            </a:r>
            <a:r>
              <a:rPr lang="en-US" dirty="0" err="1" smtClean="0"/>
              <a:t>Magnoliophyta</a:t>
            </a:r>
            <a:r>
              <a:rPr lang="en-US" dirty="0" smtClean="0"/>
              <a:t> </a:t>
            </a:r>
          </a:p>
          <a:p>
            <a:pPr>
              <a:buFont typeface="Wingdings" pitchFamily="2" charset="2"/>
              <a:buChar char="v"/>
            </a:pPr>
            <a:r>
              <a:rPr lang="en-US" dirty="0" smtClean="0"/>
              <a:t> Class – </a:t>
            </a:r>
            <a:r>
              <a:rPr lang="en-US" dirty="0" err="1" smtClean="0"/>
              <a:t>Magnolio</a:t>
            </a:r>
            <a:r>
              <a:rPr lang="en-US" dirty="0" smtClean="0"/>
              <a:t>  </a:t>
            </a:r>
            <a:r>
              <a:rPr lang="en-US" dirty="0" err="1" smtClean="0"/>
              <a:t>psida</a:t>
            </a:r>
            <a:endParaRPr lang="en-US" dirty="0" smtClean="0"/>
          </a:p>
          <a:p>
            <a:pPr>
              <a:buFont typeface="Wingdings" pitchFamily="2" charset="2"/>
              <a:buChar char="v"/>
            </a:pPr>
            <a:r>
              <a:rPr lang="en-US" dirty="0" smtClean="0"/>
              <a:t> Order – </a:t>
            </a:r>
            <a:r>
              <a:rPr lang="en-US" dirty="0" err="1" smtClean="0"/>
              <a:t>Sapindales</a:t>
            </a:r>
            <a:r>
              <a:rPr lang="en-US" dirty="0" smtClean="0"/>
              <a:t> </a:t>
            </a:r>
          </a:p>
          <a:p>
            <a:pPr>
              <a:buFont typeface="Wingdings" pitchFamily="2" charset="2"/>
              <a:buChar char="v"/>
            </a:pPr>
            <a:r>
              <a:rPr lang="en-US" dirty="0" smtClean="0"/>
              <a:t>Genus – Azadirachta</a:t>
            </a:r>
          </a:p>
          <a:p>
            <a:pPr>
              <a:buFont typeface="Wingdings" pitchFamily="2" charset="2"/>
              <a:buChar char="v"/>
            </a:pPr>
            <a:r>
              <a:rPr lang="en-US" dirty="0" smtClean="0"/>
              <a:t> Species – A. </a:t>
            </a:r>
            <a:r>
              <a:rPr lang="en-US" dirty="0" err="1" smtClean="0"/>
              <a:t>indica</a:t>
            </a:r>
            <a:r>
              <a:rPr lang="en-US" dirty="0" smtClean="0"/>
              <a:t> </a:t>
            </a:r>
          </a:p>
          <a:p>
            <a:pPr>
              <a:buFont typeface="Wingdings" pitchFamily="2" charset="2"/>
              <a:buChar char="v"/>
            </a:pPr>
            <a:r>
              <a:rPr lang="en-US" dirty="0" smtClean="0"/>
              <a:t>Family – </a:t>
            </a:r>
            <a:r>
              <a:rPr lang="en-US" dirty="0" err="1" smtClean="0"/>
              <a:t>Meliaceae</a:t>
            </a:r>
            <a:endParaRPr lang="en-US" dirty="0"/>
          </a:p>
        </p:txBody>
      </p:sp>
      <p:pic>
        <p:nvPicPr>
          <p:cNvPr id="2054" name="Picture 6" descr="C:\Users\asus-pc\Desktop\medicinal-neem-leaf-white-surface-azadirachta-indica_136354-3553.jpg"/>
          <p:cNvPicPr>
            <a:picLocks noChangeAspect="1" noChangeArrowheads="1"/>
          </p:cNvPicPr>
          <p:nvPr/>
        </p:nvPicPr>
        <p:blipFill>
          <a:blip r:embed="rId2"/>
          <a:srcRect/>
          <a:stretch>
            <a:fillRect/>
          </a:stretch>
        </p:blipFill>
        <p:spPr bwMode="auto">
          <a:xfrm>
            <a:off x="5257800" y="2819400"/>
            <a:ext cx="3886200" cy="2743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381000"/>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10000"/>
          </a:bodyPr>
          <a:lstStyle/>
          <a:p>
            <a:r>
              <a:rPr lang="en-US" dirty="0" smtClean="0">
                <a:latin typeface="Times New Roman" pitchFamily="18" charset="0"/>
                <a:cs typeface="Times New Roman" pitchFamily="18" charset="0"/>
              </a:rPr>
              <a:t>Azadirachta </a:t>
            </a:r>
            <a:r>
              <a:rPr lang="en-US" dirty="0" err="1" smtClean="0">
                <a:latin typeface="Times New Roman" pitchFamily="18" charset="0"/>
                <a:cs typeface="Times New Roman" pitchFamily="18" charset="0"/>
              </a:rPr>
              <a:t>indica</a:t>
            </a:r>
            <a:r>
              <a:rPr lang="en-US" dirty="0" smtClean="0">
                <a:latin typeface="Times New Roman" pitchFamily="18" charset="0"/>
                <a:cs typeface="Times New Roman" pitchFamily="18" charset="0"/>
              </a:rPr>
              <a:t>, also known as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and Indian</a:t>
            </a:r>
          </a:p>
          <a:p>
            <a:r>
              <a:rPr lang="en-US" dirty="0" smtClean="0">
                <a:latin typeface="Times New Roman" pitchFamily="18" charset="0"/>
                <a:cs typeface="Times New Roman" pitchFamily="18" charset="0"/>
              </a:rPr>
              <a:t>Lilac is a tree in the mahogany family </a:t>
            </a:r>
            <a:r>
              <a:rPr lang="en-US" dirty="0" err="1" smtClean="0">
                <a:latin typeface="Times New Roman" pitchFamily="18" charset="0"/>
                <a:cs typeface="Times New Roman" pitchFamily="18" charset="0"/>
              </a:rPr>
              <a:t>Meliaceae</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It is one of two species in the genus Azadirachta and</a:t>
            </a:r>
          </a:p>
          <a:p>
            <a:pPr>
              <a:buNone/>
            </a:pPr>
            <a:r>
              <a:rPr lang="en-US" dirty="0" smtClean="0">
                <a:latin typeface="Times New Roman" pitchFamily="18" charset="0"/>
                <a:cs typeface="Times New Roman" pitchFamily="18" charset="0"/>
              </a:rPr>
              <a:t>    is native to India and the Indian subcontinent</a:t>
            </a:r>
          </a:p>
          <a:p>
            <a:r>
              <a:rPr lang="en-US" dirty="0" smtClean="0">
                <a:latin typeface="Times New Roman" pitchFamily="18" charset="0"/>
                <a:cs typeface="Times New Roman" pitchFamily="18" charset="0"/>
              </a:rPr>
              <a:t>Including Nepal, Pakistan, Bangladesh, and Sri</a:t>
            </a:r>
          </a:p>
          <a:p>
            <a:pPr>
              <a:buNone/>
            </a:pPr>
            <a:r>
              <a:rPr lang="en-US" dirty="0" smtClean="0">
                <a:latin typeface="Times New Roman" pitchFamily="18" charset="0"/>
                <a:cs typeface="Times New Roman" pitchFamily="18" charset="0"/>
              </a:rPr>
              <a:t>     Lanka.</a:t>
            </a:r>
          </a:p>
          <a:p>
            <a:r>
              <a:rPr lang="en-US" dirty="0" smtClean="0">
                <a:latin typeface="Times New Roman" pitchFamily="18" charset="0"/>
                <a:cs typeface="Times New Roman" pitchFamily="18" charset="0"/>
              </a:rPr>
              <a:t>It typically is grown in tropical and semi-tropical</a:t>
            </a:r>
          </a:p>
          <a:p>
            <a:r>
              <a:rPr lang="en-US" dirty="0" smtClean="0">
                <a:latin typeface="Times New Roman" pitchFamily="18" charset="0"/>
                <a:cs typeface="Times New Roman" pitchFamily="18" charset="0"/>
              </a:rPr>
              <a:t>Regions.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trees now also grow in islands located</a:t>
            </a:r>
          </a:p>
          <a:p>
            <a:r>
              <a:rPr lang="en-US" dirty="0" smtClean="0">
                <a:latin typeface="Times New Roman" pitchFamily="18" charset="0"/>
                <a:cs typeface="Times New Roman" pitchFamily="18" charset="0"/>
              </a:rPr>
              <a:t>In the southern part of Iran. Its fruits and seeds are the</a:t>
            </a:r>
          </a:p>
          <a:p>
            <a:pPr>
              <a:buNone/>
            </a:pPr>
            <a:r>
              <a:rPr lang="en-US" dirty="0" smtClean="0">
                <a:latin typeface="Times New Roman" pitchFamily="18" charset="0"/>
                <a:cs typeface="Times New Roman" pitchFamily="18" charset="0"/>
              </a:rPr>
              <a:t>    source of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oil.</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chemeClr val="accent3">
                    <a:lumMod val="75000"/>
                  </a:schemeClr>
                </a:solidFill>
                <a:latin typeface="Agency FB" pitchFamily="34" charset="0"/>
              </a:rPr>
              <a:t>NEEM</a:t>
            </a:r>
            <a:endParaRPr lang="en-US" sz="6600" b="1" dirty="0">
              <a:solidFill>
                <a:schemeClr val="accent3">
                  <a:lumMod val="75000"/>
                </a:schemeClr>
              </a:solidFill>
              <a:latin typeface="Agency FB" pitchFamily="34" charset="0"/>
            </a:endParaRPr>
          </a:p>
        </p:txBody>
      </p:sp>
      <p:sp>
        <p:nvSpPr>
          <p:cNvPr id="3" name="Content Placeholder 2"/>
          <p:cNvSpPr>
            <a:spLocks noGrp="1"/>
          </p:cNvSpPr>
          <p:nvPr>
            <p:ph idx="1"/>
          </p:nvPr>
        </p:nvSpPr>
        <p:spPr>
          <a:xfrm>
            <a:off x="457200" y="2590800"/>
            <a:ext cx="8229600" cy="3535363"/>
          </a:xfrm>
        </p:spPr>
        <p:txBody>
          <a:bodyPr>
            <a:normAutofit/>
          </a:bodyPr>
          <a:lstStyle/>
          <a:p>
            <a:pPr>
              <a:buNone/>
            </a:pPr>
            <a:r>
              <a:rPr lang="en-US" dirty="0" smtClean="0"/>
              <a:t>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is a plant known for its medicinal </a:t>
            </a:r>
            <a:r>
              <a:rPr lang="en-US" dirty="0" err="1" smtClean="0">
                <a:latin typeface="Times New Roman" pitchFamily="18" charset="0"/>
                <a:cs typeface="Times New Roman" pitchFamily="18" charset="0"/>
              </a:rPr>
              <a:t>benefitsand</a:t>
            </a:r>
            <a:r>
              <a:rPr lang="en-US" dirty="0" smtClean="0">
                <a:latin typeface="Times New Roman" pitchFamily="18" charset="0"/>
                <a:cs typeface="Times New Roman" pitchFamily="18" charset="0"/>
              </a:rPr>
              <a:t> is even worshipped in some parts of India.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is a popular ingredient in food, skin care products, hair care products.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has a slightly bitter taste but is known to have great benefits. For diabetic people,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can be really helpful in controlling diabetes.</a:t>
            </a:r>
            <a:endParaRPr lang="en-US" dirty="0">
              <a:latin typeface="Times New Roman" pitchFamily="18" charset="0"/>
              <a:cs typeface="Times New Roman" pitchFamily="18" charset="0"/>
            </a:endParaRPr>
          </a:p>
        </p:txBody>
      </p:sp>
      <p:pic>
        <p:nvPicPr>
          <p:cNvPr id="1026" name="Picture 2" descr="C:\Users\asus-pc\Desktop\neem-leaf-250x250.jpeg"/>
          <p:cNvPicPr>
            <a:picLocks noChangeAspect="1" noChangeArrowheads="1"/>
          </p:cNvPicPr>
          <p:nvPr/>
        </p:nvPicPr>
        <p:blipFill>
          <a:blip r:embed="rId2"/>
          <a:srcRect/>
          <a:stretch>
            <a:fillRect/>
          </a:stretch>
        </p:blipFill>
        <p:spPr bwMode="auto">
          <a:xfrm>
            <a:off x="6155112" y="0"/>
            <a:ext cx="2696787" cy="25908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is a fast-growing tree that can reach a height of 15–20 m, rarely to 35–40 m. It is evergreen, but in severe drought it may shed most or nearly all of its leaves. The branches are wide spread.  It blossoms in spring with the small white flowers. It has a straight trunk</a:t>
            </a:r>
            <a:r>
              <a:rPr lang="en-US" dirty="0" smtClean="0">
                <a:latin typeface="Times New Roman" pitchFamily="18" charset="0"/>
                <a:cs typeface="Times New Roman" pitchFamily="18" charset="0"/>
              </a:rPr>
              <a:t>. Its bark is hard rough </a:t>
            </a:r>
            <a:r>
              <a:rPr lang="en-US" dirty="0" smtClean="0">
                <a:latin typeface="Times New Roman" pitchFamily="18" charset="0"/>
                <a:cs typeface="Times New Roman" pitchFamily="18" charset="0"/>
              </a:rPr>
              <a:t>and scaly</a:t>
            </a:r>
            <a:r>
              <a:rPr lang="en-US" dirty="0" smtClean="0">
                <a:latin typeface="Times New Roman" pitchFamily="18" charset="0"/>
                <a:cs typeface="Times New Roman" pitchFamily="18" charset="0"/>
              </a:rPr>
              <a:t>, fissured even in small </a:t>
            </a:r>
            <a:r>
              <a:rPr lang="en-US" dirty="0" smtClean="0">
                <a:latin typeface="Times New Roman" pitchFamily="18" charset="0"/>
                <a:cs typeface="Times New Roman" pitchFamily="18" charset="0"/>
              </a:rPr>
              <a:t>trees. The </a:t>
            </a:r>
            <a:r>
              <a:rPr lang="en-US" dirty="0" smtClean="0">
                <a:latin typeface="Times New Roman" pitchFamily="18" charset="0"/>
                <a:cs typeface="Times New Roman" pitchFamily="18" charset="0"/>
              </a:rPr>
              <a:t>color of the bark is </a:t>
            </a:r>
            <a:r>
              <a:rPr lang="en-US" dirty="0" smtClean="0">
                <a:latin typeface="Times New Roman" pitchFamily="18" charset="0"/>
                <a:cs typeface="Times New Roman" pitchFamily="18" charset="0"/>
              </a:rPr>
              <a:t>brown grayish</a:t>
            </a:r>
            <a:r>
              <a:rPr lang="en-US" dirty="0" smtClean="0">
                <a:latin typeface="Times New Roman" pitchFamily="18" charset="0"/>
                <a:cs typeface="Times New Roman" pitchFamily="18" charset="0"/>
              </a:rPr>
              <a:t>. The leaves are </a:t>
            </a:r>
            <a:r>
              <a:rPr lang="en-US" dirty="0" smtClean="0">
                <a:latin typeface="Times New Roman" pitchFamily="18" charset="0"/>
                <a:cs typeface="Times New Roman" pitchFamily="18" charset="0"/>
              </a:rPr>
              <a:t>alternate and </a:t>
            </a:r>
            <a:r>
              <a:rPr lang="en-US" dirty="0" smtClean="0">
                <a:latin typeface="Times New Roman" pitchFamily="18" charset="0"/>
                <a:cs typeface="Times New Roman" pitchFamily="18" charset="0"/>
              </a:rPr>
              <a:t>consist of several leaflets </a:t>
            </a:r>
            <a:r>
              <a:rPr lang="en-US" dirty="0" smtClean="0">
                <a:latin typeface="Times New Roman" pitchFamily="18" charset="0"/>
                <a:cs typeface="Times New Roman" pitchFamily="18" charset="0"/>
              </a:rPr>
              <a:t>with serrated </a:t>
            </a:r>
            <a:r>
              <a:rPr lang="en-US" dirty="0" smtClean="0">
                <a:latin typeface="Times New Roman" pitchFamily="18" charset="0"/>
                <a:cs typeface="Times New Roman" pitchFamily="18" charset="0"/>
              </a:rPr>
              <a:t>edges. Its flowers </a:t>
            </a:r>
            <a:r>
              <a:rPr lang="en-US" dirty="0" smtClean="0">
                <a:latin typeface="Times New Roman" pitchFamily="18" charset="0"/>
                <a:cs typeface="Times New Roman" pitchFamily="18" charset="0"/>
              </a:rPr>
              <a:t>are small </a:t>
            </a:r>
            <a:r>
              <a:rPr lang="en-US" dirty="0" smtClean="0">
                <a:latin typeface="Times New Roman" pitchFamily="18" charset="0"/>
                <a:cs typeface="Times New Roman" pitchFamily="18" charset="0"/>
              </a:rPr>
              <a:t>and white in color. The </a:t>
            </a:r>
            <a:r>
              <a:rPr lang="en-US" dirty="0" smtClean="0">
                <a:latin typeface="Times New Roman" pitchFamily="18" charset="0"/>
                <a:cs typeface="Times New Roman" pitchFamily="18" charset="0"/>
              </a:rPr>
              <a:t>olive like </a:t>
            </a:r>
            <a:r>
              <a:rPr lang="en-US" dirty="0" smtClean="0">
                <a:latin typeface="Times New Roman" pitchFamily="18" charset="0"/>
                <a:cs typeface="Times New Roman" pitchFamily="18" charset="0"/>
              </a:rPr>
              <a:t>edible fruit is oval, round </a:t>
            </a:r>
            <a:r>
              <a:rPr lang="en-US" dirty="0" smtClean="0">
                <a:latin typeface="Times New Roman" pitchFamily="18" charset="0"/>
                <a:cs typeface="Times New Roman" pitchFamily="18" charset="0"/>
              </a:rPr>
              <a:t>and thin </a:t>
            </a:r>
            <a:r>
              <a:rPr lang="en-US" dirty="0" smtClean="0">
                <a:latin typeface="Times New Roman" pitchFamily="18" charset="0"/>
                <a:cs typeface="Times New Roman" pitchFamily="18" charset="0"/>
              </a:rPr>
              <a:t>skinned.</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latin typeface="Agency FB" pitchFamily="34" charset="0"/>
                <a:cs typeface="Times New Roman" pitchFamily="18" charset="0"/>
              </a:rPr>
              <a:t>MEDICINAL USE</a:t>
            </a:r>
            <a:endParaRPr lang="en-US" b="1" dirty="0">
              <a:solidFill>
                <a:schemeClr val="accent3">
                  <a:lumMod val="75000"/>
                </a:schemeClr>
              </a:solidFill>
              <a:latin typeface="Agency FB" pitchFamily="34"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 a fast-growing tree </a:t>
            </a:r>
            <a:r>
              <a:rPr lang="en-US" dirty="0" smtClean="0">
                <a:latin typeface="Times New Roman" pitchFamily="18" charset="0"/>
                <a:cs typeface="Times New Roman" pitchFamily="18" charset="0"/>
              </a:rPr>
              <a:t>that can </a:t>
            </a:r>
            <a:r>
              <a:rPr lang="en-US" dirty="0" smtClean="0">
                <a:latin typeface="Times New Roman" pitchFamily="18" charset="0"/>
                <a:cs typeface="Times New Roman" pitchFamily="18" charset="0"/>
              </a:rPr>
              <a:t>reach a height of 15–20 </a:t>
            </a:r>
            <a:r>
              <a:rPr lang="en-US" dirty="0" smtClean="0">
                <a:latin typeface="Times New Roman" pitchFamily="18" charset="0"/>
                <a:cs typeface="Times New Roman" pitchFamily="18" charset="0"/>
              </a:rPr>
              <a:t>m, rarely </a:t>
            </a:r>
            <a:r>
              <a:rPr lang="en-US" dirty="0" smtClean="0">
                <a:latin typeface="Times New Roman" pitchFamily="18" charset="0"/>
                <a:cs typeface="Times New Roman" pitchFamily="18" charset="0"/>
              </a:rPr>
              <a:t>to 35–40 m. It is </a:t>
            </a:r>
            <a:r>
              <a:rPr lang="en-US" dirty="0" smtClean="0">
                <a:latin typeface="Times New Roman" pitchFamily="18" charset="0"/>
                <a:cs typeface="Times New Roman" pitchFamily="18" charset="0"/>
              </a:rPr>
              <a:t>evergreen, but </a:t>
            </a:r>
            <a:r>
              <a:rPr lang="en-US" dirty="0" smtClean="0">
                <a:latin typeface="Times New Roman" pitchFamily="18" charset="0"/>
                <a:cs typeface="Times New Roman" pitchFamily="18" charset="0"/>
              </a:rPr>
              <a:t>in severe drought it may </a:t>
            </a:r>
            <a:r>
              <a:rPr lang="en-US" dirty="0" smtClean="0">
                <a:latin typeface="Times New Roman" pitchFamily="18" charset="0"/>
                <a:cs typeface="Times New Roman" pitchFamily="18" charset="0"/>
              </a:rPr>
              <a:t>shed most </a:t>
            </a:r>
            <a:r>
              <a:rPr lang="en-US" dirty="0" smtClean="0">
                <a:latin typeface="Times New Roman" pitchFamily="18" charset="0"/>
                <a:cs typeface="Times New Roman" pitchFamily="18" charset="0"/>
              </a:rPr>
              <a:t>or nearly all of its leaves. </a:t>
            </a:r>
            <a:r>
              <a:rPr lang="en-US" dirty="0" smtClean="0">
                <a:latin typeface="Times New Roman" pitchFamily="18" charset="0"/>
                <a:cs typeface="Times New Roman" pitchFamily="18" charset="0"/>
              </a:rPr>
              <a:t>The branches </a:t>
            </a:r>
            <a:r>
              <a:rPr lang="en-US" dirty="0" smtClean="0">
                <a:latin typeface="Times New Roman" pitchFamily="18" charset="0"/>
                <a:cs typeface="Times New Roman" pitchFamily="18" charset="0"/>
              </a:rPr>
              <a:t>are wide </a:t>
            </a:r>
            <a:r>
              <a:rPr lang="en-US" dirty="0" smtClean="0">
                <a:latin typeface="Times New Roman" pitchFamily="18" charset="0"/>
                <a:cs typeface="Times New Roman" pitchFamily="18" charset="0"/>
              </a:rPr>
              <a:t>spread. It </a:t>
            </a:r>
            <a:r>
              <a:rPr lang="en-US" dirty="0" smtClean="0">
                <a:latin typeface="Times New Roman" pitchFamily="18" charset="0"/>
                <a:cs typeface="Times New Roman" pitchFamily="18" charset="0"/>
              </a:rPr>
              <a:t>blossoms in spring with the </a:t>
            </a:r>
            <a:r>
              <a:rPr lang="en-US" dirty="0" smtClean="0">
                <a:latin typeface="Times New Roman" pitchFamily="18" charset="0"/>
                <a:cs typeface="Times New Roman" pitchFamily="18" charset="0"/>
              </a:rPr>
              <a:t>small white </a:t>
            </a:r>
            <a:r>
              <a:rPr lang="en-US" dirty="0" smtClean="0">
                <a:latin typeface="Times New Roman" pitchFamily="18" charset="0"/>
                <a:cs typeface="Times New Roman" pitchFamily="18" charset="0"/>
              </a:rPr>
              <a:t>flowers. It has a </a:t>
            </a:r>
            <a:r>
              <a:rPr lang="en-US" dirty="0" smtClean="0">
                <a:latin typeface="Times New Roman" pitchFamily="18" charset="0"/>
                <a:cs typeface="Times New Roman" pitchFamily="18" charset="0"/>
              </a:rPr>
              <a:t>straight trunk</a:t>
            </a:r>
            <a:r>
              <a:rPr lang="en-US" dirty="0" smtClean="0">
                <a:latin typeface="Times New Roman" pitchFamily="18" charset="0"/>
                <a:cs typeface="Times New Roman" pitchFamily="18" charset="0"/>
              </a:rPr>
              <a:t>. Its bark is hard rough </a:t>
            </a:r>
            <a:r>
              <a:rPr lang="en-US" dirty="0" smtClean="0">
                <a:latin typeface="Times New Roman" pitchFamily="18" charset="0"/>
                <a:cs typeface="Times New Roman" pitchFamily="18" charset="0"/>
              </a:rPr>
              <a:t>and scaly</a:t>
            </a:r>
            <a:r>
              <a:rPr lang="en-US" dirty="0" smtClean="0">
                <a:latin typeface="Times New Roman" pitchFamily="18" charset="0"/>
                <a:cs typeface="Times New Roman" pitchFamily="18" charset="0"/>
              </a:rPr>
              <a:t>, fissured even in small </a:t>
            </a:r>
            <a:r>
              <a:rPr lang="en-US" dirty="0" smtClean="0">
                <a:latin typeface="Times New Roman" pitchFamily="18" charset="0"/>
                <a:cs typeface="Times New Roman" pitchFamily="18" charset="0"/>
              </a:rPr>
              <a:t>trees. The </a:t>
            </a:r>
            <a:r>
              <a:rPr lang="en-US" dirty="0" smtClean="0">
                <a:latin typeface="Times New Roman" pitchFamily="18" charset="0"/>
                <a:cs typeface="Times New Roman" pitchFamily="18" charset="0"/>
              </a:rPr>
              <a:t>color of the bark is </a:t>
            </a:r>
            <a:r>
              <a:rPr lang="en-US" dirty="0" smtClean="0">
                <a:latin typeface="Times New Roman" pitchFamily="18" charset="0"/>
                <a:cs typeface="Times New Roman" pitchFamily="18" charset="0"/>
              </a:rPr>
              <a:t>brown grayish</a:t>
            </a:r>
            <a:r>
              <a:rPr lang="en-US" dirty="0" smtClean="0">
                <a:latin typeface="Times New Roman" pitchFamily="18" charset="0"/>
                <a:cs typeface="Times New Roman" pitchFamily="18" charset="0"/>
              </a:rPr>
              <a:t>. The leaves are </a:t>
            </a:r>
            <a:r>
              <a:rPr lang="en-US" dirty="0" smtClean="0">
                <a:latin typeface="Times New Roman" pitchFamily="18" charset="0"/>
                <a:cs typeface="Times New Roman" pitchFamily="18" charset="0"/>
              </a:rPr>
              <a:t>alternate and </a:t>
            </a:r>
            <a:r>
              <a:rPr lang="en-US" dirty="0" smtClean="0">
                <a:latin typeface="Times New Roman" pitchFamily="18" charset="0"/>
                <a:cs typeface="Times New Roman" pitchFamily="18" charset="0"/>
              </a:rPr>
              <a:t>consist of several leaflets </a:t>
            </a:r>
            <a:r>
              <a:rPr lang="en-US" dirty="0" smtClean="0">
                <a:latin typeface="Times New Roman" pitchFamily="18" charset="0"/>
                <a:cs typeface="Times New Roman" pitchFamily="18" charset="0"/>
              </a:rPr>
              <a:t>with serrated </a:t>
            </a:r>
            <a:r>
              <a:rPr lang="en-US" dirty="0" smtClean="0">
                <a:latin typeface="Times New Roman" pitchFamily="18" charset="0"/>
                <a:cs typeface="Times New Roman" pitchFamily="18" charset="0"/>
              </a:rPr>
              <a:t>edges. Its flowers </a:t>
            </a:r>
            <a:r>
              <a:rPr lang="en-US" dirty="0" smtClean="0">
                <a:latin typeface="Times New Roman" pitchFamily="18" charset="0"/>
                <a:cs typeface="Times New Roman" pitchFamily="18" charset="0"/>
              </a:rPr>
              <a:t>are small </a:t>
            </a:r>
            <a:r>
              <a:rPr lang="en-US" dirty="0" smtClean="0">
                <a:latin typeface="Times New Roman" pitchFamily="18" charset="0"/>
                <a:cs typeface="Times New Roman" pitchFamily="18" charset="0"/>
              </a:rPr>
              <a:t>and white in color. The </a:t>
            </a:r>
            <a:r>
              <a:rPr lang="en-US" dirty="0" smtClean="0">
                <a:latin typeface="Times New Roman" pitchFamily="18" charset="0"/>
                <a:cs typeface="Times New Roman" pitchFamily="18" charset="0"/>
              </a:rPr>
              <a:t>olive like </a:t>
            </a:r>
            <a:r>
              <a:rPr lang="en-US" dirty="0" smtClean="0">
                <a:latin typeface="Times New Roman" pitchFamily="18" charset="0"/>
                <a:cs typeface="Times New Roman" pitchFamily="18" charset="0"/>
              </a:rPr>
              <a:t>edible fruit is oval, round </a:t>
            </a:r>
            <a:r>
              <a:rPr lang="en-US" dirty="0" smtClean="0">
                <a:latin typeface="Times New Roman" pitchFamily="18" charset="0"/>
                <a:cs typeface="Times New Roman" pitchFamily="18" charset="0"/>
              </a:rPr>
              <a:t>and thin </a:t>
            </a:r>
            <a:r>
              <a:rPr lang="en-US" dirty="0" smtClean="0">
                <a:latin typeface="Times New Roman" pitchFamily="18" charset="0"/>
                <a:cs typeface="Times New Roman" pitchFamily="18" charset="0"/>
              </a:rPr>
              <a:t>skinned.</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latin typeface="Agency FB" pitchFamily="34" charset="0"/>
              </a:rPr>
              <a:t>NEEM IN DIABETES</a:t>
            </a:r>
            <a:endParaRPr lang="en-US" b="1" dirty="0">
              <a:solidFill>
                <a:schemeClr val="accent3">
                  <a:lumMod val="75000"/>
                </a:schemeClr>
              </a:solidFill>
              <a:latin typeface="Agency FB" pitchFamily="34" charset="0"/>
            </a:endParaRPr>
          </a:p>
        </p:txBody>
      </p:sp>
      <p:sp>
        <p:nvSpPr>
          <p:cNvPr id="3" name="Content Placeholder 2"/>
          <p:cNvSpPr>
            <a:spLocks noGrp="1"/>
          </p:cNvSpPr>
          <p:nvPr>
            <p:ph idx="1"/>
          </p:nvPr>
        </p:nvSpPr>
        <p:spPr>
          <a:xfrm>
            <a:off x="457200" y="1524000"/>
            <a:ext cx="8229600" cy="5029200"/>
          </a:xfrm>
        </p:spPr>
        <p:txBody>
          <a:bodyPr>
            <a:normAutofit fontScale="77500" lnSpcReduction="20000"/>
          </a:bodyPr>
          <a:lstStyle/>
          <a:p>
            <a:r>
              <a:rPr lang="en-US" dirty="0" smtClean="0">
                <a:latin typeface="Times New Roman" pitchFamily="18" charset="0"/>
                <a:cs typeface="Times New Roman" pitchFamily="18" charset="0"/>
              </a:rPr>
              <a:t>Some studies have shown that compounds found in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can be beneficial in controlling type 2 diabetes. A study published in the Indian Journal of Physiology and Pharmacology found that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may also be helpful in preventing the onset of the disease. While more research is required to scientifically certify that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can help in reducing blood sugar levels, most medical professionals and anecdotal evidence are in </a:t>
            </a:r>
            <a:r>
              <a:rPr lang="en-US" dirty="0" err="1" smtClean="0">
                <a:latin typeface="Times New Roman" pitchFamily="18" charset="0"/>
                <a:cs typeface="Times New Roman" pitchFamily="18" charset="0"/>
              </a:rPr>
              <a:t>favour</a:t>
            </a:r>
            <a:r>
              <a:rPr lang="en-US" dirty="0" smtClean="0">
                <a:latin typeface="Times New Roman" pitchFamily="18" charset="0"/>
                <a:cs typeface="Times New Roman" pitchFamily="18" charset="0"/>
              </a:rPr>
              <a:t> of the herb.</a:t>
            </a:r>
          </a:p>
          <a:p>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is also rich in antioxidants, </a:t>
            </a:r>
            <a:r>
              <a:rPr lang="en-US" dirty="0" err="1" smtClean="0">
                <a:latin typeface="Times New Roman" pitchFamily="18" charset="0"/>
                <a:cs typeface="Times New Roman" pitchFamily="18" charset="0"/>
              </a:rPr>
              <a:t>flavonoids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triterpenoid</a:t>
            </a:r>
            <a:r>
              <a:rPr lang="en-US" dirty="0" smtClean="0">
                <a:latin typeface="Times New Roman" pitchFamily="18" charset="0"/>
                <a:cs typeface="Times New Roman" pitchFamily="18" charset="0"/>
              </a:rPr>
              <a:t>, anti-viral compounds, glycosides, etc. which help in managing blood sugar levels. A study in the journal Studies on Ethno-Medicine found that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leaf powder could help control diabetic symptoms on non-insulin dependent male diabetics too.</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524000"/>
          </a:xfrm>
        </p:spPr>
        <p:txBody>
          <a:bodyPr>
            <a:normAutofit fontScale="90000"/>
          </a:bodyPr>
          <a:lstStyle/>
          <a:p>
            <a:r>
              <a:rPr lang="en-US" b="1" dirty="0" smtClean="0">
                <a:solidFill>
                  <a:schemeClr val="accent3">
                    <a:lumMod val="75000"/>
                  </a:schemeClr>
                </a:solidFill>
                <a:latin typeface="Agency FB" pitchFamily="34" charset="0"/>
              </a:rPr>
              <a:t>How to consume </a:t>
            </a:r>
            <a:r>
              <a:rPr lang="en-US" b="1" dirty="0" err="1" smtClean="0">
                <a:solidFill>
                  <a:schemeClr val="accent3">
                    <a:lumMod val="75000"/>
                  </a:schemeClr>
                </a:solidFill>
                <a:latin typeface="Agency FB" pitchFamily="34" charset="0"/>
              </a:rPr>
              <a:t>Neem</a:t>
            </a:r>
            <a:r>
              <a:rPr lang="en-US" b="1" dirty="0" smtClean="0">
                <a:solidFill>
                  <a:schemeClr val="accent3">
                    <a:lumMod val="75000"/>
                  </a:schemeClr>
                </a:solidFill>
                <a:latin typeface="Agency FB" pitchFamily="34" charset="0"/>
              </a:rPr>
              <a:t> if you are diabetic?</a:t>
            </a:r>
            <a:r>
              <a:rPr lang="en-US" dirty="0" smtClean="0"/>
              <a:t/>
            </a:r>
            <a:br>
              <a:rPr lang="en-US" dirty="0" smtClean="0"/>
            </a:br>
            <a:endParaRPr lang="en-US" dirty="0"/>
          </a:p>
        </p:txBody>
      </p:sp>
      <p:pic>
        <p:nvPicPr>
          <p:cNvPr id="2051" name="Picture 3" descr="C:\Users\asus-pc\Desktop\neem.jpg"/>
          <p:cNvPicPr>
            <a:picLocks noGrp="1" noChangeAspect="1" noChangeArrowheads="1"/>
          </p:cNvPicPr>
          <p:nvPr>
            <p:ph idx="1"/>
          </p:nvPr>
        </p:nvPicPr>
        <p:blipFill>
          <a:blip r:embed="rId2"/>
          <a:srcRect/>
          <a:stretch>
            <a:fillRect/>
          </a:stretch>
        </p:blipFill>
        <p:spPr bwMode="auto">
          <a:xfrm>
            <a:off x="1524000" y="1371600"/>
            <a:ext cx="5715000" cy="2514600"/>
          </a:xfrm>
          <a:prstGeom prst="rect">
            <a:avLst/>
          </a:prstGeom>
          <a:noFill/>
        </p:spPr>
      </p:pic>
      <p:sp>
        <p:nvSpPr>
          <p:cNvPr id="6" name="Rectangle 5"/>
          <p:cNvSpPr/>
          <p:nvPr/>
        </p:nvSpPr>
        <p:spPr>
          <a:xfrm>
            <a:off x="990600" y="2828836"/>
            <a:ext cx="7848600" cy="3108543"/>
          </a:xfrm>
          <a:prstGeom prst="rect">
            <a:avLst/>
          </a:prstGeom>
        </p:spPr>
        <p:txBody>
          <a:bodyPr wrap="square">
            <a:spAutoFit/>
          </a:bodyPr>
          <a:lstStyle/>
          <a:p>
            <a:endParaRPr lang="en-US" sz="3600" dirty="0" smtClean="0">
              <a:latin typeface="Times New Roman" pitchFamily="18" charset="0"/>
              <a:cs typeface="Times New Roman" pitchFamily="18" charset="0"/>
            </a:endParaRPr>
          </a:p>
          <a:p>
            <a:endParaRPr lang="en-US" sz="3200" dirty="0" smtClean="0">
              <a:latin typeface="Times New Roman" pitchFamily="18" charset="0"/>
              <a:cs typeface="Times New Roman" pitchFamily="18" charset="0"/>
            </a:endParaRPr>
          </a:p>
          <a:p>
            <a:r>
              <a:rPr lang="en-US" sz="3200" dirty="0" smtClean="0">
                <a:latin typeface="Times New Roman" pitchFamily="18" charset="0"/>
                <a:cs typeface="Times New Roman" pitchFamily="18" charset="0"/>
              </a:rPr>
              <a:t>While the choice totally depends on you, you can either make </a:t>
            </a:r>
            <a:r>
              <a:rPr lang="en-US" sz="3200" dirty="0" err="1" smtClean="0">
                <a:latin typeface="Times New Roman" pitchFamily="18" charset="0"/>
                <a:cs typeface="Times New Roman" pitchFamily="18" charset="0"/>
              </a:rPr>
              <a:t>neem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sharbat</a:t>
            </a:r>
            <a:r>
              <a:rPr lang="en-US" sz="3200" dirty="0" smtClean="0">
                <a:latin typeface="Times New Roman" pitchFamily="18" charset="0"/>
                <a:cs typeface="Times New Roman" pitchFamily="18" charset="0"/>
              </a:rPr>
              <a:t> or chew a few </a:t>
            </a:r>
            <a:r>
              <a:rPr lang="en-US" sz="3200" dirty="0" err="1" smtClean="0">
                <a:latin typeface="Times New Roman" pitchFamily="18" charset="0"/>
                <a:cs typeface="Times New Roman" pitchFamily="18" charset="0"/>
              </a:rPr>
              <a:t>neem</a:t>
            </a:r>
            <a:r>
              <a:rPr lang="en-US" sz="3200" dirty="0" smtClean="0">
                <a:latin typeface="Times New Roman" pitchFamily="18" charset="0"/>
                <a:cs typeface="Times New Roman" pitchFamily="18" charset="0"/>
              </a:rPr>
              <a:t> leaves every day, to get the best benefits from the herb for diabetes.</a:t>
            </a:r>
            <a:endParaRPr lang="en-US" sz="3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endParaRPr lang="en-US" dirty="0"/>
          </a:p>
        </p:txBody>
      </p:sp>
      <p:sp>
        <p:nvSpPr>
          <p:cNvPr id="3" name="Content Placeholder 2"/>
          <p:cNvSpPr>
            <a:spLocks noGrp="1"/>
          </p:cNvSpPr>
          <p:nvPr>
            <p:ph idx="1"/>
          </p:nvPr>
        </p:nvSpPr>
        <p:spPr>
          <a:xfrm>
            <a:off x="533400" y="1676400"/>
            <a:ext cx="8153400" cy="4449763"/>
          </a:xfrm>
        </p:spPr>
        <p:txBody>
          <a:bodyPr>
            <a:normAutofit fontScale="92500" lnSpcReduction="20000"/>
          </a:bodyPr>
          <a:lstStyle/>
          <a:p>
            <a:r>
              <a:rPr lang="en-US" dirty="0" smtClean="0">
                <a:latin typeface="Times New Roman" pitchFamily="18" charset="0"/>
                <a:cs typeface="Times New Roman" pitchFamily="18" charset="0"/>
              </a:rPr>
              <a:t>To make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water or </a:t>
            </a:r>
            <a:r>
              <a:rPr lang="en-US" dirty="0" err="1" smtClean="0">
                <a:latin typeface="Times New Roman" pitchFamily="18" charset="0"/>
                <a:cs typeface="Times New Roman" pitchFamily="18" charset="0"/>
              </a:rPr>
              <a:t>sharbat</a:t>
            </a:r>
            <a:r>
              <a:rPr lang="en-US" dirty="0" smtClean="0">
                <a:latin typeface="Times New Roman" pitchFamily="18" charset="0"/>
                <a:cs typeface="Times New Roman" pitchFamily="18" charset="0"/>
              </a:rPr>
              <a:t>, boil a few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leaves in water and you will notice that they will soon start turning soft, and the water will get a deep green </a:t>
            </a:r>
            <a:r>
              <a:rPr lang="en-US" dirty="0" err="1" smtClean="0">
                <a:latin typeface="Times New Roman" pitchFamily="18" charset="0"/>
                <a:cs typeface="Times New Roman" pitchFamily="18" charset="0"/>
              </a:rPr>
              <a:t>colour</a:t>
            </a:r>
            <a:r>
              <a:rPr lang="en-US" dirty="0" smtClean="0">
                <a:latin typeface="Times New Roman" pitchFamily="18" charset="0"/>
                <a:cs typeface="Times New Roman" pitchFamily="18" charset="0"/>
              </a:rPr>
              <a:t>. Strain the leaves and store the water, and drink it twice a day. To consume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leaves by chewing, just wash the leaves and chew them and swallow. Drinking the mixture is still easier than chewing the leaves, as the taste of </a:t>
            </a:r>
            <a:r>
              <a:rPr lang="en-US" dirty="0" err="1" smtClean="0">
                <a:latin typeface="Times New Roman" pitchFamily="18" charset="0"/>
                <a:cs typeface="Times New Roman" pitchFamily="18" charset="0"/>
              </a:rPr>
              <a:t>neem</a:t>
            </a:r>
            <a:r>
              <a:rPr lang="en-US" dirty="0" smtClean="0">
                <a:latin typeface="Times New Roman" pitchFamily="18" charset="0"/>
                <a:cs typeface="Times New Roman" pitchFamily="18" charset="0"/>
              </a:rPr>
              <a:t> leaves is bitter, but it really depends on how you prefer to reap the benefits from the plant.</a:t>
            </a:r>
            <a:endParaRPr lang="en-US" dirty="0">
              <a:latin typeface="Times New Roman" pitchFamily="18" charset="0"/>
              <a:cs typeface="Times New Roman" pitchFamily="18" charset="0"/>
            </a:endParaRP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844</Words>
  <Application>Microsoft Office PowerPoint</Application>
  <PresentationFormat>On-screen Show (4:3)</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CLASSIFICATION</vt:lpstr>
      <vt:lpstr>Slide 3</vt:lpstr>
      <vt:lpstr>NEEM</vt:lpstr>
      <vt:lpstr>Slide 5</vt:lpstr>
      <vt:lpstr>MEDICINAL USE</vt:lpstr>
      <vt:lpstr>NEEM IN DIABETES</vt:lpstr>
      <vt:lpstr>How to consume Neem if you are diabetic? </vt:lpstr>
      <vt:lpstr>Slide 9</vt:lpstr>
      <vt:lpstr>HYPOGLYCEMIC EFFECT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Bikash Barik</dc:creator>
  <cp:lastModifiedBy>asus-pc</cp:lastModifiedBy>
  <cp:revision>16</cp:revision>
  <dcterms:created xsi:type="dcterms:W3CDTF">2006-08-16T00:00:00Z</dcterms:created>
  <dcterms:modified xsi:type="dcterms:W3CDTF">2020-12-11T10:44:40Z</dcterms:modified>
</cp:coreProperties>
</file>