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0"/>
  </p:notesMasterIdLst>
  <p:sldIdLst>
    <p:sldId id="256" r:id="rId2"/>
    <p:sldId id="257" r:id="rId3"/>
    <p:sldId id="267" r:id="rId4"/>
    <p:sldId id="268" r:id="rId5"/>
    <p:sldId id="259" r:id="rId6"/>
    <p:sldId id="260" r:id="rId7"/>
    <p:sldId id="262" r:id="rId8"/>
    <p:sldId id="269" r:id="rId9"/>
    <p:sldId id="263" r:id="rId10"/>
    <p:sldId id="270" r:id="rId11"/>
    <p:sldId id="272" r:id="rId12"/>
    <p:sldId id="273" r:id="rId13"/>
    <p:sldId id="274" r:id="rId14"/>
    <p:sldId id="275" r:id="rId15"/>
    <p:sldId id="277" r:id="rId16"/>
    <p:sldId id="278"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59DAD-F820-4F55-9205-A6799496AB91}"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584E9-50F4-4075-B02D-DDC21B972C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584E9-50F4-4075-B02D-DDC21B972CC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F40FF-297D-4250-9796-6C8DB932A265}"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3C5D-44C8-4844-93D7-8BB416B99B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1219199"/>
          </a:xfrm>
        </p:spPr>
        <p:txBody>
          <a:bodyPr>
            <a:normAutofit fontScale="90000"/>
          </a:bodyPr>
          <a:lstStyle/>
          <a:p>
            <a:r>
              <a:rPr lang="en-US" sz="4800" b="1" dirty="0" smtClean="0">
                <a:solidFill>
                  <a:srgbClr val="C00000"/>
                </a:solidFill>
                <a:latin typeface="Agency FB" pitchFamily="34" charset="0"/>
              </a:rPr>
              <a:t/>
            </a:r>
            <a:br>
              <a:rPr lang="en-US" sz="4800" b="1" dirty="0" smtClean="0">
                <a:solidFill>
                  <a:srgbClr val="C00000"/>
                </a:solidFill>
                <a:latin typeface="Agency FB" pitchFamily="34" charset="0"/>
              </a:rPr>
            </a:br>
            <a:endParaRPr lang="en-US" sz="5300" b="1" dirty="0">
              <a:solidFill>
                <a:srgbClr val="C00000"/>
              </a:solidFill>
            </a:endParaRPr>
          </a:p>
        </p:txBody>
      </p:sp>
      <p:sp>
        <p:nvSpPr>
          <p:cNvPr id="3" name="Subtitle 2"/>
          <p:cNvSpPr>
            <a:spLocks noGrp="1"/>
          </p:cNvSpPr>
          <p:nvPr>
            <p:ph type="subTitle" idx="1"/>
          </p:nvPr>
        </p:nvSpPr>
        <p:spPr>
          <a:xfrm>
            <a:off x="228600" y="1295400"/>
            <a:ext cx="8153400" cy="5334000"/>
          </a:xfrm>
        </p:spPr>
        <p:txBody>
          <a:bodyPr>
            <a:normAutofit/>
          </a:bodyPr>
          <a:lstStyle/>
          <a:p>
            <a:endParaRPr lang="en-US" sz="6000" b="1" dirty="0" smtClean="0">
              <a:solidFill>
                <a:schemeClr val="tx2">
                  <a:lumMod val="75000"/>
                </a:schemeClr>
              </a:solidFill>
              <a:latin typeface="Agency FB" pitchFamily="34" charset="0"/>
            </a:endParaRPr>
          </a:p>
          <a:p>
            <a:endParaRPr lang="en-US" sz="6000" b="1" dirty="0" smtClean="0">
              <a:solidFill>
                <a:schemeClr val="accent1">
                  <a:lumMod val="75000"/>
                </a:schemeClr>
              </a:solidFill>
              <a:latin typeface="Agency FB" pitchFamily="34" charset="0"/>
            </a:endParaRPr>
          </a:p>
          <a:p>
            <a:endParaRPr lang="en-US" sz="2800" b="1" dirty="0" smtClean="0">
              <a:solidFill>
                <a:schemeClr val="tx2">
                  <a:lumMod val="75000"/>
                </a:schemeClr>
              </a:solidFill>
            </a:endParaRPr>
          </a:p>
          <a:p>
            <a:endParaRPr lang="en-US" sz="2800" b="1" dirty="0" smtClean="0">
              <a:solidFill>
                <a:schemeClr val="tx2">
                  <a:lumMod val="75000"/>
                </a:schemeClr>
              </a:solidFill>
            </a:endParaRPr>
          </a:p>
          <a:p>
            <a:endParaRPr lang="en-US" sz="2800" dirty="0"/>
          </a:p>
        </p:txBody>
      </p:sp>
      <p:pic>
        <p:nvPicPr>
          <p:cNvPr id="1026"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315200" y="304800"/>
            <a:ext cx="1447800" cy="1766316"/>
          </a:xfrm>
          <a:prstGeom prst="rect">
            <a:avLst/>
          </a:prstGeom>
          <a:noFill/>
        </p:spPr>
      </p:pic>
      <p:pic>
        <p:nvPicPr>
          <p:cNvPr id="4" name="Picture 2" descr="C:\Users\asus-pc\Desktop\54268243_2102028063221472_2016808366076067840_o - Copy.jpg"/>
          <p:cNvPicPr>
            <a:picLocks noChangeAspect="1" noChangeArrowheads="1"/>
          </p:cNvPicPr>
          <p:nvPr/>
        </p:nvPicPr>
        <p:blipFill>
          <a:blip r:embed="rId3"/>
          <a:srcRect/>
          <a:stretch>
            <a:fillRect/>
          </a:stretch>
        </p:blipFill>
        <p:spPr bwMode="auto">
          <a:xfrm>
            <a:off x="0" y="762000"/>
            <a:ext cx="5486400" cy="5372100"/>
          </a:xfrm>
          <a:prstGeom prst="rect">
            <a:avLst/>
          </a:prstGeom>
          <a:noFill/>
        </p:spPr>
      </p:pic>
      <p:pic>
        <p:nvPicPr>
          <p:cNvPr id="1027" name="Picture 3" descr="C:\Users\asus-pc\Desktop\herbal - Copy.jpg"/>
          <p:cNvPicPr>
            <a:picLocks noChangeAspect="1" noChangeArrowheads="1"/>
          </p:cNvPicPr>
          <p:nvPr/>
        </p:nvPicPr>
        <p:blipFill>
          <a:blip r:embed="rId4"/>
          <a:srcRect/>
          <a:stretch>
            <a:fillRect/>
          </a:stretch>
        </p:blipFill>
        <p:spPr bwMode="auto">
          <a:xfrm>
            <a:off x="5562600" y="3733800"/>
            <a:ext cx="3362325" cy="2381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solidFill>
                  <a:schemeClr val="accent3">
                    <a:lumMod val="75000"/>
                  </a:schemeClr>
                </a:solidFill>
                <a:latin typeface="Agency FB" pitchFamily="34" charset="0"/>
              </a:rPr>
              <a:t>EVALUATION</a:t>
            </a:r>
            <a:endParaRPr lang="en-US" sz="4800"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marL="12700" algn="just">
              <a:spcBef>
                <a:spcPts val="825"/>
              </a:spcBef>
              <a:buNone/>
            </a:pPr>
            <a:endParaRPr lang="en-US" altLang="en-US" sz="4500" b="1" dirty="0" smtClean="0">
              <a:latin typeface="Times New Roman" pitchFamily="18" charset="0"/>
              <a:ea typeface="Carlito"/>
              <a:cs typeface="Times New Roman" pitchFamily="18" charset="0"/>
            </a:endParaRPr>
          </a:p>
          <a:p>
            <a:pPr marL="12700" algn="just">
              <a:spcBef>
                <a:spcPts val="825"/>
              </a:spcBef>
              <a:buNone/>
            </a:pPr>
            <a:r>
              <a:rPr lang="en-US" altLang="en-US" sz="4500" b="1" dirty="0" smtClean="0">
                <a:latin typeface="Times New Roman" pitchFamily="18" charset="0"/>
                <a:ea typeface="Carlito"/>
                <a:cs typeface="Times New Roman" pitchFamily="18" charset="0"/>
              </a:rPr>
              <a:t>TESTS </a:t>
            </a:r>
            <a:r>
              <a:rPr lang="en-US" altLang="en-US" sz="4500" b="1" dirty="0" smtClean="0">
                <a:latin typeface="Times New Roman" pitchFamily="18" charset="0"/>
                <a:ea typeface="Carlito"/>
                <a:cs typeface="Times New Roman" pitchFamily="18" charset="0"/>
              </a:rPr>
              <a:t>FOR ALKALOIDS</a:t>
            </a:r>
            <a:endParaRPr lang="en-US" altLang="en-US" sz="4500" dirty="0" smtClean="0">
              <a:latin typeface="Times New Roman" pitchFamily="18" charset="0"/>
              <a:ea typeface="Carlito"/>
              <a:cs typeface="Times New Roman" pitchFamily="18" charset="0"/>
            </a:endParaRPr>
          </a:p>
          <a:p>
            <a:pPr marL="12700" algn="just">
              <a:spcBef>
                <a:spcPts val="725"/>
              </a:spcBef>
              <a:buFontTx/>
              <a:buChar char="•"/>
            </a:pPr>
            <a:r>
              <a:rPr lang="en-US" altLang="en-US" dirty="0" smtClean="0">
                <a:latin typeface="Times New Roman" pitchFamily="18" charset="0"/>
                <a:ea typeface="Carlito"/>
                <a:cs typeface="Times New Roman" pitchFamily="18" charset="0"/>
              </a:rPr>
              <a:t>Most alkaloids are precipitated from neutral or  slightly acidic solution by</a:t>
            </a:r>
          </a:p>
          <a:p>
            <a:pPr marL="12700" algn="just">
              <a:spcBef>
                <a:spcPts val="725"/>
              </a:spcBef>
              <a:buFontTx/>
              <a:buChar char="•"/>
            </a:pPr>
            <a:r>
              <a:rPr lang="en-US" altLang="en-US" b="1" dirty="0" err="1" smtClean="0">
                <a:solidFill>
                  <a:srgbClr val="FF0000"/>
                </a:solidFill>
                <a:latin typeface="Times New Roman" pitchFamily="18" charset="0"/>
                <a:ea typeface="Carlito"/>
                <a:cs typeface="Times New Roman" pitchFamily="18" charset="0"/>
              </a:rPr>
              <a:t>D</a:t>
            </a:r>
            <a:r>
              <a:rPr lang="en-US" altLang="en-US" dirty="0" err="1" smtClean="0">
                <a:latin typeface="Times New Roman" pitchFamily="18" charset="0"/>
                <a:ea typeface="Carlito"/>
                <a:cs typeface="Times New Roman" pitchFamily="18" charset="0"/>
              </a:rPr>
              <a:t>ragendorff's</a:t>
            </a:r>
            <a:r>
              <a:rPr lang="en-US" altLang="en-US" dirty="0" smtClean="0">
                <a:latin typeface="Times New Roman" pitchFamily="18" charset="0"/>
                <a:ea typeface="Carlito"/>
                <a:cs typeface="Times New Roman" pitchFamily="18" charset="0"/>
              </a:rPr>
              <a:t> reagent (solution of potassium  bismuth iodide)orange </a:t>
            </a:r>
            <a:r>
              <a:rPr lang="en-US" altLang="en-US" dirty="0" err="1" smtClean="0">
                <a:latin typeface="Times New Roman" pitchFamily="18" charset="0"/>
                <a:ea typeface="Carlito"/>
                <a:cs typeface="Times New Roman" pitchFamily="18" charset="0"/>
              </a:rPr>
              <a:t>coloured</a:t>
            </a:r>
            <a:r>
              <a:rPr lang="en-US" altLang="en-US" dirty="0" smtClean="0">
                <a:latin typeface="Times New Roman" pitchFamily="18" charset="0"/>
                <a:ea typeface="Carlito"/>
                <a:cs typeface="Times New Roman" pitchFamily="18" charset="0"/>
              </a:rPr>
              <a:t> precipitate.</a:t>
            </a:r>
          </a:p>
          <a:p>
            <a:pPr marL="12700" algn="just">
              <a:spcBef>
                <a:spcPts val="725"/>
              </a:spcBef>
              <a:buFontTx/>
              <a:buChar char="•"/>
            </a:pPr>
            <a:r>
              <a:rPr lang="en-US" altLang="en-US" b="1" dirty="0" smtClean="0">
                <a:solidFill>
                  <a:srgbClr val="FF0000"/>
                </a:solidFill>
                <a:latin typeface="Times New Roman" pitchFamily="18" charset="0"/>
                <a:ea typeface="Carlito"/>
                <a:cs typeface="Times New Roman" pitchFamily="18" charset="0"/>
              </a:rPr>
              <a:t>M</a:t>
            </a:r>
            <a:r>
              <a:rPr lang="en-US" altLang="en-US" dirty="0" smtClean="0">
                <a:latin typeface="Times New Roman" pitchFamily="18" charset="0"/>
                <a:ea typeface="Carlito"/>
                <a:cs typeface="Times New Roman" pitchFamily="18" charset="0"/>
              </a:rPr>
              <a:t>ayer's reagent (</a:t>
            </a:r>
            <a:r>
              <a:rPr lang="en-US" altLang="en-US" dirty="0" err="1" smtClean="0">
                <a:latin typeface="Times New Roman" pitchFamily="18" charset="0"/>
                <a:ea typeface="Carlito"/>
                <a:cs typeface="Times New Roman" pitchFamily="18" charset="0"/>
              </a:rPr>
              <a:t>potassioum</a:t>
            </a:r>
            <a:r>
              <a:rPr lang="en-US" altLang="en-US" dirty="0" smtClean="0">
                <a:latin typeface="Times New Roman" pitchFamily="18" charset="0"/>
                <a:ea typeface="Carlito"/>
                <a:cs typeface="Times New Roman" pitchFamily="18" charset="0"/>
              </a:rPr>
              <a:t> mercuric iodide  solution) Cream </a:t>
            </a:r>
            <a:r>
              <a:rPr lang="en-US" altLang="en-US" dirty="0" err="1" smtClean="0">
                <a:latin typeface="Times New Roman" pitchFamily="18" charset="0"/>
                <a:ea typeface="Carlito"/>
                <a:cs typeface="Times New Roman" pitchFamily="18" charset="0"/>
              </a:rPr>
              <a:t>coloured</a:t>
            </a:r>
            <a:r>
              <a:rPr lang="en-US" altLang="en-US" dirty="0" smtClean="0">
                <a:latin typeface="Times New Roman" pitchFamily="18" charset="0"/>
                <a:ea typeface="Carlito"/>
                <a:cs typeface="Times New Roman" pitchFamily="18" charset="0"/>
              </a:rPr>
              <a:t> precipitate.</a:t>
            </a:r>
          </a:p>
          <a:p>
            <a:pPr marL="12700" algn="just">
              <a:spcBef>
                <a:spcPts val="725"/>
              </a:spcBef>
              <a:buFontTx/>
              <a:buChar char="•"/>
            </a:pPr>
            <a:r>
              <a:rPr lang="en-US" altLang="en-US" b="1" dirty="0" smtClean="0">
                <a:solidFill>
                  <a:srgbClr val="FF0000"/>
                </a:solidFill>
                <a:latin typeface="Times New Roman" pitchFamily="18" charset="0"/>
                <a:ea typeface="Carlito"/>
                <a:cs typeface="Times New Roman" pitchFamily="18" charset="0"/>
              </a:rPr>
              <a:t>W</a:t>
            </a:r>
            <a:r>
              <a:rPr lang="en-US" altLang="en-US" dirty="0" smtClean="0">
                <a:latin typeface="Times New Roman" pitchFamily="18" charset="0"/>
                <a:ea typeface="Carlito"/>
                <a:cs typeface="Times New Roman" pitchFamily="18" charset="0"/>
              </a:rPr>
              <a:t>agner’s reagent (iodine in potassium iodide)  red-brown precipitate</a:t>
            </a:r>
          </a:p>
          <a:p>
            <a:pPr marL="12700" algn="just">
              <a:spcBef>
                <a:spcPts val="725"/>
              </a:spcBef>
              <a:buFontTx/>
              <a:buChar char="•"/>
            </a:pPr>
            <a:r>
              <a:rPr lang="en-US" altLang="en-US" b="1" dirty="0" err="1" smtClean="0">
                <a:solidFill>
                  <a:srgbClr val="FF0000"/>
                </a:solidFill>
                <a:latin typeface="Times New Roman" pitchFamily="18" charset="0"/>
                <a:ea typeface="Carlito"/>
                <a:cs typeface="Times New Roman" pitchFamily="18" charset="0"/>
              </a:rPr>
              <a:t>H</a:t>
            </a:r>
            <a:r>
              <a:rPr lang="en-US" altLang="en-US" dirty="0" err="1" smtClean="0">
                <a:latin typeface="Times New Roman" pitchFamily="18" charset="0"/>
                <a:ea typeface="Carlito"/>
                <a:cs typeface="Times New Roman" pitchFamily="18" charset="0"/>
              </a:rPr>
              <a:t>agers</a:t>
            </a:r>
            <a:r>
              <a:rPr lang="en-US" altLang="en-US" dirty="0" smtClean="0">
                <a:latin typeface="Times New Roman" pitchFamily="18" charset="0"/>
                <a:ea typeface="Carlito"/>
                <a:cs typeface="Times New Roman" pitchFamily="18" charset="0"/>
              </a:rPr>
              <a:t> reagent (picric acid) yellow precipitate</a:t>
            </a:r>
          </a:p>
          <a:p>
            <a:pPr marL="12700" algn="just">
              <a:spcBef>
                <a:spcPts val="725"/>
              </a:spcBef>
              <a:buFontTx/>
              <a:buChar char="•"/>
            </a:pPr>
            <a:r>
              <a:rPr lang="en-US" altLang="en-US" dirty="0" smtClean="0">
                <a:latin typeface="Times New Roman" pitchFamily="18" charset="0"/>
                <a:ea typeface="Carlito"/>
                <a:cs typeface="Times New Roman" pitchFamily="18" charset="0"/>
              </a:rPr>
              <a:t>Caffeine does not precipitate</a:t>
            </a:r>
          </a:p>
          <a:p>
            <a:pPr marL="12700" algn="just">
              <a:spcBef>
                <a:spcPts val="725"/>
              </a:spcBef>
              <a:buFontTx/>
              <a:buChar char="•"/>
            </a:pPr>
            <a:r>
              <a:rPr lang="en-US"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murexide</a:t>
            </a:r>
            <a:r>
              <a:rPr lang="en-US" b="1" dirty="0" smtClean="0">
                <a:latin typeface="Times New Roman" pitchFamily="18" charset="0"/>
                <a:cs typeface="Times New Roman" pitchFamily="18" charset="0"/>
              </a:rPr>
              <a:t> test</a:t>
            </a:r>
            <a:r>
              <a:rPr lang="en-US" dirty="0" smtClean="0">
                <a:latin typeface="Times New Roman" pitchFamily="18" charset="0"/>
                <a:cs typeface="Times New Roman" pitchFamily="18" charset="0"/>
              </a:rPr>
              <a:t> is an analytical technique to </a:t>
            </a:r>
            <a:r>
              <a:rPr lang="en-US" b="1" dirty="0" smtClean="0">
                <a:latin typeface="Times New Roman" pitchFamily="18" charset="0"/>
                <a:cs typeface="Times New Roman" pitchFamily="18" charset="0"/>
              </a:rPr>
              <a:t>identify</a:t>
            </a:r>
            <a:r>
              <a:rPr lang="en-US" dirty="0" smtClean="0">
                <a:latin typeface="Times New Roman" pitchFamily="18" charset="0"/>
                <a:cs typeface="Times New Roman" pitchFamily="18" charset="0"/>
              </a:rPr>
              <a:t> the presence </a:t>
            </a:r>
            <a:r>
              <a:rPr lang="en-US" dirty="0" smtClean="0">
                <a:latin typeface="Times New Roman" pitchFamily="18" charset="0"/>
                <a:cs typeface="Times New Roman" pitchFamily="18" charset="0"/>
              </a:rPr>
              <a:t>     of</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caffeine</a:t>
            </a:r>
            <a:r>
              <a:rPr lang="en-US" dirty="0" smtClean="0">
                <a:latin typeface="Times New Roman" pitchFamily="18" charset="0"/>
                <a:cs typeface="Times New Roman" pitchFamily="18" charset="0"/>
              </a:rPr>
              <a:t> and other </a:t>
            </a:r>
            <a:r>
              <a:rPr lang="en-US" dirty="0" err="1" smtClean="0">
                <a:latin typeface="Times New Roman" pitchFamily="18" charset="0"/>
                <a:cs typeface="Times New Roman" pitchFamily="18" charset="0"/>
              </a:rPr>
              <a:t>purine</a:t>
            </a:r>
            <a:r>
              <a:rPr lang="en-US" dirty="0" smtClean="0">
                <a:latin typeface="Times New Roman" pitchFamily="18" charset="0"/>
                <a:cs typeface="Times New Roman" pitchFamily="18" charset="0"/>
              </a:rPr>
              <a:t> derivatives in a sample. The sample is then </a:t>
            </a:r>
            <a:r>
              <a:rPr lang="en-US" dirty="0" smtClean="0">
                <a:latin typeface="Times New Roman" pitchFamily="18" charset="0"/>
                <a:cs typeface="Times New Roman" pitchFamily="18" charset="0"/>
              </a:rPr>
              <a:t>   evaporated </a:t>
            </a:r>
            <a:r>
              <a:rPr lang="en-US" dirty="0" smtClean="0">
                <a:latin typeface="Times New Roman" pitchFamily="18" charset="0"/>
                <a:cs typeface="Times New Roman" pitchFamily="18" charset="0"/>
              </a:rPr>
              <a:t>to dryness and the resulting residue is exposed to ammonia </a:t>
            </a:r>
            <a:r>
              <a:rPr lang="en-US" dirty="0" err="1" smtClean="0">
                <a:latin typeface="Times New Roman" pitchFamily="18" charset="0"/>
                <a:cs typeface="Times New Roman" pitchFamily="18" charset="0"/>
              </a:rPr>
              <a:t>vapour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Purine</a:t>
            </a:r>
            <a:r>
              <a:rPr lang="en-US" dirty="0" smtClean="0">
                <a:latin typeface="Times New Roman" pitchFamily="18" charset="0"/>
                <a:cs typeface="Times New Roman" pitchFamily="18" charset="0"/>
              </a:rPr>
              <a:t> alkaloids produce a pink color in this </a:t>
            </a:r>
            <a:r>
              <a:rPr lang="en-US" b="1" dirty="0" smtClean="0">
                <a:latin typeface="Times New Roman" pitchFamily="18" charset="0"/>
                <a:cs typeface="Times New Roman" pitchFamily="18" charset="0"/>
              </a:rPr>
              <a:t>test</a:t>
            </a:r>
            <a:endParaRPr lang="en-US" altLang="en-US" dirty="0" smtClean="0">
              <a:latin typeface="Times New Roman" pitchFamily="18" charset="0"/>
              <a:ea typeface="Carlito"/>
              <a:cs typeface="Times New Roman" pitchFamily="18" charset="0"/>
            </a:endParaRPr>
          </a:p>
          <a:p>
            <a:endParaRPr lang="en-US" dirty="0"/>
          </a:p>
        </p:txBody>
      </p:sp>
      <p:pic>
        <p:nvPicPr>
          <p:cNvPr id="4"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696200" y="0"/>
            <a:ext cx="1447800" cy="1295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lumMod val="75000"/>
                  </a:schemeClr>
                </a:solidFill>
                <a:latin typeface="Agency FB" pitchFamily="34" charset="0"/>
              </a:rPr>
              <a:t>ISOLATION OF GLYCOSIDES</a:t>
            </a:r>
            <a:endParaRPr lang="en-US"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457200" y="1219200"/>
            <a:ext cx="8229600" cy="4906963"/>
          </a:xfrm>
        </p:spPr>
        <p:txBody>
          <a:bodyPr>
            <a:norm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finely powdered plant part is extracted with water or alcohol in </a:t>
            </a:r>
            <a:r>
              <a:rPr lang="en-US" sz="2000" dirty="0" err="1" smtClean="0">
                <a:latin typeface="Times New Roman" pitchFamily="18" charset="0"/>
                <a:cs typeface="Times New Roman" pitchFamily="18" charset="0"/>
              </a:rPr>
              <a:t>soxhlet</a:t>
            </a:r>
            <a:r>
              <a:rPr lang="en-US" sz="2000" dirty="0" smtClean="0">
                <a:latin typeface="Times New Roman" pitchFamily="18" charset="0"/>
                <a:cs typeface="Times New Roman" pitchFamily="18" charset="0"/>
              </a:rPr>
              <a:t> apparatus. the concentration of extract gives crude glycoside which is further purified using suitable solvent  according to chemical nature and properties of </a:t>
            </a:r>
            <a:r>
              <a:rPr lang="en-US" sz="2000" dirty="0" smtClean="0">
                <a:latin typeface="Times New Roman" pitchFamily="18" charset="0"/>
                <a:cs typeface="Times New Roman" pitchFamily="18" charset="0"/>
              </a:rPr>
              <a:t>glycoside</a:t>
            </a:r>
          </a:p>
          <a:p>
            <a:endParaRPr lang="en-US" sz="2400" dirty="0"/>
          </a:p>
        </p:txBody>
      </p:sp>
      <p:pic>
        <p:nvPicPr>
          <p:cNvPr id="4" name="Picture 3" descr="C:\Users\LITY\Desktop\Schematic-diagram-for-Soxhlet-extraction-Figure-2-Soxhlet-extraction-setup.png"/>
          <p:cNvPicPr>
            <a:picLocks noChangeAspect="1" noChangeArrowheads="1"/>
          </p:cNvPicPr>
          <p:nvPr/>
        </p:nvPicPr>
        <p:blipFill>
          <a:blip r:embed="rId2"/>
          <a:srcRect/>
          <a:stretch>
            <a:fillRect/>
          </a:stretch>
        </p:blipFill>
        <p:spPr bwMode="auto">
          <a:xfrm>
            <a:off x="990600" y="2971800"/>
            <a:ext cx="6019800" cy="3581400"/>
          </a:xfrm>
          <a:prstGeom prst="rect">
            <a:avLst/>
          </a:prstGeom>
          <a:noFill/>
          <a:ln w="9525">
            <a:noFill/>
            <a:miter lim="800000"/>
            <a:headEnd/>
            <a:tailEnd/>
          </a:ln>
        </p:spPr>
      </p:pic>
      <p:pic>
        <p:nvPicPr>
          <p:cNvPr id="5" name="Picture 2" descr="C:\Users\vivek\Desktop\1200px-Centurion_University_of_Technology_and_Management_Logo.svg.png"/>
          <p:cNvPicPr>
            <a:picLocks noChangeAspect="1" noChangeArrowheads="1"/>
          </p:cNvPicPr>
          <p:nvPr/>
        </p:nvPicPr>
        <p:blipFill>
          <a:blip r:embed="rId3"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chemeClr val="accent3">
                    <a:lumMod val="75000"/>
                  </a:schemeClr>
                </a:solidFill>
                <a:latin typeface="Agency FB" pitchFamily="34" charset="0"/>
                <a:cs typeface="Times New Roman" pitchFamily="18" charset="0"/>
              </a:rPr>
              <a:t>CHEMICAL TESTS </a:t>
            </a:r>
            <a:r>
              <a:rPr lang="en-US" sz="3200" b="1" u="sng" spc="-10" dirty="0" smtClean="0">
                <a:solidFill>
                  <a:schemeClr val="accent3">
                    <a:lumMod val="75000"/>
                  </a:schemeClr>
                </a:solidFill>
                <a:latin typeface="Agency FB" pitchFamily="34" charset="0"/>
                <a:cs typeface="Times New Roman" pitchFamily="18" charset="0"/>
              </a:rPr>
              <a:t>FOR </a:t>
            </a:r>
            <a:r>
              <a:rPr lang="en-US" sz="3200" b="1" u="sng" spc="-15" dirty="0" smtClean="0">
                <a:solidFill>
                  <a:schemeClr val="accent3">
                    <a:lumMod val="75000"/>
                  </a:schemeClr>
                </a:solidFill>
                <a:latin typeface="Agency FB" pitchFamily="34" charset="0"/>
                <a:cs typeface="Times New Roman" pitchFamily="18" charset="0"/>
              </a:rPr>
              <a:t>CARDIAC</a:t>
            </a:r>
            <a:r>
              <a:rPr lang="en-US" sz="3200" b="1" u="sng" spc="30" dirty="0" smtClean="0">
                <a:solidFill>
                  <a:schemeClr val="accent3">
                    <a:lumMod val="75000"/>
                  </a:schemeClr>
                </a:solidFill>
                <a:latin typeface="Agency FB" pitchFamily="34" charset="0"/>
                <a:cs typeface="Times New Roman" pitchFamily="18" charset="0"/>
              </a:rPr>
              <a:t> </a:t>
            </a:r>
            <a:r>
              <a:rPr lang="en-US" sz="3200" b="1" u="sng" spc="-45" dirty="0" smtClean="0">
                <a:solidFill>
                  <a:schemeClr val="accent3">
                    <a:lumMod val="75000"/>
                  </a:schemeClr>
                </a:solidFill>
                <a:latin typeface="Agency FB" pitchFamily="34" charset="0"/>
                <a:cs typeface="Times New Roman" pitchFamily="18" charset="0"/>
              </a:rPr>
              <a:t>GLYCOSIDES</a:t>
            </a:r>
            <a:endParaRPr lang="en-US" sz="3200"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p:txBody>
          <a:bodyPr>
            <a:normAutofit fontScale="62500" lnSpcReduction="20000"/>
          </a:bodyPr>
          <a:lstStyle/>
          <a:p>
            <a:pPr marL="533400" indent="-533400">
              <a:lnSpc>
                <a:spcPct val="150000"/>
              </a:lnSpc>
              <a:buNone/>
              <a:defRPr/>
            </a:pPr>
            <a:r>
              <a:rPr lang="en-US" dirty="0" smtClean="0"/>
              <a:t>1. </a:t>
            </a:r>
            <a:r>
              <a:rPr lang="en-US" b="1" dirty="0" err="1" smtClean="0">
                <a:latin typeface="Times New Roman" pitchFamily="18" charset="0"/>
                <a:cs typeface="Times New Roman" pitchFamily="18" charset="0"/>
              </a:rPr>
              <a:t>Baljet</a:t>
            </a:r>
            <a:r>
              <a:rPr lang="en-US" b="1" dirty="0" smtClean="0">
                <a:latin typeface="Times New Roman" pitchFamily="18" charset="0"/>
                <a:cs typeface="Times New Roman" pitchFamily="18" charset="0"/>
              </a:rPr>
              <a:t> Test: </a:t>
            </a:r>
            <a:r>
              <a:rPr lang="en-US" spc="-110" dirty="0" smtClean="0">
                <a:latin typeface="Times New Roman" pitchFamily="18" charset="0"/>
                <a:cs typeface="Times New Roman" pitchFamily="18" charset="0"/>
              </a:rPr>
              <a:t>T.S </a:t>
            </a:r>
            <a:r>
              <a:rPr lang="en-US" spc="-5" dirty="0" smtClean="0">
                <a:latin typeface="Times New Roman" pitchFamily="18" charset="0"/>
                <a:cs typeface="Times New Roman" pitchFamily="18" charset="0"/>
              </a:rPr>
              <a:t>of </a:t>
            </a:r>
            <a:r>
              <a:rPr lang="en-US" spc="-10" dirty="0" smtClean="0">
                <a:latin typeface="Times New Roman" pitchFamily="18" charset="0"/>
                <a:cs typeface="Times New Roman" pitchFamily="18" charset="0"/>
              </a:rPr>
              <a:t>digitalis </a:t>
            </a:r>
            <a:r>
              <a:rPr lang="en-US" spc="-15" dirty="0" smtClean="0">
                <a:latin typeface="Times New Roman" pitchFamily="18" charset="0"/>
                <a:cs typeface="Times New Roman" pitchFamily="18" charset="0"/>
              </a:rPr>
              <a:t>leaves </a:t>
            </a:r>
            <a:r>
              <a:rPr lang="en-US" dirty="0" smtClean="0">
                <a:latin typeface="Times New Roman" pitchFamily="18" charset="0"/>
                <a:cs typeface="Times New Roman" pitchFamily="18" charset="0"/>
              </a:rPr>
              <a:t>+ </a:t>
            </a:r>
            <a:r>
              <a:rPr lang="en-US" spc="-5" dirty="0" smtClean="0">
                <a:latin typeface="Times New Roman" pitchFamily="18" charset="0"/>
                <a:cs typeface="Times New Roman" pitchFamily="18" charset="0"/>
              </a:rPr>
              <a:t>sodium </a:t>
            </a:r>
            <a:r>
              <a:rPr lang="en-US" spc="-25" dirty="0" err="1" smtClean="0">
                <a:latin typeface="Times New Roman" pitchFamily="18" charset="0"/>
                <a:cs typeface="Times New Roman" pitchFamily="18" charset="0"/>
              </a:rPr>
              <a:t>picrate</a:t>
            </a:r>
            <a:r>
              <a:rPr lang="en-US" spc="-25" dirty="0" smtClean="0">
                <a:latin typeface="Times New Roman" pitchFamily="18" charset="0"/>
                <a:cs typeface="Times New Roman" pitchFamily="18" charset="0"/>
              </a:rPr>
              <a:t> </a:t>
            </a:r>
            <a:r>
              <a:rPr lang="en-US" spc="-5" dirty="0" smtClean="0">
                <a:latin typeface="Times New Roman" pitchFamily="18" charset="0"/>
                <a:cs typeface="Times New Roman" pitchFamily="18" charset="0"/>
              </a:rPr>
              <a:t>solution=  </a:t>
            </a:r>
            <a:r>
              <a:rPr lang="en-US" spc="-10" dirty="0" smtClean="0">
                <a:latin typeface="Times New Roman" pitchFamily="18" charset="0"/>
                <a:cs typeface="Times New Roman" pitchFamily="18" charset="0"/>
              </a:rPr>
              <a:t>yellow </a:t>
            </a:r>
            <a:r>
              <a:rPr lang="en-US" spc="-20" dirty="0" smtClean="0">
                <a:latin typeface="Times New Roman" pitchFamily="18" charset="0"/>
                <a:cs typeface="Times New Roman" pitchFamily="18" charset="0"/>
              </a:rPr>
              <a:t>to </a:t>
            </a:r>
            <a:r>
              <a:rPr lang="en-US" spc="-15" dirty="0" smtClean="0">
                <a:latin typeface="Times New Roman" pitchFamily="18" charset="0"/>
                <a:cs typeface="Times New Roman" pitchFamily="18" charset="0"/>
              </a:rPr>
              <a:t>orange </a:t>
            </a:r>
            <a:r>
              <a:rPr lang="en-US" spc="-5" dirty="0" err="1" smtClean="0">
                <a:latin typeface="Times New Roman" pitchFamily="18" charset="0"/>
                <a:cs typeface="Times New Roman" pitchFamily="18" charset="0"/>
              </a:rPr>
              <a:t>colour</a:t>
            </a:r>
            <a:r>
              <a:rPr lang="en-US" spc="-5"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due </a:t>
            </a:r>
            <a:r>
              <a:rPr lang="en-US" spc="-20" dirty="0" smtClean="0">
                <a:latin typeface="Times New Roman" pitchFamily="18" charset="0"/>
                <a:cs typeface="Times New Roman" pitchFamily="18" charset="0"/>
              </a:rPr>
              <a:t>to </a:t>
            </a:r>
            <a:r>
              <a:rPr lang="en-US" spc="-10" dirty="0" err="1" smtClean="0">
                <a:latin typeface="Times New Roman" pitchFamily="18" charset="0"/>
                <a:cs typeface="Times New Roman" pitchFamily="18" charset="0"/>
              </a:rPr>
              <a:t>aglycone</a:t>
            </a:r>
            <a:r>
              <a:rPr lang="en-US" spc="-1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a:t>
            </a:r>
            <a:r>
              <a:rPr lang="en-US" spc="-10" dirty="0" smtClean="0">
                <a:latin typeface="Times New Roman" pitchFamily="18" charset="0"/>
                <a:cs typeface="Times New Roman" pitchFamily="18" charset="0"/>
              </a:rPr>
              <a:t> glycoside</a:t>
            </a:r>
            <a:endParaRPr lang="en-US" b="1" dirty="0" smtClean="0">
              <a:latin typeface="Times New Roman" pitchFamily="18" charset="0"/>
              <a:cs typeface="Times New Roman" pitchFamily="18" charset="0"/>
            </a:endParaRPr>
          </a:p>
          <a:p>
            <a:pPr marL="533400" indent="-533400">
              <a:lnSpc>
                <a:spcPct val="150000"/>
              </a:lnSpc>
              <a:buNone/>
              <a:defRPr/>
            </a:pPr>
            <a:r>
              <a:rPr lang="en-US"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Legal Test </a:t>
            </a:r>
            <a:r>
              <a:rPr lang="en-US"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Alcoholic </a:t>
            </a:r>
            <a:r>
              <a:rPr lang="en-US" sz="2800" spc="-15" dirty="0" smtClean="0">
                <a:latin typeface="Times New Roman" pitchFamily="18" charset="0"/>
                <a:cs typeface="Times New Roman" pitchFamily="18" charset="0"/>
              </a:rPr>
              <a:t>extract </a:t>
            </a:r>
            <a:r>
              <a:rPr lang="en-US" sz="2800" spc="-5" dirty="0" smtClean="0">
                <a:latin typeface="Times New Roman" pitchFamily="18" charset="0"/>
                <a:cs typeface="Times New Roman" pitchFamily="18" charset="0"/>
              </a:rPr>
              <a:t>of drug </a:t>
            </a:r>
            <a:r>
              <a:rPr lang="en-US" sz="2800" dirty="0" smtClean="0">
                <a:latin typeface="Times New Roman" pitchFamily="18" charset="0"/>
                <a:cs typeface="Times New Roman" pitchFamily="18" charset="0"/>
              </a:rPr>
              <a:t>+ equal </a:t>
            </a:r>
            <a:r>
              <a:rPr lang="en-US" sz="2800" spc="-10" dirty="0" smtClean="0">
                <a:latin typeface="Times New Roman" pitchFamily="18" charset="0"/>
                <a:cs typeface="Times New Roman" pitchFamily="18" charset="0"/>
              </a:rPr>
              <a:t>volume </a:t>
            </a:r>
            <a:r>
              <a:rPr lang="en-US" sz="2800" spc="-15" dirty="0" smtClean="0">
                <a:latin typeface="Times New Roman" pitchFamily="18" charset="0"/>
                <a:cs typeface="Times New Roman" pitchFamily="18" charset="0"/>
              </a:rPr>
              <a:t>water </a:t>
            </a:r>
            <a:r>
              <a:rPr lang="en-US" sz="2800" dirty="0" smtClean="0">
                <a:latin typeface="Times New Roman" pitchFamily="18" charset="0"/>
                <a:cs typeface="Times New Roman" pitchFamily="18" charset="0"/>
              </a:rPr>
              <a:t>and </a:t>
            </a:r>
            <a:r>
              <a:rPr lang="en-US" sz="2800" spc="-5" dirty="0" smtClean="0">
                <a:latin typeface="Times New Roman" pitchFamily="18" charset="0"/>
                <a:cs typeface="Times New Roman" pitchFamily="18" charset="0"/>
              </a:rPr>
              <a:t>0.5 </a:t>
            </a:r>
            <a:r>
              <a:rPr lang="en-US" sz="2800" dirty="0" smtClean="0">
                <a:latin typeface="Times New Roman" pitchFamily="18" charset="0"/>
                <a:cs typeface="Times New Roman" pitchFamily="18" charset="0"/>
              </a:rPr>
              <a:t>ml </a:t>
            </a:r>
            <a:r>
              <a:rPr lang="en-US" sz="2800" spc="-15" dirty="0" smtClean="0">
                <a:latin typeface="Times New Roman" pitchFamily="18" charset="0"/>
                <a:cs typeface="Times New Roman" pitchFamily="18" charset="0"/>
              </a:rPr>
              <a:t>strong </a:t>
            </a:r>
            <a:r>
              <a:rPr lang="en-US" sz="2800" dirty="0" smtClean="0">
                <a:latin typeface="Times New Roman" pitchFamily="18" charset="0"/>
                <a:cs typeface="Times New Roman" pitchFamily="18" charset="0"/>
              </a:rPr>
              <a:t>lead  </a:t>
            </a:r>
            <a:r>
              <a:rPr lang="en-US" sz="2800" spc="-15" dirty="0" smtClean="0">
                <a:latin typeface="Times New Roman" pitchFamily="18" charset="0"/>
                <a:cs typeface="Times New Roman" pitchFamily="18" charset="0"/>
              </a:rPr>
              <a:t>acetate </a:t>
            </a:r>
            <a:r>
              <a:rPr lang="en-US" sz="2800" spc="-5" dirty="0" smtClean="0">
                <a:latin typeface="Times New Roman" pitchFamily="18" charset="0"/>
                <a:cs typeface="Times New Roman" pitchFamily="18" charset="0"/>
              </a:rPr>
              <a:t>solution. </a:t>
            </a:r>
            <a:r>
              <a:rPr lang="en-US" sz="2800" spc="-20" dirty="0" smtClean="0">
                <a:latin typeface="Times New Roman" pitchFamily="18" charset="0"/>
                <a:cs typeface="Times New Roman" pitchFamily="18" charset="0"/>
              </a:rPr>
              <a:t>Shake </a:t>
            </a:r>
            <a:r>
              <a:rPr lang="en-US" sz="2800" dirty="0" smtClean="0">
                <a:latin typeface="Times New Roman" pitchFamily="18" charset="0"/>
                <a:cs typeface="Times New Roman" pitchFamily="18" charset="0"/>
              </a:rPr>
              <a:t>and</a:t>
            </a:r>
            <a:r>
              <a:rPr lang="en-US" sz="2800" spc="40" dirty="0" smtClean="0">
                <a:latin typeface="Times New Roman" pitchFamily="18" charset="0"/>
                <a:cs typeface="Times New Roman" pitchFamily="18" charset="0"/>
              </a:rPr>
              <a:t> </a:t>
            </a:r>
            <a:r>
              <a:rPr lang="en-US" sz="2800" spc="-10" dirty="0" smtClean="0">
                <a:latin typeface="Times New Roman" pitchFamily="18" charset="0"/>
                <a:cs typeface="Times New Roman" pitchFamily="18" charset="0"/>
              </a:rPr>
              <a:t>filtered.</a:t>
            </a:r>
            <a:r>
              <a:rPr lang="en-US" sz="2800" spc="5" dirty="0" smtClean="0">
                <a:latin typeface="Times New Roman" pitchFamily="18" charset="0"/>
                <a:cs typeface="Times New Roman" pitchFamily="18" charset="0"/>
              </a:rPr>
              <a:t> </a:t>
            </a:r>
            <a:r>
              <a:rPr lang="en-US" sz="2800" spc="-15" dirty="0" err="1" smtClean="0">
                <a:latin typeface="Times New Roman" pitchFamily="18" charset="0"/>
                <a:cs typeface="Times New Roman" pitchFamily="18" charset="0"/>
              </a:rPr>
              <a:t>Filtrat</a:t>
            </a:r>
            <a:r>
              <a:rPr lang="en-US" sz="2800" spc="-15" dirty="0" smtClean="0">
                <a:latin typeface="Times New Roman" pitchFamily="18" charset="0"/>
                <a:cs typeface="Times New Roman" pitchFamily="18" charset="0"/>
              </a:rPr>
              <a:t> extracted </a:t>
            </a:r>
            <a:r>
              <a:rPr lang="en-US" sz="2800" dirty="0" smtClean="0">
                <a:latin typeface="Times New Roman" pitchFamily="18" charset="0"/>
                <a:cs typeface="Times New Roman" pitchFamily="18" charset="0"/>
              </a:rPr>
              <a:t>with equal</a:t>
            </a:r>
            <a:r>
              <a:rPr lang="en-US" sz="2800" spc="-85" dirty="0" smtClean="0">
                <a:latin typeface="Times New Roman" pitchFamily="18" charset="0"/>
                <a:cs typeface="Times New Roman" pitchFamily="18" charset="0"/>
              </a:rPr>
              <a:t> </a:t>
            </a:r>
            <a:r>
              <a:rPr lang="en-US" sz="2800" spc="-10" dirty="0" smtClean="0">
                <a:latin typeface="Times New Roman" pitchFamily="18" charset="0"/>
                <a:cs typeface="Times New Roman" pitchFamily="18" charset="0"/>
              </a:rPr>
              <a:t>volume  </a:t>
            </a:r>
            <a:r>
              <a:rPr lang="en-US" sz="2800" spc="-5" dirty="0" smtClean="0">
                <a:latin typeface="Times New Roman" pitchFamily="18" charset="0"/>
                <a:cs typeface="Times New Roman" pitchFamily="18" charset="0"/>
              </a:rPr>
              <a:t>of </a:t>
            </a:r>
            <a:r>
              <a:rPr lang="en-US" sz="2800" spc="-10" dirty="0" smtClean="0">
                <a:latin typeface="Times New Roman" pitchFamily="18" charset="0"/>
                <a:cs typeface="Times New Roman" pitchFamily="18" charset="0"/>
              </a:rPr>
              <a:t>chloroform. </a:t>
            </a:r>
            <a:r>
              <a:rPr lang="en-US" sz="2800" spc="-15" dirty="0" smtClean="0">
                <a:latin typeface="Times New Roman" pitchFamily="18" charset="0"/>
                <a:cs typeface="Times New Roman" pitchFamily="18" charset="0"/>
              </a:rPr>
              <a:t>Chloroform extract evaporated to </a:t>
            </a:r>
            <a:r>
              <a:rPr lang="en-US" sz="2800" dirty="0" smtClean="0">
                <a:latin typeface="Times New Roman" pitchFamily="18" charset="0"/>
                <a:cs typeface="Times New Roman" pitchFamily="18" charset="0"/>
              </a:rPr>
              <a:t>dryness and </a:t>
            </a:r>
            <a:r>
              <a:rPr lang="en-US" sz="2800" spc="-5" dirty="0" smtClean="0">
                <a:latin typeface="Times New Roman" pitchFamily="18" charset="0"/>
                <a:cs typeface="Times New Roman" pitchFamily="18" charset="0"/>
              </a:rPr>
              <a:t>dried  residue </a:t>
            </a:r>
            <a:r>
              <a:rPr lang="en-US" sz="2800" spc="-10" dirty="0" smtClean="0">
                <a:latin typeface="Times New Roman" pitchFamily="18" charset="0"/>
                <a:cs typeface="Times New Roman" pitchFamily="18" charset="0"/>
              </a:rPr>
              <a:t>was dissolved </a:t>
            </a:r>
            <a:r>
              <a:rPr lang="en-US" sz="2800" dirty="0" smtClean="0">
                <a:latin typeface="Times New Roman" pitchFamily="18" charset="0"/>
                <a:cs typeface="Times New Roman" pitchFamily="18" charset="0"/>
              </a:rPr>
              <a:t>in 2 ml </a:t>
            </a:r>
            <a:r>
              <a:rPr lang="en-US" sz="2800" spc="-5" dirty="0" smtClean="0">
                <a:latin typeface="Times New Roman" pitchFamily="18" charset="0"/>
                <a:cs typeface="Times New Roman" pitchFamily="18" charset="0"/>
              </a:rPr>
              <a:t>pyridine+ </a:t>
            </a:r>
            <a:r>
              <a:rPr lang="en-US" sz="2800" dirty="0" smtClean="0">
                <a:latin typeface="Times New Roman" pitchFamily="18" charset="0"/>
                <a:cs typeface="Times New Roman" pitchFamily="18" charset="0"/>
              </a:rPr>
              <a:t>2 ml </a:t>
            </a:r>
            <a:r>
              <a:rPr lang="en-US" sz="2800" spc="-5" dirty="0" smtClean="0">
                <a:latin typeface="Times New Roman" pitchFamily="18" charset="0"/>
                <a:cs typeface="Times New Roman" pitchFamily="18" charset="0"/>
              </a:rPr>
              <a:t>sodium </a:t>
            </a:r>
            <a:r>
              <a:rPr lang="en-US" sz="2800" spc="-10" dirty="0" err="1" smtClean="0">
                <a:latin typeface="Times New Roman" pitchFamily="18" charset="0"/>
                <a:cs typeface="Times New Roman" pitchFamily="18" charset="0"/>
              </a:rPr>
              <a:t>nitroprusside</a:t>
            </a:r>
            <a:r>
              <a:rPr lang="en-US" sz="2800" spc="-1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sodium </a:t>
            </a:r>
            <a:r>
              <a:rPr lang="en-US" sz="2800" spc="-20" dirty="0" smtClean="0">
                <a:latin typeface="Times New Roman" pitchFamily="18" charset="0"/>
                <a:cs typeface="Times New Roman" pitchFamily="18" charset="0"/>
              </a:rPr>
              <a:t>hydroxide </a:t>
            </a:r>
            <a:r>
              <a:rPr lang="en-US" sz="2800" spc="-5" dirty="0" smtClean="0">
                <a:latin typeface="Times New Roman" pitchFamily="18" charset="0"/>
                <a:cs typeface="Times New Roman" pitchFamily="18" charset="0"/>
              </a:rPr>
              <a:t>solution </a:t>
            </a:r>
            <a:r>
              <a:rPr lang="en-US" sz="2800" dirty="0" smtClean="0">
                <a:latin typeface="Times New Roman" pitchFamily="18" charset="0"/>
                <a:cs typeface="Times New Roman" pitchFamily="18" charset="0"/>
              </a:rPr>
              <a:t>( </a:t>
            </a:r>
            <a:r>
              <a:rPr lang="en-US" sz="2800" spc="-15" dirty="0" smtClean="0">
                <a:latin typeface="Times New Roman" pitchFamily="18" charset="0"/>
                <a:cs typeface="Times New Roman" pitchFamily="18" charset="0"/>
              </a:rPr>
              <a:t>to </a:t>
            </a:r>
            <a:r>
              <a:rPr lang="en-US" sz="2800" spc="-20" dirty="0" smtClean="0">
                <a:latin typeface="Times New Roman" pitchFamily="18" charset="0"/>
                <a:cs typeface="Times New Roman" pitchFamily="18" charset="0"/>
              </a:rPr>
              <a:t>make </a:t>
            </a:r>
            <a:r>
              <a:rPr lang="en-US" sz="2800" spc="-5" dirty="0" smtClean="0">
                <a:latin typeface="Times New Roman" pitchFamily="18" charset="0"/>
                <a:cs typeface="Times New Roman" pitchFamily="18" charset="0"/>
              </a:rPr>
              <a:t>alkaline).pink </a:t>
            </a:r>
            <a:r>
              <a:rPr lang="en-US" sz="2800" spc="-5" dirty="0" err="1" smtClean="0">
                <a:latin typeface="Times New Roman" pitchFamily="18" charset="0"/>
                <a:cs typeface="Times New Roman" pitchFamily="18" charset="0"/>
              </a:rPr>
              <a:t>colour</a:t>
            </a:r>
            <a:r>
              <a:rPr lang="en-US" sz="2800" spc="-5" dirty="0" smtClean="0">
                <a:latin typeface="Times New Roman" pitchFamily="18" charset="0"/>
                <a:cs typeface="Times New Roman" pitchFamily="18" charset="0"/>
              </a:rPr>
              <a:t> due </a:t>
            </a:r>
            <a:r>
              <a:rPr lang="en-US" sz="2800" spc="-15" dirty="0" smtClean="0">
                <a:latin typeface="Times New Roman" pitchFamily="18" charset="0"/>
                <a:cs typeface="Times New Roman" pitchFamily="18" charset="0"/>
              </a:rPr>
              <a:t>to  </a:t>
            </a:r>
            <a:r>
              <a:rPr lang="en-US" sz="2800" spc="-10" dirty="0" smtClean="0">
                <a:latin typeface="Times New Roman" pitchFamily="18" charset="0"/>
                <a:cs typeface="Times New Roman" pitchFamily="18" charset="0"/>
              </a:rPr>
              <a:t>glycoside </a:t>
            </a:r>
            <a:r>
              <a:rPr lang="en-US" sz="2800" dirty="0" smtClean="0">
                <a:latin typeface="Times New Roman" pitchFamily="18" charset="0"/>
                <a:cs typeface="Times New Roman" pitchFamily="18" charset="0"/>
              </a:rPr>
              <a:t>or </a:t>
            </a:r>
            <a:r>
              <a:rPr lang="en-US" sz="2800" spc="-10" dirty="0" err="1" smtClean="0">
                <a:latin typeface="Times New Roman" pitchFamily="18" charset="0"/>
                <a:cs typeface="Times New Roman" pitchFamily="18" charset="0"/>
              </a:rPr>
              <a:t>aglycone</a:t>
            </a:r>
            <a:r>
              <a:rPr lang="en-US" sz="2800" spc="-30" dirty="0" smtClean="0">
                <a:latin typeface="Times New Roman" pitchFamily="18" charset="0"/>
                <a:cs typeface="Times New Roman" pitchFamily="18" charset="0"/>
              </a:rPr>
              <a:t> </a:t>
            </a:r>
            <a:r>
              <a:rPr lang="en-US" sz="2800" spc="-25" dirty="0" smtClean="0">
                <a:latin typeface="Times New Roman" pitchFamily="18" charset="0"/>
                <a:cs typeface="Times New Roman" pitchFamily="18" charset="0"/>
              </a:rPr>
              <a:t>moiety.</a:t>
            </a:r>
            <a:endParaRPr lang="en-US" spc="-25" dirty="0" smtClean="0">
              <a:latin typeface="Times New Roman" pitchFamily="18" charset="0"/>
              <a:cs typeface="Times New Roman" pitchFamily="18" charset="0"/>
            </a:endParaRPr>
          </a:p>
          <a:p>
            <a:pPr marL="533400" indent="-533400" algn="ctr">
              <a:lnSpc>
                <a:spcPct val="150000"/>
              </a:lnSpc>
              <a:buNone/>
              <a:defRPr/>
            </a:pPr>
            <a:r>
              <a:rPr lang="en-US" sz="2800" b="1" dirty="0" smtClean="0">
                <a:latin typeface="Times New Roman" pitchFamily="18" charset="0"/>
                <a:cs typeface="Times New Roman" pitchFamily="18" charset="0"/>
              </a:rPr>
              <a:t>Drug + Pyridine + </a:t>
            </a:r>
            <a:r>
              <a:rPr lang="en-US" sz="2800" b="1" dirty="0" err="1" smtClean="0">
                <a:latin typeface="Times New Roman" pitchFamily="18" charset="0"/>
                <a:cs typeface="Times New Roman" pitchFamily="18" charset="0"/>
              </a:rPr>
              <a:t>Sod.nitroprusside</a:t>
            </a:r>
            <a:r>
              <a:rPr lang="en-US" sz="2800" b="1" dirty="0" smtClean="0">
                <a:latin typeface="Times New Roman" pitchFamily="18" charset="0"/>
                <a:cs typeface="Times New Roman" pitchFamily="18" charset="0"/>
              </a:rPr>
              <a:t> (Made alkaline)</a:t>
            </a:r>
          </a:p>
          <a:p>
            <a:pPr marL="533400" indent="-533400" algn="ctr">
              <a:lnSpc>
                <a:spcPct val="150000"/>
              </a:lnSpc>
              <a:buNone/>
              <a:defRPr/>
            </a:pPr>
            <a:r>
              <a:rPr lang="en-US" sz="2800" b="1" dirty="0" smtClean="0">
                <a:latin typeface="Times New Roman" pitchFamily="18" charset="0"/>
                <a:cs typeface="Times New Roman" pitchFamily="18" charset="0"/>
                <a:sym typeface="Wingdings" pitchFamily="2" charset="2"/>
              </a:rPr>
              <a:t>                                     </a:t>
            </a:r>
          </a:p>
          <a:p>
            <a:pPr marL="533400" indent="-533400" algn="ctr">
              <a:lnSpc>
                <a:spcPct val="150000"/>
              </a:lnSpc>
              <a:buNone/>
              <a:defRPr/>
            </a:pPr>
            <a:r>
              <a:rPr lang="en-US" sz="2800" b="1" dirty="0" smtClean="0">
                <a:solidFill>
                  <a:srgbClr val="FF33CC"/>
                </a:solidFill>
                <a:latin typeface="Times New Roman" pitchFamily="18" charset="0"/>
                <a:cs typeface="Times New Roman" pitchFamily="18" charset="0"/>
                <a:sym typeface="Wingdings" pitchFamily="2" charset="2"/>
              </a:rPr>
              <a:t>Pink</a:t>
            </a:r>
            <a:r>
              <a:rPr lang="en-US" sz="2800" b="1" dirty="0" smtClean="0">
                <a:latin typeface="Times New Roman" pitchFamily="18" charset="0"/>
                <a:cs typeface="Times New Roman" pitchFamily="18" charset="0"/>
                <a:sym typeface="Wingdings" pitchFamily="2" charset="2"/>
              </a:rPr>
              <a:t> to </a:t>
            </a:r>
            <a:r>
              <a:rPr lang="en-US" sz="2800" b="1" dirty="0" smtClean="0">
                <a:solidFill>
                  <a:srgbClr val="FF3300"/>
                </a:solidFill>
                <a:latin typeface="Times New Roman" pitchFamily="18" charset="0"/>
                <a:cs typeface="Times New Roman" pitchFamily="18" charset="0"/>
                <a:sym typeface="Wingdings" pitchFamily="2" charset="2"/>
              </a:rPr>
              <a:t>Red</a:t>
            </a:r>
            <a:r>
              <a:rPr lang="en-US" sz="2800" b="1" dirty="0" smtClean="0">
                <a:latin typeface="Times New Roman" pitchFamily="18" charset="0"/>
                <a:cs typeface="Times New Roman" pitchFamily="18" charset="0"/>
                <a:sym typeface="Wingdings" pitchFamily="2" charset="2"/>
              </a:rPr>
              <a:t> color</a:t>
            </a:r>
            <a:r>
              <a:rPr lang="en-US" sz="2800" b="1" spc="-5" dirty="0" smtClean="0">
                <a:latin typeface="Times New Roman" pitchFamily="18" charset="0"/>
                <a:cs typeface="Times New Roman" pitchFamily="18" charset="0"/>
              </a:rPr>
              <a:t>                            </a:t>
            </a:r>
          </a:p>
          <a:p>
            <a:pPr marL="533400" indent="-533400" algn="ctr">
              <a:lnSpc>
                <a:spcPct val="150000"/>
              </a:lnSpc>
              <a:buNone/>
              <a:defRPr/>
            </a:pPr>
            <a:r>
              <a:rPr lang="en-US" sz="2800" b="1" spc="-5" dirty="0" smtClean="0">
                <a:latin typeface="Times New Roman" pitchFamily="18" charset="0"/>
                <a:cs typeface="Times New Roman" pitchFamily="18" charset="0"/>
              </a:rPr>
              <a:t> due </a:t>
            </a:r>
            <a:r>
              <a:rPr lang="en-US" sz="2800" b="1" spc="-15" dirty="0" smtClean="0">
                <a:latin typeface="Times New Roman" pitchFamily="18" charset="0"/>
                <a:cs typeface="Times New Roman" pitchFamily="18" charset="0"/>
              </a:rPr>
              <a:t>to  </a:t>
            </a:r>
            <a:r>
              <a:rPr lang="en-US" sz="2800" b="1" spc="-10" dirty="0" smtClean="0">
                <a:latin typeface="Times New Roman" pitchFamily="18" charset="0"/>
                <a:cs typeface="Times New Roman" pitchFamily="18" charset="0"/>
              </a:rPr>
              <a:t>glycoside </a:t>
            </a:r>
            <a:r>
              <a:rPr lang="en-US" sz="2800" b="1" dirty="0" smtClean="0">
                <a:latin typeface="Times New Roman" pitchFamily="18" charset="0"/>
                <a:cs typeface="Times New Roman" pitchFamily="18" charset="0"/>
              </a:rPr>
              <a:t>or </a:t>
            </a:r>
            <a:r>
              <a:rPr lang="en-US" sz="2800" b="1" spc="-10" dirty="0" err="1" smtClean="0">
                <a:latin typeface="Times New Roman" pitchFamily="18" charset="0"/>
                <a:cs typeface="Times New Roman" pitchFamily="18" charset="0"/>
              </a:rPr>
              <a:t>aglycone</a:t>
            </a:r>
            <a:r>
              <a:rPr lang="en-US" sz="2800" b="1" spc="-30" dirty="0" smtClean="0">
                <a:latin typeface="Times New Roman" pitchFamily="18" charset="0"/>
                <a:cs typeface="Times New Roman" pitchFamily="18" charset="0"/>
              </a:rPr>
              <a:t> </a:t>
            </a:r>
            <a:r>
              <a:rPr lang="en-US" sz="2800" b="1" spc="-25" dirty="0" smtClean="0">
                <a:latin typeface="Times New Roman" pitchFamily="18" charset="0"/>
                <a:cs typeface="Times New Roman" pitchFamily="18" charset="0"/>
              </a:rPr>
              <a:t>moiety.</a:t>
            </a:r>
            <a:endParaRPr lang="en-US" sz="2800" b="1" dirty="0" smtClean="0">
              <a:latin typeface="Times New Roman" pitchFamily="18" charset="0"/>
              <a:cs typeface="Times New Roman" pitchFamily="18" charset="0"/>
              <a:sym typeface="Wingdings" pitchFamily="2" charset="2"/>
            </a:endParaRPr>
          </a:p>
          <a:p>
            <a:endParaRPr lang="en-US" dirty="0"/>
          </a:p>
        </p:txBody>
      </p:sp>
      <p:sp>
        <p:nvSpPr>
          <p:cNvPr id="4" name="Line 6"/>
          <p:cNvSpPr>
            <a:spLocks noChangeShapeType="1"/>
          </p:cNvSpPr>
          <p:nvPr/>
        </p:nvSpPr>
        <p:spPr bwMode="auto">
          <a:xfrm>
            <a:off x="4267200" y="4648200"/>
            <a:ext cx="46037" cy="609600"/>
          </a:xfrm>
          <a:prstGeom prst="line">
            <a:avLst/>
          </a:prstGeom>
          <a:noFill/>
          <a:ln w="9525">
            <a:solidFill>
              <a:schemeClr val="tx1"/>
            </a:solidFill>
            <a:round/>
            <a:headEnd/>
            <a:tailEnd type="triangle" w="med" len="med"/>
          </a:ln>
        </p:spPr>
        <p:txBody>
          <a:bodyPr/>
          <a:lstStyle/>
          <a:p>
            <a:endParaRPr lang="en-US"/>
          </a:p>
        </p:txBody>
      </p:sp>
      <p:pic>
        <p:nvPicPr>
          <p:cNvPr id="5"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spc="-30" dirty="0" smtClean="0">
                <a:solidFill>
                  <a:schemeClr val="accent3">
                    <a:lumMod val="75000"/>
                  </a:schemeClr>
                </a:solidFill>
                <a:latin typeface="Agency FB" pitchFamily="34" charset="0"/>
                <a:cs typeface="Arial"/>
              </a:rPr>
              <a:t>An</a:t>
            </a:r>
            <a:r>
              <a:rPr lang="en-US" b="1" u="sng" spc="-10" dirty="0" smtClean="0">
                <a:solidFill>
                  <a:schemeClr val="accent3">
                    <a:lumMod val="75000"/>
                  </a:schemeClr>
                </a:solidFill>
                <a:latin typeface="Agency FB" pitchFamily="34" charset="0"/>
                <a:cs typeface="Arial"/>
              </a:rPr>
              <a:t>t</a:t>
            </a:r>
            <a:r>
              <a:rPr lang="en-US" b="1" u="sng" spc="-5" dirty="0" smtClean="0">
                <a:solidFill>
                  <a:schemeClr val="accent3">
                    <a:lumMod val="75000"/>
                  </a:schemeClr>
                </a:solidFill>
                <a:latin typeface="Agency FB" pitchFamily="34" charset="0"/>
                <a:cs typeface="Arial"/>
              </a:rPr>
              <a:t>h</a:t>
            </a:r>
            <a:r>
              <a:rPr lang="en-US" b="1" u="sng" dirty="0" smtClean="0">
                <a:solidFill>
                  <a:schemeClr val="accent3">
                    <a:lumMod val="75000"/>
                  </a:schemeClr>
                </a:solidFill>
                <a:latin typeface="Agency FB" pitchFamily="34" charset="0"/>
                <a:cs typeface="Arial"/>
              </a:rPr>
              <a:t>r</a:t>
            </a:r>
            <a:r>
              <a:rPr lang="en-US" b="1" u="sng" spc="-5" dirty="0" smtClean="0">
                <a:solidFill>
                  <a:schemeClr val="accent3">
                    <a:lumMod val="75000"/>
                  </a:schemeClr>
                </a:solidFill>
                <a:latin typeface="Agency FB" pitchFamily="34" charset="0"/>
                <a:cs typeface="Arial"/>
              </a:rPr>
              <a:t>aqu</a:t>
            </a:r>
            <a:r>
              <a:rPr lang="en-US" b="1" u="sng" spc="5" dirty="0" smtClean="0">
                <a:solidFill>
                  <a:schemeClr val="accent3">
                    <a:lumMod val="75000"/>
                  </a:schemeClr>
                </a:solidFill>
                <a:latin typeface="Agency FB" pitchFamily="34" charset="0"/>
                <a:cs typeface="Arial"/>
              </a:rPr>
              <a:t>i</a:t>
            </a:r>
            <a:r>
              <a:rPr lang="en-US" b="1" u="sng" spc="-5" dirty="0" smtClean="0">
                <a:solidFill>
                  <a:schemeClr val="accent3">
                    <a:lumMod val="75000"/>
                  </a:schemeClr>
                </a:solidFill>
                <a:latin typeface="Agency FB" pitchFamily="34" charset="0"/>
                <a:cs typeface="Arial"/>
              </a:rPr>
              <a:t>non</a:t>
            </a:r>
            <a:r>
              <a:rPr lang="en-US" b="1" u="sng" dirty="0" smtClean="0">
                <a:solidFill>
                  <a:schemeClr val="accent3">
                    <a:lumMod val="75000"/>
                  </a:schemeClr>
                </a:solidFill>
                <a:latin typeface="Agency FB" pitchFamily="34" charset="0"/>
                <a:cs typeface="Arial"/>
              </a:rPr>
              <a:t>e</a:t>
            </a:r>
            <a:r>
              <a:rPr lang="en-US" b="1" u="sng" spc="114" dirty="0" smtClean="0">
                <a:solidFill>
                  <a:schemeClr val="accent3">
                    <a:lumMod val="75000"/>
                  </a:schemeClr>
                </a:solidFill>
                <a:latin typeface="Agency FB" pitchFamily="34" charset="0"/>
                <a:cs typeface="Times New Roman"/>
              </a:rPr>
              <a:t> </a:t>
            </a:r>
            <a:r>
              <a:rPr lang="en-US" b="1" u="sng" spc="-40" dirty="0" smtClean="0">
                <a:solidFill>
                  <a:schemeClr val="accent3">
                    <a:lumMod val="75000"/>
                  </a:schemeClr>
                </a:solidFill>
                <a:latin typeface="Agency FB" pitchFamily="34" charset="0"/>
                <a:cs typeface="Arial"/>
              </a:rPr>
              <a:t>G</a:t>
            </a:r>
            <a:r>
              <a:rPr lang="en-US" b="1" u="sng" spc="-5" dirty="0" smtClean="0">
                <a:solidFill>
                  <a:schemeClr val="accent3">
                    <a:lumMod val="75000"/>
                  </a:schemeClr>
                </a:solidFill>
                <a:latin typeface="Agency FB" pitchFamily="34" charset="0"/>
                <a:cs typeface="Arial"/>
              </a:rPr>
              <a:t>ly</a:t>
            </a:r>
            <a:r>
              <a:rPr lang="en-US" b="1" u="sng" spc="5" dirty="0" smtClean="0">
                <a:solidFill>
                  <a:schemeClr val="accent3">
                    <a:lumMod val="75000"/>
                  </a:schemeClr>
                </a:solidFill>
                <a:latin typeface="Agency FB" pitchFamily="34" charset="0"/>
                <a:cs typeface="Arial"/>
              </a:rPr>
              <a:t>c</a:t>
            </a:r>
            <a:r>
              <a:rPr lang="en-US" b="1" u="sng" spc="-5" dirty="0" smtClean="0">
                <a:solidFill>
                  <a:schemeClr val="accent3">
                    <a:lumMod val="75000"/>
                  </a:schemeClr>
                </a:solidFill>
                <a:latin typeface="Agency FB" pitchFamily="34" charset="0"/>
                <a:cs typeface="Arial"/>
              </a:rPr>
              <a:t>o</a:t>
            </a:r>
            <a:r>
              <a:rPr lang="en-US" b="1" u="sng" dirty="0" smtClean="0">
                <a:solidFill>
                  <a:schemeClr val="accent3">
                    <a:lumMod val="75000"/>
                  </a:schemeClr>
                </a:solidFill>
                <a:latin typeface="Agency FB" pitchFamily="34" charset="0"/>
                <a:cs typeface="Arial"/>
              </a:rPr>
              <a:t>s</a:t>
            </a:r>
            <a:r>
              <a:rPr lang="en-US" b="1" u="sng" spc="-5" dirty="0" smtClean="0">
                <a:solidFill>
                  <a:schemeClr val="accent3">
                    <a:lumMod val="75000"/>
                  </a:schemeClr>
                </a:solidFill>
                <a:latin typeface="Agency FB" pitchFamily="34" charset="0"/>
                <a:cs typeface="Arial"/>
              </a:rPr>
              <a:t>ide</a:t>
            </a:r>
            <a:r>
              <a:rPr lang="en-US" b="1" u="sng" dirty="0" smtClean="0">
                <a:solidFill>
                  <a:schemeClr val="accent3">
                    <a:lumMod val="75000"/>
                  </a:schemeClr>
                </a:solidFill>
                <a:latin typeface="Agency FB" pitchFamily="34" charset="0"/>
                <a:cs typeface="Arial"/>
              </a:rPr>
              <a:t>s</a:t>
            </a:r>
            <a:r>
              <a:rPr lang="en-US" b="1" dirty="0" smtClean="0">
                <a:latin typeface="Arial"/>
                <a:cs typeface="Arial"/>
              </a:rPr>
              <a:t/>
            </a:r>
            <a:br>
              <a:rPr lang="en-US" b="1" dirty="0" smtClean="0">
                <a:latin typeface="Arial"/>
                <a:cs typeface="Arial"/>
              </a:rPr>
            </a:br>
            <a:endParaRPr lang="en-US" dirty="0"/>
          </a:p>
        </p:txBody>
      </p:sp>
      <p:sp>
        <p:nvSpPr>
          <p:cNvPr id="3" name="Content Placeholder 2"/>
          <p:cNvSpPr>
            <a:spLocks noGrp="1"/>
          </p:cNvSpPr>
          <p:nvPr>
            <p:ph idx="1"/>
          </p:nvPr>
        </p:nvSpPr>
        <p:spPr/>
        <p:txBody>
          <a:bodyPr>
            <a:normAutofit fontScale="62500" lnSpcReduction="20000"/>
          </a:bodyPr>
          <a:lstStyle/>
          <a:p>
            <a:pPr marL="12700">
              <a:spcBef>
                <a:spcPts val="100"/>
              </a:spcBef>
              <a:buNone/>
            </a:pPr>
            <a:r>
              <a:rPr lang="en-US" sz="3600" b="1" dirty="0" smtClean="0">
                <a:latin typeface="Times New Roman" pitchFamily="18" charset="0"/>
                <a:cs typeface="Times New Roman" pitchFamily="18" charset="0"/>
              </a:rPr>
              <a:t>1 </a:t>
            </a:r>
            <a:r>
              <a:rPr lang="en-US" sz="3600" b="1" dirty="0" err="1" smtClean="0">
                <a:latin typeface="Times New Roman" pitchFamily="18" charset="0"/>
                <a:cs typeface="Times New Roman" pitchFamily="18" charset="0"/>
              </a:rPr>
              <a:t>Borntrager,s</a:t>
            </a:r>
            <a:r>
              <a:rPr lang="en-US" sz="3600" b="1" dirty="0" smtClean="0">
                <a:latin typeface="Times New Roman" pitchFamily="18" charset="0"/>
                <a:cs typeface="Times New Roman" pitchFamily="18" charset="0"/>
              </a:rPr>
              <a:t> test</a:t>
            </a:r>
            <a:endParaRPr lang="en-US" sz="3600" dirty="0" smtClean="0">
              <a:latin typeface="Times New Roman" pitchFamily="18" charset="0"/>
              <a:cs typeface="Times New Roman" pitchFamily="18" charset="0"/>
            </a:endParaRPr>
          </a:p>
          <a:p>
            <a:pPr marL="12700"/>
            <a:endParaRPr lang="en-US" sz="3600" dirty="0" smtClean="0">
              <a:latin typeface="Times New Roman" pitchFamily="18" charset="0"/>
              <a:cs typeface="Times New Roman" pitchFamily="18" charset="0"/>
            </a:endParaRPr>
          </a:p>
          <a:p>
            <a:pPr marL="12700">
              <a:buNone/>
            </a:pPr>
            <a:r>
              <a:rPr lang="en-US" dirty="0" smtClean="0">
                <a:latin typeface="Times New Roman" pitchFamily="18" charset="0"/>
                <a:cs typeface="Times New Roman" pitchFamily="18" charset="0"/>
              </a:rPr>
              <a:t>To 1 gm of drug add 5-10 ml of </a:t>
            </a:r>
            <a:r>
              <a:rPr lang="en-US" dirty="0" err="1" smtClean="0">
                <a:latin typeface="Times New Roman" pitchFamily="18" charset="0"/>
                <a:cs typeface="Times New Roman" pitchFamily="18" charset="0"/>
              </a:rPr>
              <a:t>dil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HCl</a:t>
            </a:r>
            <a:r>
              <a:rPr lang="en-US" dirty="0" smtClean="0">
                <a:latin typeface="Times New Roman" pitchFamily="18" charset="0"/>
                <a:cs typeface="Times New Roman" pitchFamily="18" charset="0"/>
              </a:rPr>
              <a:t>, boil on water  bath for 10 min and filter. Filtrate then extracted with  CCl4/ benzene and add equal amount of ammonia  solution to filtrate and shake. </a:t>
            </a:r>
            <a:r>
              <a:rPr lang="en-US" dirty="0" err="1" smtClean="0">
                <a:latin typeface="Times New Roman" pitchFamily="18" charset="0"/>
                <a:cs typeface="Times New Roman" pitchFamily="18" charset="0"/>
              </a:rPr>
              <a:t>Ammonical</a:t>
            </a:r>
            <a:r>
              <a:rPr lang="en-US" dirty="0" smtClean="0">
                <a:latin typeface="Times New Roman" pitchFamily="18" charset="0"/>
                <a:cs typeface="Times New Roman" pitchFamily="18" charset="0"/>
              </a:rPr>
              <a:t> layer  becomes pink or red due to presence of  </a:t>
            </a:r>
            <a:r>
              <a:rPr lang="en-US" dirty="0" err="1" smtClean="0">
                <a:latin typeface="Times New Roman" pitchFamily="18" charset="0"/>
                <a:cs typeface="Times New Roman" pitchFamily="18" charset="0"/>
              </a:rPr>
              <a:t>anthraquinone</a:t>
            </a:r>
            <a:r>
              <a:rPr lang="en-US" dirty="0" smtClean="0">
                <a:latin typeface="Times New Roman" pitchFamily="18" charset="0"/>
                <a:cs typeface="Times New Roman" pitchFamily="18" charset="0"/>
              </a:rPr>
              <a:t>.</a:t>
            </a:r>
          </a:p>
          <a:p>
            <a:pPr marL="12700"/>
            <a:endParaRPr lang="en-US" sz="3600" b="1" dirty="0" smtClean="0">
              <a:latin typeface="Times New Roman" pitchFamily="18" charset="0"/>
              <a:cs typeface="Times New Roman" pitchFamily="18" charset="0"/>
            </a:endParaRPr>
          </a:p>
          <a:p>
            <a:pPr marL="12700">
              <a:buNone/>
            </a:pPr>
            <a:r>
              <a:rPr lang="en-US" sz="3600" b="1" dirty="0" smtClean="0">
                <a:latin typeface="Times New Roman" pitchFamily="18" charset="0"/>
                <a:cs typeface="Times New Roman" pitchFamily="18" charset="0"/>
              </a:rPr>
              <a:t>2 .Modified </a:t>
            </a:r>
            <a:r>
              <a:rPr lang="en-US" sz="3600" b="1" dirty="0" err="1" smtClean="0">
                <a:latin typeface="Times New Roman" pitchFamily="18" charset="0"/>
                <a:cs typeface="Times New Roman" pitchFamily="18" charset="0"/>
              </a:rPr>
              <a:t>Borntrager,s</a:t>
            </a:r>
            <a:r>
              <a:rPr lang="en-US" sz="3600" b="1" dirty="0" smtClean="0">
                <a:latin typeface="Times New Roman" pitchFamily="18" charset="0"/>
                <a:cs typeface="Times New Roman" pitchFamily="18" charset="0"/>
              </a:rPr>
              <a:t> test</a:t>
            </a:r>
            <a:endParaRPr lang="en-US" sz="3600" dirty="0" smtClean="0">
              <a:latin typeface="Times New Roman" pitchFamily="18" charset="0"/>
              <a:cs typeface="Times New Roman" pitchFamily="18" charset="0"/>
            </a:endParaRPr>
          </a:p>
          <a:p>
            <a:pPr marL="12700"/>
            <a:endParaRPr lang="en-US" sz="3600" dirty="0" smtClean="0">
              <a:latin typeface="Times New Roman" pitchFamily="18" charset="0"/>
              <a:cs typeface="Times New Roman" pitchFamily="18" charset="0"/>
            </a:endParaRPr>
          </a:p>
          <a:p>
            <a:pPr marL="12700">
              <a:buNone/>
            </a:pPr>
            <a:r>
              <a:rPr lang="en-US" dirty="0" smtClean="0">
                <a:latin typeface="Times New Roman" pitchFamily="18" charset="0"/>
                <a:cs typeface="Times New Roman" pitchFamily="18" charset="0"/>
              </a:rPr>
              <a:t>To 1 gm drug add 5 ml </a:t>
            </a:r>
            <a:r>
              <a:rPr lang="en-US" dirty="0" err="1" smtClean="0">
                <a:latin typeface="Times New Roman" pitchFamily="18" charset="0"/>
                <a:cs typeface="Times New Roman" pitchFamily="18" charset="0"/>
              </a:rPr>
              <a:t>dil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HCl</a:t>
            </a:r>
            <a:r>
              <a:rPr lang="en-US" dirty="0" smtClean="0">
                <a:latin typeface="Times New Roman" pitchFamily="18" charset="0"/>
                <a:cs typeface="Times New Roman" pitchFamily="18" charset="0"/>
              </a:rPr>
              <a:t> + 5 ml  ferric chloride( 5%w/v). As some plant contains </a:t>
            </a:r>
            <a:r>
              <a:rPr lang="en-US" dirty="0" err="1" smtClean="0">
                <a:latin typeface="Times New Roman" pitchFamily="18" charset="0"/>
                <a:cs typeface="Times New Roman" pitchFamily="18" charset="0"/>
              </a:rPr>
              <a:t>anthracene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aglycone</a:t>
            </a:r>
            <a:r>
              <a:rPr lang="en-US" dirty="0" smtClean="0">
                <a:latin typeface="Times New Roman" pitchFamily="18" charset="0"/>
                <a:cs typeface="Times New Roman" pitchFamily="18" charset="0"/>
              </a:rPr>
              <a:t> in a reduced form, if ferric chloride is used during the extraction, oxidation to </a:t>
            </a:r>
            <a:r>
              <a:rPr lang="en-US" dirty="0" err="1" smtClean="0">
                <a:latin typeface="Times New Roman" pitchFamily="18" charset="0"/>
                <a:cs typeface="Times New Roman" pitchFamily="18" charset="0"/>
              </a:rPr>
              <a:t>anthroquinones</a:t>
            </a:r>
            <a:r>
              <a:rPr lang="en-US" dirty="0" smtClean="0">
                <a:latin typeface="Times New Roman" pitchFamily="18" charset="0"/>
                <a:cs typeface="Times New Roman" pitchFamily="18" charset="0"/>
              </a:rPr>
              <a:t> takes place, which shows response to the </a:t>
            </a:r>
            <a:r>
              <a:rPr lang="en-US" dirty="0" err="1" smtClean="0">
                <a:latin typeface="Times New Roman" pitchFamily="18" charset="0"/>
                <a:cs typeface="Times New Roman" pitchFamily="18" charset="0"/>
              </a:rPr>
              <a:t>Borntrager's</a:t>
            </a:r>
            <a:r>
              <a:rPr lang="en-US" dirty="0" smtClean="0">
                <a:latin typeface="Times New Roman" pitchFamily="18" charset="0"/>
                <a:cs typeface="Times New Roman" pitchFamily="18" charset="0"/>
              </a:rPr>
              <a:t> test. Boil on water  bath for 10 min, cool , filter. Filtrate then  extracted with CCl4/benzene and add  equal volume of ammonia solution. </a:t>
            </a:r>
            <a:r>
              <a:rPr lang="en-US" dirty="0" err="1" smtClean="0">
                <a:latin typeface="Times New Roman" pitchFamily="18" charset="0"/>
                <a:cs typeface="Times New Roman" pitchFamily="18" charset="0"/>
              </a:rPr>
              <a:t>Pinkor</a:t>
            </a:r>
            <a:r>
              <a:rPr lang="en-US" dirty="0" smtClean="0">
                <a:latin typeface="Times New Roman" pitchFamily="18" charset="0"/>
                <a:cs typeface="Times New Roman" pitchFamily="18" charset="0"/>
              </a:rPr>
              <a:t> red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forms due to  </a:t>
            </a:r>
            <a:r>
              <a:rPr lang="en-US" dirty="0" err="1" smtClean="0">
                <a:latin typeface="Times New Roman" pitchFamily="18" charset="0"/>
                <a:cs typeface="Times New Roman" pitchFamily="18" charset="0"/>
              </a:rPr>
              <a:t>anthraquinone</a:t>
            </a:r>
            <a:r>
              <a:rPr lang="en-US"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p>
          <a:p>
            <a:endParaRPr lang="en-US" dirty="0"/>
          </a:p>
        </p:txBody>
      </p:sp>
      <p:pic>
        <p:nvPicPr>
          <p:cNvPr id="4"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lumMod val="75000"/>
                  </a:schemeClr>
                </a:solidFill>
                <a:latin typeface="Agency FB" pitchFamily="34" charset="0"/>
              </a:rPr>
              <a:t>TERPENOIDS</a:t>
            </a:r>
            <a:endParaRPr lang="en-US"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p:txBody>
          <a:bodyPr/>
          <a:lstStyle/>
          <a:p>
            <a:pPr marL="12700">
              <a:lnSpc>
                <a:spcPts val="2163"/>
              </a:lnSpc>
            </a:pPr>
            <a:r>
              <a:rPr lang="en-US" sz="1800" b="1" dirty="0" smtClean="0">
                <a:solidFill>
                  <a:srgbClr val="3F3F3F"/>
                </a:solidFill>
                <a:latin typeface="Times New Roman" pitchFamily="18" charset="0"/>
                <a:cs typeface="Times New Roman" pitchFamily="18" charset="0"/>
              </a:rPr>
              <a:t>Chemical methods: </a:t>
            </a:r>
            <a:r>
              <a:rPr lang="en-US" sz="1800" dirty="0" smtClean="0">
                <a:solidFill>
                  <a:srgbClr val="3F3F3F"/>
                </a:solidFill>
                <a:latin typeface="Times New Roman" pitchFamily="18" charset="0"/>
                <a:cs typeface="Times New Roman" pitchFamily="18" charset="0"/>
              </a:rPr>
              <a:t>Treating the essential oil with some chemical agents like(sodium bi </a:t>
            </a:r>
            <a:r>
              <a:rPr lang="en-US" sz="1800" dirty="0" err="1" smtClean="0">
                <a:solidFill>
                  <a:srgbClr val="3F3F3F"/>
                </a:solidFill>
                <a:latin typeface="Times New Roman" pitchFamily="18" charset="0"/>
                <a:cs typeface="Times New Roman" pitchFamily="18" charset="0"/>
              </a:rPr>
              <a:t>sulphite</a:t>
            </a:r>
            <a:r>
              <a:rPr lang="en-US" sz="1800" dirty="0" smtClean="0">
                <a:solidFill>
                  <a:srgbClr val="3F3F3F"/>
                </a:solidFill>
                <a:latin typeface="Times New Roman" pitchFamily="18" charset="0"/>
                <a:cs typeface="Times New Roman" pitchFamily="18" charset="0"/>
              </a:rPr>
              <a:t>, </a:t>
            </a:r>
            <a:r>
              <a:rPr lang="en-US" sz="1800" dirty="0" err="1" smtClean="0">
                <a:solidFill>
                  <a:srgbClr val="3F3F3F"/>
                </a:solidFill>
                <a:latin typeface="Times New Roman" pitchFamily="18" charset="0"/>
                <a:cs typeface="Times New Roman" pitchFamily="18" charset="0"/>
              </a:rPr>
              <a:t>phthalic</a:t>
            </a:r>
            <a:r>
              <a:rPr lang="en-US" sz="1800" dirty="0" smtClean="0">
                <a:solidFill>
                  <a:srgbClr val="3F3F3F"/>
                </a:solidFill>
                <a:latin typeface="Times New Roman" pitchFamily="18" charset="0"/>
                <a:cs typeface="Times New Roman" pitchFamily="18" charset="0"/>
              </a:rPr>
              <a:t> anhydride etc.)</a:t>
            </a:r>
            <a:endParaRPr lang="en-US" sz="1800" dirty="0" smtClean="0">
              <a:latin typeface="Times New Roman" pitchFamily="18" charset="0"/>
              <a:cs typeface="Times New Roman" pitchFamily="18" charset="0"/>
            </a:endParaRPr>
          </a:p>
          <a:p>
            <a:pPr marL="12700">
              <a:spcBef>
                <a:spcPts val="25"/>
              </a:spcBef>
            </a:pPr>
            <a:endParaRPr lang="en-US" sz="1800" dirty="0" smtClean="0">
              <a:latin typeface="Times New Roman" pitchFamily="18" charset="0"/>
              <a:cs typeface="Times New Roman" pitchFamily="18" charset="0"/>
            </a:endParaRPr>
          </a:p>
          <a:p>
            <a:pPr marL="12700"/>
            <a:r>
              <a:rPr lang="en-US" sz="1800" b="1" dirty="0" smtClean="0">
                <a:solidFill>
                  <a:srgbClr val="3F3F3F"/>
                </a:solidFill>
                <a:latin typeface="Times New Roman" pitchFamily="18" charset="0"/>
                <a:cs typeface="Times New Roman" pitchFamily="18" charset="0"/>
              </a:rPr>
              <a:t>Physical methods:</a:t>
            </a:r>
            <a:endParaRPr lang="en-US" sz="1800" dirty="0" smtClean="0">
              <a:latin typeface="Times New Roman" pitchFamily="18" charset="0"/>
              <a:cs typeface="Times New Roman" pitchFamily="18" charset="0"/>
            </a:endParaRPr>
          </a:p>
          <a:p>
            <a:pPr marL="12700">
              <a:lnSpc>
                <a:spcPct val="149000"/>
              </a:lnSpc>
            </a:pPr>
            <a:r>
              <a:rPr lang="en-US" sz="1800" dirty="0" smtClean="0">
                <a:solidFill>
                  <a:srgbClr val="3F3F3F"/>
                </a:solidFill>
                <a:latin typeface="Times New Roman" pitchFamily="18" charset="0"/>
                <a:cs typeface="Times New Roman" pitchFamily="18" charset="0"/>
              </a:rPr>
              <a:t>Fractional distillation method Gas chromatography method</a:t>
            </a:r>
            <a:endParaRPr lang="en-US" sz="1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object 2"/>
          <p:cNvSpPr>
            <a:spLocks noChangeArrowheads="1"/>
          </p:cNvSpPr>
          <p:nvPr/>
        </p:nvSpPr>
        <p:spPr bwMode="auto">
          <a:xfrm>
            <a:off x="838200" y="3581400"/>
            <a:ext cx="7391400" cy="2819400"/>
          </a:xfrm>
          <a:prstGeom prst="rect">
            <a:avLst/>
          </a:prstGeom>
          <a:blipFill dpi="0" rotWithShape="1">
            <a:blip r:embed="rId2"/>
            <a:srcRect/>
            <a:stretch>
              <a:fillRect/>
            </a:stretch>
          </a:blipFill>
          <a:ln w="9525">
            <a:noFill/>
            <a:miter lim="800000"/>
            <a:headEnd/>
            <a:tailEnd/>
          </a:ln>
        </p:spPr>
        <p:txBody>
          <a:bodyPr lIns="0" tIns="0" rIns="0" bIns="0"/>
          <a:lstStyle/>
          <a:p>
            <a:endParaRPr lang="en-US"/>
          </a:p>
        </p:txBody>
      </p:sp>
      <p:pic>
        <p:nvPicPr>
          <p:cNvPr id="5" name="Picture 2" descr="C:\Users\vivek\Desktop\1200px-Centurion_University_of_Technology_and_Management_Logo.svg.png"/>
          <p:cNvPicPr>
            <a:picLocks noChangeAspect="1" noChangeArrowheads="1"/>
          </p:cNvPicPr>
          <p:nvPr/>
        </p:nvPicPr>
        <p:blipFill>
          <a:blip r:embed="rId3"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spc="-5" dirty="0" smtClean="0">
                <a:latin typeface="Arial"/>
                <a:cs typeface="Arial"/>
              </a:rPr>
              <a:t/>
            </a:r>
            <a:br>
              <a:rPr lang="en-US" b="1" spc="-5" dirty="0" smtClean="0">
                <a:latin typeface="Arial"/>
                <a:cs typeface="Arial"/>
              </a:rPr>
            </a:br>
            <a:r>
              <a:rPr lang="en-US" b="1" u="sng" spc="-5" dirty="0" smtClean="0">
                <a:solidFill>
                  <a:schemeClr val="accent3">
                    <a:lumMod val="75000"/>
                  </a:schemeClr>
                </a:solidFill>
                <a:latin typeface="Agency FB" pitchFamily="34" charset="0"/>
                <a:cs typeface="Arial"/>
              </a:rPr>
              <a:t>RESIN</a:t>
            </a:r>
            <a:r>
              <a:rPr lang="en-US" b="1" u="sng" dirty="0" smtClean="0">
                <a:solidFill>
                  <a:schemeClr val="accent3">
                    <a:lumMod val="75000"/>
                  </a:schemeClr>
                </a:solidFill>
                <a:latin typeface="Agency FB" pitchFamily="34" charset="0"/>
                <a:cs typeface="Arial"/>
              </a:rPr>
              <a:t>S</a:t>
            </a:r>
            <a:r>
              <a:rPr lang="en-US" b="1" dirty="0" smtClean="0">
                <a:latin typeface="Arial"/>
                <a:cs typeface="Arial"/>
              </a:rPr>
              <a:t/>
            </a:r>
            <a:br>
              <a:rPr lang="en-US" b="1" dirty="0" smtClean="0">
                <a:latin typeface="Arial"/>
                <a:cs typeface="Arial"/>
              </a:rPr>
            </a:br>
            <a:endParaRPr lang="en-US" dirty="0"/>
          </a:p>
        </p:txBody>
      </p:sp>
      <p:sp>
        <p:nvSpPr>
          <p:cNvPr id="3" name="Content Placeholder 2"/>
          <p:cNvSpPr>
            <a:spLocks noGrp="1"/>
          </p:cNvSpPr>
          <p:nvPr>
            <p:ph idx="1"/>
          </p:nvPr>
        </p:nvSpPr>
        <p:spPr>
          <a:xfrm>
            <a:off x="457200" y="762000"/>
            <a:ext cx="8229600" cy="5364163"/>
          </a:xfrm>
        </p:spPr>
        <p:txBody>
          <a:bodyPr/>
          <a:lstStyle/>
          <a:p>
            <a:pPr marL="332740" indent="-320040" fontAlgn="auto">
              <a:spcBef>
                <a:spcPts val="0"/>
              </a:spcBef>
              <a:spcAft>
                <a:spcPts val="0"/>
              </a:spcAft>
              <a:buClr>
                <a:srgbClr val="DD7F46"/>
              </a:buClr>
              <a:buSzPct val="60344"/>
              <a:buNone/>
              <a:tabLst>
                <a:tab pos="333375" algn="l"/>
              </a:tabLst>
              <a:defRPr/>
            </a:pPr>
            <a:r>
              <a:rPr lang="en-US" sz="2000" b="1" dirty="0" smtClean="0">
                <a:latin typeface="Times New Roman" pitchFamily="18" charset="0"/>
                <a:cs typeface="Times New Roman" pitchFamily="18" charset="0"/>
              </a:rPr>
              <a:t>Meth</a:t>
            </a:r>
            <a:r>
              <a:rPr lang="en-US" sz="2000" b="1" spc="5" dirty="0" smtClean="0">
                <a:latin typeface="Times New Roman" pitchFamily="18" charset="0"/>
                <a:cs typeface="Times New Roman" pitchFamily="18" charset="0"/>
              </a:rPr>
              <a:t>o</a:t>
            </a:r>
            <a:r>
              <a:rPr lang="en-US" sz="2000" b="1" dirty="0" smtClean="0">
                <a:latin typeface="Times New Roman" pitchFamily="18" charset="0"/>
                <a:cs typeface="Times New Roman" pitchFamily="18" charset="0"/>
              </a:rPr>
              <a:t>d</a:t>
            </a:r>
            <a:r>
              <a:rPr lang="en-US" sz="2000" b="1" spc="35"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en-US" sz="2000" b="1" spc="-165"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a:t>
            </a:r>
          </a:p>
          <a:p>
            <a:pPr marL="12700" fontAlgn="auto">
              <a:spcBef>
                <a:spcPts val="700"/>
              </a:spcBef>
              <a:spcAft>
                <a:spcPts val="0"/>
              </a:spcAft>
              <a:defRPr/>
            </a:pPr>
            <a:r>
              <a:rPr lang="en-US" sz="2800" dirty="0" smtClean="0">
                <a:latin typeface="Times New Roman" pitchFamily="18" charset="0"/>
                <a:cs typeface="Times New Roman" pitchFamily="18" charset="0"/>
              </a:rPr>
              <a:t>Po</a:t>
            </a:r>
            <a:r>
              <a:rPr lang="en-US" sz="2800" spc="5" dirty="0" smtClean="0">
                <a:latin typeface="Times New Roman" pitchFamily="18" charset="0"/>
                <a:cs typeface="Times New Roman" pitchFamily="18" charset="0"/>
              </a:rPr>
              <a:t>w</a:t>
            </a:r>
            <a:r>
              <a:rPr lang="en-US" sz="2800" spc="-5" dirty="0" smtClean="0">
                <a:latin typeface="Times New Roman" pitchFamily="18" charset="0"/>
                <a:cs typeface="Times New Roman" pitchFamily="18" charset="0"/>
              </a:rPr>
              <a:t>d</a:t>
            </a:r>
            <a:r>
              <a:rPr lang="en-US" sz="2800" spc="10"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r</a:t>
            </a:r>
            <a:r>
              <a:rPr lang="en-US" sz="2800" spc="10"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d</a:t>
            </a:r>
            <a:r>
              <a:rPr lang="en-US" sz="2800" spc="4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d</a:t>
            </a:r>
            <a:r>
              <a:rPr lang="en-US" sz="2800" spc="10" dirty="0" smtClean="0">
                <a:latin typeface="Times New Roman" pitchFamily="18" charset="0"/>
                <a:cs typeface="Times New Roman" pitchFamily="18" charset="0"/>
              </a:rPr>
              <a:t>r</a:t>
            </a:r>
            <a:r>
              <a:rPr lang="en-US" sz="2800" spc="-5" dirty="0" smtClean="0">
                <a:latin typeface="Times New Roman" pitchFamily="18" charset="0"/>
                <a:cs typeface="Times New Roman" pitchFamily="18" charset="0"/>
              </a:rPr>
              <a:t>ug</a:t>
            </a:r>
            <a:endParaRPr lang="en-US" sz="2800" dirty="0" smtClean="0">
              <a:latin typeface="Times New Roman" pitchFamily="18" charset="0"/>
              <a:cs typeface="Times New Roman" pitchFamily="18" charset="0"/>
            </a:endParaRPr>
          </a:p>
          <a:p>
            <a:pPr marL="1335405" lvl="1" indent="-408305" fontAlgn="auto">
              <a:spcBef>
                <a:spcPts val="705"/>
              </a:spcBef>
              <a:spcAft>
                <a:spcPts val="0"/>
              </a:spcAft>
              <a:buFont typeface="Arial"/>
              <a:buAutoNum type="arabicPeriod"/>
              <a:tabLst>
                <a:tab pos="1336040" algn="l"/>
              </a:tabLst>
              <a:defRPr/>
            </a:pPr>
            <a:r>
              <a:rPr lang="en-US" dirty="0" smtClean="0">
                <a:latin typeface="Times New Roman" pitchFamily="18" charset="0"/>
                <a:cs typeface="Times New Roman" pitchFamily="18" charset="0"/>
              </a:rPr>
              <a:t>Extract</a:t>
            </a:r>
            <a:r>
              <a:rPr lang="en-US" spc="4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a:t>
            </a:r>
            <a:r>
              <a:rPr lang="en-US" spc="8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resin</a:t>
            </a:r>
            <a:r>
              <a:rPr lang="en-US" spc="45" dirty="0" smtClean="0">
                <a:latin typeface="Times New Roman" pitchFamily="18" charset="0"/>
                <a:cs typeface="Times New Roman" pitchFamily="18" charset="0"/>
              </a:rPr>
              <a:t> </a:t>
            </a:r>
            <a:r>
              <a:rPr lang="en-US" spc="-5" dirty="0" smtClean="0">
                <a:latin typeface="Times New Roman" pitchFamily="18" charset="0"/>
                <a:cs typeface="Times New Roman" pitchFamily="18" charset="0"/>
              </a:rPr>
              <a:t>wit</a:t>
            </a:r>
            <a:r>
              <a:rPr lang="en-US" dirty="0" smtClean="0">
                <a:latin typeface="Times New Roman" pitchFamily="18" charset="0"/>
                <a:cs typeface="Times New Roman" pitchFamily="18" charset="0"/>
              </a:rPr>
              <a:t>h</a:t>
            </a:r>
            <a:r>
              <a:rPr lang="en-US" spc="80" dirty="0" smtClean="0">
                <a:latin typeface="Times New Roman" pitchFamily="18" charset="0"/>
                <a:cs typeface="Times New Roman" pitchFamily="18" charset="0"/>
              </a:rPr>
              <a:t> </a:t>
            </a:r>
            <a:r>
              <a:rPr lang="en-US" spc="-5" dirty="0" smtClean="0">
                <a:latin typeface="Times New Roman" pitchFamily="18" charset="0"/>
                <a:cs typeface="Times New Roman" pitchFamily="18" charset="0"/>
              </a:rPr>
              <a:t>alco</a:t>
            </a:r>
            <a:r>
              <a:rPr lang="en-US" spc="5" dirty="0" smtClean="0">
                <a:latin typeface="Times New Roman" pitchFamily="18" charset="0"/>
                <a:cs typeface="Times New Roman" pitchFamily="18" charset="0"/>
              </a:rPr>
              <a:t>h</a:t>
            </a:r>
            <a:r>
              <a:rPr lang="en-US" spc="-5" dirty="0" smtClean="0">
                <a:latin typeface="Times New Roman" pitchFamily="18" charset="0"/>
                <a:cs typeface="Times New Roman" pitchFamily="18" charset="0"/>
              </a:rPr>
              <a:t>ol</a:t>
            </a:r>
            <a:endParaRPr lang="en-US" dirty="0" smtClean="0">
              <a:latin typeface="Times New Roman" pitchFamily="18" charset="0"/>
              <a:cs typeface="Times New Roman" pitchFamily="18" charset="0"/>
            </a:endParaRPr>
          </a:p>
          <a:p>
            <a:pPr marL="1335405" lvl="1" indent="-408305" fontAlgn="auto">
              <a:spcBef>
                <a:spcPts val="695"/>
              </a:spcBef>
              <a:spcAft>
                <a:spcPts val="0"/>
              </a:spcAft>
              <a:buFont typeface="Arial"/>
              <a:buAutoNum type="arabicPeriod"/>
              <a:tabLst>
                <a:tab pos="1336040" algn="l"/>
              </a:tabLst>
              <a:defRPr/>
            </a:pPr>
            <a:r>
              <a:rPr lang="en-US" dirty="0" smtClean="0">
                <a:latin typeface="Times New Roman" pitchFamily="18" charset="0"/>
                <a:cs typeface="Times New Roman" pitchFamily="18" charset="0"/>
              </a:rPr>
              <a:t>Filt</a:t>
            </a:r>
            <a:r>
              <a:rPr lang="en-US" spc="5"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r</a:t>
            </a:r>
          </a:p>
          <a:p>
            <a:pPr marL="1335405" lvl="1" indent="-408305" fontAlgn="auto">
              <a:spcBef>
                <a:spcPts val="695"/>
              </a:spcBef>
              <a:spcAft>
                <a:spcPts val="0"/>
              </a:spcAft>
              <a:buFont typeface="Arial"/>
              <a:buAutoNum type="arabicPeriod"/>
              <a:tabLst>
                <a:tab pos="1336040" algn="l"/>
              </a:tabLst>
              <a:defRPr/>
            </a:pPr>
            <a:r>
              <a:rPr lang="en-US" spc="-5" dirty="0" smtClean="0">
                <a:latin typeface="Times New Roman" pitchFamily="18" charset="0"/>
                <a:cs typeface="Times New Roman" pitchFamily="18" charset="0"/>
              </a:rPr>
              <a:t>Co</a:t>
            </a:r>
            <a:r>
              <a:rPr lang="en-US" spc="1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ce</a:t>
            </a:r>
            <a:r>
              <a:rPr lang="en-US" spc="5"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t</a:t>
            </a:r>
            <a:r>
              <a:rPr lang="en-US" spc="-15" dirty="0" smtClean="0">
                <a:latin typeface="Times New Roman" pitchFamily="18" charset="0"/>
                <a:cs typeface="Times New Roman" pitchFamily="18" charset="0"/>
              </a:rPr>
              <a:t>r</a:t>
            </a:r>
            <a:r>
              <a:rPr lang="en-US" spc="-5" dirty="0" smtClean="0">
                <a:latin typeface="Times New Roman" pitchFamily="18" charset="0"/>
                <a:cs typeface="Times New Roman" pitchFamily="18" charset="0"/>
              </a:rPr>
              <a:t>a</a:t>
            </a:r>
            <a:r>
              <a:rPr lang="en-US" spc="-1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e</a:t>
            </a:r>
          </a:p>
          <a:p>
            <a:pPr marL="12700" fontAlgn="auto">
              <a:spcBef>
                <a:spcPts val="705"/>
              </a:spcBef>
              <a:spcAft>
                <a:spcPts val="0"/>
              </a:spcAft>
              <a:defRPr/>
            </a:pPr>
            <a:r>
              <a:rPr lang="en-US" sz="2800" spc="-5" dirty="0" smtClean="0">
                <a:latin typeface="Times New Roman" pitchFamily="18" charset="0"/>
                <a:cs typeface="Times New Roman" pitchFamily="18" charset="0"/>
              </a:rPr>
              <a:t>C</a:t>
            </a:r>
            <a:r>
              <a:rPr lang="en-US" sz="2800" spc="10" dirty="0" smtClean="0">
                <a:latin typeface="Times New Roman" pitchFamily="18" charset="0"/>
                <a:cs typeface="Times New Roman" pitchFamily="18" charset="0"/>
              </a:rPr>
              <a:t>o</a:t>
            </a:r>
            <a:r>
              <a:rPr lang="en-US" sz="2800" spc="-5" dirty="0" smtClean="0">
                <a:latin typeface="Times New Roman" pitchFamily="18" charset="0"/>
                <a:cs typeface="Times New Roman" pitchFamily="18" charset="0"/>
              </a:rPr>
              <a:t>n</a:t>
            </a:r>
            <a:r>
              <a:rPr lang="en-US" sz="2800" spc="5" dirty="0" smtClean="0">
                <a:latin typeface="Times New Roman" pitchFamily="18" charset="0"/>
                <a:cs typeface="Times New Roman" pitchFamily="18" charset="0"/>
              </a:rPr>
              <a:t>c</a:t>
            </a:r>
            <a:r>
              <a:rPr lang="en-US" sz="2800" spc="-5" dirty="0" smtClean="0">
                <a:latin typeface="Times New Roman" pitchFamily="18" charset="0"/>
                <a:cs typeface="Times New Roman" pitchFamily="18" charset="0"/>
              </a:rPr>
              <a:t>e</a:t>
            </a:r>
            <a:r>
              <a:rPr lang="en-US" sz="2800" spc="10"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tra</a:t>
            </a:r>
            <a:r>
              <a:rPr lang="en-US" sz="2800" spc="-15" dirty="0" smtClean="0">
                <a:latin typeface="Times New Roman" pitchFamily="18" charset="0"/>
                <a:cs typeface="Times New Roman" pitchFamily="18" charset="0"/>
              </a:rPr>
              <a:t>t</a:t>
            </a:r>
            <a:r>
              <a:rPr lang="en-US" sz="2800" dirty="0" smtClean="0">
                <a:latin typeface="Times New Roman" pitchFamily="18" charset="0"/>
                <a:cs typeface="Times New Roman" pitchFamily="18" charset="0"/>
              </a:rPr>
              <a:t>e</a:t>
            </a:r>
            <a:r>
              <a:rPr lang="en-US" sz="2800" spc="4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e</a:t>
            </a:r>
            <a:r>
              <a:rPr lang="en-US" sz="2800" spc="5" dirty="0" smtClean="0">
                <a:latin typeface="Times New Roman" pitchFamily="18" charset="0"/>
                <a:cs typeface="Times New Roman" pitchFamily="18" charset="0"/>
              </a:rPr>
              <a:t>x</a:t>
            </a:r>
            <a:r>
              <a:rPr lang="en-US" sz="2800" dirty="0" smtClean="0">
                <a:latin typeface="Times New Roman" pitchFamily="18" charset="0"/>
                <a:cs typeface="Times New Roman" pitchFamily="18" charset="0"/>
              </a:rPr>
              <a:t>tr</a:t>
            </a:r>
            <a:r>
              <a:rPr lang="en-US" sz="2800" spc="10"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ct</a:t>
            </a:r>
            <a:r>
              <a:rPr lang="en-US" sz="2800" spc="4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n</a:t>
            </a:r>
            <a:r>
              <a:rPr lang="en-US" sz="2800" spc="6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e</a:t>
            </a:r>
            <a:r>
              <a:rPr lang="en-US" sz="2800" spc="5" dirty="0" smtClean="0">
                <a:latin typeface="Times New Roman" pitchFamily="18" charset="0"/>
                <a:cs typeface="Times New Roman" pitchFamily="18" charset="0"/>
              </a:rPr>
              <a:t>x</a:t>
            </a:r>
            <a:r>
              <a:rPr lang="en-US" sz="2800" dirty="0" smtClean="0">
                <a:latin typeface="Times New Roman" pitchFamily="18" charset="0"/>
                <a:cs typeface="Times New Roman" pitchFamily="18" charset="0"/>
              </a:rPr>
              <a:t>c</a:t>
            </a:r>
            <a:r>
              <a:rPr lang="en-US" sz="2800" spc="5"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ss</a:t>
            </a:r>
            <a:r>
              <a:rPr lang="en-US" sz="2800" spc="6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f</a:t>
            </a:r>
            <a:r>
              <a:rPr lang="en-US" sz="2800" spc="8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wat</a:t>
            </a:r>
            <a:r>
              <a:rPr lang="en-US" sz="2800" spc="10" dirty="0" smtClean="0">
                <a:latin typeface="Times New Roman" pitchFamily="18" charset="0"/>
                <a:cs typeface="Times New Roman" pitchFamily="18" charset="0"/>
              </a:rPr>
              <a:t>e</a:t>
            </a:r>
            <a:r>
              <a:rPr lang="en-US" sz="2800" spc="-150" dirty="0" smtClean="0">
                <a:latin typeface="Times New Roman" pitchFamily="18" charset="0"/>
                <a:cs typeface="Times New Roman" pitchFamily="18" charset="0"/>
              </a:rPr>
              <a:t>r</a:t>
            </a:r>
            <a:r>
              <a:rPr lang="en-US" sz="2800" dirty="0" smtClean="0">
                <a:latin typeface="Times New Roman" pitchFamily="18" charset="0"/>
                <a:cs typeface="Times New Roman" pitchFamily="18" charset="0"/>
              </a:rPr>
              <a:t>,</a:t>
            </a:r>
            <a:r>
              <a:rPr lang="en-US" sz="2800" spc="3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a:t>
            </a:r>
            <a:r>
              <a:rPr lang="en-US" sz="2800" spc="5" dirty="0" smtClean="0">
                <a:latin typeface="Times New Roman" pitchFamily="18" charset="0"/>
                <a:cs typeface="Times New Roman" pitchFamily="18" charset="0"/>
              </a:rPr>
              <a:t>h</a:t>
            </a:r>
            <a:r>
              <a:rPr lang="en-US" sz="2800" spc="-5" dirty="0" smtClean="0">
                <a:latin typeface="Times New Roman" pitchFamily="18" charset="0"/>
                <a:cs typeface="Times New Roman" pitchFamily="18" charset="0"/>
              </a:rPr>
              <a:t>a</a:t>
            </a:r>
            <a:r>
              <a:rPr lang="en-US" sz="2800" spc="5" dirty="0" smtClean="0">
                <a:latin typeface="Times New Roman" pitchFamily="18" charset="0"/>
                <a:cs typeface="Times New Roman" pitchFamily="18" charset="0"/>
              </a:rPr>
              <a:t>k</a:t>
            </a:r>
            <a:r>
              <a:rPr lang="en-US" sz="2800" dirty="0" smtClean="0">
                <a:latin typeface="Times New Roman" pitchFamily="18" charset="0"/>
                <a:cs typeface="Times New Roman" pitchFamily="18" charset="0"/>
              </a:rPr>
              <a:t>e</a:t>
            </a:r>
          </a:p>
          <a:p>
            <a:pPr fontAlgn="auto">
              <a:spcBef>
                <a:spcPts val="44"/>
              </a:spcBef>
              <a:spcAft>
                <a:spcPts val="0"/>
              </a:spcAft>
              <a:defRPr/>
            </a:pPr>
            <a:endParaRPr lang="en-US" sz="2800" dirty="0" smtClean="0">
              <a:latin typeface="Times New Roman" pitchFamily="18" charset="0"/>
              <a:cs typeface="Times New Roman" pitchFamily="18" charset="0"/>
            </a:endParaRPr>
          </a:p>
          <a:p>
            <a:pPr marL="12700" fontAlgn="auto">
              <a:spcBef>
                <a:spcPts val="0"/>
              </a:spcBef>
              <a:spcAft>
                <a:spcPts val="0"/>
              </a:spcAft>
              <a:defRPr/>
            </a:pPr>
            <a:endParaRPr lang="en-US" sz="2800" spc="-5" dirty="0" smtClean="0">
              <a:latin typeface="Times New Roman" pitchFamily="18" charset="0"/>
              <a:cs typeface="Times New Roman" pitchFamily="18" charset="0"/>
            </a:endParaRPr>
          </a:p>
          <a:p>
            <a:pPr marL="12700" fontAlgn="auto">
              <a:spcBef>
                <a:spcPts val="0"/>
              </a:spcBef>
              <a:spcAft>
                <a:spcPts val="0"/>
              </a:spcAft>
              <a:defRPr/>
            </a:pPr>
            <a:r>
              <a:rPr lang="en-US" sz="2800" spc="-5" dirty="0" smtClean="0">
                <a:latin typeface="Times New Roman" pitchFamily="18" charset="0"/>
                <a:cs typeface="Times New Roman" pitchFamily="18" charset="0"/>
              </a:rPr>
              <a:t>R</a:t>
            </a:r>
            <a:r>
              <a:rPr lang="en-US" sz="2800" spc="10"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si</a:t>
            </a:r>
            <a:r>
              <a:rPr lang="en-US" sz="2800" spc="10"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s</a:t>
            </a:r>
            <a:r>
              <a:rPr lang="en-US" sz="2800" spc="5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g</a:t>
            </a:r>
            <a:r>
              <a:rPr lang="en-US" sz="2800" spc="10"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t</a:t>
            </a:r>
            <a:r>
              <a:rPr lang="en-US" sz="2800" spc="5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p</a:t>
            </a:r>
            <a:r>
              <a:rPr lang="en-US" sz="2800" spc="10" dirty="0" smtClean="0">
                <a:latin typeface="Times New Roman" pitchFamily="18" charset="0"/>
                <a:cs typeface="Times New Roman" pitchFamily="18" charset="0"/>
              </a:rPr>
              <a:t>r</a:t>
            </a:r>
            <a:r>
              <a:rPr lang="en-US" sz="2800" spc="-5" dirty="0" smtClean="0">
                <a:latin typeface="Times New Roman" pitchFamily="18" charset="0"/>
                <a:cs typeface="Times New Roman" pitchFamily="18" charset="0"/>
              </a:rPr>
              <a:t>e</a:t>
            </a:r>
            <a:r>
              <a:rPr lang="en-US" sz="2800" spc="5" dirty="0" smtClean="0">
                <a:latin typeface="Times New Roman" pitchFamily="18" charset="0"/>
                <a:cs typeface="Times New Roman" pitchFamily="18" charset="0"/>
              </a:rPr>
              <a:t>c</a:t>
            </a:r>
            <a:r>
              <a:rPr lang="en-US" sz="2800" spc="-5" dirty="0" smtClean="0">
                <a:latin typeface="Times New Roman" pitchFamily="18" charset="0"/>
                <a:cs typeface="Times New Roman" pitchFamily="18" charset="0"/>
              </a:rPr>
              <a:t>i</a:t>
            </a:r>
            <a:r>
              <a:rPr lang="en-US" sz="2800" spc="10" dirty="0" smtClean="0">
                <a:latin typeface="Times New Roman" pitchFamily="18" charset="0"/>
                <a:cs typeface="Times New Roman" pitchFamily="18" charset="0"/>
              </a:rPr>
              <a:t>p</a:t>
            </a:r>
            <a:r>
              <a:rPr lang="en-US" sz="2800" spc="-5" dirty="0" smtClean="0">
                <a:latin typeface="Times New Roman" pitchFamily="18" charset="0"/>
                <a:cs typeface="Times New Roman" pitchFamily="18" charset="0"/>
              </a:rPr>
              <a:t>it</a:t>
            </a:r>
            <a:r>
              <a:rPr lang="en-US" sz="2800" spc="5"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te</a:t>
            </a:r>
            <a:endParaRPr lang="en-US" sz="2800" dirty="0">
              <a:latin typeface="Times New Roman" pitchFamily="18" charset="0"/>
              <a:cs typeface="Times New Roman" pitchFamily="18" charset="0"/>
            </a:endParaRPr>
          </a:p>
        </p:txBody>
      </p:sp>
      <p:sp>
        <p:nvSpPr>
          <p:cNvPr id="4" name="object 5"/>
          <p:cNvSpPr>
            <a:spLocks/>
          </p:cNvSpPr>
          <p:nvPr/>
        </p:nvSpPr>
        <p:spPr bwMode="auto">
          <a:xfrm>
            <a:off x="2438400" y="3886200"/>
            <a:ext cx="228600" cy="762000"/>
          </a:xfrm>
          <a:custGeom>
            <a:avLst/>
            <a:gdLst>
              <a:gd name="T0" fmla="*/ 0 w 228600"/>
              <a:gd name="T1" fmla="*/ 495299 h 609600"/>
              <a:gd name="T2" fmla="*/ 57149 w 228600"/>
              <a:gd name="T3" fmla="*/ 495299 h 609600"/>
              <a:gd name="T4" fmla="*/ 57149 w 228600"/>
              <a:gd name="T5" fmla="*/ 0 h 609600"/>
              <a:gd name="T6" fmla="*/ 171449 w 228600"/>
              <a:gd name="T7" fmla="*/ 0 h 609600"/>
              <a:gd name="T8" fmla="*/ 171449 w 228600"/>
              <a:gd name="T9" fmla="*/ 495299 h 609600"/>
              <a:gd name="T10" fmla="*/ 228599 w 228600"/>
              <a:gd name="T11" fmla="*/ 495299 h 609600"/>
              <a:gd name="T12" fmla="*/ 114299 w 228600"/>
              <a:gd name="T13" fmla="*/ 609599 h 609600"/>
              <a:gd name="T14" fmla="*/ 0 w 228600"/>
              <a:gd name="T15" fmla="*/ 495299 h 609600"/>
              <a:gd name="T16" fmla="*/ 0 60000 65536"/>
              <a:gd name="T17" fmla="*/ 0 60000 65536"/>
              <a:gd name="T18" fmla="*/ 0 60000 65536"/>
              <a:gd name="T19" fmla="*/ 0 60000 65536"/>
              <a:gd name="T20" fmla="*/ 0 60000 65536"/>
              <a:gd name="T21" fmla="*/ 0 60000 65536"/>
              <a:gd name="T22" fmla="*/ 0 60000 65536"/>
              <a:gd name="T23" fmla="*/ 0 60000 65536"/>
              <a:gd name="T24" fmla="*/ 0 w 228600"/>
              <a:gd name="T25" fmla="*/ 0 h 609600"/>
              <a:gd name="T26" fmla="*/ 228600 w 228600"/>
              <a:gd name="T27" fmla="*/ 609600 h 609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600" h="609600">
                <a:moveTo>
                  <a:pt x="0" y="495299"/>
                </a:moveTo>
                <a:lnTo>
                  <a:pt x="57149" y="495299"/>
                </a:lnTo>
                <a:lnTo>
                  <a:pt x="57149" y="0"/>
                </a:lnTo>
                <a:lnTo>
                  <a:pt x="171449" y="0"/>
                </a:lnTo>
                <a:lnTo>
                  <a:pt x="171449" y="495299"/>
                </a:lnTo>
                <a:lnTo>
                  <a:pt x="228599" y="495299"/>
                </a:lnTo>
                <a:lnTo>
                  <a:pt x="114299" y="609599"/>
                </a:lnTo>
                <a:lnTo>
                  <a:pt x="0" y="495299"/>
                </a:lnTo>
                <a:close/>
              </a:path>
            </a:pathLst>
          </a:custGeom>
          <a:noFill/>
          <a:ln w="19811">
            <a:solidFill>
              <a:srgbClr val="6B8499"/>
            </a:solidFill>
            <a:round/>
            <a:headEnd/>
            <a:tailEnd/>
          </a:ln>
        </p:spPr>
        <p:txBody>
          <a:bodyPr lIns="0" tIns="0" rIns="0" bIns="0"/>
          <a:lstStyle/>
          <a:p>
            <a:endParaRPr lang="en-US"/>
          </a:p>
        </p:txBody>
      </p:sp>
      <p:pic>
        <p:nvPicPr>
          <p:cNvPr id="5"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spc="-30" dirty="0" smtClean="0">
                <a:solidFill>
                  <a:schemeClr val="accent3">
                    <a:lumMod val="75000"/>
                  </a:schemeClr>
                </a:solidFill>
                <a:latin typeface="Agency FB" pitchFamily="34" charset="0"/>
              </a:rPr>
              <a:t>extra</a:t>
            </a:r>
            <a:r>
              <a:rPr lang="en-US" b="1" u="sng" spc="-50" dirty="0" smtClean="0">
                <a:solidFill>
                  <a:schemeClr val="accent3">
                    <a:lumMod val="75000"/>
                  </a:schemeClr>
                </a:solidFill>
                <a:latin typeface="Agency FB" pitchFamily="34" charset="0"/>
              </a:rPr>
              <a:t>c</a:t>
            </a:r>
            <a:r>
              <a:rPr lang="en-US" b="1" u="sng" spc="-25" dirty="0" smtClean="0">
                <a:solidFill>
                  <a:schemeClr val="accent3">
                    <a:lumMod val="75000"/>
                  </a:schemeClr>
                </a:solidFill>
                <a:latin typeface="Agency FB" pitchFamily="34" charset="0"/>
              </a:rPr>
              <a:t>tion</a:t>
            </a:r>
            <a:r>
              <a:rPr lang="en-US" b="1" u="sng" spc="130" dirty="0" smtClean="0">
                <a:solidFill>
                  <a:schemeClr val="accent3">
                    <a:lumMod val="75000"/>
                  </a:schemeClr>
                </a:solidFill>
                <a:latin typeface="Agency FB" pitchFamily="34" charset="0"/>
                <a:cs typeface="Times New Roman"/>
              </a:rPr>
              <a:t> </a:t>
            </a:r>
            <a:r>
              <a:rPr lang="en-US" b="1" u="sng" spc="-30" dirty="0" smtClean="0">
                <a:solidFill>
                  <a:schemeClr val="accent3">
                    <a:lumMod val="75000"/>
                  </a:schemeClr>
                </a:solidFill>
                <a:latin typeface="Agency FB" pitchFamily="34" charset="0"/>
              </a:rPr>
              <a:t>o</a:t>
            </a:r>
            <a:r>
              <a:rPr lang="en-US" b="1" u="sng" spc="-15" dirty="0" smtClean="0">
                <a:solidFill>
                  <a:schemeClr val="accent3">
                    <a:lumMod val="75000"/>
                  </a:schemeClr>
                </a:solidFill>
                <a:latin typeface="Agency FB" pitchFamily="34" charset="0"/>
              </a:rPr>
              <a:t>r</a:t>
            </a:r>
            <a:r>
              <a:rPr lang="en-US" b="1" u="sng" spc="110" dirty="0" smtClean="0">
                <a:solidFill>
                  <a:schemeClr val="accent3">
                    <a:lumMod val="75000"/>
                  </a:schemeClr>
                </a:solidFill>
                <a:latin typeface="Agency FB" pitchFamily="34" charset="0"/>
                <a:cs typeface="Times New Roman"/>
              </a:rPr>
              <a:t> </a:t>
            </a:r>
            <a:r>
              <a:rPr lang="en-US" b="1" u="sng" spc="-5" dirty="0" smtClean="0">
                <a:solidFill>
                  <a:schemeClr val="accent3">
                    <a:lumMod val="75000"/>
                  </a:schemeClr>
                </a:solidFill>
                <a:latin typeface="Agency FB" pitchFamily="34" charset="0"/>
              </a:rPr>
              <a:t>i</a:t>
            </a:r>
            <a:r>
              <a:rPr lang="en-US" b="1" u="sng" spc="-30" dirty="0" smtClean="0">
                <a:solidFill>
                  <a:schemeClr val="accent3">
                    <a:lumMod val="75000"/>
                  </a:schemeClr>
                </a:solidFill>
                <a:latin typeface="Agency FB" pitchFamily="34" charset="0"/>
              </a:rPr>
              <a:t>sol</a:t>
            </a:r>
            <a:r>
              <a:rPr lang="en-US" b="1" u="sng" spc="-335" dirty="0" smtClean="0">
                <a:solidFill>
                  <a:schemeClr val="accent3">
                    <a:lumMod val="75000"/>
                  </a:schemeClr>
                </a:solidFill>
                <a:latin typeface="Agency FB" pitchFamily="34" charset="0"/>
              </a:rPr>
              <a:t>a</a:t>
            </a:r>
            <a:r>
              <a:rPr lang="en-US" b="1" u="sng" spc="-25" dirty="0" smtClean="0">
                <a:solidFill>
                  <a:schemeClr val="accent3">
                    <a:lumMod val="75000"/>
                  </a:schemeClr>
                </a:solidFill>
                <a:latin typeface="Agency FB" pitchFamily="34" charset="0"/>
              </a:rPr>
              <a:t>tion</a:t>
            </a:r>
            <a:r>
              <a:rPr lang="en-US" b="1" u="sng" dirty="0" smtClean="0">
                <a:solidFill>
                  <a:schemeClr val="accent3">
                    <a:lumMod val="75000"/>
                  </a:schemeClr>
                </a:solidFill>
                <a:latin typeface="Agency FB" pitchFamily="34" charset="0"/>
                <a:cs typeface="Times New Roman"/>
              </a:rPr>
              <a:t/>
            </a:r>
            <a:br>
              <a:rPr lang="en-US" b="1" u="sng" dirty="0" smtClean="0">
                <a:solidFill>
                  <a:schemeClr val="accent3">
                    <a:lumMod val="75000"/>
                  </a:schemeClr>
                </a:solidFill>
                <a:latin typeface="Agency FB" pitchFamily="34" charset="0"/>
                <a:cs typeface="Times New Roman"/>
              </a:rPr>
            </a:br>
            <a:r>
              <a:rPr lang="en-US" b="1" u="sng" spc="-25" dirty="0" smtClean="0">
                <a:solidFill>
                  <a:schemeClr val="accent3">
                    <a:lumMod val="75000"/>
                  </a:schemeClr>
                </a:solidFill>
                <a:latin typeface="Agency FB" pitchFamily="34" charset="0"/>
              </a:rPr>
              <a:t>methods</a:t>
            </a:r>
            <a:endParaRPr lang="en-US"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381000" y="1600200"/>
            <a:ext cx="8229600" cy="4525963"/>
          </a:xfrm>
        </p:spPr>
        <p:txBody>
          <a:bodyPr>
            <a:normAutofit fontScale="25000" lnSpcReduction="20000"/>
          </a:bodyPr>
          <a:lstStyle/>
          <a:p>
            <a:pPr marL="331788" indent="-319088">
              <a:spcBef>
                <a:spcPct val="0"/>
              </a:spcBef>
              <a:buClr>
                <a:srgbClr val="DD7F46"/>
              </a:buClr>
              <a:buSzPct val="60000"/>
              <a:buNone/>
              <a:tabLst>
                <a:tab pos="333375" algn="l"/>
              </a:tabLst>
            </a:pPr>
            <a:r>
              <a:rPr lang="en-US" sz="8000" b="1" smtClean="0">
                <a:latin typeface="Times New Roman" pitchFamily="18" charset="0"/>
                <a:cs typeface="Times New Roman" pitchFamily="18" charset="0"/>
              </a:rPr>
              <a:t>Method – B</a:t>
            </a:r>
          </a:p>
          <a:p>
            <a:pPr marL="331788" indent="-319088">
              <a:lnSpc>
                <a:spcPct val="101000"/>
              </a:lnSpc>
              <a:spcBef>
                <a:spcPts val="675"/>
              </a:spcBef>
              <a:buNone/>
              <a:tabLst>
                <a:tab pos="333375" algn="l"/>
              </a:tabLst>
            </a:pPr>
            <a:r>
              <a:rPr lang="en-US" sz="8000" smtClean="0">
                <a:latin typeface="Times New Roman" pitchFamily="18" charset="0"/>
                <a:cs typeface="Times New Roman" pitchFamily="18" charset="0"/>
              </a:rPr>
              <a:t>Powdered drug containing oleo-resin, percolate the powdered drug with non-polar solvent (e.g. acetone, chloroform)</a:t>
            </a:r>
          </a:p>
          <a:p>
            <a:pPr marL="331788" indent="-319088">
              <a:spcBef>
                <a:spcPct val="0"/>
              </a:spcBef>
              <a:buNone/>
              <a:tabLst>
                <a:tab pos="333375" algn="l"/>
              </a:tabLst>
            </a:pPr>
            <a:endParaRPr lang="en-US" sz="4200" smtClean="0">
              <a:latin typeface="Times New Roman" pitchFamily="18" charset="0"/>
              <a:cs typeface="Times New Roman" pitchFamily="18" charset="0"/>
            </a:endParaRPr>
          </a:p>
          <a:p>
            <a:pPr marL="331788" indent="-319088">
              <a:spcBef>
                <a:spcPct val="0"/>
              </a:spcBef>
              <a:buNone/>
              <a:tabLst>
                <a:tab pos="333375" algn="l"/>
              </a:tabLst>
            </a:pPr>
            <a:endParaRPr lang="en-US" sz="4200" smtClean="0">
              <a:latin typeface="Times New Roman" pitchFamily="18" charset="0"/>
              <a:cs typeface="Times New Roman" pitchFamily="18" charset="0"/>
            </a:endParaRPr>
          </a:p>
          <a:p>
            <a:pPr marL="331788" indent="-319088">
              <a:spcBef>
                <a:spcPts val="1163"/>
              </a:spcBef>
              <a:buNone/>
              <a:tabLst>
                <a:tab pos="333375" algn="l"/>
              </a:tabLst>
            </a:pPr>
            <a:endParaRPr lang="en-US" sz="4200" smtClean="0">
              <a:latin typeface="Times New Roman" pitchFamily="18" charset="0"/>
              <a:cs typeface="Times New Roman" pitchFamily="18" charset="0"/>
            </a:endParaRPr>
          </a:p>
          <a:p>
            <a:pPr marL="331788" indent="-319088">
              <a:spcBef>
                <a:spcPts val="1163"/>
              </a:spcBef>
              <a:buNone/>
              <a:tabLst>
                <a:tab pos="333375" algn="l"/>
              </a:tabLst>
            </a:pPr>
            <a:r>
              <a:rPr lang="en-US" sz="8000" smtClean="0">
                <a:latin typeface="Times New Roman" pitchFamily="18" charset="0"/>
                <a:cs typeface="Times New Roman" pitchFamily="18" charset="0"/>
              </a:rPr>
              <a:t>Non-polar solvent</a:t>
            </a:r>
          </a:p>
          <a:p>
            <a:pPr marL="331788" indent="-319088">
              <a:spcBef>
                <a:spcPts val="1163"/>
              </a:spcBef>
              <a:buNone/>
              <a:tabLst>
                <a:tab pos="333375" algn="l"/>
              </a:tabLst>
            </a:pPr>
            <a:endParaRPr lang="en-US" sz="4200" smtClean="0">
              <a:latin typeface="Times New Roman" pitchFamily="18" charset="0"/>
              <a:cs typeface="Times New Roman" pitchFamily="18" charset="0"/>
            </a:endParaRPr>
          </a:p>
          <a:p>
            <a:pPr marL="331788" indent="-319088">
              <a:spcBef>
                <a:spcPts val="1163"/>
              </a:spcBef>
              <a:buNone/>
              <a:tabLst>
                <a:tab pos="333375" algn="l"/>
              </a:tabLst>
            </a:pPr>
            <a:endParaRPr lang="en-US" sz="4200" smtClean="0">
              <a:latin typeface="Times New Roman" pitchFamily="18" charset="0"/>
              <a:cs typeface="Times New Roman" pitchFamily="18" charset="0"/>
            </a:endParaRPr>
          </a:p>
          <a:p>
            <a:pPr marL="331788" indent="-319088">
              <a:spcBef>
                <a:spcPts val="1163"/>
              </a:spcBef>
              <a:buNone/>
              <a:tabLst>
                <a:tab pos="333375" algn="l"/>
              </a:tabLst>
            </a:pPr>
            <a:r>
              <a:rPr lang="en-US" sz="8000" smtClean="0">
                <a:latin typeface="Times New Roman" pitchFamily="18" charset="0"/>
                <a:cs typeface="Times New Roman" pitchFamily="18" charset="0"/>
              </a:rPr>
              <a:t>Ste</a:t>
            </a:r>
            <a:r>
              <a:rPr lang="en-US" sz="8000" spc="5" smtClean="0">
                <a:latin typeface="Times New Roman" pitchFamily="18" charset="0"/>
                <a:cs typeface="Times New Roman" pitchFamily="18" charset="0"/>
              </a:rPr>
              <a:t>a</a:t>
            </a:r>
            <a:r>
              <a:rPr lang="en-US" sz="8000" smtClean="0">
                <a:latin typeface="Times New Roman" pitchFamily="18" charset="0"/>
                <a:cs typeface="Times New Roman" pitchFamily="18" charset="0"/>
              </a:rPr>
              <a:t>m</a:t>
            </a:r>
            <a:r>
              <a:rPr lang="en-US" sz="8000" spc="60" smtClean="0">
                <a:latin typeface="Times New Roman" pitchFamily="18" charset="0"/>
                <a:cs typeface="Times New Roman" pitchFamily="18" charset="0"/>
              </a:rPr>
              <a:t> </a:t>
            </a:r>
            <a:r>
              <a:rPr lang="en-US" sz="8000" spc="-5" smtClean="0">
                <a:latin typeface="Times New Roman" pitchFamily="18" charset="0"/>
                <a:cs typeface="Times New Roman" pitchFamily="18" charset="0"/>
              </a:rPr>
              <a:t>d</a:t>
            </a:r>
            <a:r>
              <a:rPr lang="en-US" sz="8000" spc="10" smtClean="0">
                <a:latin typeface="Times New Roman" pitchFamily="18" charset="0"/>
                <a:cs typeface="Times New Roman" pitchFamily="18" charset="0"/>
              </a:rPr>
              <a:t>i</a:t>
            </a:r>
            <a:r>
              <a:rPr lang="en-US" sz="8000" smtClean="0">
                <a:latin typeface="Times New Roman" pitchFamily="18" charset="0"/>
                <a:cs typeface="Times New Roman" pitchFamily="18" charset="0"/>
              </a:rPr>
              <a:t>sti</a:t>
            </a:r>
            <a:r>
              <a:rPr lang="en-US" sz="8000" spc="5" smtClean="0">
                <a:latin typeface="Times New Roman" pitchFamily="18" charset="0"/>
                <a:cs typeface="Times New Roman" pitchFamily="18" charset="0"/>
              </a:rPr>
              <a:t>l</a:t>
            </a:r>
            <a:r>
              <a:rPr lang="en-US" sz="8000" spc="-5" smtClean="0">
                <a:latin typeface="Times New Roman" pitchFamily="18" charset="0"/>
                <a:cs typeface="Times New Roman" pitchFamily="18" charset="0"/>
              </a:rPr>
              <a:t>l</a:t>
            </a:r>
            <a:r>
              <a:rPr lang="en-US" sz="8000" spc="10" smtClean="0">
                <a:latin typeface="Times New Roman" pitchFamily="18" charset="0"/>
                <a:cs typeface="Times New Roman" pitchFamily="18" charset="0"/>
              </a:rPr>
              <a:t>a</a:t>
            </a:r>
            <a:r>
              <a:rPr lang="en-US" sz="8000" smtClean="0">
                <a:latin typeface="Times New Roman" pitchFamily="18" charset="0"/>
                <a:cs typeface="Times New Roman" pitchFamily="18" charset="0"/>
              </a:rPr>
              <a:t>ti</a:t>
            </a:r>
            <a:r>
              <a:rPr lang="en-US" sz="8000" spc="5" smtClean="0">
                <a:latin typeface="Times New Roman" pitchFamily="18" charset="0"/>
                <a:cs typeface="Times New Roman" pitchFamily="18" charset="0"/>
              </a:rPr>
              <a:t>o</a:t>
            </a:r>
            <a:r>
              <a:rPr lang="en-US" sz="8000" smtClean="0">
                <a:latin typeface="Times New Roman" pitchFamily="18" charset="0"/>
                <a:cs typeface="Times New Roman" pitchFamily="18" charset="0"/>
              </a:rPr>
              <a:t>n  </a:t>
            </a:r>
          </a:p>
          <a:p>
            <a:pPr marL="331788" indent="-319088">
              <a:spcBef>
                <a:spcPts val="1163"/>
              </a:spcBef>
              <a:buNone/>
              <a:tabLst>
                <a:tab pos="333375" algn="l"/>
              </a:tabLst>
            </a:pPr>
            <a:endParaRPr lang="en-US" sz="8000" smtClean="0">
              <a:latin typeface="Times New Roman" pitchFamily="18" charset="0"/>
              <a:cs typeface="Times New Roman" pitchFamily="18" charset="0"/>
            </a:endParaRPr>
          </a:p>
          <a:p>
            <a:pPr marL="331788" indent="-319088">
              <a:spcBef>
                <a:spcPts val="1163"/>
              </a:spcBef>
              <a:buNone/>
              <a:tabLst>
                <a:tab pos="333375" algn="l"/>
              </a:tabLst>
            </a:pPr>
            <a:endParaRPr lang="en-US" sz="4200" smtClean="0">
              <a:latin typeface="Times New Roman" pitchFamily="18" charset="0"/>
              <a:cs typeface="Times New Roman" pitchFamily="18" charset="0"/>
            </a:endParaRPr>
          </a:p>
          <a:p>
            <a:pPr marL="331788" indent="-319088">
              <a:spcBef>
                <a:spcPts val="1163"/>
              </a:spcBef>
              <a:buNone/>
              <a:tabLst>
                <a:tab pos="333375" algn="l"/>
              </a:tabLst>
            </a:pPr>
            <a:endParaRPr lang="en-US" sz="8000" smtClean="0">
              <a:latin typeface="Times New Roman" pitchFamily="18" charset="0"/>
              <a:cs typeface="Times New Roman" pitchFamily="18" charset="0"/>
            </a:endParaRPr>
          </a:p>
          <a:p>
            <a:pPr marL="364490" fontAlgn="auto">
              <a:spcBef>
                <a:spcPts val="0"/>
              </a:spcBef>
              <a:spcAft>
                <a:spcPts val="0"/>
              </a:spcAft>
              <a:buNone/>
              <a:defRPr/>
            </a:pPr>
            <a:r>
              <a:rPr lang="en-US" sz="8000" smtClean="0">
                <a:latin typeface="Times New Roman" pitchFamily="18" charset="0"/>
                <a:cs typeface="Times New Roman" pitchFamily="18" charset="0"/>
              </a:rPr>
              <a:t>           Ol</a:t>
            </a:r>
            <a:r>
              <a:rPr lang="en-US" sz="8000" spc="5" smtClean="0">
                <a:latin typeface="Times New Roman" pitchFamily="18" charset="0"/>
                <a:cs typeface="Times New Roman" pitchFamily="18" charset="0"/>
              </a:rPr>
              <a:t>e</a:t>
            </a:r>
            <a:r>
              <a:rPr lang="en-US" sz="8000" spc="-50" smtClean="0">
                <a:latin typeface="Times New Roman" pitchFamily="18" charset="0"/>
                <a:cs typeface="Times New Roman" pitchFamily="18" charset="0"/>
              </a:rPr>
              <a:t>o</a:t>
            </a:r>
            <a:r>
              <a:rPr lang="en-US" sz="8000" spc="5" smtClean="0">
                <a:latin typeface="Times New Roman" pitchFamily="18" charset="0"/>
                <a:cs typeface="Times New Roman" pitchFamily="18" charset="0"/>
              </a:rPr>
              <a:t>-</a:t>
            </a:r>
            <a:r>
              <a:rPr lang="en-US" sz="8000" smtClean="0">
                <a:latin typeface="Times New Roman" pitchFamily="18" charset="0"/>
                <a:cs typeface="Times New Roman" pitchFamily="18" charset="0"/>
              </a:rPr>
              <a:t>resin</a:t>
            </a:r>
          </a:p>
          <a:p>
            <a:pPr marL="12700" fontAlgn="auto">
              <a:spcBef>
                <a:spcPts val="695"/>
              </a:spcBef>
              <a:spcAft>
                <a:spcPts val="0"/>
              </a:spcAft>
              <a:buNone/>
              <a:defRPr/>
            </a:pPr>
            <a:r>
              <a:rPr lang="en-US" sz="8000" spc="-160" smtClean="0">
                <a:latin typeface="Times New Roman" pitchFamily="18" charset="0"/>
                <a:cs typeface="Times New Roman" pitchFamily="18" charset="0"/>
              </a:rPr>
              <a:t>                 V</a:t>
            </a:r>
            <a:r>
              <a:rPr lang="en-US" sz="8000" spc="-5" smtClean="0">
                <a:latin typeface="Times New Roman" pitchFamily="18" charset="0"/>
                <a:cs typeface="Times New Roman" pitchFamily="18" charset="0"/>
              </a:rPr>
              <a:t>ol</a:t>
            </a:r>
            <a:r>
              <a:rPr lang="en-US" sz="8000" spc="10" smtClean="0">
                <a:latin typeface="Times New Roman" pitchFamily="18" charset="0"/>
                <a:cs typeface="Times New Roman" pitchFamily="18" charset="0"/>
              </a:rPr>
              <a:t>a</a:t>
            </a:r>
            <a:r>
              <a:rPr lang="en-US" sz="8000" smtClean="0">
                <a:latin typeface="Times New Roman" pitchFamily="18" charset="0"/>
                <a:cs typeface="Times New Roman" pitchFamily="18" charset="0"/>
              </a:rPr>
              <a:t>tile</a:t>
            </a:r>
            <a:r>
              <a:rPr lang="en-US" sz="8000" spc="60" smtClean="0">
                <a:latin typeface="Times New Roman" pitchFamily="18" charset="0"/>
                <a:cs typeface="Times New Roman" pitchFamily="18" charset="0"/>
              </a:rPr>
              <a:t> </a:t>
            </a:r>
            <a:r>
              <a:rPr lang="en-US" sz="8000" spc="-5" smtClean="0">
                <a:latin typeface="Times New Roman" pitchFamily="18" charset="0"/>
                <a:cs typeface="Times New Roman" pitchFamily="18" charset="0"/>
              </a:rPr>
              <a:t>oi</a:t>
            </a:r>
            <a:r>
              <a:rPr lang="en-US" sz="8000" spc="5" smtClean="0">
                <a:latin typeface="Times New Roman" pitchFamily="18" charset="0"/>
                <a:cs typeface="Times New Roman" pitchFamily="18" charset="0"/>
              </a:rPr>
              <a:t>l</a:t>
            </a:r>
            <a:r>
              <a:rPr lang="en-US" sz="8000" smtClean="0">
                <a:latin typeface="Times New Roman" pitchFamily="18" charset="0"/>
                <a:cs typeface="Times New Roman" pitchFamily="18" charset="0"/>
              </a:rPr>
              <a:t>s</a:t>
            </a:r>
            <a:r>
              <a:rPr lang="en-US" sz="8000" spc="65" smtClean="0">
                <a:latin typeface="Times New Roman" pitchFamily="18" charset="0"/>
                <a:cs typeface="Times New Roman" pitchFamily="18" charset="0"/>
              </a:rPr>
              <a:t> </a:t>
            </a:r>
            <a:r>
              <a:rPr lang="en-US" sz="8000" smtClean="0">
                <a:latin typeface="Times New Roman" pitchFamily="18" charset="0"/>
                <a:cs typeface="Times New Roman" pitchFamily="18" charset="0"/>
              </a:rPr>
              <a:t>(</a:t>
            </a:r>
            <a:r>
              <a:rPr lang="en-US" sz="8000" spc="5" smtClean="0">
                <a:latin typeface="Times New Roman" pitchFamily="18" charset="0"/>
                <a:cs typeface="Times New Roman" pitchFamily="18" charset="0"/>
              </a:rPr>
              <a:t>e</a:t>
            </a:r>
            <a:r>
              <a:rPr lang="en-US" sz="8000" smtClean="0">
                <a:latin typeface="Times New Roman" pitchFamily="18" charset="0"/>
                <a:cs typeface="Times New Roman" pitchFamily="18" charset="0"/>
              </a:rPr>
              <a:t>.g.</a:t>
            </a:r>
            <a:r>
              <a:rPr lang="en-US" sz="8000" spc="40" smtClean="0">
                <a:latin typeface="Times New Roman" pitchFamily="18" charset="0"/>
                <a:cs typeface="Times New Roman" pitchFamily="18" charset="0"/>
              </a:rPr>
              <a:t> </a:t>
            </a:r>
            <a:r>
              <a:rPr lang="en-US" sz="8000" spc="-5" smtClean="0">
                <a:latin typeface="Times New Roman" pitchFamily="18" charset="0"/>
                <a:cs typeface="Times New Roman" pitchFamily="18" charset="0"/>
              </a:rPr>
              <a:t>Ros</a:t>
            </a:r>
            <a:r>
              <a:rPr lang="en-US" sz="8000" spc="5" smtClean="0">
                <a:latin typeface="Times New Roman" pitchFamily="18" charset="0"/>
                <a:cs typeface="Times New Roman" pitchFamily="18" charset="0"/>
              </a:rPr>
              <a:t>i</a:t>
            </a:r>
            <a:r>
              <a:rPr lang="en-US" sz="8000" spc="-5" smtClean="0">
                <a:latin typeface="Times New Roman" pitchFamily="18" charset="0"/>
                <a:cs typeface="Times New Roman" pitchFamily="18" charset="0"/>
              </a:rPr>
              <a:t>n</a:t>
            </a: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pc="-5" smtClean="0">
              <a:latin typeface="Times New Roman" pitchFamily="18" charset="0"/>
              <a:cs typeface="Times New Roman" pitchFamily="18" charset="0"/>
            </a:endParaRPr>
          </a:p>
          <a:p>
            <a:pPr marL="12700" fontAlgn="auto">
              <a:spcBef>
                <a:spcPts val="695"/>
              </a:spcBef>
              <a:spcAft>
                <a:spcPts val="0"/>
              </a:spcAft>
              <a:buNone/>
              <a:defRPr/>
            </a:pPr>
            <a:endParaRPr lang="en-US" sz="8000" smtClean="0">
              <a:latin typeface="Times New Roman" pitchFamily="18" charset="0"/>
              <a:cs typeface="Times New Roman" pitchFamily="18" charset="0"/>
            </a:endParaRPr>
          </a:p>
          <a:p>
            <a:pPr marL="331788" indent="-319088">
              <a:spcBef>
                <a:spcPts val="1163"/>
              </a:spcBef>
              <a:buNone/>
              <a:tabLst>
                <a:tab pos="333375" algn="l"/>
              </a:tabLst>
            </a:pPr>
            <a:endParaRPr lang="en-US" sz="4200" smtClean="0"/>
          </a:p>
          <a:p>
            <a:pPr marL="331788" indent="-319088">
              <a:spcBef>
                <a:spcPts val="1163"/>
              </a:spcBef>
              <a:buNone/>
              <a:tabLst>
                <a:tab pos="333375" algn="l"/>
              </a:tabLst>
            </a:pPr>
            <a:r>
              <a:rPr lang="en-US" sz="4200" smtClean="0"/>
              <a:t>     </a:t>
            </a:r>
          </a:p>
          <a:p>
            <a:pPr marL="331788" indent="-319088">
              <a:spcBef>
                <a:spcPts val="1163"/>
              </a:spcBef>
              <a:buNone/>
              <a:tabLst>
                <a:tab pos="333375" algn="l"/>
              </a:tabLst>
            </a:pPr>
            <a:endParaRPr lang="en-US" sz="2400" dirty="0"/>
          </a:p>
        </p:txBody>
      </p:sp>
      <p:sp>
        <p:nvSpPr>
          <p:cNvPr id="5" name="object 6"/>
          <p:cNvSpPr>
            <a:spLocks/>
          </p:cNvSpPr>
          <p:nvPr/>
        </p:nvSpPr>
        <p:spPr bwMode="auto">
          <a:xfrm>
            <a:off x="1752600" y="3505200"/>
            <a:ext cx="228600" cy="500063"/>
          </a:xfrm>
          <a:custGeom>
            <a:avLst/>
            <a:gdLst>
              <a:gd name="T0" fmla="*/ 228599 w 228600"/>
              <a:gd name="T1" fmla="*/ 383870 h 500379"/>
              <a:gd name="T2" fmla="*/ 0 w 228600"/>
              <a:gd name="T3" fmla="*/ 383870 h 500379"/>
              <a:gd name="T4" fmla="*/ 114299 w 228600"/>
              <a:gd name="T5" fmla="*/ 497666 h 500379"/>
              <a:gd name="T6" fmla="*/ 228599 w 228600"/>
              <a:gd name="T7" fmla="*/ 383870 h 500379"/>
              <a:gd name="T8" fmla="*/ 171449 w 228600"/>
              <a:gd name="T9" fmla="*/ 0 h 500379"/>
              <a:gd name="T10" fmla="*/ 57149 w 228600"/>
              <a:gd name="T11" fmla="*/ 0 h 500379"/>
              <a:gd name="T12" fmla="*/ 57149 w 228600"/>
              <a:gd name="T13" fmla="*/ 383870 h 500379"/>
              <a:gd name="T14" fmla="*/ 171449 w 228600"/>
              <a:gd name="T15" fmla="*/ 383870 h 500379"/>
              <a:gd name="T16" fmla="*/ 171449 w 228600"/>
              <a:gd name="T17" fmla="*/ 0 h 500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600"/>
              <a:gd name="T28" fmla="*/ 0 h 500379"/>
              <a:gd name="T29" fmla="*/ 228600 w 228600"/>
              <a:gd name="T30" fmla="*/ 500379 h 500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600" h="500379">
                <a:moveTo>
                  <a:pt x="228599" y="385571"/>
                </a:moveTo>
                <a:lnTo>
                  <a:pt x="0" y="385571"/>
                </a:lnTo>
                <a:lnTo>
                  <a:pt x="114299" y="499871"/>
                </a:lnTo>
                <a:lnTo>
                  <a:pt x="228599" y="385571"/>
                </a:lnTo>
                <a:close/>
              </a:path>
              <a:path w="228600" h="500379">
                <a:moveTo>
                  <a:pt x="171449" y="0"/>
                </a:moveTo>
                <a:lnTo>
                  <a:pt x="57149" y="0"/>
                </a:lnTo>
                <a:lnTo>
                  <a:pt x="57149" y="385571"/>
                </a:lnTo>
                <a:lnTo>
                  <a:pt x="171449" y="385571"/>
                </a:lnTo>
                <a:lnTo>
                  <a:pt x="171449" y="0"/>
                </a:lnTo>
                <a:close/>
              </a:path>
            </a:pathLst>
          </a:custGeom>
          <a:solidFill>
            <a:srgbClr val="93B6D2"/>
          </a:solidFill>
          <a:ln w="9525">
            <a:noFill/>
            <a:round/>
            <a:headEnd/>
            <a:tailEnd/>
          </a:ln>
        </p:spPr>
        <p:txBody>
          <a:bodyPr lIns="0" tIns="0" rIns="0" bIns="0"/>
          <a:lstStyle/>
          <a:p>
            <a:endParaRPr lang="en-US"/>
          </a:p>
        </p:txBody>
      </p:sp>
      <p:sp>
        <p:nvSpPr>
          <p:cNvPr id="9" name="object 6"/>
          <p:cNvSpPr>
            <a:spLocks/>
          </p:cNvSpPr>
          <p:nvPr/>
        </p:nvSpPr>
        <p:spPr bwMode="auto">
          <a:xfrm>
            <a:off x="1752600" y="2590800"/>
            <a:ext cx="228600" cy="500063"/>
          </a:xfrm>
          <a:custGeom>
            <a:avLst/>
            <a:gdLst>
              <a:gd name="T0" fmla="*/ 228599 w 228600"/>
              <a:gd name="T1" fmla="*/ 383870 h 500379"/>
              <a:gd name="T2" fmla="*/ 0 w 228600"/>
              <a:gd name="T3" fmla="*/ 383870 h 500379"/>
              <a:gd name="T4" fmla="*/ 114299 w 228600"/>
              <a:gd name="T5" fmla="*/ 497666 h 500379"/>
              <a:gd name="T6" fmla="*/ 228599 w 228600"/>
              <a:gd name="T7" fmla="*/ 383870 h 500379"/>
              <a:gd name="T8" fmla="*/ 171449 w 228600"/>
              <a:gd name="T9" fmla="*/ 0 h 500379"/>
              <a:gd name="T10" fmla="*/ 57149 w 228600"/>
              <a:gd name="T11" fmla="*/ 0 h 500379"/>
              <a:gd name="T12" fmla="*/ 57149 w 228600"/>
              <a:gd name="T13" fmla="*/ 383870 h 500379"/>
              <a:gd name="T14" fmla="*/ 171449 w 228600"/>
              <a:gd name="T15" fmla="*/ 383870 h 500379"/>
              <a:gd name="T16" fmla="*/ 171449 w 228600"/>
              <a:gd name="T17" fmla="*/ 0 h 500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600"/>
              <a:gd name="T28" fmla="*/ 0 h 500379"/>
              <a:gd name="T29" fmla="*/ 228600 w 228600"/>
              <a:gd name="T30" fmla="*/ 500379 h 500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600" h="500379">
                <a:moveTo>
                  <a:pt x="228599" y="385571"/>
                </a:moveTo>
                <a:lnTo>
                  <a:pt x="0" y="385571"/>
                </a:lnTo>
                <a:lnTo>
                  <a:pt x="114299" y="499871"/>
                </a:lnTo>
                <a:lnTo>
                  <a:pt x="228599" y="385571"/>
                </a:lnTo>
                <a:close/>
              </a:path>
              <a:path w="228600" h="500379">
                <a:moveTo>
                  <a:pt x="171449" y="0"/>
                </a:moveTo>
                <a:lnTo>
                  <a:pt x="57149" y="0"/>
                </a:lnTo>
                <a:lnTo>
                  <a:pt x="57149" y="385571"/>
                </a:lnTo>
                <a:lnTo>
                  <a:pt x="171449" y="385571"/>
                </a:lnTo>
                <a:lnTo>
                  <a:pt x="171449" y="0"/>
                </a:lnTo>
                <a:close/>
              </a:path>
            </a:pathLst>
          </a:custGeom>
          <a:solidFill>
            <a:srgbClr val="93B6D2"/>
          </a:solidFill>
          <a:ln w="9525">
            <a:noFill/>
            <a:round/>
            <a:headEnd/>
            <a:tailEnd/>
          </a:ln>
        </p:spPr>
        <p:txBody>
          <a:bodyPr lIns="0" tIns="0" rIns="0" bIns="0"/>
          <a:lstStyle/>
          <a:p>
            <a:endParaRPr lang="en-US"/>
          </a:p>
        </p:txBody>
      </p:sp>
      <p:sp>
        <p:nvSpPr>
          <p:cNvPr id="12" name="object 6"/>
          <p:cNvSpPr>
            <a:spLocks/>
          </p:cNvSpPr>
          <p:nvPr/>
        </p:nvSpPr>
        <p:spPr bwMode="auto">
          <a:xfrm>
            <a:off x="1752600" y="4419600"/>
            <a:ext cx="304800" cy="1066800"/>
          </a:xfrm>
          <a:custGeom>
            <a:avLst/>
            <a:gdLst>
              <a:gd name="T0" fmla="*/ 228599 w 228600"/>
              <a:gd name="T1" fmla="*/ 383870 h 500379"/>
              <a:gd name="T2" fmla="*/ 0 w 228600"/>
              <a:gd name="T3" fmla="*/ 383870 h 500379"/>
              <a:gd name="T4" fmla="*/ 114299 w 228600"/>
              <a:gd name="T5" fmla="*/ 497666 h 500379"/>
              <a:gd name="T6" fmla="*/ 228599 w 228600"/>
              <a:gd name="T7" fmla="*/ 383870 h 500379"/>
              <a:gd name="T8" fmla="*/ 171449 w 228600"/>
              <a:gd name="T9" fmla="*/ 0 h 500379"/>
              <a:gd name="T10" fmla="*/ 57149 w 228600"/>
              <a:gd name="T11" fmla="*/ 0 h 500379"/>
              <a:gd name="T12" fmla="*/ 57149 w 228600"/>
              <a:gd name="T13" fmla="*/ 383870 h 500379"/>
              <a:gd name="T14" fmla="*/ 171449 w 228600"/>
              <a:gd name="T15" fmla="*/ 383870 h 500379"/>
              <a:gd name="T16" fmla="*/ 171449 w 228600"/>
              <a:gd name="T17" fmla="*/ 0 h 500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600"/>
              <a:gd name="T28" fmla="*/ 0 h 500379"/>
              <a:gd name="T29" fmla="*/ 228600 w 228600"/>
              <a:gd name="T30" fmla="*/ 500379 h 500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600" h="500379">
                <a:moveTo>
                  <a:pt x="228599" y="385571"/>
                </a:moveTo>
                <a:lnTo>
                  <a:pt x="0" y="385571"/>
                </a:lnTo>
                <a:lnTo>
                  <a:pt x="114299" y="499871"/>
                </a:lnTo>
                <a:lnTo>
                  <a:pt x="228599" y="385571"/>
                </a:lnTo>
                <a:close/>
              </a:path>
              <a:path w="228600" h="500379">
                <a:moveTo>
                  <a:pt x="171449" y="0"/>
                </a:moveTo>
                <a:lnTo>
                  <a:pt x="57149" y="0"/>
                </a:lnTo>
                <a:lnTo>
                  <a:pt x="57149" y="385571"/>
                </a:lnTo>
                <a:lnTo>
                  <a:pt x="171449" y="385571"/>
                </a:lnTo>
                <a:lnTo>
                  <a:pt x="171449" y="0"/>
                </a:lnTo>
                <a:close/>
              </a:path>
            </a:pathLst>
          </a:custGeom>
          <a:solidFill>
            <a:srgbClr val="93B6D2"/>
          </a:solidFill>
          <a:ln w="9525">
            <a:noFill/>
            <a:round/>
            <a:headEnd/>
            <a:tailEnd/>
          </a:ln>
        </p:spPr>
        <p:txBody>
          <a:bodyPr lIns="0" tIns="0" rIns="0" bIns="0"/>
          <a:lstStyle/>
          <a:p>
            <a:endParaRPr lang="en-US"/>
          </a:p>
        </p:txBody>
      </p:sp>
      <p:pic>
        <p:nvPicPr>
          <p:cNvPr id="13"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latin typeface="Agency FB" pitchFamily="34" charset="0"/>
                <a:cs typeface="Times New Roman" pitchFamily="18" charset="0"/>
              </a:rPr>
              <a:t> CLASSES OF PHYTOCHEMICALS</a:t>
            </a:r>
            <a:endParaRPr lang="en-US" b="1" dirty="0">
              <a:solidFill>
                <a:schemeClr val="accent3">
                  <a:lumMod val="75000"/>
                </a:schemeClr>
              </a:solidFill>
              <a:latin typeface="Agency FB" pitchFamily="34" charset="0"/>
              <a:cs typeface="Times New Roman" pitchFamily="18" charset="0"/>
            </a:endParaRPr>
          </a:p>
        </p:txBody>
      </p:sp>
      <p:pic>
        <p:nvPicPr>
          <p:cNvPr id="1026" name="Picture 2" descr="C:\Users\asus-pc\Desktop\IMAGE 1.jpg"/>
          <p:cNvPicPr>
            <a:picLocks noGrp="1" noChangeAspect="1" noChangeArrowheads="1"/>
          </p:cNvPicPr>
          <p:nvPr>
            <p:ph idx="1"/>
          </p:nvPr>
        </p:nvPicPr>
        <p:blipFill>
          <a:blip r:embed="rId2"/>
          <a:srcRect/>
          <a:stretch>
            <a:fillRect/>
          </a:stretch>
        </p:blipFill>
        <p:spPr bwMode="auto">
          <a:xfrm>
            <a:off x="0" y="1171876"/>
            <a:ext cx="8534400" cy="5457524"/>
          </a:xfrm>
          <a:prstGeom prst="rect">
            <a:avLst/>
          </a:prstGeom>
          <a:noFill/>
        </p:spPr>
      </p:pic>
      <p:pic>
        <p:nvPicPr>
          <p:cNvPr id="5" name="Picture 2" descr="C:\Users\vivek\Desktop\1200px-Centurion_University_of_Technology_and_Management_Logo.svg.png"/>
          <p:cNvPicPr>
            <a:picLocks noChangeAspect="1" noChangeArrowheads="1"/>
          </p:cNvPicPr>
          <p:nvPr/>
        </p:nvPicPr>
        <p:blipFill>
          <a:blip r:embed="rId3" cstate="print"/>
          <a:srcRect/>
          <a:stretch>
            <a:fillRect/>
          </a:stretch>
        </p:blipFill>
        <p:spPr bwMode="auto">
          <a:xfrm>
            <a:off x="8001000" y="0"/>
            <a:ext cx="1143000" cy="1219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accent3">
                    <a:lumMod val="75000"/>
                  </a:schemeClr>
                </a:solidFill>
                <a:latin typeface="Agency FB" pitchFamily="34" charset="0"/>
                <a:cs typeface="Times New Roman" pitchFamily="18" charset="0"/>
              </a:rPr>
              <a:t>CLASSES OF PHYTOCHEMICALS</a:t>
            </a:r>
            <a:endParaRPr lang="en-US" dirty="0"/>
          </a:p>
        </p:txBody>
      </p:sp>
      <p:pic>
        <p:nvPicPr>
          <p:cNvPr id="2050" name="Picture 2" descr="C:\Users\asus-pc\Desktop\IMAGE 2.jpg"/>
          <p:cNvPicPr>
            <a:picLocks noGrp="1" noChangeAspect="1" noChangeArrowheads="1"/>
          </p:cNvPicPr>
          <p:nvPr>
            <p:ph idx="1"/>
          </p:nvPr>
        </p:nvPicPr>
        <p:blipFill>
          <a:blip r:embed="rId2"/>
          <a:srcRect/>
          <a:stretch>
            <a:fillRect/>
          </a:stretch>
        </p:blipFill>
        <p:spPr bwMode="auto">
          <a:xfrm>
            <a:off x="0" y="1143000"/>
            <a:ext cx="8686800" cy="5410200"/>
          </a:xfrm>
          <a:prstGeom prst="rect">
            <a:avLst/>
          </a:prstGeom>
          <a:noFill/>
        </p:spPr>
      </p:pic>
      <p:pic>
        <p:nvPicPr>
          <p:cNvPr id="5" name="Picture 2" descr="C:\Users\vivek\Desktop\1200px-Centurion_University_of_Technology_and_Management_Logo.svg.png"/>
          <p:cNvPicPr>
            <a:picLocks noChangeAspect="1" noChangeArrowheads="1"/>
          </p:cNvPicPr>
          <p:nvPr/>
        </p:nvPicPr>
        <p:blipFill>
          <a:blip r:embed="rId3" cstate="print"/>
          <a:srcRect/>
          <a:stretch>
            <a:fillRect/>
          </a:stretch>
        </p:blipFill>
        <p:spPr bwMode="auto">
          <a:xfrm>
            <a:off x="8001000" y="0"/>
            <a:ext cx="1143000" cy="121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200" dirty="0" smtClean="0"/>
              <a:t>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6700" b="1" u="sng" dirty="0" smtClean="0">
                <a:solidFill>
                  <a:schemeClr val="accent3">
                    <a:lumMod val="75000"/>
                  </a:schemeClr>
                </a:solidFill>
                <a:latin typeface="Agency FB" pitchFamily="34" charset="0"/>
              </a:rPr>
              <a:t>INTRODUCTION</a:t>
            </a:r>
            <a:br>
              <a:rPr lang="en-US" sz="6700" b="1" u="sng" dirty="0" smtClean="0">
                <a:solidFill>
                  <a:schemeClr val="accent3">
                    <a:lumMod val="75000"/>
                  </a:schemeClr>
                </a:solidFill>
                <a:latin typeface="Agency FB" pitchFamily="34" charset="0"/>
              </a:rPr>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endParaRPr lang="en-US" sz="4400" u="sng" dirty="0"/>
          </a:p>
        </p:txBody>
      </p:sp>
      <p:sp>
        <p:nvSpPr>
          <p:cNvPr id="6" name="Content Placeholder 5"/>
          <p:cNvSpPr>
            <a:spLocks noGrp="1"/>
          </p:cNvSpPr>
          <p:nvPr>
            <p:ph idx="1"/>
          </p:nvPr>
        </p:nvSpPr>
        <p:spPr>
          <a:xfrm>
            <a:off x="457200" y="1905000"/>
            <a:ext cx="8229600" cy="4648200"/>
          </a:xfrm>
        </p:spPr>
        <p:txBody>
          <a:bodyPr>
            <a:normAutofit/>
          </a:bodyPr>
          <a:lstStyle/>
          <a:p>
            <a:r>
              <a:rPr lang="en-US" sz="2400" dirty="0" err="1" smtClean="0">
                <a:latin typeface="Times New Roman" pitchFamily="18" charset="0"/>
                <a:cs typeface="Times New Roman" pitchFamily="18" charset="0"/>
              </a:rPr>
              <a:t>Phytopharmaceuticals</a:t>
            </a:r>
            <a:r>
              <a:rPr lang="en-US" sz="2400" dirty="0" smtClean="0">
                <a:latin typeface="Times New Roman" pitchFamily="18" charset="0"/>
                <a:cs typeface="Times New Roman" pitchFamily="18" charset="0"/>
              </a:rPr>
              <a:t> are herbal medicines whose efficacy is down to one or several plant substances or active ingredients. They have been used for treating diseases since time immemorial. This traditional knowledge is still the basis for many medicinal products made from plants or parts thereof. Herbal medicines have been produced in Baden-Württemberg for many generations.</a:t>
            </a:r>
          </a:p>
          <a:p>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Phytopharmaceuticals</a:t>
            </a:r>
            <a:r>
              <a:rPr lang="en-US" sz="2400" dirty="0" smtClean="0">
                <a:latin typeface="Times New Roman" pitchFamily="18" charset="0"/>
                <a:cs typeface="Times New Roman" pitchFamily="18" charset="0"/>
              </a:rPr>
              <a:t> are medicines with pure active substances that come from plants or parts of plants</a:t>
            </a:r>
            <a:r>
              <a:rPr lang="en-US" sz="2400" dirty="0" smtClean="0"/>
              <a:t>.</a:t>
            </a:r>
            <a:endParaRPr lang="en-US" sz="2400" dirty="0" smtClean="0">
              <a:latin typeface="Times New Roman" pitchFamily="18" charset="0"/>
              <a:cs typeface="Times New Roman" pitchFamily="18" charset="0"/>
            </a:endParaRPr>
          </a:p>
        </p:txBody>
      </p:sp>
      <p:pic>
        <p:nvPicPr>
          <p:cNvPr id="4" name="Picture 2" descr="C:\Users\vivek\Desktop\1200px-Centurion_University_of_Technology_and_Management_Logo.svg.png"/>
          <p:cNvPicPr>
            <a:picLocks noChangeAspect="1" noChangeArrowheads="1"/>
          </p:cNvPicPr>
          <p:nvPr/>
        </p:nvPicPr>
        <p:blipFill>
          <a:blip r:embed="rId3" cstate="print"/>
          <a:srcRect/>
          <a:stretch>
            <a:fillRect/>
          </a:stretch>
        </p:blipFill>
        <p:spPr bwMode="auto">
          <a:xfrm>
            <a:off x="7467600" y="0"/>
            <a:ext cx="1447800" cy="1766316"/>
          </a:xfrm>
          <a:prstGeom prst="rect">
            <a:avLst/>
          </a:prstGeom>
          <a:noFill/>
        </p:spPr>
      </p:pic>
      <p:sp>
        <p:nvSpPr>
          <p:cNvPr id="10" name="TextBox 9"/>
          <p:cNvSpPr txBox="1"/>
          <p:nvPr/>
        </p:nvSpPr>
        <p:spPr>
          <a:xfrm>
            <a:off x="304800" y="1828800"/>
            <a:ext cx="7086600" cy="954107"/>
          </a:xfrm>
          <a:prstGeom prst="rect">
            <a:avLst/>
          </a:prstGeom>
          <a:noFill/>
        </p:spPr>
        <p:txBody>
          <a:bodyPr wrap="square" rtlCol="0">
            <a:spAutoFit/>
          </a:bodyPr>
          <a:lstStyle/>
          <a:p>
            <a:r>
              <a:rPr lang="en-US" sz="2000" b="1" u="sng" dirty="0" smtClean="0">
                <a:solidFill>
                  <a:schemeClr val="tx2">
                    <a:lumMod val="75000"/>
                  </a:schemeClr>
                </a:solidFill>
              </a:rPr>
              <a:t/>
            </a:r>
            <a:br>
              <a:rPr lang="en-US" sz="2000" b="1" u="sng"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66113" cy="4495800"/>
          </a:xfrm>
        </p:spPr>
        <p:txBody>
          <a:bodyPr>
            <a:normAutofit/>
          </a:bodyPr>
          <a:lstStyle/>
          <a:p>
            <a:pPr marL="60325" indent="-60325" algn="just">
              <a:lnSpc>
                <a:spcPct val="150000"/>
              </a:lnSpc>
            </a:pPr>
            <a:r>
              <a:rPr lang="en-US" sz="2400" b="0" cap="none" dirty="0" smtClean="0">
                <a:latin typeface="Times New Roman" pitchFamily="18" charset="0"/>
                <a:cs typeface="Times New Roman" pitchFamily="18" charset="0"/>
              </a:rPr>
              <a:t>Plants produce an incredible variety of natural compounds. it is therefore not surprising that humans make use of this huge diversity. Historical sources show that the use of medicinal plants goes way back to the bronze age. Europe has a culture of using medicinal plants that starts with </a:t>
            </a:r>
            <a:r>
              <a:rPr lang="en-US" sz="2400" b="0" cap="none" dirty="0" err="1" smtClean="0">
                <a:latin typeface="Times New Roman" pitchFamily="18" charset="0"/>
                <a:cs typeface="Times New Roman" pitchFamily="18" charset="0"/>
              </a:rPr>
              <a:t>hildegard</a:t>
            </a:r>
            <a:r>
              <a:rPr lang="en-US" sz="2400" b="0" cap="none" dirty="0" smtClean="0">
                <a:latin typeface="Times New Roman" pitchFamily="18" charset="0"/>
                <a:cs typeface="Times New Roman" pitchFamily="18" charset="0"/>
              </a:rPr>
              <a:t> von </a:t>
            </a:r>
            <a:r>
              <a:rPr lang="en-US" sz="2400" b="0" cap="none" dirty="0" err="1" smtClean="0">
                <a:latin typeface="Times New Roman" pitchFamily="18" charset="0"/>
                <a:cs typeface="Times New Roman" pitchFamily="18" charset="0"/>
              </a:rPr>
              <a:t>bingen</a:t>
            </a:r>
            <a:r>
              <a:rPr lang="en-US" sz="2400" b="0" cap="none" dirty="0" smtClean="0">
                <a:latin typeface="Times New Roman" pitchFamily="18" charset="0"/>
                <a:cs typeface="Times New Roman" pitchFamily="18" charset="0"/>
              </a:rPr>
              <a:t>, continues with </a:t>
            </a:r>
            <a:r>
              <a:rPr lang="en-US" sz="2400" b="0" cap="none" dirty="0" err="1" smtClean="0">
                <a:latin typeface="Times New Roman" pitchFamily="18" charset="0"/>
                <a:cs typeface="Times New Roman" pitchFamily="18" charset="0"/>
              </a:rPr>
              <a:t>friedrich</a:t>
            </a:r>
            <a:r>
              <a:rPr lang="en-US" sz="2400" b="0" cap="none" dirty="0" smtClean="0">
                <a:latin typeface="Times New Roman" pitchFamily="18" charset="0"/>
                <a:cs typeface="Times New Roman" pitchFamily="18" charset="0"/>
              </a:rPr>
              <a:t> </a:t>
            </a:r>
            <a:r>
              <a:rPr lang="en-US" sz="2400" b="0" cap="none" dirty="0" err="1" smtClean="0">
                <a:latin typeface="Times New Roman" pitchFamily="18" charset="0"/>
                <a:cs typeface="Times New Roman" pitchFamily="18" charset="0"/>
              </a:rPr>
              <a:t>sertürner</a:t>
            </a:r>
            <a:r>
              <a:rPr lang="en-US" sz="2400" b="0" cap="none" dirty="0" smtClean="0">
                <a:latin typeface="Times New Roman" pitchFamily="18" charset="0"/>
                <a:cs typeface="Times New Roman" pitchFamily="18" charset="0"/>
              </a:rPr>
              <a:t> who was the first to isolate morphine in pure form and ends with the modern-day production of herbal medicines</a:t>
            </a:r>
            <a:r>
              <a:rPr lang="en-US" sz="2400" b="0" dirty="0" smtClean="0">
                <a:latin typeface="Times New Roman" pitchFamily="18" charset="0"/>
                <a:cs typeface="Times New Roman" pitchFamily="18" charset="0"/>
              </a:rPr>
              <a:t>.</a:t>
            </a:r>
            <a:endParaRPr lang="en-US" sz="2400" u="sng" dirty="0">
              <a:latin typeface="Times New Roman" pitchFamily="18" charset="0"/>
              <a:cs typeface="Times New Roman" pitchFamily="18" charset="0"/>
            </a:endParaRPr>
          </a:p>
        </p:txBody>
      </p:sp>
      <p:sp>
        <p:nvSpPr>
          <p:cNvPr id="5" name="Text Placeholder 4"/>
          <p:cNvSpPr>
            <a:spLocks noGrp="1"/>
          </p:cNvSpPr>
          <p:nvPr>
            <p:ph type="body" idx="1"/>
          </p:nvPr>
        </p:nvSpPr>
        <p:spPr>
          <a:xfrm>
            <a:off x="0" y="228600"/>
            <a:ext cx="7620000" cy="1295400"/>
          </a:xfrm>
        </p:spPr>
        <p:txBody>
          <a:bodyPr>
            <a:normAutofit fontScale="25000" lnSpcReduction="20000"/>
          </a:bodyPr>
          <a:lstStyle/>
          <a:p>
            <a:r>
              <a:rPr lang="en-US" sz="4000" b="1" dirty="0" smtClean="0">
                <a:solidFill>
                  <a:srgbClr val="C00000"/>
                </a:solidFill>
              </a:rPr>
              <a:t>                        </a:t>
            </a:r>
          </a:p>
          <a:p>
            <a:r>
              <a:rPr lang="en-US" sz="4000" b="1" dirty="0" smtClean="0">
                <a:solidFill>
                  <a:schemeClr val="accent3">
                    <a:lumMod val="50000"/>
                  </a:schemeClr>
                </a:solidFill>
              </a:rPr>
              <a:t>                                                                                                      </a:t>
            </a:r>
          </a:p>
          <a:p>
            <a:endParaRPr lang="en-US" sz="4000" b="1" dirty="0" smtClean="0">
              <a:solidFill>
                <a:schemeClr val="accent3">
                  <a:lumMod val="50000"/>
                </a:schemeClr>
              </a:solidFill>
            </a:endParaRPr>
          </a:p>
          <a:p>
            <a:endParaRPr lang="en-US" sz="4000" b="1" dirty="0" smtClean="0">
              <a:solidFill>
                <a:schemeClr val="accent3">
                  <a:lumMod val="50000"/>
                </a:schemeClr>
              </a:solidFill>
            </a:endParaRPr>
          </a:p>
          <a:p>
            <a:endParaRPr lang="en-US" sz="4000" b="1" dirty="0" smtClean="0">
              <a:solidFill>
                <a:schemeClr val="accent3">
                  <a:lumMod val="50000"/>
                </a:schemeClr>
              </a:solidFill>
            </a:endParaRPr>
          </a:p>
          <a:p>
            <a:endParaRPr lang="en-US" sz="4000" b="1" dirty="0" smtClean="0">
              <a:solidFill>
                <a:schemeClr val="accent3">
                  <a:lumMod val="50000"/>
                </a:schemeClr>
              </a:solidFill>
            </a:endParaRPr>
          </a:p>
          <a:p>
            <a:endParaRPr lang="en-US" sz="4000" b="1" dirty="0" smtClean="0">
              <a:solidFill>
                <a:schemeClr val="accent3">
                  <a:lumMod val="50000"/>
                </a:schemeClr>
              </a:solidFill>
            </a:endParaRPr>
          </a:p>
          <a:p>
            <a:endParaRPr lang="en-US" sz="4000" b="1" dirty="0" smtClean="0">
              <a:solidFill>
                <a:schemeClr val="accent3">
                  <a:lumMod val="50000"/>
                </a:schemeClr>
              </a:solidFill>
            </a:endParaRPr>
          </a:p>
          <a:p>
            <a:r>
              <a:rPr lang="en-US" sz="4000" b="1" dirty="0" smtClean="0">
                <a:solidFill>
                  <a:schemeClr val="accent3">
                    <a:lumMod val="75000"/>
                  </a:schemeClr>
                </a:solidFill>
              </a:rPr>
              <a:t>                                                                                              </a:t>
            </a:r>
            <a:r>
              <a:rPr lang="en-US" sz="19200" b="1" u="sng" dirty="0" smtClean="0">
                <a:solidFill>
                  <a:schemeClr val="accent3">
                    <a:lumMod val="75000"/>
                  </a:schemeClr>
                </a:solidFill>
                <a:latin typeface="Agency FB" pitchFamily="34" charset="0"/>
              </a:rPr>
              <a:t>HISTORY</a:t>
            </a:r>
            <a:endParaRPr lang="en-US" sz="19200" b="1" u="sng" dirty="0">
              <a:solidFill>
                <a:schemeClr val="accent3">
                  <a:lumMod val="75000"/>
                </a:schemeClr>
              </a:solidFill>
              <a:latin typeface="Agency FB" pitchFamily="34" charset="0"/>
            </a:endParaRPr>
          </a:p>
        </p:txBody>
      </p:sp>
      <p:pic>
        <p:nvPicPr>
          <p:cNvPr id="6"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696200" y="228600"/>
            <a:ext cx="1447800" cy="17663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lumMod val="75000"/>
                  </a:schemeClr>
                </a:solidFill>
                <a:latin typeface="Agency FB" pitchFamily="34" charset="0"/>
                <a:cs typeface="Aharoni" pitchFamily="2" charset="-79"/>
              </a:rPr>
              <a:t>EXAMPLES</a:t>
            </a:r>
            <a:endParaRPr lang="en-US" b="1" u="sng" dirty="0">
              <a:solidFill>
                <a:schemeClr val="accent3">
                  <a:lumMod val="75000"/>
                </a:schemeClr>
              </a:solidFill>
              <a:latin typeface="Agency FB" pitchFamily="34" charset="0"/>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buNone/>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The </a:t>
            </a:r>
            <a:r>
              <a:rPr lang="en-US" sz="2800" dirty="0" smtClean="0">
                <a:latin typeface="Times New Roman" pitchFamily="18" charset="0"/>
                <a:cs typeface="Times New Roman" pitchFamily="18" charset="0"/>
              </a:rPr>
              <a:t>crude drugs are subjected to a suitable method of </a:t>
            </a:r>
            <a:r>
              <a:rPr lang="en-US" sz="2800" dirty="0" err="1" smtClean="0">
                <a:latin typeface="Times New Roman" pitchFamily="18" charset="0"/>
                <a:cs typeface="Times New Roman" pitchFamily="18" charset="0"/>
              </a:rPr>
              <a:t>extractionand</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purification for the isolation of </a:t>
            </a:r>
            <a:r>
              <a:rPr lang="en-US" sz="2800" dirty="0" err="1" smtClean="0">
                <a:latin typeface="Times New Roman" pitchFamily="18" charset="0"/>
                <a:cs typeface="Times New Roman" pitchFamily="18" charset="0"/>
              </a:rPr>
              <a:t>phytopharmaceuticals</a:t>
            </a:r>
            <a:r>
              <a:rPr lang="en-US" sz="2800" dirty="0" smtClean="0">
                <a:latin typeface="Times New Roman" pitchFamily="18" charset="0"/>
                <a:cs typeface="Times New Roman" pitchFamily="18" charset="0"/>
              </a:rPr>
              <a:t>, which could be incorporated as active ingredients in the modern system of medicine</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 The </a:t>
            </a:r>
            <a:r>
              <a:rPr lang="en-US" sz="2800" dirty="0" err="1" smtClean="0">
                <a:latin typeface="Times New Roman" pitchFamily="18" charset="0"/>
                <a:cs typeface="Times New Roman" pitchFamily="18" charset="0"/>
              </a:rPr>
              <a:t>anthracene</a:t>
            </a:r>
            <a:r>
              <a:rPr lang="en-US" sz="2800" dirty="0" smtClean="0">
                <a:latin typeface="Times New Roman" pitchFamily="18" charset="0"/>
                <a:cs typeface="Times New Roman" pitchFamily="18" charset="0"/>
              </a:rPr>
              <a:t> glycosides such as </a:t>
            </a:r>
            <a:r>
              <a:rPr lang="en-US" sz="2800" dirty="0" err="1" smtClean="0">
                <a:latin typeface="Times New Roman" pitchFamily="18" charset="0"/>
                <a:cs typeface="Times New Roman" pitchFamily="18" charset="0"/>
              </a:rPr>
              <a:t>sennosides</a:t>
            </a:r>
            <a:r>
              <a:rPr lang="en-US" sz="2800" dirty="0" smtClean="0">
                <a:latin typeface="Times New Roman" pitchFamily="18" charset="0"/>
                <a:cs typeface="Times New Roman" pitchFamily="18" charset="0"/>
              </a:rPr>
              <a:t> are extracted in the from of their stable calcium salts from the leaves and pods of </a:t>
            </a:r>
            <a:r>
              <a:rPr lang="en-US" sz="2800" dirty="0" err="1" smtClean="0">
                <a:latin typeface="Times New Roman" pitchFamily="18" charset="0"/>
                <a:cs typeface="Times New Roman" pitchFamily="18" charset="0"/>
              </a:rPr>
              <a:t>senna</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indole</a:t>
            </a:r>
            <a:r>
              <a:rPr lang="en-US" sz="2800" dirty="0" smtClean="0">
                <a:latin typeface="Times New Roman" pitchFamily="18" charset="0"/>
                <a:cs typeface="Times New Roman" pitchFamily="18" charset="0"/>
              </a:rPr>
              <a:t> alkaloids such as </a:t>
            </a:r>
            <a:r>
              <a:rPr lang="en-US" sz="2800" dirty="0" err="1" smtClean="0">
                <a:latin typeface="Times New Roman" pitchFamily="18" charset="0"/>
                <a:cs typeface="Times New Roman" pitchFamily="18" charset="0"/>
              </a:rPr>
              <a:t>ergometrine</a:t>
            </a:r>
            <a:r>
              <a:rPr lang="en-US" sz="2800" dirty="0" smtClean="0">
                <a:latin typeface="Times New Roman" pitchFamily="18" charset="0"/>
                <a:cs typeface="Times New Roman" pitchFamily="18" charset="0"/>
              </a:rPr>
              <a:t> and ergotamine are commercially extracted as their salts from the fungus of ergot, known as </a:t>
            </a:r>
            <a:r>
              <a:rPr lang="en-US" sz="2800" dirty="0" err="1" smtClean="0">
                <a:latin typeface="Times New Roman" pitchFamily="18" charset="0"/>
                <a:cs typeface="Times New Roman" pitchFamily="18" charset="0"/>
              </a:rPr>
              <a:t>Claviceps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purpurea</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3. Caffeine is </a:t>
            </a:r>
            <a:r>
              <a:rPr lang="en-US" sz="2800" dirty="0" err="1" smtClean="0">
                <a:latin typeface="Times New Roman" pitchFamily="18" charset="0"/>
                <a:cs typeface="Times New Roman" pitchFamily="18" charset="0"/>
              </a:rPr>
              <a:t>exctrated</a:t>
            </a:r>
            <a:r>
              <a:rPr lang="en-US" sz="2800" dirty="0" smtClean="0">
                <a:latin typeface="Times New Roman" pitchFamily="18" charset="0"/>
                <a:cs typeface="Times New Roman" pitchFamily="18" charset="0"/>
              </a:rPr>
              <a:t> from tea or </a:t>
            </a:r>
            <a:r>
              <a:rPr lang="en-US" sz="2800" dirty="0" err="1" smtClean="0">
                <a:latin typeface="Times New Roman" pitchFamily="18" charset="0"/>
                <a:cs typeface="Times New Roman" pitchFamily="18" charset="0"/>
              </a:rPr>
              <a:t>teawaste</a:t>
            </a:r>
            <a:r>
              <a:rPr lang="en-US" sz="2800" dirty="0" smtClean="0">
                <a:latin typeface="Times New Roman" pitchFamily="18" charset="0"/>
                <a:cs typeface="Times New Roman" pitchFamily="18" charset="0"/>
              </a:rPr>
              <a:t>, where as </a:t>
            </a:r>
            <a:r>
              <a:rPr lang="en-US" sz="2800" dirty="0" err="1" smtClean="0">
                <a:latin typeface="Times New Roman" pitchFamily="18" charset="0"/>
                <a:cs typeface="Times New Roman" pitchFamily="18" charset="0"/>
              </a:rPr>
              <a:t>nuxvomica</a:t>
            </a:r>
            <a:r>
              <a:rPr lang="en-US" sz="2800" dirty="0" smtClean="0">
                <a:latin typeface="Times New Roman" pitchFamily="18" charset="0"/>
                <a:cs typeface="Times New Roman" pitchFamily="18" charset="0"/>
              </a:rPr>
              <a:t> seeds serve as the raw material for the extraction of strychnine. </a:t>
            </a:r>
            <a:endParaRPr lang="en-US" sz="2800" dirty="0">
              <a:latin typeface="Times New Roman" pitchFamily="18" charset="0"/>
              <a:cs typeface="Times New Roman" pitchFamily="18" charset="0"/>
            </a:endParaRPr>
          </a:p>
        </p:txBody>
      </p:sp>
      <p:pic>
        <p:nvPicPr>
          <p:cNvPr id="5"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620000" y="25908"/>
            <a:ext cx="1371600" cy="14980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457200"/>
          </a:xfrm>
        </p:spPr>
        <p:txBody>
          <a:bodyPr>
            <a:noAutofit/>
          </a:bodyPr>
          <a:lstStyle/>
          <a:p>
            <a:r>
              <a:rPr lang="en-US" sz="4800" b="1" u="sng" dirty="0" smtClean="0">
                <a:solidFill>
                  <a:schemeClr val="accent3">
                    <a:lumMod val="75000"/>
                  </a:schemeClr>
                </a:solidFill>
                <a:latin typeface="Agency FB" pitchFamily="34" charset="0"/>
              </a:rPr>
              <a:t>EXAMPLES</a:t>
            </a:r>
            <a:endParaRPr lang="en-US" sz="4800"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457200" y="1371600"/>
            <a:ext cx="8686800" cy="5257800"/>
          </a:xfrm>
        </p:spPr>
        <p:txBody>
          <a:bodyPr>
            <a:normAutofit fontScale="85000" lnSpcReduction="10000"/>
          </a:bodyPr>
          <a:lstStyle/>
          <a:p>
            <a:pPr>
              <a:buNone/>
            </a:pPr>
            <a:r>
              <a:rPr lang="en-US" dirty="0" smtClean="0"/>
              <a:t>4</a:t>
            </a:r>
            <a:r>
              <a:rPr lang="en-US" dirty="0" smtClean="0">
                <a:latin typeface="Times New Roman" pitchFamily="18" charset="0"/>
                <a:cs typeface="Times New Roman" pitchFamily="18" charset="0"/>
              </a:rPr>
              <a:t>. The antihypertensive and </a:t>
            </a:r>
            <a:r>
              <a:rPr lang="en-US" dirty="0" err="1" smtClean="0">
                <a:latin typeface="Times New Roman" pitchFamily="18" charset="0"/>
                <a:cs typeface="Times New Roman" pitchFamily="18" charset="0"/>
              </a:rPr>
              <a:t>tranquilising</a:t>
            </a:r>
            <a:r>
              <a:rPr lang="en-US" dirty="0" smtClean="0">
                <a:latin typeface="Times New Roman" pitchFamily="18" charset="0"/>
                <a:cs typeface="Times New Roman" pitchFamily="18" charset="0"/>
              </a:rPr>
              <a:t> agent </a:t>
            </a:r>
            <a:r>
              <a:rPr lang="en-US" dirty="0" err="1" smtClean="0">
                <a:latin typeface="Times New Roman" pitchFamily="18" charset="0"/>
                <a:cs typeface="Times New Roman" pitchFamily="18" charset="0"/>
              </a:rPr>
              <a:t>reserpine</a:t>
            </a:r>
            <a:r>
              <a:rPr lang="en-US" dirty="0" smtClean="0">
                <a:latin typeface="Times New Roman" pitchFamily="18" charset="0"/>
                <a:cs typeface="Times New Roman" pitchFamily="18" charset="0"/>
              </a:rPr>
              <a:t> is commercially obtained from the roots and rhizomes of </a:t>
            </a:r>
            <a:r>
              <a:rPr lang="en-US" dirty="0" err="1" smtClean="0">
                <a:latin typeface="Times New Roman" pitchFamily="18" charset="0"/>
                <a:cs typeface="Times New Roman" pitchFamily="18" charset="0"/>
              </a:rPr>
              <a:t>Rauwolfia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serpentina</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Other </a:t>
            </a:r>
            <a:r>
              <a:rPr lang="en-US" dirty="0" err="1" smtClean="0">
                <a:latin typeface="Times New Roman" pitchFamily="18" charset="0"/>
                <a:cs typeface="Times New Roman" pitchFamily="18" charset="0"/>
              </a:rPr>
              <a:t>tropane</a:t>
            </a:r>
            <a:r>
              <a:rPr lang="en-US" dirty="0" smtClean="0">
                <a:latin typeface="Times New Roman" pitchFamily="18" charset="0"/>
                <a:cs typeface="Times New Roman" pitchFamily="18" charset="0"/>
              </a:rPr>
              <a:t> alkaloids l-</a:t>
            </a:r>
            <a:r>
              <a:rPr lang="en-US" dirty="0" err="1" smtClean="0">
                <a:latin typeface="Times New Roman" pitchFamily="18" charset="0"/>
                <a:cs typeface="Times New Roman" pitchFamily="18" charset="0"/>
              </a:rPr>
              <a:t>hyoscyamine</a:t>
            </a:r>
            <a:r>
              <a:rPr lang="en-US" dirty="0" smtClean="0">
                <a:latin typeface="Times New Roman" pitchFamily="18" charset="0"/>
                <a:cs typeface="Times New Roman" pitchFamily="18" charset="0"/>
              </a:rPr>
              <a:t> and atropine are obtained form </a:t>
            </a:r>
            <a:r>
              <a:rPr lang="en-US" dirty="0" err="1" smtClean="0">
                <a:latin typeface="Times New Roman" pitchFamily="18" charset="0"/>
                <a:cs typeface="Times New Roman" pitchFamily="18" charset="0"/>
              </a:rPr>
              <a:t>Atropa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belladona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Datura</a:t>
            </a:r>
            <a:r>
              <a:rPr lang="en-US" dirty="0" smtClean="0">
                <a:latin typeface="Times New Roman" pitchFamily="18" charset="0"/>
                <a:cs typeface="Times New Roman" pitchFamily="18" charset="0"/>
              </a:rPr>
              <a:t> metal </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6. </a:t>
            </a:r>
            <a:r>
              <a:rPr lang="en-US" dirty="0" err="1" smtClean="0">
                <a:latin typeface="Times New Roman" pitchFamily="18" charset="0"/>
                <a:cs typeface="Times New Roman" pitchFamily="18" charset="0"/>
              </a:rPr>
              <a:t>Isoquinoline</a:t>
            </a:r>
            <a:r>
              <a:rPr lang="en-US" dirty="0" smtClean="0">
                <a:latin typeface="Times New Roman" pitchFamily="18" charset="0"/>
                <a:cs typeface="Times New Roman" pitchFamily="18" charset="0"/>
              </a:rPr>
              <a:t> alkaloids such as morphine, </a:t>
            </a:r>
            <a:r>
              <a:rPr lang="en-US" dirty="0" err="1" smtClean="0">
                <a:latin typeface="Times New Roman" pitchFamily="18" charset="0"/>
                <a:cs typeface="Times New Roman" pitchFamily="18" charset="0"/>
              </a:rPr>
              <a:t>papaverine</a:t>
            </a:r>
            <a:r>
              <a:rPr lang="en-US" dirty="0" smtClean="0">
                <a:latin typeface="Times New Roman" pitchFamily="18" charset="0"/>
                <a:cs typeface="Times New Roman" pitchFamily="18" charset="0"/>
              </a:rPr>
              <a:t>, codeine and </a:t>
            </a:r>
            <a:r>
              <a:rPr lang="en-US" dirty="0" err="1" smtClean="0">
                <a:latin typeface="Times New Roman" pitchFamily="18" charset="0"/>
                <a:cs typeface="Times New Roman" pitchFamily="18" charset="0"/>
              </a:rPr>
              <a:t>thebaine</a:t>
            </a:r>
            <a:r>
              <a:rPr lang="en-US" dirty="0" smtClean="0">
                <a:latin typeface="Times New Roman" pitchFamily="18" charset="0"/>
                <a:cs typeface="Times New Roman" pitchFamily="18" charset="0"/>
              </a:rPr>
              <a:t> are extracted from opium, latex obtained from poppy capsules.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The alkaloids quinine and </a:t>
            </a:r>
            <a:r>
              <a:rPr lang="en-US" dirty="0" err="1" smtClean="0">
                <a:latin typeface="Times New Roman" pitchFamily="18" charset="0"/>
                <a:cs typeface="Times New Roman" pitchFamily="18" charset="0"/>
              </a:rPr>
              <a:t>quinidine</a:t>
            </a:r>
            <a:r>
              <a:rPr lang="en-US" dirty="0" smtClean="0">
                <a:latin typeface="Times New Roman" pitchFamily="18" charset="0"/>
                <a:cs typeface="Times New Roman" pitchFamily="18" charset="0"/>
              </a:rPr>
              <a:t> are commercially obtained from the bark of different cinchona species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8. </a:t>
            </a:r>
            <a:r>
              <a:rPr lang="en-US" dirty="0" err="1" smtClean="0">
                <a:latin typeface="Times New Roman" pitchFamily="18" charset="0"/>
                <a:cs typeface="Times New Roman" pitchFamily="18" charset="0"/>
              </a:rPr>
              <a:t>pilocarpine</a:t>
            </a:r>
            <a:r>
              <a:rPr lang="en-US" dirty="0" smtClean="0">
                <a:latin typeface="Times New Roman" pitchFamily="18" charset="0"/>
                <a:cs typeface="Times New Roman" pitchFamily="18" charset="0"/>
              </a:rPr>
              <a:t> nitrate, a life saving drug useful in treatment of glaucoma, is extracted from leaves of </a:t>
            </a:r>
            <a:r>
              <a:rPr lang="en-US" dirty="0" err="1" smtClean="0">
                <a:latin typeface="Times New Roman" pitchFamily="18" charset="0"/>
                <a:cs typeface="Times New Roman" pitchFamily="18" charset="0"/>
              </a:rPr>
              <a:t>Pilocarpus</a:t>
            </a:r>
            <a:r>
              <a:rPr lang="en-US" dirty="0" smtClean="0">
                <a:latin typeface="Times New Roman" pitchFamily="18" charset="0"/>
                <a:cs typeface="Times New Roman" pitchFamily="18" charset="0"/>
              </a:rPr>
              <a:t> jaborandi</a:t>
            </a:r>
            <a:endParaRPr lang="en-US" dirty="0">
              <a:latin typeface="Times New Roman" pitchFamily="18" charset="0"/>
              <a:cs typeface="Times New Roman" pitchFamily="18" charset="0"/>
            </a:endParaRPr>
          </a:p>
        </p:txBody>
      </p:sp>
      <p:pic>
        <p:nvPicPr>
          <p:cNvPr id="4"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960368" y="0"/>
            <a:ext cx="1183631" cy="129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fontScale="90000"/>
          </a:bodyPr>
          <a:lstStyle/>
          <a:p>
            <a:r>
              <a:rPr lang="en-US" sz="4800" b="1" u="sng" dirty="0" smtClean="0">
                <a:solidFill>
                  <a:schemeClr val="accent3">
                    <a:lumMod val="75000"/>
                  </a:schemeClr>
                </a:solidFill>
                <a:latin typeface="Agency FB" pitchFamily="34" charset="0"/>
              </a:rPr>
              <a:t/>
            </a:r>
            <a:br>
              <a:rPr lang="en-US" sz="4800" b="1" u="sng" dirty="0" smtClean="0">
                <a:solidFill>
                  <a:schemeClr val="accent3">
                    <a:lumMod val="75000"/>
                  </a:schemeClr>
                </a:solidFill>
                <a:latin typeface="Agency FB" pitchFamily="34" charset="0"/>
              </a:rPr>
            </a:br>
            <a:r>
              <a:rPr lang="en-US" sz="4800" b="1" u="sng" dirty="0" smtClean="0">
                <a:solidFill>
                  <a:schemeClr val="accent3">
                    <a:lumMod val="75000"/>
                  </a:schemeClr>
                </a:solidFill>
                <a:latin typeface="Agency FB" pitchFamily="34" charset="0"/>
              </a:rPr>
              <a:t>EXAMPLES</a:t>
            </a:r>
            <a:endParaRPr lang="en-US" sz="4800"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457200" y="1371600"/>
            <a:ext cx="8229600" cy="5257800"/>
          </a:xfrm>
        </p:spPr>
        <p:txBody>
          <a:bodyPr>
            <a:normAutofit/>
          </a:bodyPr>
          <a:lstStyle/>
          <a:p>
            <a:pPr>
              <a:buNone/>
            </a:pPr>
            <a:r>
              <a:rPr lang="en-US" dirty="0" smtClean="0"/>
              <a:t>9</a:t>
            </a: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 number of essential oils and their chemicals used as medicinal and </a:t>
            </a:r>
            <a:r>
              <a:rPr lang="en-US" sz="2600" dirty="0" err="1" smtClean="0">
                <a:latin typeface="Times New Roman" pitchFamily="18" charset="0"/>
                <a:cs typeface="Times New Roman" pitchFamily="18" charset="0"/>
              </a:rPr>
              <a:t>flavouring</a:t>
            </a:r>
            <a:r>
              <a:rPr lang="en-US" sz="2600" dirty="0" smtClean="0">
                <a:latin typeface="Times New Roman" pitchFamily="18" charset="0"/>
                <a:cs typeface="Times New Roman" pitchFamily="18" charset="0"/>
              </a:rPr>
              <a:t> agent are obtained from plants sources. Examples volatile oils of peppermint, spearmint, clove, eucalyptus, ginger, citronella, thyme and </a:t>
            </a:r>
            <a:r>
              <a:rPr lang="en-US" sz="2600" dirty="0" err="1" smtClean="0">
                <a:latin typeface="Times New Roman" pitchFamily="18" charset="0"/>
                <a:cs typeface="Times New Roman" pitchFamily="18" charset="0"/>
              </a:rPr>
              <a:t>vetiver</a:t>
            </a:r>
            <a:r>
              <a:rPr lang="en-US"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10</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Citral</a:t>
            </a:r>
            <a:r>
              <a:rPr lang="en-US" sz="2600" dirty="0" smtClean="0">
                <a:latin typeface="Times New Roman" pitchFamily="18" charset="0"/>
                <a:cs typeface="Times New Roman" pitchFamily="18" charset="0"/>
              </a:rPr>
              <a:t> from lemon grass oil, is itself used in perfumery and soaps . </a:t>
            </a:r>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11</a:t>
            </a:r>
            <a:r>
              <a:rPr lang="en-US" sz="2600" dirty="0" smtClean="0">
                <a:latin typeface="Times New Roman" pitchFamily="18" charset="0"/>
                <a:cs typeface="Times New Roman" pitchFamily="18" charset="0"/>
              </a:rPr>
              <a:t>. Spices are usually more diversified than the perfume principles containing not only </a:t>
            </a:r>
            <a:r>
              <a:rPr lang="en-US" sz="2600" dirty="0" err="1" smtClean="0">
                <a:latin typeface="Times New Roman" pitchFamily="18" charset="0"/>
                <a:cs typeface="Times New Roman" pitchFamily="18" charset="0"/>
              </a:rPr>
              <a:t>terpenes</a:t>
            </a:r>
            <a:r>
              <a:rPr lang="en-US" sz="2600" dirty="0" smtClean="0">
                <a:latin typeface="Times New Roman" pitchFamily="18" charset="0"/>
                <a:cs typeface="Times New Roman" pitchFamily="18" charset="0"/>
              </a:rPr>
              <a:t>, from dill, caraway, fennel, celery etc. But also aromatic </a:t>
            </a:r>
            <a:r>
              <a:rPr lang="en-US" sz="2600" dirty="0" err="1" smtClean="0">
                <a:latin typeface="Times New Roman" pitchFamily="18" charset="0"/>
                <a:cs typeface="Times New Roman" pitchFamily="18" charset="0"/>
              </a:rPr>
              <a:t>aldehydes</a:t>
            </a:r>
            <a:r>
              <a:rPr lang="en-US" sz="2600" dirty="0" smtClean="0">
                <a:latin typeface="Times New Roman" pitchFamily="18" charset="0"/>
                <a:cs typeface="Times New Roman" pitchFamily="18" charset="0"/>
              </a:rPr>
              <a:t>, phenols and </a:t>
            </a:r>
            <a:r>
              <a:rPr lang="en-US" sz="2600" dirty="0" err="1" smtClean="0">
                <a:latin typeface="Times New Roman" pitchFamily="18" charset="0"/>
                <a:cs typeface="Times New Roman" pitchFamily="18" charset="0"/>
              </a:rPr>
              <a:t>sulphur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compunds</a:t>
            </a:r>
            <a:r>
              <a:rPr lang="en-US"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a:buNone/>
            </a:pPr>
            <a:endParaRPr lang="en-US" dirty="0" smtClean="0"/>
          </a:p>
          <a:p>
            <a:pPr>
              <a:buNone/>
            </a:pPr>
            <a:endParaRPr lang="en-US" dirty="0" smtClean="0"/>
          </a:p>
          <a:p>
            <a:pPr>
              <a:buNone/>
            </a:pPr>
            <a:endParaRPr lang="en-US" dirty="0" smtClean="0"/>
          </a:p>
          <a:p>
            <a:pPr>
              <a:buNone/>
            </a:pPr>
            <a:endParaRPr lang="en-US" dirty="0">
              <a:solidFill>
                <a:srgbClr val="002060"/>
              </a:solidFill>
            </a:endParaRPr>
          </a:p>
        </p:txBody>
      </p:sp>
      <p:pic>
        <p:nvPicPr>
          <p:cNvPr id="6"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620000" y="0"/>
            <a:ext cx="1524000" cy="13944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05800" cy="1706562"/>
          </a:xfrm>
        </p:spPr>
        <p:txBody>
          <a:bodyPr>
            <a:normAutofit/>
          </a:bodyPr>
          <a:lstStyle/>
          <a:p>
            <a:r>
              <a:rPr lang="en-US" b="1" u="sng" dirty="0" smtClean="0">
                <a:solidFill>
                  <a:schemeClr val="accent3">
                    <a:lumMod val="75000"/>
                  </a:schemeClr>
                </a:solidFill>
                <a:latin typeface="Agency FB" pitchFamily="34" charset="0"/>
              </a:rPr>
              <a:t>OBJECTIVES</a:t>
            </a:r>
            <a:endParaRPr lang="en-US"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457200" y="1676400"/>
            <a:ext cx="8229600" cy="4983163"/>
          </a:xfrm>
        </p:spPr>
        <p:txBody>
          <a:bodyPr>
            <a:normAutofit fontScale="77500" lnSpcReduction="20000"/>
          </a:bodyPr>
          <a:lstStyle/>
          <a:p>
            <a:pPr marL="514350" indent="-514350">
              <a:buAutoNum type="arabicPeriod"/>
            </a:pPr>
            <a:r>
              <a:rPr lang="en-US" dirty="0" smtClean="0">
                <a:latin typeface="Times New Roman" pitchFamily="18" charset="0"/>
                <a:cs typeface="Times New Roman" pitchFamily="18" charset="0"/>
              </a:rPr>
              <a:t> To impart knowledge on basic principles of Herbal Drug </a:t>
            </a:r>
            <a:r>
              <a:rPr lang="en-US" dirty="0" smtClean="0">
                <a:latin typeface="Times New Roman" pitchFamily="18" charset="0"/>
                <a:cs typeface="Times New Roman" pitchFamily="18" charset="0"/>
              </a:rPr>
              <a:t>Science.</a:t>
            </a:r>
          </a:p>
          <a:p>
            <a:pPr marL="514350" indent="-514350">
              <a:buAutoNum type="arabicPeriod"/>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teach different levels of </a:t>
            </a:r>
            <a:r>
              <a:rPr lang="en-US" dirty="0" err="1" smtClean="0">
                <a:latin typeface="Times New Roman" pitchFamily="18" charset="0"/>
                <a:cs typeface="Times New Roman" pitchFamily="18" charset="0"/>
              </a:rPr>
              <a:t>Pharmacognosy</a:t>
            </a:r>
            <a:r>
              <a:rPr lang="en-US" dirty="0" smtClean="0">
                <a:latin typeface="Times New Roman" pitchFamily="18" charset="0"/>
                <a:cs typeface="Times New Roman" pitchFamily="18" charset="0"/>
              </a:rPr>
              <a:t>, from Sources of Drugs and Pharmaceuticals to isolation of </a:t>
            </a:r>
            <a:r>
              <a:rPr lang="en-US" dirty="0" err="1" smtClean="0">
                <a:latin typeface="Times New Roman" pitchFamily="18" charset="0"/>
                <a:cs typeface="Times New Roman" pitchFamily="18" charset="0"/>
              </a:rPr>
              <a:t>phytopharmaceuticals</a:t>
            </a:r>
            <a:r>
              <a:rPr lang="en-US" dirty="0" smtClean="0">
                <a:latin typeface="Times New Roman" pitchFamily="18" charset="0"/>
                <a:cs typeface="Times New Roman" pitchFamily="18" charset="0"/>
              </a:rPr>
              <a:t> and their </a:t>
            </a:r>
            <a:r>
              <a:rPr lang="en-US" dirty="0" smtClean="0">
                <a:latin typeface="Times New Roman" pitchFamily="18" charset="0"/>
                <a:cs typeface="Times New Roman" pitchFamily="18" charset="0"/>
              </a:rPr>
              <a:t>evaluation.</a:t>
            </a:r>
          </a:p>
          <a:p>
            <a:pPr marL="514350" indent="-514350">
              <a:buAutoNum type="arabicPeriod"/>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create awareness on advanced techniques of Drug development from natural sources and Research by conducting Live Demonstrations and Audio-Visual </a:t>
            </a:r>
            <a:r>
              <a:rPr lang="en-US" dirty="0" smtClean="0">
                <a:latin typeface="Times New Roman" pitchFamily="18" charset="0"/>
                <a:cs typeface="Times New Roman" pitchFamily="18" charset="0"/>
              </a:rPr>
              <a:t>presentations.</a:t>
            </a:r>
          </a:p>
          <a:p>
            <a:pPr marL="514350" indent="-514350">
              <a:buAutoNum type="arabicPeriod"/>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create awareness on Lab safety Precautions, Handling techniques, Hazardous crude drugs usage and their proper disposal for maintaining Clean and Green </a:t>
            </a:r>
            <a:r>
              <a:rPr lang="en-US" dirty="0" smtClean="0">
                <a:latin typeface="Times New Roman" pitchFamily="18" charset="0"/>
                <a:cs typeface="Times New Roman" pitchFamily="18" charset="0"/>
              </a:rPr>
              <a:t>environment.</a:t>
            </a:r>
          </a:p>
          <a:p>
            <a:pPr marL="514350" indent="-514350">
              <a:buAutoNum type="arabicPeriod"/>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involve Experiential Learning by conducting laboratory experiments to the students.</a:t>
            </a:r>
            <a:endParaRPr lang="en-US" dirty="0">
              <a:latin typeface="Times New Roman" pitchFamily="18" charset="0"/>
              <a:cs typeface="Times New Roman" pitchFamily="18" charset="0"/>
            </a:endParaRPr>
          </a:p>
        </p:txBody>
      </p:sp>
      <p:pic>
        <p:nvPicPr>
          <p:cNvPr id="4"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8082591" y="0"/>
            <a:ext cx="1061409" cy="15377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lumMod val="75000"/>
                  </a:schemeClr>
                </a:solidFill>
                <a:latin typeface="Agency FB" pitchFamily="34" charset="0"/>
              </a:rPr>
              <a:t>FUNCTIONS</a:t>
            </a:r>
            <a:endParaRPr lang="en-US"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err="1" smtClean="0">
                <a:latin typeface="Times New Roman" pitchFamily="18" charset="0"/>
                <a:cs typeface="Times New Roman" pitchFamily="18" charset="0"/>
              </a:rPr>
              <a:t>Phytochemicals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plays a vital role in preventing oxidative damage</a:t>
            </a:r>
            <a:r>
              <a:rPr lang="en-US" dirty="0" smtClean="0">
                <a:latin typeface="Times New Roman" pitchFamily="18" charset="0"/>
                <a:cs typeface="Times New Roman" pitchFamily="18" charset="0"/>
              </a:rPr>
              <a:t>.</a:t>
            </a:r>
          </a:p>
          <a:p>
            <a:pPr marL="514350" indent="-514350">
              <a:buAutoNum type="arabicPeriod"/>
            </a:pPr>
            <a:r>
              <a:rPr lang="en-US" dirty="0" err="1" smtClean="0">
                <a:latin typeface="Times New Roman" pitchFamily="18" charset="0"/>
                <a:cs typeface="Times New Roman" pitchFamily="18" charset="0"/>
              </a:rPr>
              <a:t>Phenolics</a:t>
            </a:r>
            <a:r>
              <a:rPr lang="en-US" dirty="0" smtClean="0">
                <a:latin typeface="Times New Roman" pitchFamily="18" charset="0"/>
                <a:cs typeface="Times New Roman" pitchFamily="18" charset="0"/>
              </a:rPr>
              <a:t> play a vital role in plant physiology, providing to resistance to microbes, insects, pigments, odor and </a:t>
            </a:r>
            <a:r>
              <a:rPr lang="en-US" dirty="0" smtClean="0">
                <a:latin typeface="Times New Roman" pitchFamily="18" charset="0"/>
                <a:cs typeface="Times New Roman" pitchFamily="18" charset="0"/>
              </a:rPr>
              <a:t>flavor.</a:t>
            </a:r>
          </a:p>
          <a:p>
            <a:pPr marL="514350" indent="-514350">
              <a:buAutoNum type="arabicPeriod"/>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Polyphenolic</a:t>
            </a:r>
            <a:r>
              <a:rPr lang="en-US" dirty="0" smtClean="0">
                <a:latin typeface="Times New Roman" pitchFamily="18" charset="0"/>
                <a:cs typeface="Times New Roman" pitchFamily="18" charset="0"/>
              </a:rPr>
              <a:t> compounds mainly </a:t>
            </a:r>
            <a:r>
              <a:rPr lang="en-US" dirty="0" err="1" smtClean="0">
                <a:latin typeface="Times New Roman" pitchFamily="18" charset="0"/>
                <a:cs typeface="Times New Roman" pitchFamily="18" charset="0"/>
              </a:rPr>
              <a:t>flavonoids</a:t>
            </a:r>
            <a:r>
              <a:rPr lang="en-US" dirty="0" smtClean="0">
                <a:latin typeface="Times New Roman" pitchFamily="18" charset="0"/>
                <a:cs typeface="Times New Roman" pitchFamily="18" charset="0"/>
              </a:rPr>
              <a:t> have potential therapeutic value as antioxidant and anti-inflammatory agents for prevention of cardio vascular disease.</a:t>
            </a:r>
            <a:r>
              <a:rPr lang="en-US" dirty="0" smtClean="0"/>
              <a:t> </a:t>
            </a:r>
            <a:endParaRPr lang="en-US" dirty="0"/>
          </a:p>
        </p:txBody>
      </p:sp>
      <p:pic>
        <p:nvPicPr>
          <p:cNvPr id="4"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848601" y="0"/>
            <a:ext cx="1295400" cy="15377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solidFill>
                  <a:schemeClr val="accent3">
                    <a:lumMod val="75000"/>
                  </a:schemeClr>
                </a:solidFill>
                <a:latin typeface="Agency FB" pitchFamily="34" charset="0"/>
              </a:rPr>
              <a:t>OBJECTIVES</a:t>
            </a:r>
            <a:endParaRPr lang="en-US" sz="4800" b="1" u="sng" dirty="0">
              <a:solidFill>
                <a:schemeClr val="accent3">
                  <a:lumMod val="75000"/>
                </a:schemeClr>
              </a:solidFill>
              <a:latin typeface="Agency FB" pitchFamily="34" charset="0"/>
            </a:endParaRPr>
          </a:p>
        </p:txBody>
      </p:sp>
      <p:sp>
        <p:nvSpPr>
          <p:cNvPr id="3" name="Content Placeholder 2"/>
          <p:cNvSpPr>
            <a:spLocks noGrp="1"/>
          </p:cNvSpPr>
          <p:nvPr>
            <p:ph idx="1"/>
          </p:nvPr>
        </p:nvSpPr>
        <p:spPr>
          <a:xfrm>
            <a:off x="457200" y="1219200"/>
            <a:ext cx="8229600" cy="5364163"/>
          </a:xfrm>
        </p:spPr>
        <p:txBody>
          <a:bodyPr>
            <a:normAutofit/>
          </a:bodyPr>
          <a:lstStyle/>
          <a:p>
            <a:pPr>
              <a:buNone/>
            </a:pPr>
            <a:endParaRPr lang="en-US" dirty="0" smtClean="0"/>
          </a:p>
          <a:p>
            <a:pPr>
              <a:buNone/>
            </a:pPr>
            <a:r>
              <a:rPr lang="en-US" dirty="0" smtClean="0"/>
              <a:t>5</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lants </a:t>
            </a:r>
            <a:r>
              <a:rPr lang="en-US" dirty="0" smtClean="0">
                <a:latin typeface="Times New Roman" pitchFamily="18" charset="0"/>
                <a:cs typeface="Times New Roman" pitchFamily="18" charset="0"/>
              </a:rPr>
              <a:t>have shown varying degree of hypoglycemic </a:t>
            </a:r>
            <a:r>
              <a:rPr lang="en-US" dirty="0" smtClean="0">
                <a:latin typeface="Times New Roman" pitchFamily="18" charset="0"/>
                <a:cs typeface="Times New Roman" pitchFamily="18" charset="0"/>
              </a:rPr>
              <a:t>and </a:t>
            </a:r>
            <a:r>
              <a:rPr lang="en-US" dirty="0" err="1" smtClean="0">
                <a:latin typeface="Times New Roman" pitchFamily="18" charset="0"/>
                <a:cs typeface="Times New Roman" pitchFamily="18" charset="0"/>
              </a:rPr>
              <a:t>antihyperglycemic</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activity</a:t>
            </a:r>
          </a:p>
          <a:p>
            <a:pPr>
              <a:buNone/>
            </a:pPr>
            <a:r>
              <a:rPr lang="en-US"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Consumption of green tea helps kidneys to process toxins and waste products more </a:t>
            </a:r>
            <a:r>
              <a:rPr lang="en-US" dirty="0" smtClean="0">
                <a:latin typeface="Times New Roman" pitchFamily="18" charset="0"/>
                <a:cs typeface="Times New Roman" pitchFamily="18" charset="0"/>
              </a:rPr>
              <a:t>efficiently.</a:t>
            </a:r>
          </a:p>
          <a:p>
            <a:pPr>
              <a:buNone/>
            </a:pPr>
            <a:endParaRPr lang="en-US" dirty="0"/>
          </a:p>
        </p:txBody>
      </p:sp>
      <p:pic>
        <p:nvPicPr>
          <p:cNvPr id="4" name="Picture 2" descr="C:\Users\vivek\Desktop\1200px-Centurion_University_of_Technology_and_Management_Logo.svg.png"/>
          <p:cNvPicPr>
            <a:picLocks noChangeAspect="1" noChangeArrowheads="1"/>
          </p:cNvPicPr>
          <p:nvPr/>
        </p:nvPicPr>
        <p:blipFill>
          <a:blip r:embed="rId2" cstate="print"/>
          <a:srcRect/>
          <a:stretch>
            <a:fillRect/>
          </a:stretch>
        </p:blipFill>
        <p:spPr bwMode="auto">
          <a:xfrm>
            <a:off x="7772400" y="0"/>
            <a:ext cx="1371600" cy="1371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TotalTime>
  <Words>1000</Words>
  <Application>Microsoft Office PowerPoint</Application>
  <PresentationFormat>On-screen Show (4:3)</PresentationFormat>
  <Paragraphs>127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vt:lpstr>
      <vt:lpstr>                                              INTRODUCTION                                                             </vt:lpstr>
      <vt:lpstr>Plants produce an incredible variety of natural compounds. it is therefore not surprising that humans make use of this huge diversity. Historical sources show that the use of medicinal plants goes way back to the bronze age. Europe has a culture of using medicinal plants that starts with hildegard von bingen, continues with friedrich sertürner who was the first to isolate morphine in pure form and ends with the modern-day production of herbal medicines.</vt:lpstr>
      <vt:lpstr>EXAMPLES</vt:lpstr>
      <vt:lpstr>EXAMPLES</vt:lpstr>
      <vt:lpstr> EXAMPLES</vt:lpstr>
      <vt:lpstr>OBJECTIVES</vt:lpstr>
      <vt:lpstr>FUNCTIONS</vt:lpstr>
      <vt:lpstr>OBJECTIVES</vt:lpstr>
      <vt:lpstr>EVALUATION</vt:lpstr>
      <vt:lpstr>ISOLATION OF GLYCOSIDES</vt:lpstr>
      <vt:lpstr>CHEMICAL TESTS FOR CARDIAC GLYCOSIDES</vt:lpstr>
      <vt:lpstr>Anthraquinone Glycosides </vt:lpstr>
      <vt:lpstr>TERPENOIDS</vt:lpstr>
      <vt:lpstr> RESINS </vt:lpstr>
      <vt:lpstr>extraction or isolation methods</vt:lpstr>
      <vt:lpstr> CLASSES OF PHYTOCHEMICALS</vt:lpstr>
      <vt:lpstr>CLASSES OF PHYTOCHEMICALS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 Planning 2020-21 </dc:title>
  <dc:creator>vivek</dc:creator>
  <cp:lastModifiedBy>asus-pc</cp:lastModifiedBy>
  <cp:revision>94</cp:revision>
  <dcterms:created xsi:type="dcterms:W3CDTF">2006-08-16T00:00:00Z</dcterms:created>
  <dcterms:modified xsi:type="dcterms:W3CDTF">2020-12-02T12:39:33Z</dcterms:modified>
</cp:coreProperties>
</file>