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8" r:id="rId4"/>
    <p:sldId id="262" r:id="rId5"/>
    <p:sldId id="259" r:id="rId6"/>
    <p:sldId id="260" r:id="rId7"/>
    <p:sldId id="263" r:id="rId8"/>
    <p:sldId id="261"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208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604329"/>
            <a:ext cx="404352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3/11/2021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7364"/>
            <a:ext cx="8894880" cy="6858000"/>
          </a:xfrm>
          <a:prstGeom prst="rect">
            <a:avLst/>
          </a:prstGeom>
          <a:noFill/>
          <a:ln w="9525">
            <a:noFill/>
            <a:round/>
            <a:headEnd/>
            <a:tailEnd/>
          </a:ln>
        </p:spPr>
      </p:pic>
      <p:sp>
        <p:nvSpPr>
          <p:cNvPr id="1027" name="Rectangle 2"/>
          <p:cNvSpPr>
            <a:spLocks noGrp="1" noChangeArrowheads="1"/>
          </p:cNvSpPr>
          <p:nvPr>
            <p:ph type="title"/>
          </p:nvPr>
        </p:nvSpPr>
        <p:spPr bwMode="auto">
          <a:xfrm>
            <a:off x="456480" y="273629"/>
            <a:ext cx="8223840" cy="1140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4"/>
          <p:cNvSpPr>
            <a:spLocks noGrp="1" noChangeArrowheads="1"/>
          </p:cNvSpPr>
          <p:nvPr>
            <p:ph type="dt"/>
          </p:nvPr>
        </p:nvSpPr>
        <p:spPr bwMode="auto">
          <a:xfrm>
            <a:off x="3127680"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1D8BD707-D9CF-40AE-B4C6-C98DA3205C09}" type="datetimeFigureOut">
              <a:rPr lang="en-US" smtClean="0"/>
              <a:pPr/>
              <a:t>3/11/2021</a:t>
            </a:fld>
            <a:endParaRPr lang="en-US"/>
          </a:p>
        </p:txBody>
      </p:sp>
      <p:sp>
        <p:nvSpPr>
          <p:cNvPr id="1029" name="Rectangle 5"/>
          <p:cNvSpPr>
            <a:spLocks noGrp="1" noChangeArrowheads="1"/>
          </p:cNvSpPr>
          <p:nvPr>
            <p:ph type="ftr"/>
          </p:nvPr>
        </p:nvSpPr>
        <p:spPr bwMode="auto">
          <a:xfrm>
            <a:off x="6556321"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endParaRPr lang="en-US"/>
          </a:p>
        </p:txBody>
      </p:sp>
      <p:sp>
        <p:nvSpPr>
          <p:cNvPr id="1030" name="Rectangle 6"/>
          <p:cNvSpPr>
            <a:spLocks noGrp="1" noChangeArrowheads="1"/>
          </p:cNvSpPr>
          <p:nvPr>
            <p:ph type="sldNum"/>
          </p:nvPr>
        </p:nvSpPr>
        <p:spPr bwMode="auto">
          <a:xfrm>
            <a:off x="456480" y="6247376"/>
            <a:ext cx="212544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93000"/>
              </a:lnSpc>
              <a:buSzPct val="100000"/>
              <a:defRPr sz="1300">
                <a:solidFill>
                  <a:srgbClr val="000000"/>
                </a:solidFill>
                <a:latin typeface="Times New Roman" pitchFamily="18" charset="0"/>
                <a:ea typeface="DejaVu Sans"/>
                <a:cs typeface="DejaVu San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8" charset="0"/>
        <a:buChar char="•"/>
        <a:defRPr sz="29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8" charset="0"/>
        <a:buChar char="–"/>
        <a:defRPr sz="25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8" charset="0"/>
        <a:buChar char="•"/>
        <a:defRPr sz="2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5pPr>
      <a:lvl6pPr marL="2280994"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
            <a:ext cx="7315200" cy="914399"/>
          </a:xfrm>
        </p:spPr>
        <p:txBody>
          <a:bodyPr/>
          <a:lstStyle/>
          <a:p>
            <a:pPr algn="l"/>
            <a:r>
              <a:rPr lang="en-IN" sz="2800" b="1" dirty="0" smtClean="0">
                <a:latin typeface="Constantia" pitchFamily="18" charset="0"/>
              </a:rPr>
              <a:t>Mulching in organic horticulture</a:t>
            </a:r>
            <a:endParaRPr lang="en-US" sz="2800" dirty="0">
              <a:latin typeface="Constantia" pitchFamily="18" charset="0"/>
            </a:endParaRPr>
          </a:p>
        </p:txBody>
      </p:sp>
      <p:sp>
        <p:nvSpPr>
          <p:cNvPr id="3" name="Subtitle 2"/>
          <p:cNvSpPr>
            <a:spLocks noGrp="1"/>
          </p:cNvSpPr>
          <p:nvPr>
            <p:ph type="subTitle" idx="1"/>
          </p:nvPr>
        </p:nvSpPr>
        <p:spPr>
          <a:xfrm>
            <a:off x="1905000" y="990600"/>
            <a:ext cx="6629400" cy="4038600"/>
          </a:xfrm>
        </p:spPr>
        <p:txBody>
          <a:bodyPr>
            <a:noAutofit/>
          </a:bodyPr>
          <a:lstStyle/>
          <a:p>
            <a:pPr algn="just"/>
            <a:r>
              <a:rPr lang="en-IN" sz="2800" dirty="0" smtClean="0">
                <a:solidFill>
                  <a:schemeClr val="tx1"/>
                </a:solidFill>
                <a:latin typeface="Constantia" pitchFamily="18" charset="0"/>
                <a:cs typeface="Times New Roman" pitchFamily="18" charset="0"/>
              </a:rPr>
              <a:t>Mulching is the process of covering the topsoil with plant material such as leaves, grass, twigs, crop residues, straw etc. A mulch cover enhances the activity of soil organisms such as earthworms. They help to create a soil structure with plenty of smaller and larger pores through which rainwater can easily infiltrate into the soil, thus reducing surface runoff. As the mulch material decomposes, it increases the content of organic matter in the soil. Soil organic matter helps to create a good soil with stable crumb structure. </a:t>
            </a:r>
            <a:endParaRPr lang="en-US" sz="2800" dirty="0" smtClean="0">
              <a:solidFill>
                <a:schemeClr val="tx1"/>
              </a:solidFill>
              <a:latin typeface="Constantia" pitchFamily="18" charset="0"/>
              <a:cs typeface="Times New Roman" pitchFamily="18" charset="0"/>
            </a:endParaRPr>
          </a:p>
          <a:p>
            <a:pPr algn="just"/>
            <a:endParaRPr lang="en-US" sz="2800" dirty="0">
              <a:latin typeface="Constant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543800" cy="4956577"/>
          </a:xfrm>
        </p:spPr>
      </p:pic>
    </p:spTree>
    <p:extLst>
      <p:ext uri="{BB962C8B-B14F-4D97-AF65-F5344CB8AC3E}">
        <p14:creationId xmlns:p14="http://schemas.microsoft.com/office/powerpoint/2010/main" val="326138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0"/>
            <a:ext cx="6781800" cy="6858000"/>
          </a:xfrm>
        </p:spPr>
        <p:txBody>
          <a:bodyPr>
            <a:noAutofit/>
          </a:bodyPr>
          <a:lstStyle/>
          <a:p>
            <a:pPr algn="just">
              <a:buNone/>
            </a:pPr>
            <a:r>
              <a:rPr lang="en-IN" sz="2800" b="1" dirty="0" smtClean="0">
                <a:latin typeface="Constantia" pitchFamily="18" charset="0"/>
                <a:cs typeface="Times New Roman" pitchFamily="18" charset="0"/>
              </a:rPr>
              <a:t>Purpose</a:t>
            </a:r>
            <a:r>
              <a:rPr lang="en-IN" sz="2800" dirty="0" smtClean="0">
                <a:latin typeface="Constantia" pitchFamily="18" charset="0"/>
                <a:cs typeface="Times New Roman" pitchFamily="18" charset="0"/>
              </a:rPr>
              <a:t> :</a:t>
            </a:r>
          </a:p>
          <a:p>
            <a:pPr marL="457200" indent="-457200" algn="just"/>
            <a:r>
              <a:rPr lang="en-US" sz="2800" dirty="0" smtClean="0">
                <a:latin typeface="Constantia" pitchFamily="18" charset="0"/>
                <a:cs typeface="Times New Roman" pitchFamily="18" charset="0"/>
              </a:rPr>
              <a:t>Improving the infiltration of rain and irrigation water by maintaining a good soil structure: no crust is formed, the pores are kept open. </a:t>
            </a:r>
          </a:p>
          <a:p>
            <a:pPr marL="457200" indent="-457200" algn="just"/>
            <a:r>
              <a:rPr lang="en-US" sz="2800" dirty="0" smtClean="0">
                <a:latin typeface="Constantia" pitchFamily="18" charset="0"/>
                <a:cs typeface="Times New Roman" pitchFamily="18" charset="0"/>
              </a:rPr>
              <a:t>Keeping the soil moist by reducing evaporation: plants need less irrigation or can use the available rain more efficiently in dry areas or seasons. </a:t>
            </a:r>
          </a:p>
          <a:p>
            <a:pPr marL="457200" indent="-457200" algn="just"/>
            <a:r>
              <a:rPr lang="en-US" sz="2800" dirty="0" smtClean="0">
                <a:latin typeface="Constantia" pitchFamily="18" charset="0"/>
                <a:cs typeface="Times New Roman" pitchFamily="18" charset="0"/>
              </a:rPr>
              <a:t>Feeding and protecting soil organisms: organic mulch material is an excellent food for soil organisms and provides suitable conditions for their growth. </a:t>
            </a:r>
          </a:p>
          <a:p>
            <a:pPr marL="457200" indent="-457200" algn="just">
              <a:buFont typeface="+mj-lt"/>
              <a:buAutoNum type="arabicPeriod"/>
            </a:pPr>
            <a:endParaRPr lang="en-US" sz="2800" dirty="0" smtClean="0">
              <a:latin typeface="Constantia" pitchFamily="18" charset="0"/>
              <a:cs typeface="Times New Roman" pitchFamily="18" charset="0"/>
            </a:endParaRPr>
          </a:p>
          <a:p>
            <a:pPr algn="just"/>
            <a:endParaRPr lang="en-US" sz="2800" dirty="0">
              <a:latin typeface="Constantia"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76200"/>
            <a:ext cx="7010400" cy="3973378"/>
          </a:xfrm>
        </p:spPr>
        <p:txBody>
          <a:bodyPr/>
          <a:lstStyle/>
          <a:p>
            <a:pPr marL="457200" indent="-457200" algn="just"/>
            <a:r>
              <a:rPr lang="en-US" sz="2800" dirty="0" smtClean="0">
                <a:latin typeface="Constantia" pitchFamily="18" charset="0"/>
                <a:cs typeface="Times New Roman" pitchFamily="18" charset="0"/>
              </a:rPr>
              <a:t>Suppressing weed growth: with a sufficient mulch layer, weeds will find it difficult to grow through it. </a:t>
            </a:r>
          </a:p>
          <a:p>
            <a:pPr marL="457200" indent="-457200" algn="just"/>
            <a:r>
              <a:rPr lang="en-US" sz="2800" dirty="0" smtClean="0">
                <a:latin typeface="Constantia" pitchFamily="18" charset="0"/>
                <a:cs typeface="Times New Roman" pitchFamily="18" charset="0"/>
              </a:rPr>
              <a:t>Preventing the soil from heating up too much: mulch provides shade to the soil and the retained moisture keeps it cool. </a:t>
            </a:r>
          </a:p>
          <a:p>
            <a:pPr marL="457200" indent="-457200" algn="just"/>
            <a:r>
              <a:rPr lang="en-US" sz="2800" dirty="0" smtClean="0">
                <a:latin typeface="Constantia" pitchFamily="18" charset="0"/>
                <a:cs typeface="Times New Roman" pitchFamily="18" charset="0"/>
              </a:rPr>
              <a:t>Providing nutrients to the crops: while decomposing, organic mulch material continuously releases its nutrients, thus fertilizing the soil. </a:t>
            </a:r>
          </a:p>
          <a:p>
            <a:pPr marL="457200" indent="-457200" algn="just"/>
            <a:r>
              <a:rPr lang="en-US" sz="2800" dirty="0" smtClean="0">
                <a:latin typeface="Constantia" pitchFamily="18" charset="0"/>
                <a:cs typeface="Times New Roman" pitchFamily="18" charset="0"/>
              </a:rPr>
              <a:t>Increasing the content of soil organic matter: part of the mulch material will be trans-formed to humus.</a:t>
            </a:r>
          </a:p>
          <a:p>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0"/>
            <a:ext cx="7086600" cy="6858000"/>
          </a:xfrm>
        </p:spPr>
        <p:txBody>
          <a:bodyPr>
            <a:normAutofit/>
          </a:bodyPr>
          <a:lstStyle/>
          <a:p>
            <a:r>
              <a:rPr lang="en-US" sz="2800" b="1" dirty="0" smtClean="0">
                <a:latin typeface="Constantia" pitchFamily="18" charset="0"/>
                <a:cs typeface="Times New Roman" pitchFamily="18" charset="0"/>
              </a:rPr>
              <a:t>Selection of mulching material </a:t>
            </a:r>
            <a:endParaRPr lang="en-US" sz="2800" dirty="0" smtClean="0">
              <a:latin typeface="Constantia" pitchFamily="18" charset="0"/>
              <a:cs typeface="Times New Roman" pitchFamily="18" charset="0"/>
            </a:endParaRPr>
          </a:p>
          <a:p>
            <a:pPr algn="just">
              <a:buNone/>
            </a:pPr>
            <a:r>
              <a:rPr lang="en-IN" sz="2800" dirty="0" smtClean="0">
                <a:latin typeface="Constantia" pitchFamily="18" charset="0"/>
                <a:cs typeface="Times New Roman" pitchFamily="18" charset="0"/>
              </a:rPr>
              <a:t>	The kind of material used for mulching will greatly influence its effect. Material which easily decomposes will protect the soil only for a rather short time but will provide nutrients to the crops while decomposing. If the decomposition of the mulch material should be accelerated, organic manures such as animal dung may be spread on top of the mulch, thus increasing the nitrogen content.</a:t>
            </a:r>
            <a:endParaRPr lang="en-US" sz="2800" dirty="0" smtClean="0">
              <a:latin typeface="Constantia" pitchFamily="18" charset="0"/>
              <a:cs typeface="Times New Roman" pitchFamily="18" charset="0"/>
            </a:endParaRPr>
          </a:p>
          <a:p>
            <a:pPr algn="just"/>
            <a:endParaRPr lang="en-US" sz="2800" dirty="0">
              <a:latin typeface="Constantia"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572000"/>
            <a:ext cx="6934200" cy="228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0"/>
            <a:ext cx="6934200" cy="6858000"/>
          </a:xfrm>
        </p:spPr>
        <p:txBody>
          <a:bodyPr>
            <a:noAutofit/>
          </a:bodyPr>
          <a:lstStyle/>
          <a:p>
            <a:pPr>
              <a:buNone/>
            </a:pPr>
            <a:r>
              <a:rPr lang="en-IN" sz="2800" b="1" dirty="0" smtClean="0">
                <a:latin typeface="Constantia" pitchFamily="18" charset="0"/>
                <a:cs typeface="Times New Roman" pitchFamily="18" charset="0"/>
              </a:rPr>
              <a:t>Sources of mulching materials:</a:t>
            </a:r>
            <a:endParaRPr lang="en-US" sz="2800" dirty="0" smtClean="0">
              <a:latin typeface="Constantia" pitchFamily="18" charset="0"/>
              <a:cs typeface="Times New Roman" pitchFamily="18" charset="0"/>
            </a:endParaRPr>
          </a:p>
          <a:p>
            <a:pPr lvl="0"/>
            <a:r>
              <a:rPr lang="en-US" sz="2800" dirty="0" smtClean="0">
                <a:latin typeface="Constantia" pitchFamily="18" charset="0"/>
                <a:cs typeface="Times New Roman" pitchFamily="18" charset="0"/>
              </a:rPr>
              <a:t>Weeds or cover crops </a:t>
            </a:r>
          </a:p>
          <a:p>
            <a:pPr lvl="0"/>
            <a:r>
              <a:rPr lang="en-US" sz="2800" dirty="0" smtClean="0">
                <a:latin typeface="Constantia" pitchFamily="18" charset="0"/>
                <a:cs typeface="Times New Roman" pitchFamily="18" charset="0"/>
              </a:rPr>
              <a:t>Crop residues </a:t>
            </a:r>
          </a:p>
          <a:p>
            <a:pPr lvl="0"/>
            <a:r>
              <a:rPr lang="en-US" sz="2800" dirty="0" smtClean="0">
                <a:latin typeface="Constantia" pitchFamily="18" charset="0"/>
                <a:cs typeface="Times New Roman" pitchFamily="18" charset="0"/>
              </a:rPr>
              <a:t>Grass </a:t>
            </a:r>
          </a:p>
          <a:p>
            <a:pPr lvl="0"/>
            <a:r>
              <a:rPr lang="en-US" sz="2800" dirty="0" smtClean="0">
                <a:latin typeface="Constantia" pitchFamily="18" charset="0"/>
                <a:cs typeface="Times New Roman" pitchFamily="18" charset="0"/>
              </a:rPr>
              <a:t>Pruning material from trees </a:t>
            </a:r>
          </a:p>
          <a:p>
            <a:pPr lvl="0"/>
            <a:r>
              <a:rPr lang="en-US" sz="2800" dirty="0" smtClean="0">
                <a:latin typeface="Constantia" pitchFamily="18" charset="0"/>
                <a:cs typeface="Times New Roman" pitchFamily="18" charset="0"/>
              </a:rPr>
              <a:t>Cuttings from hedges </a:t>
            </a:r>
          </a:p>
          <a:p>
            <a:pPr lvl="0"/>
            <a:r>
              <a:rPr lang="en-US" sz="2800" dirty="0" smtClean="0">
                <a:latin typeface="Constantia" pitchFamily="18" charset="0"/>
                <a:cs typeface="Times New Roman" pitchFamily="18" charset="0"/>
              </a:rPr>
              <a:t>Wastes from agricultural processing or from forestry </a:t>
            </a:r>
          </a:p>
          <a:p>
            <a:endParaRPr lang="en-US" sz="2800" dirty="0">
              <a:latin typeface="Constantia"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0"/>
            <a:ext cx="6927720" cy="3973378"/>
          </a:xfrm>
        </p:spPr>
        <p:txBody>
          <a:bodyPr/>
          <a:lstStyle/>
          <a:p>
            <a:pPr algn="just">
              <a:buNone/>
            </a:pPr>
            <a:r>
              <a:rPr lang="en-US" sz="2800" b="1" dirty="0" smtClean="0">
                <a:latin typeface="Constantia" pitchFamily="18" charset="0"/>
                <a:cs typeface="Times New Roman" pitchFamily="18" charset="0"/>
              </a:rPr>
              <a:t>Recommendations while using mulches</a:t>
            </a:r>
            <a:endParaRPr lang="en-US" sz="2800" dirty="0" smtClean="0">
              <a:latin typeface="Constantia" pitchFamily="18" charset="0"/>
              <a:cs typeface="Times New Roman" pitchFamily="18" charset="0"/>
            </a:endParaRPr>
          </a:p>
          <a:p>
            <a:pPr lvl="0" algn="just"/>
            <a:r>
              <a:rPr lang="en-US" sz="2800" dirty="0" smtClean="0">
                <a:latin typeface="Constantia" pitchFamily="18" charset="0"/>
                <a:cs typeface="Times New Roman" pitchFamily="18" charset="0"/>
              </a:rPr>
              <a:t>Some organisms can proliferate too much in the moist and protected conditions of the mulch layer. Slugs and snails can multiply very quickly under a mulch layer. Ants or termites which may cause damage to the crops also may find ideal conditions for living. </a:t>
            </a:r>
          </a:p>
          <a:p>
            <a:pPr lvl="0" algn="just"/>
            <a:r>
              <a:rPr lang="en-US" sz="2800" dirty="0" smtClean="0">
                <a:latin typeface="Constantia" pitchFamily="18" charset="0"/>
                <a:cs typeface="Times New Roman" pitchFamily="18" charset="0"/>
              </a:rPr>
              <a:t>When crop residues are used for mulching, in some cases there is an increased risk of sustaining pests and diseases. Damaging organisms such as stem borers may survive in the stalks of crops like cotton, corn or sugar cane. Crop rotation is very important to overcome these risks. </a:t>
            </a:r>
          </a:p>
          <a:p>
            <a:pPr algn="just"/>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38200"/>
            <a:ext cx="6781800" cy="5257800"/>
          </a:xfrm>
        </p:spPr>
        <p:txBody>
          <a:bodyPr>
            <a:normAutofit/>
          </a:bodyPr>
          <a:lstStyle/>
          <a:p>
            <a:pPr lvl="0" algn="just"/>
            <a:r>
              <a:rPr lang="en-US" sz="2800" dirty="0" smtClean="0">
                <a:latin typeface="Constantia" pitchFamily="18" charset="0"/>
                <a:cs typeface="Times New Roman" pitchFamily="18" charset="0"/>
              </a:rPr>
              <a:t>When carbon rich materials such as straw or stalks are used for mulching, nitrogen from the soil may be used by microorganisms for decomposing the material. Thus, nitrogen may be temporary not available for plant growth. </a:t>
            </a:r>
          </a:p>
          <a:p>
            <a:pPr lvl="0" algn="just"/>
            <a:r>
              <a:rPr lang="en-US" sz="2800" dirty="0" smtClean="0">
                <a:latin typeface="Constantia" pitchFamily="18" charset="0"/>
                <a:cs typeface="Times New Roman" pitchFamily="18" charset="0"/>
              </a:rPr>
              <a:t>The major constraint for mulching usually is the availability of organic material. Its production or collection usually involves </a:t>
            </a:r>
            <a:r>
              <a:rPr lang="en-US" sz="2800" dirty="0" err="1" smtClean="0">
                <a:latin typeface="Constantia" pitchFamily="18" charset="0"/>
                <a:cs typeface="Times New Roman" pitchFamily="18" charset="0"/>
              </a:rPr>
              <a:t>labour</a:t>
            </a:r>
            <a:r>
              <a:rPr lang="en-US" sz="2800" dirty="0" smtClean="0">
                <a:latin typeface="Constantia" pitchFamily="18" charset="0"/>
                <a:cs typeface="Times New Roman" pitchFamily="18" charset="0"/>
              </a:rPr>
              <a:t> and may compete with the production of crops.</a:t>
            </a:r>
          </a:p>
          <a:p>
            <a:pPr lvl="0" algn="just">
              <a:buNone/>
            </a:pPr>
            <a:r>
              <a:rPr lang="en-US" sz="2800" dirty="0" smtClean="0">
                <a:latin typeface="Constantia"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52400"/>
            <a:ext cx="6851520" cy="3973378"/>
          </a:xfrm>
        </p:spPr>
        <p:txBody>
          <a:bodyPr/>
          <a:lstStyle/>
          <a:p>
            <a:r>
              <a:rPr lang="en-IN" sz="2800" b="1" dirty="0" smtClean="0">
                <a:latin typeface="Constantia" pitchFamily="18" charset="0"/>
                <a:cs typeface="Times New Roman" pitchFamily="18" charset="0"/>
              </a:rPr>
              <a:t>Application of mulching materials:</a:t>
            </a:r>
            <a:endParaRPr lang="en-US" sz="2800" dirty="0" smtClean="0">
              <a:latin typeface="Constantia" pitchFamily="18" charset="0"/>
              <a:cs typeface="Times New Roman" pitchFamily="18" charset="0"/>
            </a:endParaRPr>
          </a:p>
          <a:p>
            <a:pPr lvl="0" algn="just">
              <a:buNone/>
            </a:pPr>
            <a:r>
              <a:rPr lang="en-US" sz="2800" dirty="0" smtClean="0">
                <a:latin typeface="Constantia" pitchFamily="18" charset="0"/>
                <a:cs typeface="Times New Roman" pitchFamily="18" charset="0"/>
              </a:rPr>
              <a:t>	If possible, the mulch should be applied before or at the onset of the rainy season, as then the soil is most vulnerable. </a:t>
            </a:r>
          </a:p>
          <a:p>
            <a:pPr lvl="0" algn="just">
              <a:buNone/>
            </a:pPr>
            <a:r>
              <a:rPr lang="en-US" sz="2800" dirty="0" smtClean="0">
                <a:latin typeface="Constantia" pitchFamily="18" charset="0"/>
                <a:cs typeface="Times New Roman" pitchFamily="18" charset="0"/>
              </a:rPr>
              <a:t>	If the layer of mulch is not too thick, seeds or seedlings can be directly sown or planted in between the mulching material. On vegetable plots it is best to apply mulch only after the young plants have become somewhat hardier, as they may be harmed by the products of decomposition from fresh mulch material.</a:t>
            </a:r>
          </a:p>
          <a:p>
            <a:endParaRPr lang="en-US" sz="2800" dirty="0" smtClean="0">
              <a:latin typeface="Constantia" pitchFamily="18" charset="0"/>
              <a:cs typeface="Times New Roman" pitchFamily="18" charset="0"/>
            </a:endParaRPr>
          </a:p>
          <a:p>
            <a:endParaRPr lang="en-US" sz="2800" dirty="0" smtClean="0">
              <a:latin typeface="Constantia" pitchFamily="18" charset="0"/>
            </a:endParaRPr>
          </a:p>
          <a:p>
            <a:endParaRPr lang="en-US" sz="2800" dirty="0">
              <a:latin typeface="Constantia" pitchFamily="18" charset="0"/>
            </a:endParaRPr>
          </a:p>
        </p:txBody>
      </p:sp>
    </p:spTree>
  </p:cSld>
  <p:clrMapOvr>
    <a:masterClrMapping/>
  </p:clrMapOvr>
</p:sld>
</file>

<file path=ppt/theme/theme1.xml><?xml version="1.0" encoding="utf-8"?>
<a:theme xmlns:a="http://schemas.openxmlformats.org/drawingml/2006/main" name="Theme1">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63</TotalTime>
  <Words>473</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Constantia</vt:lpstr>
      <vt:lpstr>DejaVu Sans</vt:lpstr>
      <vt:lpstr>Noto Sans CJK SC Regular</vt:lpstr>
      <vt:lpstr>Times New Roman</vt:lpstr>
      <vt:lpstr>Theme1</vt:lpstr>
      <vt:lpstr>Mulching in organic horticulture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Mulching in organic horticulture</dc:title>
  <dc:creator>kiran kumar</dc:creator>
  <cp:lastModifiedBy>SAHITYA sahi</cp:lastModifiedBy>
  <cp:revision>7</cp:revision>
  <dcterms:created xsi:type="dcterms:W3CDTF">2006-08-16T00:00:00Z</dcterms:created>
  <dcterms:modified xsi:type="dcterms:W3CDTF">2021-03-11T17:17:21Z</dcterms:modified>
</cp:coreProperties>
</file>