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63" r:id="rId6"/>
    <p:sldId id="259" r:id="rId7"/>
    <p:sldId id="264" r:id="rId8"/>
    <p:sldId id="260" r:id="rId9"/>
    <p:sldId id="265"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3040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30720" cy="53040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208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604329"/>
            <a:ext cx="404352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8" name="Rectangle 5"/>
          <p:cNvSpPr>
            <a:spLocks noGrp="1" noChangeArrowheads="1"/>
          </p:cNvSpPr>
          <p:nvPr>
            <p:ph type="ftr" idx="11"/>
          </p:nvPr>
        </p:nvSpPr>
        <p:spPr>
          <a:ln/>
        </p:spPr>
        <p:txBody>
          <a:bodyPr/>
          <a:lstStyle>
            <a:lvl1pPr>
              <a:defRPr/>
            </a:lvl1pPr>
          </a:lstStyle>
          <a:p>
            <a:endParaRPr lang="en-US"/>
          </a:p>
        </p:txBody>
      </p:sp>
      <p:sp>
        <p:nvSpPr>
          <p:cNvPr id="9"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3" name="Rectangle 5"/>
          <p:cNvSpPr>
            <a:spLocks noGrp="1" noChangeArrowheads="1"/>
          </p:cNvSpPr>
          <p:nvPr>
            <p:ph type="ftr" idx="11"/>
          </p:nvPr>
        </p:nvSpPr>
        <p:spPr>
          <a:ln/>
        </p:spPr>
        <p:txBody>
          <a:bodyPr/>
          <a:lstStyle>
            <a:lvl1pPr>
              <a:defRPr/>
            </a:lvl1pPr>
          </a:lstStyle>
          <a:p>
            <a:endParaRPr lang="en-US"/>
          </a:p>
        </p:txBody>
      </p:sp>
      <p:sp>
        <p:nvSpPr>
          <p:cNvPr id="4"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2/8/2021</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177121" y="27364"/>
            <a:ext cx="8894880" cy="6858000"/>
          </a:xfrm>
          <a:prstGeom prst="rect">
            <a:avLst/>
          </a:prstGeom>
          <a:noFill/>
          <a:ln w="9525">
            <a:noFill/>
            <a:round/>
            <a:headEnd/>
            <a:tailEnd/>
          </a:ln>
        </p:spPr>
      </p:pic>
      <p:sp>
        <p:nvSpPr>
          <p:cNvPr id="1027" name="Rectangle 2"/>
          <p:cNvSpPr>
            <a:spLocks noGrp="1" noChangeArrowheads="1"/>
          </p:cNvSpPr>
          <p:nvPr>
            <p:ph type="title"/>
          </p:nvPr>
        </p:nvSpPr>
        <p:spPr bwMode="auto">
          <a:xfrm>
            <a:off x="456480" y="273629"/>
            <a:ext cx="8223840" cy="11406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456480" y="1604329"/>
            <a:ext cx="8223840" cy="3973378"/>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4"/>
          <p:cNvSpPr>
            <a:spLocks noGrp="1" noChangeArrowheads="1"/>
          </p:cNvSpPr>
          <p:nvPr>
            <p:ph type="dt"/>
          </p:nvPr>
        </p:nvSpPr>
        <p:spPr bwMode="auto">
          <a:xfrm>
            <a:off x="3127680" y="6247376"/>
            <a:ext cx="2894400" cy="468050"/>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0">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1D8BD707-D9CF-40AE-B4C6-C98DA3205C09}" type="datetimeFigureOut">
              <a:rPr lang="en-US" smtClean="0"/>
              <a:pPr/>
              <a:t>2/8/2021</a:t>
            </a:fld>
            <a:endParaRPr lang="en-US"/>
          </a:p>
        </p:txBody>
      </p:sp>
      <p:sp>
        <p:nvSpPr>
          <p:cNvPr id="1029" name="Rectangle 5"/>
          <p:cNvSpPr>
            <a:spLocks noGrp="1" noChangeArrowheads="1"/>
          </p:cNvSpPr>
          <p:nvPr>
            <p:ph type="ftr"/>
          </p:nvPr>
        </p:nvSpPr>
        <p:spPr bwMode="auto">
          <a:xfrm>
            <a:off x="6556321" y="6247376"/>
            <a:ext cx="2894400" cy="468050"/>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0">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endParaRPr lang="en-US"/>
          </a:p>
        </p:txBody>
      </p:sp>
      <p:sp>
        <p:nvSpPr>
          <p:cNvPr id="1030" name="Rectangle 6"/>
          <p:cNvSpPr>
            <a:spLocks noGrp="1" noChangeArrowheads="1"/>
          </p:cNvSpPr>
          <p:nvPr>
            <p:ph type="sldNum"/>
          </p:nvPr>
        </p:nvSpPr>
        <p:spPr bwMode="auto">
          <a:xfrm>
            <a:off x="456480" y="6247376"/>
            <a:ext cx="2125440" cy="468050"/>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a:lnSpc>
                <a:spcPct val="93000"/>
              </a:lnSpc>
              <a:buSzPct val="100000"/>
              <a:defRPr sz="1300">
                <a:solidFill>
                  <a:srgbClr val="000000"/>
                </a:solidFill>
                <a:latin typeface="Times New Roman" pitchFamily="18" charset="0"/>
                <a:ea typeface="DejaVu Sans"/>
                <a:cs typeface="DejaVu San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8" charset="0"/>
        <a:buChar char="•"/>
        <a:defRPr sz="29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8" charset="0"/>
        <a:buChar char="–"/>
        <a:defRPr sz="25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8" charset="0"/>
        <a:buChar char="•"/>
        <a:defRPr sz="2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8" charset="0"/>
        <a:buChar char="–"/>
        <a:defRPr sz="18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8" charset="0"/>
        <a:buChar char="»"/>
        <a:defRPr sz="1800">
          <a:solidFill>
            <a:srgbClr val="000000"/>
          </a:solidFill>
          <a:latin typeface="+mn-lt"/>
          <a:ea typeface="+mn-ea"/>
          <a:cs typeface="+mn-cs"/>
        </a:defRPr>
      </a:lvl5pPr>
      <a:lvl6pPr marL="2280994"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828800"/>
            <a:ext cx="6629400" cy="1828799"/>
          </a:xfrm>
        </p:spPr>
        <p:txBody>
          <a:bodyPr>
            <a:normAutofit/>
          </a:bodyPr>
          <a:lstStyle/>
          <a:p>
            <a:r>
              <a:rPr lang="en-IN" sz="2800" b="1" dirty="0" smtClean="0">
                <a:latin typeface="Constantia" pitchFamily="18" charset="0"/>
              </a:rPr>
              <a:t>Identification and Use: Natural Plant Growth Regulators and Micronutrients</a:t>
            </a:r>
            <a:r>
              <a:rPr lang="en-US" sz="2800" dirty="0" smtClean="0">
                <a:latin typeface="Constantia" pitchFamily="18" charset="0"/>
              </a:rPr>
              <a:t/>
            </a:r>
            <a:br>
              <a:rPr lang="en-US" sz="2800" dirty="0" smtClean="0">
                <a:latin typeface="Constantia" pitchFamily="18" charset="0"/>
              </a:rPr>
            </a:br>
            <a:endParaRPr lang="en-US" sz="2800" dirty="0">
              <a:latin typeface="Constant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0"/>
            <a:ext cx="6705600" cy="6858000"/>
          </a:xfrm>
        </p:spPr>
        <p:txBody>
          <a:bodyPr>
            <a:noAutofit/>
          </a:bodyPr>
          <a:lstStyle/>
          <a:p>
            <a:pPr algn="just"/>
            <a:r>
              <a:rPr lang="en-IN" sz="2800" dirty="0" smtClean="0">
                <a:latin typeface="Constantia" pitchFamily="18" charset="0"/>
                <a:cs typeface="Times New Roman" pitchFamily="18" charset="0"/>
              </a:rPr>
              <a:t>In </a:t>
            </a:r>
            <a:r>
              <a:rPr lang="en-IN" sz="2800" dirty="0" smtClean="0">
                <a:latin typeface="Constantia" pitchFamily="18" charset="0"/>
                <a:cs typeface="Times New Roman" pitchFamily="18" charset="0"/>
              </a:rPr>
              <a:t>organic farming chemical fertilizers are not allowed and only organic manures and organic fertilizers are allowed.</a:t>
            </a:r>
          </a:p>
          <a:p>
            <a:pPr algn="just"/>
            <a:r>
              <a:rPr lang="en-IN" sz="2800" dirty="0" smtClean="0">
                <a:latin typeface="Constantia" pitchFamily="18" charset="0"/>
                <a:cs typeface="Times New Roman" pitchFamily="18" charset="0"/>
              </a:rPr>
              <a:t>whatever might be the nutrient requirement of the crops, it has to be supplied through organic sources only. </a:t>
            </a:r>
          </a:p>
          <a:p>
            <a:pPr algn="just"/>
            <a:r>
              <a:rPr lang="en-IN" sz="2800" dirty="0" smtClean="0">
                <a:latin typeface="Constantia" pitchFamily="18" charset="0"/>
                <a:cs typeface="Times New Roman" pitchFamily="18" charset="0"/>
              </a:rPr>
              <a:t>Generally organic sources are referred as complete plant food as they contain all the essential plant nutrients.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604329"/>
            <a:ext cx="6927720" cy="3973378"/>
          </a:xfrm>
        </p:spPr>
        <p:txBody>
          <a:bodyPr/>
          <a:lstStyle/>
          <a:p>
            <a:pPr algn="just"/>
            <a:r>
              <a:rPr lang="en-IN" sz="2800" dirty="0" smtClean="0">
                <a:latin typeface="Constantia" pitchFamily="18" charset="0"/>
                <a:cs typeface="Times New Roman" pitchFamily="18" charset="0"/>
              </a:rPr>
              <a:t>Different nutrient management practices followed in organic farming for secondary and micronutrient management are application of FYM, compost, oil cakes, liquid organic manures, </a:t>
            </a:r>
            <a:r>
              <a:rPr lang="en-IN" sz="2800" dirty="0" err="1" smtClean="0">
                <a:latin typeface="Constantia" pitchFamily="18" charset="0"/>
                <a:cs typeface="Times New Roman" pitchFamily="18" charset="0"/>
              </a:rPr>
              <a:t>biofertilizers</a:t>
            </a:r>
            <a:r>
              <a:rPr lang="en-IN" sz="2800" dirty="0" smtClean="0">
                <a:latin typeface="Constantia" pitchFamily="18" charset="0"/>
                <a:cs typeface="Times New Roman" pitchFamily="18" charset="0"/>
              </a:rPr>
              <a:t>, animal manures and organically approved amendments, cropping system management </a:t>
            </a:r>
            <a:r>
              <a:rPr lang="en-IN" sz="2800" i="1" dirty="0" smtClean="0">
                <a:latin typeface="Constantia" pitchFamily="18" charset="0"/>
                <a:cs typeface="Times New Roman" pitchFamily="18" charset="0"/>
              </a:rPr>
              <a:t>viz</a:t>
            </a:r>
            <a:r>
              <a:rPr lang="en-IN" sz="2800" dirty="0" smtClean="0">
                <a:latin typeface="Constantia" pitchFamily="18" charset="0"/>
                <a:cs typeface="Times New Roman" pitchFamily="18" charset="0"/>
              </a:rPr>
              <a:t>., green manures (One season in a year), crop rotation, intercropping, crop residues management as mulch.</a:t>
            </a:r>
            <a:endParaRPr lang="en-US" sz="2800" dirty="0" smtClean="0">
              <a:latin typeface="Constantia" pitchFamily="18" charset="0"/>
              <a:cs typeface="Times New Roman" pitchFamily="18" charset="0"/>
            </a:endParaRPr>
          </a:p>
          <a:p>
            <a:pPr algn="just"/>
            <a:endParaRPr lang="en-US" sz="2800" dirty="0" smtClean="0">
              <a:latin typeface="Constantia" pitchFamily="18" charset="0"/>
              <a:cs typeface="Times New Roman" pitchFamily="18" charset="0"/>
            </a:endParaRP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0"/>
            <a:ext cx="6781800" cy="6858000"/>
          </a:xfrm>
        </p:spPr>
        <p:txBody>
          <a:bodyPr>
            <a:noAutofit/>
          </a:bodyPr>
          <a:lstStyle/>
          <a:p>
            <a:pPr algn="just">
              <a:buNone/>
            </a:pPr>
            <a:r>
              <a:rPr lang="en-IN" sz="2800" b="1" dirty="0" smtClean="0">
                <a:latin typeface="Constantia" pitchFamily="18" charset="0"/>
                <a:cs typeface="Times New Roman" pitchFamily="18" charset="0"/>
              </a:rPr>
              <a:t>Microbial </a:t>
            </a:r>
            <a:r>
              <a:rPr lang="en-IN" sz="2800" b="1" dirty="0" smtClean="0">
                <a:latin typeface="Constantia" pitchFamily="18" charset="0"/>
                <a:cs typeface="Times New Roman" pitchFamily="18" charset="0"/>
              </a:rPr>
              <a:t>fertilizers</a:t>
            </a:r>
            <a:endParaRPr lang="en-US" sz="2800" b="1" dirty="0" smtClean="0">
              <a:latin typeface="Constantia" pitchFamily="18" charset="0"/>
              <a:cs typeface="Times New Roman" pitchFamily="18" charset="0"/>
            </a:endParaRPr>
          </a:p>
          <a:p>
            <a:pPr algn="just"/>
            <a:r>
              <a:rPr lang="en-US" sz="2800" dirty="0" smtClean="0">
                <a:latin typeface="Constantia" pitchFamily="18" charset="0"/>
                <a:cs typeface="Times New Roman" pitchFamily="18" charset="0"/>
              </a:rPr>
              <a:t>The </a:t>
            </a:r>
            <a:r>
              <a:rPr lang="en-US" sz="2800" dirty="0" smtClean="0">
                <a:latin typeface="Constantia" pitchFamily="18" charset="0"/>
                <a:cs typeface="Times New Roman" pitchFamily="18" charset="0"/>
              </a:rPr>
              <a:t>microbial fertilizers mostly consist of organic material and some source of sugar or starch, which are fermented together with specific species of microorganisms. The products are living organisms and need to be applied cautiously. They should not be used when expired, since the organisms may be dead. </a:t>
            </a:r>
          </a:p>
          <a:p>
            <a:pPr algn="just"/>
            <a:endParaRPr lang="en-US" sz="2800" dirty="0" smtClean="0">
              <a:latin typeface="Constantia" pitchFamily="18" charset="0"/>
              <a:cs typeface="Times New Roman" pitchFamily="18" charset="0"/>
            </a:endParaRPr>
          </a:p>
          <a:p>
            <a:pPr algn="just"/>
            <a:endParaRPr lang="en-US" sz="2800" dirty="0">
              <a:latin typeface="Constantia" pitchFamily="18" charset="0"/>
              <a:cs typeface="Times New Roman" pitchFamily="18" charset="0"/>
            </a:endParaRPr>
          </a:p>
        </p:txBody>
      </p:sp>
      <p:pic>
        <p:nvPicPr>
          <p:cNvPr id="4" name="Picture 3"/>
          <p:cNvPicPr/>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52400" y="4114800"/>
            <a:ext cx="8991600" cy="2743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0"/>
            <a:ext cx="6851520" cy="3973378"/>
          </a:xfrm>
        </p:spPr>
        <p:txBody>
          <a:bodyPr/>
          <a:lstStyle/>
          <a:p>
            <a:pPr algn="just"/>
            <a:r>
              <a:rPr lang="en-US" sz="2800" dirty="0" smtClean="0">
                <a:latin typeface="Constantia" pitchFamily="18" charset="0"/>
                <a:cs typeface="Times New Roman" pitchFamily="18" charset="0"/>
              </a:rPr>
              <a:t>Most of the bacteria and fungi present in the purchased products are generally present in soil. Microbial </a:t>
            </a:r>
            <a:r>
              <a:rPr lang="en-US" sz="2800" dirty="0" err="1" smtClean="0">
                <a:latin typeface="Constantia" pitchFamily="18" charset="0"/>
                <a:cs typeface="Times New Roman" pitchFamily="18" charset="0"/>
              </a:rPr>
              <a:t>inocula</a:t>
            </a:r>
            <a:r>
              <a:rPr lang="en-US" sz="2800" dirty="0" smtClean="0">
                <a:latin typeface="Constantia" pitchFamily="18" charset="0"/>
                <a:cs typeface="Times New Roman" pitchFamily="18" charset="0"/>
              </a:rPr>
              <a:t>, therefore, enhance the presence of the specific organisms. Some farmers make their own microbial fertilizers to save on costs</a:t>
            </a:r>
            <a:r>
              <a:rPr lang="en-US" sz="2800" dirty="0" smtClean="0">
                <a:latin typeface="Constantia" pitchFamily="18" charset="0"/>
                <a:cs typeface="Times New Roman" pitchFamily="18" charset="0"/>
              </a:rPr>
              <a:t>.</a:t>
            </a:r>
          </a:p>
          <a:p>
            <a:pPr algn="just">
              <a:buNone/>
            </a:pPr>
            <a:r>
              <a:rPr lang="en-US" sz="2800" b="1" dirty="0" smtClean="0">
                <a:latin typeface="Constantia" pitchFamily="18" charset="0"/>
                <a:cs typeface="Times New Roman" pitchFamily="18" charset="0"/>
              </a:rPr>
              <a:t>Plant growth regulators </a:t>
            </a:r>
            <a:r>
              <a:rPr lang="en-US" sz="2800" b="1" dirty="0" smtClean="0">
                <a:latin typeface="Constantia" pitchFamily="18" charset="0"/>
                <a:cs typeface="Times New Roman" pitchFamily="18" charset="0"/>
              </a:rPr>
              <a:t>:</a:t>
            </a:r>
          </a:p>
          <a:p>
            <a:pPr algn="just">
              <a:buNone/>
            </a:pPr>
            <a:r>
              <a:rPr lang="en-US" sz="2800" b="1" dirty="0" smtClean="0">
                <a:latin typeface="Constantia" pitchFamily="18" charset="0"/>
                <a:cs typeface="Times New Roman" pitchFamily="18" charset="0"/>
              </a:rPr>
              <a:t> </a:t>
            </a:r>
            <a:r>
              <a:rPr lang="en-US" sz="2800" b="1" dirty="0" smtClean="0">
                <a:latin typeface="Constantia" pitchFamily="18" charset="0"/>
                <a:cs typeface="Times New Roman" pitchFamily="18" charset="0"/>
              </a:rPr>
              <a:t>   </a:t>
            </a:r>
            <a:r>
              <a:rPr lang="en-US" sz="2800" dirty="0" smtClean="0">
                <a:latin typeface="Constantia" pitchFamily="18" charset="0"/>
                <a:cs typeface="Times New Roman" pitchFamily="18" charset="0"/>
              </a:rPr>
              <a:t>Plant </a:t>
            </a:r>
            <a:r>
              <a:rPr lang="en-US" sz="2800" dirty="0" smtClean="0">
                <a:latin typeface="Constantia" pitchFamily="18" charset="0"/>
                <a:cs typeface="Times New Roman" pitchFamily="18" charset="0"/>
              </a:rPr>
              <a:t>growth regulators may be defined as any organic compounds, which are active at low concentrations (1-10 </a:t>
            </a:r>
            <a:r>
              <a:rPr lang="en-US" sz="2800" dirty="0" err="1" smtClean="0">
                <a:latin typeface="Constantia" pitchFamily="18" charset="0"/>
                <a:cs typeface="Times New Roman" pitchFamily="18" charset="0"/>
              </a:rPr>
              <a:t>ng</a:t>
            </a:r>
            <a:r>
              <a:rPr lang="en-US" sz="2800" dirty="0" smtClean="0">
                <a:latin typeface="Constantia" pitchFamily="18" charset="0"/>
                <a:cs typeface="Times New Roman" pitchFamily="18" charset="0"/>
              </a:rPr>
              <a:t> / </a:t>
            </a:r>
            <a:r>
              <a:rPr lang="en-US" sz="2800" dirty="0" err="1" smtClean="0">
                <a:latin typeface="Constantia" pitchFamily="18" charset="0"/>
                <a:cs typeface="Times New Roman" pitchFamily="18" charset="0"/>
              </a:rPr>
              <a:t>nl</a:t>
            </a:r>
            <a:r>
              <a:rPr lang="en-US" sz="2800" dirty="0" smtClean="0">
                <a:latin typeface="Constantia" pitchFamily="18" charset="0"/>
                <a:cs typeface="Times New Roman" pitchFamily="18" charset="0"/>
              </a:rPr>
              <a:t>) in promoting, inhibiting or modifying growth and development. </a:t>
            </a:r>
          </a:p>
          <a:p>
            <a:pPr algn="just"/>
            <a:endParaRPr lang="en-US" sz="2800" dirty="0" smtClean="0">
              <a:latin typeface="Constantia" pitchFamily="18" charset="0"/>
              <a:cs typeface="Times New Roman" pitchFamily="18" charset="0"/>
            </a:endParaRPr>
          </a:p>
          <a:p>
            <a:pPr algn="just"/>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0"/>
            <a:ext cx="7239000" cy="6858000"/>
          </a:xfrm>
        </p:spPr>
        <p:txBody>
          <a:bodyPr>
            <a:noAutofit/>
          </a:bodyPr>
          <a:lstStyle/>
          <a:p>
            <a:pPr>
              <a:buNone/>
            </a:pPr>
            <a:r>
              <a:rPr lang="en-US" sz="2800" b="1" dirty="0" smtClean="0">
                <a:latin typeface="Constantia" pitchFamily="18" charset="0"/>
                <a:cs typeface="Times New Roman" pitchFamily="18" charset="0"/>
              </a:rPr>
              <a:t>Classification</a:t>
            </a:r>
            <a:r>
              <a:rPr lang="en-US" sz="2800" b="1" dirty="0" smtClean="0">
                <a:latin typeface="Constantia" pitchFamily="18" charset="0"/>
                <a:cs typeface="Times New Roman" pitchFamily="18" charset="0"/>
              </a:rPr>
              <a:t>:</a:t>
            </a:r>
          </a:p>
          <a:p>
            <a:pPr marL="457200" lvl="0" indent="-457200">
              <a:buFont typeface="+mj-lt"/>
              <a:buAutoNum type="arabicPeriod"/>
            </a:pPr>
            <a:r>
              <a:rPr lang="en-US" sz="2800" dirty="0" err="1" smtClean="0">
                <a:latin typeface="Constantia" pitchFamily="18" charset="0"/>
                <a:cs typeface="Times New Roman" pitchFamily="18" charset="0"/>
              </a:rPr>
              <a:t>Auxin</a:t>
            </a:r>
            <a:endParaRPr lang="en-US" sz="2800" dirty="0" smtClean="0">
              <a:latin typeface="Constantia" pitchFamily="18" charset="0"/>
              <a:cs typeface="Times New Roman" pitchFamily="18" charset="0"/>
            </a:endParaRPr>
          </a:p>
          <a:p>
            <a:pPr marL="457200" lvl="0" indent="-457200">
              <a:buFont typeface="+mj-lt"/>
              <a:buAutoNum type="arabicPeriod"/>
            </a:pPr>
            <a:r>
              <a:rPr lang="en-US" sz="2800" dirty="0" err="1" smtClean="0">
                <a:latin typeface="Constantia" pitchFamily="18" charset="0"/>
                <a:cs typeface="Times New Roman" pitchFamily="18" charset="0"/>
              </a:rPr>
              <a:t>Gibberellin</a:t>
            </a:r>
            <a:endParaRPr lang="en-US" sz="2800" dirty="0" smtClean="0">
              <a:latin typeface="Constantia" pitchFamily="18" charset="0"/>
              <a:cs typeface="Times New Roman" pitchFamily="18" charset="0"/>
            </a:endParaRPr>
          </a:p>
          <a:p>
            <a:pPr marL="457200" lvl="0" indent="-457200">
              <a:buFont typeface="+mj-lt"/>
              <a:buAutoNum type="arabicPeriod"/>
            </a:pPr>
            <a:r>
              <a:rPr lang="en-US" sz="2800" dirty="0" err="1" smtClean="0">
                <a:latin typeface="Constantia" pitchFamily="18" charset="0"/>
                <a:cs typeface="Times New Roman" pitchFamily="18" charset="0"/>
              </a:rPr>
              <a:t>Cytokinenin</a:t>
            </a:r>
            <a:endParaRPr lang="en-US" sz="2800" dirty="0" smtClean="0">
              <a:latin typeface="Constantia" pitchFamily="18" charset="0"/>
              <a:cs typeface="Times New Roman" pitchFamily="18" charset="0"/>
            </a:endParaRPr>
          </a:p>
          <a:p>
            <a:pPr marL="457200" lvl="0" indent="-457200">
              <a:buFont typeface="+mj-lt"/>
              <a:buAutoNum type="arabicPeriod"/>
            </a:pPr>
            <a:r>
              <a:rPr lang="en-US" sz="2800" dirty="0" err="1" smtClean="0">
                <a:latin typeface="Constantia" pitchFamily="18" charset="0"/>
                <a:cs typeface="Times New Roman" pitchFamily="18" charset="0"/>
              </a:rPr>
              <a:t>Etylene</a:t>
            </a:r>
            <a:endParaRPr lang="en-US" sz="2800" dirty="0" smtClean="0">
              <a:latin typeface="Constantia" pitchFamily="18" charset="0"/>
              <a:cs typeface="Times New Roman" pitchFamily="18" charset="0"/>
            </a:endParaRPr>
          </a:p>
          <a:p>
            <a:pPr marL="457200" lvl="0" indent="-457200">
              <a:buFont typeface="+mj-lt"/>
              <a:buAutoNum type="arabicPeriod"/>
            </a:pPr>
            <a:r>
              <a:rPr lang="en-US" sz="2800" dirty="0" err="1" smtClean="0">
                <a:latin typeface="Constantia" pitchFamily="18" charset="0"/>
                <a:cs typeface="Times New Roman" pitchFamily="18" charset="0"/>
              </a:rPr>
              <a:t>Dormins</a:t>
            </a:r>
            <a:r>
              <a:rPr lang="en-US" sz="2800" dirty="0" smtClean="0">
                <a:latin typeface="Constantia" pitchFamily="18" charset="0"/>
                <a:cs typeface="Times New Roman" pitchFamily="18" charset="0"/>
              </a:rPr>
              <a:t>  (</a:t>
            </a:r>
            <a:r>
              <a:rPr lang="en-US" sz="2800" dirty="0" err="1" smtClean="0">
                <a:latin typeface="Constantia" pitchFamily="18" charset="0"/>
                <a:cs typeface="Times New Roman" pitchFamily="18" charset="0"/>
              </a:rPr>
              <a:t>Abscissic</a:t>
            </a:r>
            <a:r>
              <a:rPr lang="en-US" sz="2800" dirty="0" smtClean="0">
                <a:latin typeface="Constantia" pitchFamily="18" charset="0"/>
                <a:cs typeface="Times New Roman" pitchFamily="18" charset="0"/>
              </a:rPr>
              <a:t> Acid (ABA), </a:t>
            </a:r>
            <a:r>
              <a:rPr lang="en-US" sz="2800" dirty="0" err="1" smtClean="0">
                <a:latin typeface="Constantia" pitchFamily="18" charset="0"/>
                <a:cs typeface="Times New Roman" pitchFamily="18" charset="0"/>
              </a:rPr>
              <a:t>Phaseic</a:t>
            </a:r>
            <a:r>
              <a:rPr lang="en-US" sz="2800" dirty="0" smtClean="0">
                <a:latin typeface="Constantia" pitchFamily="18" charset="0"/>
                <a:cs typeface="Times New Roman" pitchFamily="18" charset="0"/>
              </a:rPr>
              <a:t> Acid)</a:t>
            </a:r>
          </a:p>
          <a:p>
            <a:pPr marL="457200" lvl="0" indent="-457200">
              <a:buFont typeface="+mj-lt"/>
              <a:buAutoNum type="arabicPeriod"/>
            </a:pPr>
            <a:r>
              <a:rPr lang="en-US" sz="2800" dirty="0" smtClean="0">
                <a:latin typeface="Constantia" pitchFamily="18" charset="0"/>
                <a:cs typeface="Times New Roman" pitchFamily="18" charset="0"/>
              </a:rPr>
              <a:t>Flowering Hormones (</a:t>
            </a:r>
            <a:r>
              <a:rPr lang="en-US" sz="2800" dirty="0" err="1" smtClean="0">
                <a:latin typeface="Constantia" pitchFamily="18" charset="0"/>
                <a:cs typeface="Times New Roman" pitchFamily="18" charset="0"/>
              </a:rPr>
              <a:t>Florigin</a:t>
            </a:r>
            <a:r>
              <a:rPr lang="en-US" sz="2800" dirty="0" smtClean="0">
                <a:latin typeface="Constantia" pitchFamily="18" charset="0"/>
                <a:cs typeface="Times New Roman" pitchFamily="18" charset="0"/>
              </a:rPr>
              <a:t>, </a:t>
            </a:r>
            <a:r>
              <a:rPr lang="en-US" sz="2800" dirty="0" err="1" smtClean="0">
                <a:latin typeface="Constantia" pitchFamily="18" charset="0"/>
                <a:cs typeface="Times New Roman" pitchFamily="18" charset="0"/>
              </a:rPr>
              <a:t>Anthesin</a:t>
            </a:r>
            <a:r>
              <a:rPr lang="en-US" sz="2800" dirty="0" smtClean="0">
                <a:latin typeface="Constantia" pitchFamily="18" charset="0"/>
                <a:cs typeface="Times New Roman" pitchFamily="18" charset="0"/>
              </a:rPr>
              <a:t>, </a:t>
            </a:r>
            <a:r>
              <a:rPr lang="en-US" sz="2800" dirty="0" err="1" smtClean="0">
                <a:latin typeface="Constantia" pitchFamily="18" charset="0"/>
                <a:cs typeface="Times New Roman" pitchFamily="18" charset="0"/>
              </a:rPr>
              <a:t>Vernalin</a:t>
            </a:r>
            <a:r>
              <a:rPr lang="en-US" sz="2800" dirty="0" smtClean="0">
                <a:latin typeface="Constantia" pitchFamily="18" charset="0"/>
                <a:cs typeface="Times New Roman" pitchFamily="18" charset="0"/>
              </a:rPr>
              <a:t>)</a:t>
            </a:r>
          </a:p>
          <a:p>
            <a:pPr marL="457200" lvl="0" indent="-457200">
              <a:buFont typeface="+mj-lt"/>
              <a:buAutoNum type="arabicPeriod"/>
            </a:pPr>
            <a:r>
              <a:rPr lang="en-US" sz="2800" dirty="0" err="1" smtClean="0">
                <a:latin typeface="Constantia" pitchFamily="18" charset="0"/>
                <a:cs typeface="Times New Roman" pitchFamily="18" charset="0"/>
              </a:rPr>
              <a:t>Phenolic</a:t>
            </a:r>
            <a:r>
              <a:rPr lang="en-US" sz="2800" dirty="0" smtClean="0">
                <a:latin typeface="Constantia" pitchFamily="18" charset="0"/>
                <a:cs typeface="Times New Roman" pitchFamily="18" charset="0"/>
              </a:rPr>
              <a:t> Substances (</a:t>
            </a:r>
            <a:r>
              <a:rPr lang="en-US" sz="2800" dirty="0" err="1" smtClean="0">
                <a:latin typeface="Constantia" pitchFamily="18" charset="0"/>
                <a:cs typeface="Times New Roman" pitchFamily="18" charset="0"/>
              </a:rPr>
              <a:t>Coumarin</a:t>
            </a:r>
            <a:r>
              <a:rPr lang="en-US" sz="2800" dirty="0" smtClean="0">
                <a:latin typeface="Constantia" pitchFamily="18" charset="0"/>
                <a:cs typeface="Times New Roman" pitchFamily="18" charset="0"/>
              </a:rPr>
              <a:t>)</a:t>
            </a:r>
          </a:p>
          <a:p>
            <a:pPr marL="457200" lvl="0" indent="-457200">
              <a:buFont typeface="+mj-lt"/>
              <a:buAutoNum type="arabicPeriod"/>
            </a:pPr>
            <a:r>
              <a:rPr lang="en-US" sz="2800" dirty="0" smtClean="0">
                <a:latin typeface="Constantia" pitchFamily="18" charset="0"/>
                <a:cs typeface="Times New Roman" pitchFamily="18" charset="0"/>
              </a:rPr>
              <a:t>Miscellaneous Natural Substances (Vitamins, </a:t>
            </a:r>
            <a:r>
              <a:rPr lang="en-US" sz="2800" dirty="0" err="1" smtClean="0">
                <a:latin typeface="Constantia" pitchFamily="18" charset="0"/>
                <a:cs typeface="Times New Roman" pitchFamily="18" charset="0"/>
              </a:rPr>
              <a:t>Phytochrome</a:t>
            </a:r>
            <a:r>
              <a:rPr lang="en-US" sz="2800" dirty="0" smtClean="0">
                <a:latin typeface="Constantia" pitchFamily="18" charset="0"/>
                <a:cs typeface="Times New Roman" pitchFamily="18" charset="0"/>
              </a:rPr>
              <a:t> </a:t>
            </a:r>
            <a:r>
              <a:rPr lang="en-US" sz="2800" dirty="0" err="1" smtClean="0">
                <a:latin typeface="Constantia" pitchFamily="18" charset="0"/>
                <a:cs typeface="Times New Roman" pitchFamily="18" charset="0"/>
              </a:rPr>
              <a:t>Tranmatic</a:t>
            </a:r>
            <a:r>
              <a:rPr lang="en-US" sz="2800" dirty="0" smtClean="0">
                <a:latin typeface="Constantia" pitchFamily="18" charset="0"/>
                <a:cs typeface="Times New Roman" pitchFamily="18" charset="0"/>
              </a:rPr>
              <a:t> Substances</a:t>
            </a:r>
            <a:r>
              <a:rPr lang="en-US" sz="2800" dirty="0" smtClean="0">
                <a:latin typeface="Constantia" pitchFamily="18" charset="0"/>
                <a:cs typeface="Times New Roman" pitchFamily="18" charset="0"/>
              </a:rPr>
              <a:t>)</a:t>
            </a:r>
            <a:endParaRPr lang="en-US" sz="2800" dirty="0" smtClean="0">
              <a:latin typeface="Constantia"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4329"/>
            <a:ext cx="6851520" cy="3973378"/>
          </a:xfrm>
        </p:spPr>
        <p:txBody>
          <a:bodyPr/>
          <a:lstStyle/>
          <a:p>
            <a:pPr marL="457200" lvl="0" indent="-457200" algn="just">
              <a:buNone/>
            </a:pPr>
            <a:r>
              <a:rPr lang="en-US" sz="2800" dirty="0" smtClean="0">
                <a:latin typeface="Constantia" pitchFamily="18" charset="0"/>
                <a:cs typeface="Times New Roman" pitchFamily="18" charset="0"/>
              </a:rPr>
              <a:t>9. Synthetic </a:t>
            </a:r>
            <a:r>
              <a:rPr lang="en-US" sz="2800" dirty="0" smtClean="0">
                <a:latin typeface="Constantia" pitchFamily="18" charset="0"/>
                <a:cs typeface="Times New Roman" pitchFamily="18" charset="0"/>
              </a:rPr>
              <a:t>Growth Retardants (</a:t>
            </a:r>
            <a:r>
              <a:rPr lang="en-US" sz="2800" dirty="0" err="1" smtClean="0">
                <a:latin typeface="Constantia" pitchFamily="18" charset="0"/>
                <a:cs typeface="Times New Roman" pitchFamily="18" charset="0"/>
              </a:rPr>
              <a:t>Ccc</a:t>
            </a:r>
            <a:r>
              <a:rPr lang="en-US" sz="2800" dirty="0" smtClean="0">
                <a:latin typeface="Constantia" pitchFamily="18" charset="0"/>
                <a:cs typeface="Times New Roman" pitchFamily="18" charset="0"/>
              </a:rPr>
              <a:t>, </a:t>
            </a:r>
            <a:r>
              <a:rPr lang="en-US" sz="2800" dirty="0" err="1" smtClean="0">
                <a:latin typeface="Constantia" pitchFamily="18" charset="0"/>
                <a:cs typeface="Times New Roman" pitchFamily="18" charset="0"/>
              </a:rPr>
              <a:t>Amo</a:t>
            </a:r>
            <a:r>
              <a:rPr lang="en-US" sz="2800" dirty="0" smtClean="0">
                <a:latin typeface="Constantia" pitchFamily="18" charset="0"/>
                <a:cs typeface="Times New Roman" pitchFamily="18" charset="0"/>
              </a:rPr>
              <a:t>, 1618, </a:t>
            </a:r>
            <a:r>
              <a:rPr lang="en-US" sz="2800" dirty="0" err="1" smtClean="0">
                <a:latin typeface="Constantia" pitchFamily="18" charset="0"/>
                <a:cs typeface="Times New Roman" pitchFamily="18" charset="0"/>
              </a:rPr>
              <a:t>Phosphin</a:t>
            </a:r>
            <a:r>
              <a:rPr lang="en-US" sz="2800" dirty="0" smtClean="0">
                <a:latin typeface="Constantia" pitchFamily="18" charset="0"/>
                <a:cs typeface="Times New Roman" pitchFamily="18" charset="0"/>
              </a:rPr>
              <a:t> - D, </a:t>
            </a:r>
            <a:r>
              <a:rPr lang="en-US" sz="2800" dirty="0" err="1" smtClean="0">
                <a:latin typeface="Constantia" pitchFamily="18" charset="0"/>
                <a:cs typeface="Times New Roman" pitchFamily="18" charset="0"/>
              </a:rPr>
              <a:t>Morphacting</a:t>
            </a:r>
            <a:r>
              <a:rPr lang="en-US" sz="2800" dirty="0" smtClean="0">
                <a:latin typeface="Constantia" pitchFamily="18" charset="0"/>
                <a:cs typeface="Times New Roman" pitchFamily="18" charset="0"/>
              </a:rPr>
              <a:t>, </a:t>
            </a:r>
            <a:r>
              <a:rPr lang="en-US" sz="2800" dirty="0" err="1" smtClean="0">
                <a:latin typeface="Constantia" pitchFamily="18" charset="0"/>
                <a:cs typeface="Times New Roman" pitchFamily="18" charset="0"/>
              </a:rPr>
              <a:t>Malformis</a:t>
            </a:r>
            <a:r>
              <a:rPr lang="en-US" sz="2800" dirty="0" smtClean="0">
                <a:latin typeface="Constantia" pitchFamily="18" charset="0"/>
                <a:cs typeface="Times New Roman" pitchFamily="18" charset="0"/>
              </a:rPr>
              <a:t>)</a:t>
            </a:r>
          </a:p>
          <a:p>
            <a:pPr marL="457200" lvl="0" indent="-457200" algn="just">
              <a:buNone/>
            </a:pPr>
            <a:r>
              <a:rPr lang="en-US" sz="2800" dirty="0" smtClean="0">
                <a:latin typeface="Constantia" pitchFamily="18" charset="0"/>
                <a:cs typeface="Times New Roman" pitchFamily="18" charset="0"/>
              </a:rPr>
              <a:t>10. Miscellaneous </a:t>
            </a:r>
            <a:r>
              <a:rPr lang="en-US" sz="2800" dirty="0" smtClean="0">
                <a:latin typeface="Constantia" pitchFamily="18" charset="0"/>
                <a:cs typeface="Times New Roman" pitchFamily="18" charset="0"/>
              </a:rPr>
              <a:t>Synthetic Substances (Synthetic </a:t>
            </a:r>
            <a:r>
              <a:rPr lang="en-US" sz="2800" dirty="0" err="1" smtClean="0">
                <a:latin typeface="Constantia" pitchFamily="18" charset="0"/>
                <a:cs typeface="Times New Roman" pitchFamily="18" charset="0"/>
              </a:rPr>
              <a:t>Auxins</a:t>
            </a:r>
            <a:r>
              <a:rPr lang="en-US" sz="2800" dirty="0" smtClean="0">
                <a:latin typeface="Constantia" pitchFamily="18" charset="0"/>
                <a:cs typeface="Times New Roman" pitchFamily="18" charset="0"/>
              </a:rPr>
              <a:t>, Synthetic </a:t>
            </a:r>
            <a:r>
              <a:rPr lang="en-US" sz="2800" dirty="0" err="1" smtClean="0">
                <a:latin typeface="Constantia" pitchFamily="18" charset="0"/>
                <a:cs typeface="Times New Roman" pitchFamily="18" charset="0"/>
              </a:rPr>
              <a:t>Cytokinins</a:t>
            </a:r>
            <a:r>
              <a:rPr lang="en-US" sz="2800" dirty="0" smtClean="0">
                <a:latin typeface="Constantia" pitchFamily="18" charset="0"/>
                <a:cs typeface="Times New Roman" pitchFamily="18" charset="0"/>
              </a:rPr>
              <a:t>)</a:t>
            </a:r>
          </a:p>
          <a:p>
            <a:pPr algn="just"/>
            <a:endParaRPr lang="en-US" sz="2800" dirty="0" smtClean="0">
              <a:latin typeface="Constantia" pitchFamily="18" charset="0"/>
              <a:cs typeface="Times New Roman" pitchFamily="18" charset="0"/>
            </a:endParaRPr>
          </a:p>
          <a:p>
            <a:pPr algn="just"/>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0"/>
            <a:ext cx="6858000" cy="6858000"/>
          </a:xfrm>
        </p:spPr>
        <p:txBody>
          <a:bodyPr>
            <a:noAutofit/>
          </a:bodyPr>
          <a:lstStyle/>
          <a:p>
            <a:pPr algn="just">
              <a:buNone/>
            </a:pPr>
            <a:r>
              <a:rPr lang="en-US" sz="2800" b="1" dirty="0" smtClean="0">
                <a:latin typeface="Constantia" pitchFamily="18" charset="0"/>
                <a:cs typeface="Times New Roman" pitchFamily="18" charset="0"/>
              </a:rPr>
              <a:t>Role of plant growth regulators in organic horticulture</a:t>
            </a:r>
          </a:p>
          <a:p>
            <a:pPr marL="457200" lvl="0" indent="-457200" algn="just">
              <a:buFont typeface="+mj-lt"/>
              <a:buAutoNum type="arabicPeriod"/>
            </a:pPr>
            <a:r>
              <a:rPr lang="en-US" sz="2800" dirty="0" smtClean="0">
                <a:latin typeface="Constantia" pitchFamily="18" charset="0"/>
                <a:cs typeface="Times New Roman" pitchFamily="18" charset="0"/>
              </a:rPr>
              <a:t>Cell divisions and enlargement </a:t>
            </a:r>
            <a:r>
              <a:rPr lang="en-US" sz="2800" dirty="0" err="1" smtClean="0">
                <a:latin typeface="Constantia" pitchFamily="18" charset="0"/>
                <a:cs typeface="Times New Roman" pitchFamily="18" charset="0"/>
              </a:rPr>
              <a:t>Eg</a:t>
            </a:r>
            <a:r>
              <a:rPr lang="en-US" sz="2800" dirty="0" smtClean="0">
                <a:latin typeface="Constantia" pitchFamily="18" charset="0"/>
                <a:cs typeface="Times New Roman" pitchFamily="18" charset="0"/>
              </a:rPr>
              <a:t>. cambial growth in diameter-   IAA + GA</a:t>
            </a:r>
          </a:p>
          <a:p>
            <a:pPr marL="457200" lvl="0" indent="-457200" algn="just">
              <a:buFont typeface="+mj-lt"/>
              <a:buAutoNum type="arabicPeriod"/>
            </a:pPr>
            <a:r>
              <a:rPr lang="en-US" sz="2800" dirty="0" smtClean="0">
                <a:latin typeface="Constantia" pitchFamily="18" charset="0"/>
                <a:cs typeface="Times New Roman" pitchFamily="18" charset="0"/>
              </a:rPr>
              <a:t>Tissue culture – Shoot multiplications (IBA and BAP),callus Growth (2,4,-D), root multiplication IAA and IBA (1-2 mg)</a:t>
            </a:r>
          </a:p>
          <a:p>
            <a:pPr marL="457200" lvl="0" indent="-457200" algn="just">
              <a:buFont typeface="+mj-lt"/>
              <a:buAutoNum type="arabicPeriod"/>
            </a:pPr>
            <a:r>
              <a:rPr lang="en-US" sz="2800" dirty="0" smtClean="0">
                <a:latin typeface="Constantia" pitchFamily="18" charset="0"/>
                <a:cs typeface="Times New Roman" pitchFamily="18" charset="0"/>
              </a:rPr>
              <a:t>Breaking dormancy and Apical dominance – NAA</a:t>
            </a:r>
          </a:p>
          <a:p>
            <a:pPr marL="457200" lvl="0" indent="-457200" algn="just">
              <a:buFont typeface="+mj-lt"/>
              <a:buAutoNum type="arabicPeriod"/>
            </a:pPr>
            <a:r>
              <a:rPr lang="en-US" sz="2800" dirty="0" smtClean="0">
                <a:latin typeface="Constantia" pitchFamily="18" charset="0"/>
                <a:cs typeface="Times New Roman" pitchFamily="18" charset="0"/>
              </a:rPr>
              <a:t>Shortening </a:t>
            </a:r>
            <a:r>
              <a:rPr lang="en-US" sz="2800" dirty="0" err="1" smtClean="0">
                <a:latin typeface="Constantia" pitchFamily="18" charset="0"/>
                <a:cs typeface="Times New Roman" pitchFamily="18" charset="0"/>
              </a:rPr>
              <a:t>internode</a:t>
            </a:r>
            <a:r>
              <a:rPr lang="en-US" sz="2800" dirty="0" smtClean="0">
                <a:latin typeface="Constantia" pitchFamily="18" charset="0"/>
                <a:cs typeface="Times New Roman" pitchFamily="18" charset="0"/>
              </a:rPr>
              <a:t> – Apple trees (NAA) (dwarf branch-fruit)</a:t>
            </a:r>
          </a:p>
          <a:p>
            <a:pPr marL="457200" lvl="0" indent="-457200" algn="just">
              <a:buNone/>
            </a:pPr>
            <a:endParaRPr lang="en-US" sz="2800" dirty="0" smtClean="0">
              <a:latin typeface="Constantia" pitchFamily="18" charset="0"/>
              <a:cs typeface="Times New Roman" pitchFamily="18" charset="0"/>
            </a:endParaRPr>
          </a:p>
          <a:p>
            <a:pPr marL="457200" lvl="0" indent="-457200" algn="just">
              <a:buFont typeface="+mj-lt"/>
              <a:buAutoNum type="arabicPeriod"/>
            </a:pPr>
            <a:endParaRPr lang="en-US" sz="2800" dirty="0" smtClean="0">
              <a:latin typeface="Constantia" pitchFamily="18" charset="0"/>
              <a:cs typeface="Times New Roman" pitchFamily="18" charset="0"/>
            </a:endParaRPr>
          </a:p>
          <a:p>
            <a:pPr marL="514350" indent="-514350" algn="just">
              <a:buFont typeface="+mj-lt"/>
              <a:buAutoNum type="arabicPeriod"/>
            </a:pPr>
            <a:endParaRPr lang="en-US" sz="2800" dirty="0">
              <a:latin typeface="Constantia"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6851520" cy="3973378"/>
          </a:xfrm>
        </p:spPr>
        <p:txBody>
          <a:bodyPr/>
          <a:lstStyle/>
          <a:p>
            <a:pPr algn="just">
              <a:buNone/>
            </a:pPr>
            <a:r>
              <a:rPr lang="en-US" sz="2800" b="1" dirty="0" smtClean="0">
                <a:latin typeface="Constantia" pitchFamily="18" charset="0"/>
                <a:cs typeface="Times New Roman" pitchFamily="18" charset="0"/>
              </a:rPr>
              <a:t>Mineral fertilizers</a:t>
            </a:r>
            <a:endParaRPr lang="en-US" sz="2800" dirty="0" smtClean="0">
              <a:latin typeface="Constantia" pitchFamily="18" charset="0"/>
              <a:cs typeface="Times New Roman" pitchFamily="18" charset="0"/>
            </a:endParaRPr>
          </a:p>
          <a:p>
            <a:pPr algn="just">
              <a:buNone/>
            </a:pPr>
            <a:r>
              <a:rPr lang="en-IN" sz="2800" dirty="0" smtClean="0">
                <a:latin typeface="Constantia" pitchFamily="18" charset="0"/>
                <a:cs typeface="Times New Roman" pitchFamily="18" charset="0"/>
              </a:rPr>
              <a:t>    The mineral fertilizers, which are allowed in organic horticulture, are based on ground natural rock. However, they may only be used as a supplement to organic manures. If they contain easily soluble nutrients, they can disturb soil life and result in unbalanced plant nutrition. In some cases, mineral fertilizers are ecologically questionable as their collection and transport is energy consuming and in </a:t>
            </a:r>
            <a:r>
              <a:rPr lang="en-IN" sz="2800" dirty="0" smtClean="0">
                <a:latin typeface="Constantia" pitchFamily="18" charset="0"/>
                <a:cs typeface="Times New Roman" pitchFamily="18" charset="0"/>
              </a:rPr>
              <a:t>some cases </a:t>
            </a:r>
            <a:r>
              <a:rPr lang="en-IN" sz="2800" dirty="0" smtClean="0">
                <a:latin typeface="Constantia" pitchFamily="18" charset="0"/>
                <a:cs typeface="Times New Roman" pitchFamily="18" charset="0"/>
              </a:rPr>
              <a:t>natural habitats are being destroyed.</a:t>
            </a:r>
            <a:endParaRPr lang="en-US" sz="2800" dirty="0" smtClean="0">
              <a:latin typeface="Constantia" pitchFamily="18" charset="0"/>
              <a:cs typeface="Times New Roman" pitchFamily="18" charset="0"/>
            </a:endParaRPr>
          </a:p>
          <a:p>
            <a:pPr algn="just"/>
            <a:endParaRPr lang="en-US" sz="2800" dirty="0"/>
          </a:p>
        </p:txBody>
      </p:sp>
    </p:spTree>
  </p:cSld>
  <p:clrMapOvr>
    <a:masterClrMapping/>
  </p:clrMapOvr>
</p:sld>
</file>

<file path=ppt/theme/theme1.xml><?xml version="1.0" encoding="utf-8"?>
<a:theme xmlns:a="http://schemas.openxmlformats.org/drawingml/2006/main" name="Theme1">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23</TotalTime>
  <Words>448</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Theme1</vt:lpstr>
      <vt:lpstr>Identification and Use: Natural Plant Growth Regulators and Micronutrients </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and Use: Natural Plant Growth Regulators and Micronutrients. </dc:title>
  <dc:creator>kiran kumar</dc:creator>
  <cp:lastModifiedBy>kiran kumar</cp:lastModifiedBy>
  <cp:revision>8</cp:revision>
  <dcterms:created xsi:type="dcterms:W3CDTF">2006-08-16T00:00:00Z</dcterms:created>
  <dcterms:modified xsi:type="dcterms:W3CDTF">2021-02-08T10:26:56Z</dcterms:modified>
</cp:coreProperties>
</file>