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5440" y="273629"/>
            <a:ext cx="2054880" cy="530407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0" y="273629"/>
            <a:ext cx="6030720" cy="53040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208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6800" y="1604329"/>
            <a:ext cx="404352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8" name="Rectangle 5"/>
          <p:cNvSpPr>
            <a:spLocks noGrp="1" noChangeArrowheads="1"/>
          </p:cNvSpPr>
          <p:nvPr>
            <p:ph type="ftr" idx="11"/>
          </p:nvPr>
        </p:nvSpPr>
        <p:spPr>
          <a:ln/>
        </p:spPr>
        <p:txBody>
          <a:bodyPr/>
          <a:lstStyle>
            <a:lvl1pPr>
              <a:defRPr/>
            </a:lvl1pPr>
          </a:lstStyle>
          <a:p>
            <a:endParaRPr lang="en-US"/>
          </a:p>
        </p:txBody>
      </p:sp>
      <p:sp>
        <p:nvSpPr>
          <p:cNvPr id="9"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4" name="Rectangle 5"/>
          <p:cNvSpPr>
            <a:spLocks noGrp="1" noChangeArrowheads="1"/>
          </p:cNvSpPr>
          <p:nvPr>
            <p:ph type="ftr" idx="11"/>
          </p:nvPr>
        </p:nvSpPr>
        <p:spPr>
          <a:ln/>
        </p:spPr>
        <p:txBody>
          <a:bodyPr/>
          <a:lstStyle>
            <a:lvl1pPr>
              <a:defRPr/>
            </a:lvl1pPr>
          </a:lstStyle>
          <a:p>
            <a:endParaRPr lang="en-US"/>
          </a:p>
        </p:txBody>
      </p:sp>
      <p:sp>
        <p:nvSpPr>
          <p:cNvPr id="5"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3" name="Rectangle 5"/>
          <p:cNvSpPr>
            <a:spLocks noGrp="1" noChangeArrowheads="1"/>
          </p:cNvSpPr>
          <p:nvPr>
            <p:ph type="ftr" idx="11"/>
          </p:nvPr>
        </p:nvSpPr>
        <p:spPr>
          <a:ln/>
        </p:spPr>
        <p:txBody>
          <a:bodyPr/>
          <a:lstStyle>
            <a:lvl1pPr>
              <a:defRPr/>
            </a:lvl1pPr>
          </a:lstStyle>
          <a:p>
            <a:endParaRPr lang="en-US"/>
          </a:p>
        </p:txBody>
      </p:sp>
      <p:sp>
        <p:nvSpPr>
          <p:cNvPr id="4"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r>
              <a:rPr lang="en-US" noProof="0" smtClean="0"/>
              <a:t>Click icon to add picture</a:t>
            </a:r>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177121" y="27364"/>
            <a:ext cx="8894880" cy="6858000"/>
          </a:xfrm>
          <a:prstGeom prst="rect">
            <a:avLst/>
          </a:prstGeom>
          <a:noFill/>
          <a:ln w="9525">
            <a:noFill/>
            <a:round/>
            <a:headEnd/>
            <a:tailEnd/>
          </a:ln>
        </p:spPr>
      </p:pic>
      <p:sp>
        <p:nvSpPr>
          <p:cNvPr id="1027" name="Rectangle 2"/>
          <p:cNvSpPr>
            <a:spLocks noGrp="1" noChangeArrowheads="1"/>
          </p:cNvSpPr>
          <p:nvPr>
            <p:ph type="title"/>
          </p:nvPr>
        </p:nvSpPr>
        <p:spPr bwMode="auto">
          <a:xfrm>
            <a:off x="456480" y="273629"/>
            <a:ext cx="8223840" cy="11406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456480" y="1604329"/>
            <a:ext cx="8223840" cy="3973378"/>
          </a:xfrm>
          <a:prstGeom prst="rect">
            <a:avLst/>
          </a:prstGeom>
          <a:noFill/>
          <a:ln w="9525">
            <a:noFill/>
            <a:round/>
            <a:headEnd/>
            <a:tailEnd/>
          </a:ln>
        </p:spPr>
        <p:txBody>
          <a:bodyPr vert="horz" wrap="square" lIns="0" tIns="25798"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2" name="Rectangle 4"/>
          <p:cNvSpPr>
            <a:spLocks noGrp="1" noChangeArrowheads="1"/>
          </p:cNvSpPr>
          <p:nvPr>
            <p:ph type="dt"/>
          </p:nvPr>
        </p:nvSpPr>
        <p:spPr bwMode="auto">
          <a:xfrm>
            <a:off x="3127680" y="6247376"/>
            <a:ext cx="2894400" cy="468050"/>
          </a:xfrm>
          <a:prstGeom prst="rect">
            <a:avLst/>
          </a:prstGeom>
          <a:noFill/>
          <a:ln>
            <a:noFill/>
          </a:ln>
          <a:effectLst/>
          <a:extLst/>
        </p:spPr>
        <p:txBody>
          <a:bodyPr vert="horz" wrap="square" lIns="0" tIns="0" rIns="0" bIns="0" numCol="1" anchor="t" anchorCtr="0" compatLnSpc="1">
            <a:prstTxWarp prst="textNoShape">
              <a:avLst/>
            </a:prstTxWarp>
          </a:bodyPr>
          <a:lstStyle>
            <a:lvl1pPr eaLnBrk="1" hangingPunct="0">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fld id="{1D8BD707-D9CF-40AE-B4C6-C98DA3205C09}" type="datetimeFigureOut">
              <a:rPr lang="en-US" smtClean="0"/>
              <a:pPr/>
              <a:t>3/11/2021</a:t>
            </a:fld>
            <a:endParaRPr lang="en-US"/>
          </a:p>
        </p:txBody>
      </p:sp>
      <p:sp>
        <p:nvSpPr>
          <p:cNvPr id="1029" name="Rectangle 5"/>
          <p:cNvSpPr>
            <a:spLocks noGrp="1" noChangeArrowheads="1"/>
          </p:cNvSpPr>
          <p:nvPr>
            <p:ph type="ftr"/>
          </p:nvPr>
        </p:nvSpPr>
        <p:spPr bwMode="auto">
          <a:xfrm>
            <a:off x="6556321" y="6247376"/>
            <a:ext cx="2894400" cy="468050"/>
          </a:xfrm>
          <a:prstGeom prst="rect">
            <a:avLst/>
          </a:prstGeom>
          <a:noFill/>
          <a:ln>
            <a:noFill/>
          </a:ln>
          <a:effectLst/>
          <a:extLst/>
        </p:spPr>
        <p:txBody>
          <a:bodyPr vert="horz" wrap="square" lIns="0" tIns="0" rIns="0" bIns="0" numCol="1" anchor="t" anchorCtr="0" compatLnSpc="1">
            <a:prstTxWarp prst="textNoShape">
              <a:avLst/>
            </a:prstTxWarp>
          </a:bodyPr>
          <a:lstStyle>
            <a:lvl1pPr algn="ctr" eaLnBrk="1" hangingPunct="0">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endParaRPr lang="en-US"/>
          </a:p>
        </p:txBody>
      </p:sp>
      <p:sp>
        <p:nvSpPr>
          <p:cNvPr id="1030" name="Rectangle 6"/>
          <p:cNvSpPr>
            <a:spLocks noGrp="1" noChangeArrowheads="1"/>
          </p:cNvSpPr>
          <p:nvPr>
            <p:ph type="sldNum"/>
          </p:nvPr>
        </p:nvSpPr>
        <p:spPr bwMode="auto">
          <a:xfrm>
            <a:off x="456480" y="6247376"/>
            <a:ext cx="2125440" cy="468050"/>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a:lnSpc>
                <a:spcPct val="93000"/>
              </a:lnSpc>
              <a:buSzPct val="100000"/>
              <a:defRPr sz="1300">
                <a:solidFill>
                  <a:srgbClr val="000000"/>
                </a:solidFill>
                <a:latin typeface="Times New Roman" pitchFamily="18" charset="0"/>
                <a:ea typeface="DejaVu Sans"/>
                <a:cs typeface="DejaVu San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mj-lt"/>
          <a:ea typeface="+mj-ea"/>
          <a:cs typeface="+mj-cs"/>
        </a:defRPr>
      </a:lvl1pPr>
      <a:lvl2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2pPr>
      <a:lvl3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3pPr>
      <a:lvl4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4pPr>
      <a:lvl5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5pPr>
      <a:lvl6pPr marL="2280994"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6pPr>
      <a:lvl7pPr marL="2695720"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7pPr>
      <a:lvl8pPr marL="3110446"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8pPr>
      <a:lvl9pPr marL="3525172"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9pPr>
    </p:titleStyle>
    <p:bodyStyle>
      <a:lvl1pPr marL="311045" indent="-311045" algn="l" defTabSz="407526" rtl="0" eaLnBrk="1" fontAlgn="base" hangingPunct="1">
        <a:lnSpc>
          <a:spcPct val="93000"/>
        </a:lnSpc>
        <a:spcBef>
          <a:spcPts val="1293"/>
        </a:spcBef>
        <a:spcAft>
          <a:spcPct val="0"/>
        </a:spcAft>
        <a:buClr>
          <a:srgbClr val="000000"/>
        </a:buClr>
        <a:buSzPct val="100000"/>
        <a:buFont typeface="Times New Roman" pitchFamily="18" charset="0"/>
        <a:buChar char="•"/>
        <a:defRPr sz="2900">
          <a:solidFill>
            <a:srgbClr val="000000"/>
          </a:solidFill>
          <a:latin typeface="+mn-lt"/>
          <a:ea typeface="+mn-ea"/>
          <a:cs typeface="+mn-cs"/>
        </a:defRPr>
      </a:lvl1pPr>
      <a:lvl2pPr marL="673930" indent="-259204" algn="l" defTabSz="407526" rtl="0" eaLnBrk="1" fontAlgn="base" hangingPunct="1">
        <a:lnSpc>
          <a:spcPct val="93000"/>
        </a:lnSpc>
        <a:spcBef>
          <a:spcPts val="1032"/>
        </a:spcBef>
        <a:spcAft>
          <a:spcPct val="0"/>
        </a:spcAft>
        <a:buClr>
          <a:srgbClr val="000000"/>
        </a:buClr>
        <a:buSzPct val="100000"/>
        <a:buFont typeface="Times New Roman" pitchFamily="18" charset="0"/>
        <a:buChar char="–"/>
        <a:defRPr sz="2500">
          <a:solidFill>
            <a:srgbClr val="000000"/>
          </a:solidFill>
          <a:latin typeface="+mn-lt"/>
          <a:ea typeface="+mn-ea"/>
          <a:cs typeface="+mn-cs"/>
        </a:defRPr>
      </a:lvl2pPr>
      <a:lvl3pPr marL="1036815" indent="-207363" algn="l" defTabSz="407526" rtl="0" eaLnBrk="1" fontAlgn="base" hangingPunct="1">
        <a:lnSpc>
          <a:spcPct val="93000"/>
        </a:lnSpc>
        <a:spcBef>
          <a:spcPts val="771"/>
        </a:spcBef>
        <a:spcAft>
          <a:spcPct val="0"/>
        </a:spcAft>
        <a:buClr>
          <a:srgbClr val="000000"/>
        </a:buClr>
        <a:buSzPct val="100000"/>
        <a:buFont typeface="Times New Roman" pitchFamily="18" charset="0"/>
        <a:buChar char="•"/>
        <a:defRPr sz="2200">
          <a:solidFill>
            <a:srgbClr val="000000"/>
          </a:solidFill>
          <a:latin typeface="+mn-lt"/>
          <a:ea typeface="+mn-ea"/>
          <a:cs typeface="+mn-cs"/>
        </a:defRPr>
      </a:lvl3pPr>
      <a:lvl4pPr marL="1451541" indent="-207363" algn="l" defTabSz="407526" rtl="0" eaLnBrk="1" fontAlgn="base" hangingPunct="1">
        <a:lnSpc>
          <a:spcPct val="93000"/>
        </a:lnSpc>
        <a:spcBef>
          <a:spcPts val="522"/>
        </a:spcBef>
        <a:spcAft>
          <a:spcPct val="0"/>
        </a:spcAft>
        <a:buClr>
          <a:srgbClr val="000000"/>
        </a:buClr>
        <a:buSzPct val="100000"/>
        <a:buFont typeface="Times New Roman" pitchFamily="18" charset="0"/>
        <a:buChar char="–"/>
        <a:defRPr sz="1800">
          <a:solidFill>
            <a:srgbClr val="000000"/>
          </a:solidFill>
          <a:latin typeface="+mn-lt"/>
          <a:ea typeface="+mn-ea"/>
          <a:cs typeface="+mn-cs"/>
        </a:defRPr>
      </a:lvl4pPr>
      <a:lvl5pPr marL="1866268" indent="-207363" algn="l" defTabSz="407526" rtl="0" eaLnBrk="1" fontAlgn="base" hangingPunct="1">
        <a:lnSpc>
          <a:spcPct val="93000"/>
        </a:lnSpc>
        <a:spcBef>
          <a:spcPts val="261"/>
        </a:spcBef>
        <a:spcAft>
          <a:spcPct val="0"/>
        </a:spcAft>
        <a:buClr>
          <a:srgbClr val="000000"/>
        </a:buClr>
        <a:buSzPct val="100000"/>
        <a:buFont typeface="Times New Roman" pitchFamily="18" charset="0"/>
        <a:buChar char="»"/>
        <a:defRPr sz="1800">
          <a:solidFill>
            <a:srgbClr val="000000"/>
          </a:solidFill>
          <a:latin typeface="+mn-lt"/>
          <a:ea typeface="+mn-ea"/>
          <a:cs typeface="+mn-cs"/>
        </a:defRPr>
      </a:lvl5pPr>
      <a:lvl6pPr marL="2280994"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066800"/>
            <a:ext cx="6401520" cy="1470394"/>
          </a:xfrm>
        </p:spPr>
        <p:txBody>
          <a:bodyPr/>
          <a:lstStyle/>
          <a:p>
            <a:r>
              <a:rPr lang="en-US" sz="3200" dirty="0" smtClean="0">
                <a:latin typeface="Times New Roman" pitchFamily="18" charset="0"/>
                <a:cs typeface="Times New Roman" pitchFamily="18" charset="0"/>
              </a:rPr>
              <a:t>Management: Water, Nutrient, Weed, Pest and Disease</a:t>
            </a:r>
            <a:endParaRPr lang="en-US" sz="3200" dirty="0">
              <a:latin typeface="Times New Roman" pitchFamily="18" charset="0"/>
              <a:cs typeface="Times New Roman"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10"/>
          <a:stretch/>
        </p:blipFill>
        <p:spPr>
          <a:xfrm>
            <a:off x="1676400" y="2438400"/>
            <a:ext cx="6627328" cy="41196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52400"/>
            <a:ext cx="6775320" cy="3973378"/>
          </a:xfrm>
        </p:spPr>
        <p:txBody>
          <a:bodyPr/>
          <a:lstStyle/>
          <a:p>
            <a:pPr lvl="2">
              <a:buNone/>
            </a:pPr>
            <a:r>
              <a:rPr lang="en-US" sz="3200" b="1" dirty="0" smtClean="0">
                <a:latin typeface="Constantia" pitchFamily="18" charset="0"/>
              </a:rPr>
              <a:t>Nutrient management</a:t>
            </a:r>
            <a:endParaRPr lang="en-US" sz="3200" dirty="0" smtClean="0">
              <a:latin typeface="Constantia" pitchFamily="18" charset="0"/>
            </a:endParaRPr>
          </a:p>
          <a:p>
            <a:pPr lvl="0" algn="just"/>
            <a:r>
              <a:rPr lang="en-US" sz="2800" dirty="0" smtClean="0">
                <a:latin typeface="Constantia" pitchFamily="18" charset="0"/>
              </a:rPr>
              <a:t>The input and output of plant nutrients must be monitored through a soil testing program, to ensure that nutrient depletion does not take place.</a:t>
            </a:r>
          </a:p>
          <a:p>
            <a:pPr lvl="0" algn="just"/>
            <a:r>
              <a:rPr lang="en-US" sz="2800" dirty="0" smtClean="0">
                <a:latin typeface="Constantia" pitchFamily="18" charset="0"/>
              </a:rPr>
              <a:t>Improvement in agricultural sustainability requires, alongside effective water and crop management, the optimal use and management of soil fertility and soil physical properties.</a:t>
            </a:r>
          </a:p>
          <a:p>
            <a:pPr lvl="0" algn="just"/>
            <a:r>
              <a:rPr lang="en-US" sz="2800" dirty="0" smtClean="0">
                <a:latin typeface="Constantia" pitchFamily="18" charset="0"/>
              </a:rPr>
              <a:t>Both rely on soil biological process and soil biodiversity.</a:t>
            </a:r>
          </a:p>
          <a:p>
            <a:pPr algn="just"/>
            <a:endParaRPr lang="en-US" sz="2800" dirty="0">
              <a:latin typeface="Constant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3629"/>
            <a:ext cx="6775320" cy="716971"/>
          </a:xfrm>
        </p:spPr>
        <p:txBody>
          <a:bodyPr/>
          <a:lstStyle/>
          <a:p>
            <a:pPr lvl="2"/>
            <a:r>
              <a:rPr lang="en-US" sz="3200" b="1" dirty="0" smtClean="0">
                <a:latin typeface="Constantia" pitchFamily="18" charset="0"/>
              </a:rPr>
              <a:t>Weed Management</a:t>
            </a:r>
            <a:br>
              <a:rPr lang="en-US" sz="3200" b="1" dirty="0" smtClean="0">
                <a:latin typeface="Constantia" pitchFamily="18" charset="0"/>
              </a:rPr>
            </a:br>
            <a:endParaRPr lang="en-US" sz="3200" dirty="0">
              <a:latin typeface="Constantia" pitchFamily="18" charset="0"/>
            </a:endParaRPr>
          </a:p>
        </p:txBody>
      </p:sp>
      <p:sp>
        <p:nvSpPr>
          <p:cNvPr id="3" name="Content Placeholder 2"/>
          <p:cNvSpPr>
            <a:spLocks noGrp="1"/>
          </p:cNvSpPr>
          <p:nvPr>
            <p:ph idx="1"/>
          </p:nvPr>
        </p:nvSpPr>
        <p:spPr>
          <a:xfrm>
            <a:off x="1905000" y="914400"/>
            <a:ext cx="6775320" cy="3973378"/>
          </a:xfrm>
        </p:spPr>
        <p:txBody>
          <a:bodyPr/>
          <a:lstStyle/>
          <a:p>
            <a:pPr lvl="0">
              <a:buNone/>
            </a:pPr>
            <a:r>
              <a:rPr lang="en-US" sz="2800" b="1" dirty="0" smtClean="0">
                <a:latin typeface="Constantia" pitchFamily="18" charset="0"/>
              </a:rPr>
              <a:t>Preventive Measures </a:t>
            </a:r>
            <a:endParaRPr lang="en-US" sz="2800" dirty="0" smtClean="0">
              <a:latin typeface="Constantia" pitchFamily="18" charset="0"/>
            </a:endParaRPr>
          </a:p>
          <a:p>
            <a:pPr lvl="0"/>
            <a:r>
              <a:rPr lang="en-US" sz="2800" dirty="0" smtClean="0">
                <a:latin typeface="Constantia" pitchFamily="18" charset="0"/>
              </a:rPr>
              <a:t>Choice of crops and varieties </a:t>
            </a:r>
          </a:p>
          <a:p>
            <a:pPr lvl="0"/>
            <a:r>
              <a:rPr lang="en-US" sz="2800" dirty="0" smtClean="0">
                <a:latin typeface="Constantia" pitchFamily="18" charset="0"/>
              </a:rPr>
              <a:t>Mulching </a:t>
            </a:r>
          </a:p>
          <a:p>
            <a:pPr lvl="0"/>
            <a:r>
              <a:rPr lang="en-US" sz="2800" dirty="0" smtClean="0">
                <a:latin typeface="Constantia" pitchFamily="18" charset="0"/>
              </a:rPr>
              <a:t>Living green cover </a:t>
            </a:r>
          </a:p>
          <a:p>
            <a:pPr lvl="0"/>
            <a:r>
              <a:rPr lang="en-US" sz="2800" dirty="0" smtClean="0">
                <a:latin typeface="Constantia" pitchFamily="18" charset="0"/>
              </a:rPr>
              <a:t>Crop rotation </a:t>
            </a:r>
          </a:p>
          <a:p>
            <a:pPr lvl="0"/>
            <a:r>
              <a:rPr lang="en-US" sz="2800" dirty="0" smtClean="0">
                <a:latin typeface="Constantia" pitchFamily="18" charset="0"/>
              </a:rPr>
              <a:t>Intercropping </a:t>
            </a:r>
          </a:p>
          <a:p>
            <a:pPr lvl="0"/>
            <a:r>
              <a:rPr lang="en-US" sz="2800" dirty="0" smtClean="0">
                <a:latin typeface="Constantia" pitchFamily="18" charset="0"/>
              </a:rPr>
              <a:t>Sowing time and density </a:t>
            </a:r>
          </a:p>
          <a:p>
            <a:pPr lvl="0"/>
            <a:r>
              <a:rPr lang="en-US" sz="2800" dirty="0" smtClean="0">
                <a:latin typeface="Constantia" pitchFamily="18" charset="0"/>
              </a:rPr>
              <a:t>Balanced fertilization </a:t>
            </a:r>
          </a:p>
          <a:p>
            <a:pPr lvl="0"/>
            <a:r>
              <a:rPr lang="en-US" sz="2800" dirty="0" smtClean="0">
                <a:latin typeface="Constantia" pitchFamily="18" charset="0"/>
              </a:rPr>
              <a:t>Soil cultivation methods </a:t>
            </a:r>
          </a:p>
          <a:p>
            <a:pPr lvl="0"/>
            <a:r>
              <a:rPr lang="en-US" sz="2800" dirty="0" smtClean="0">
                <a:latin typeface="Constantia" pitchFamily="18" charset="0"/>
              </a:rPr>
              <a:t>Pasturing</a:t>
            </a:r>
          </a:p>
          <a:p>
            <a:pPr>
              <a:buNone/>
            </a:pPr>
            <a:endParaRPr lang="en-US" sz="2800" dirty="0">
              <a:latin typeface="Constant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0"/>
            <a:ext cx="7003920" cy="3973378"/>
          </a:xfrm>
        </p:spPr>
        <p:txBody>
          <a:bodyPr/>
          <a:lstStyle/>
          <a:p>
            <a:pPr lvl="0" algn="just"/>
            <a:r>
              <a:rPr lang="en-US" sz="2800" b="1" dirty="0" err="1" smtClean="0">
                <a:latin typeface="Constantia" pitchFamily="18" charset="0"/>
              </a:rPr>
              <a:t>BiologicalControl</a:t>
            </a:r>
            <a:r>
              <a:rPr lang="en-US" sz="2800" b="1" dirty="0" smtClean="0">
                <a:latin typeface="Constantia" pitchFamily="18" charset="0"/>
              </a:rPr>
              <a:t> of Weeds</a:t>
            </a:r>
          </a:p>
          <a:p>
            <a:pPr lvl="0" algn="just">
              <a:buNone/>
            </a:pPr>
            <a:r>
              <a:rPr lang="en-US" sz="2800" b="1" dirty="0" smtClean="0">
                <a:latin typeface="Constantia" pitchFamily="18" charset="0"/>
              </a:rPr>
              <a:t>  </a:t>
            </a:r>
            <a:r>
              <a:rPr lang="en-US" sz="2800" dirty="0" smtClean="0">
                <a:latin typeface="Constantia" pitchFamily="18" charset="0"/>
              </a:rPr>
              <a:t> The soil borne fungus </a:t>
            </a:r>
            <a:r>
              <a:rPr lang="en-US" sz="2800" i="1" dirty="0" err="1" smtClean="0">
                <a:latin typeface="Constantia" pitchFamily="18" charset="0"/>
              </a:rPr>
              <a:t>Fusarium</a:t>
            </a:r>
            <a:r>
              <a:rPr lang="en-US" sz="2800" i="1" dirty="0" smtClean="0">
                <a:latin typeface="Constantia" pitchFamily="18" charset="0"/>
              </a:rPr>
              <a:t> </a:t>
            </a:r>
            <a:r>
              <a:rPr lang="en-US" sz="2800" i="1" dirty="0" err="1" smtClean="0">
                <a:latin typeface="Constantia" pitchFamily="18" charset="0"/>
              </a:rPr>
              <a:t>oxysporum</a:t>
            </a:r>
            <a:r>
              <a:rPr lang="en-US" sz="2800" dirty="0" smtClean="0">
                <a:latin typeface="Constantia" pitchFamily="18" charset="0"/>
              </a:rPr>
              <a:t>(different is </a:t>
            </a:r>
            <a:r>
              <a:rPr lang="en-US" sz="2800" dirty="0" err="1" smtClean="0">
                <a:latin typeface="Constantia" pitchFamily="18" charset="0"/>
              </a:rPr>
              <a:t>olates</a:t>
            </a:r>
            <a:r>
              <a:rPr lang="en-US" sz="2800" dirty="0" smtClean="0">
                <a:latin typeface="Constantia" pitchFamily="18" charset="0"/>
              </a:rPr>
              <a:t> from Burkina Faso, </a:t>
            </a:r>
            <a:r>
              <a:rPr lang="en-US" sz="2800" dirty="0" err="1" smtClean="0">
                <a:latin typeface="Constantia" pitchFamily="18" charset="0"/>
              </a:rPr>
              <a:t>Maliand</a:t>
            </a:r>
            <a:r>
              <a:rPr lang="en-US" sz="2800" dirty="0" smtClean="0">
                <a:latin typeface="Constantia" pitchFamily="18" charset="0"/>
              </a:rPr>
              <a:t> Niger) is very effective in reducing the witch weed(</a:t>
            </a:r>
            <a:r>
              <a:rPr lang="en-US" sz="2800" i="1" dirty="0" err="1" smtClean="0">
                <a:latin typeface="Constantia" pitchFamily="18" charset="0"/>
              </a:rPr>
              <a:t>Strigaher</a:t>
            </a:r>
            <a:r>
              <a:rPr lang="en-US" sz="2800" i="1" dirty="0" smtClean="0">
                <a:latin typeface="Constantia" pitchFamily="18" charset="0"/>
              </a:rPr>
              <a:t> </a:t>
            </a:r>
            <a:r>
              <a:rPr lang="en-US" sz="2800" i="1" dirty="0" err="1" smtClean="0">
                <a:latin typeface="Constantia" pitchFamily="18" charset="0"/>
              </a:rPr>
              <a:t>monthica</a:t>
            </a:r>
            <a:r>
              <a:rPr lang="en-US" sz="2800" i="1" dirty="0" smtClean="0">
                <a:latin typeface="Constantia" pitchFamily="18" charset="0"/>
              </a:rPr>
              <a:t> </a:t>
            </a:r>
            <a:r>
              <a:rPr lang="en-US" sz="2800" dirty="0" smtClean="0">
                <a:latin typeface="Constantia" pitchFamily="18" charset="0"/>
              </a:rPr>
              <a:t>and </a:t>
            </a:r>
            <a:r>
              <a:rPr lang="en-US" sz="2800" dirty="0" err="1" smtClean="0">
                <a:latin typeface="Constantia" pitchFamily="18" charset="0"/>
              </a:rPr>
              <a:t>S.</a:t>
            </a:r>
            <a:r>
              <a:rPr lang="en-US" sz="2800" i="1" dirty="0" err="1" smtClean="0">
                <a:latin typeface="Constantia" pitchFamily="18" charset="0"/>
              </a:rPr>
              <a:t>asiatica</a:t>
            </a:r>
            <a:r>
              <a:rPr lang="en-US" sz="2800" dirty="0" smtClean="0">
                <a:latin typeface="Constantia" pitchFamily="18" charset="0"/>
              </a:rPr>
              <a:t>) in different cereal crops, leading to yield increases in scientific trials.</a:t>
            </a:r>
          </a:p>
          <a:p>
            <a:pPr lvl="0" algn="just"/>
            <a:r>
              <a:rPr lang="en-US" sz="2800" b="1" dirty="0" smtClean="0">
                <a:latin typeface="Constantia" pitchFamily="18" charset="0"/>
              </a:rPr>
              <a:t>Mechanical Control</a:t>
            </a:r>
          </a:p>
          <a:p>
            <a:pPr algn="just">
              <a:buNone/>
            </a:pPr>
            <a:r>
              <a:rPr lang="en-US" sz="2800" dirty="0" smtClean="0">
                <a:latin typeface="Constantia" pitchFamily="18" charset="0"/>
              </a:rPr>
              <a:t>   Manual weeding is probably the most important one. </a:t>
            </a:r>
            <a:r>
              <a:rPr lang="en-US" sz="2800" dirty="0" err="1" smtClean="0">
                <a:latin typeface="Constantia" pitchFamily="18" charset="0"/>
              </a:rPr>
              <a:t>Asit’s</a:t>
            </a:r>
            <a:r>
              <a:rPr lang="en-US" sz="2800" dirty="0" smtClean="0">
                <a:latin typeface="Constantia" pitchFamily="18" charset="0"/>
              </a:rPr>
              <a:t> very </a:t>
            </a:r>
            <a:r>
              <a:rPr lang="en-US" sz="2800" dirty="0" err="1" smtClean="0">
                <a:latin typeface="Constantia" pitchFamily="18" charset="0"/>
              </a:rPr>
              <a:t>labour</a:t>
            </a:r>
            <a:r>
              <a:rPr lang="en-US" sz="2800" dirty="0" smtClean="0">
                <a:latin typeface="Constantia" pitchFamily="18" charset="0"/>
              </a:rPr>
              <a:t> intensive, reducing weed density as much as possible in the field will bring less work later on and should there. There are different tools to dig, cut and up rooting the weeds; hand, ox-drawn and tractor-drawn tools.</a:t>
            </a:r>
          </a:p>
          <a:p>
            <a:pPr algn="just">
              <a:buNone/>
            </a:pPr>
            <a:endParaRPr lang="en-US" sz="2800" dirty="0">
              <a:latin typeface="Constant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0"/>
            <a:ext cx="6927720" cy="3973378"/>
          </a:xfrm>
        </p:spPr>
        <p:txBody>
          <a:bodyPr/>
          <a:lstStyle/>
          <a:p>
            <a:pPr>
              <a:buNone/>
            </a:pPr>
            <a:r>
              <a:rPr lang="en-US" sz="2800" b="1" dirty="0" smtClean="0">
                <a:latin typeface="Constantia" pitchFamily="18" charset="0"/>
              </a:rPr>
              <a:t>    </a:t>
            </a:r>
            <a:r>
              <a:rPr lang="en-US" sz="3200" b="1" dirty="0" smtClean="0">
                <a:latin typeface="Constantia" pitchFamily="18" charset="0"/>
              </a:rPr>
              <a:t>Pest and disease </a:t>
            </a:r>
            <a:endParaRPr lang="en-US" sz="2800" b="1" dirty="0" smtClean="0">
              <a:latin typeface="Constantia" pitchFamily="18" charset="0"/>
            </a:endParaRPr>
          </a:p>
          <a:p>
            <a:pPr>
              <a:buNone/>
            </a:pPr>
            <a:r>
              <a:rPr lang="en-US" sz="2800" b="1" dirty="0" smtClean="0">
                <a:latin typeface="Constantia" pitchFamily="18" charset="0"/>
              </a:rPr>
              <a:t>   management Prevention practices and monitoring</a:t>
            </a:r>
          </a:p>
          <a:p>
            <a:pPr lvl="0"/>
            <a:r>
              <a:rPr lang="en-US" sz="2800" dirty="0" smtClean="0">
                <a:latin typeface="Constantia" pitchFamily="18" charset="0"/>
              </a:rPr>
              <a:t>Some important preventive crop protection measures are the following ones:</a:t>
            </a:r>
          </a:p>
          <a:p>
            <a:pPr lvl="0"/>
            <a:r>
              <a:rPr lang="en-US" sz="2800" dirty="0" smtClean="0">
                <a:latin typeface="Constantia" pitchFamily="18" charset="0"/>
              </a:rPr>
              <a:t>Selection of clean seed and planting material:</a:t>
            </a:r>
          </a:p>
          <a:p>
            <a:pPr lvl="0"/>
            <a:r>
              <a:rPr lang="en-US" sz="2800" dirty="0" err="1" smtClean="0">
                <a:latin typeface="Constantia" pitchFamily="18" charset="0"/>
              </a:rPr>
              <a:t>Useof</a:t>
            </a:r>
            <a:r>
              <a:rPr lang="en-US" sz="2800" dirty="0" smtClean="0">
                <a:latin typeface="Constantia" pitchFamily="18" charset="0"/>
              </a:rPr>
              <a:t> suitable cropping systems</a:t>
            </a:r>
          </a:p>
          <a:p>
            <a:pPr lvl="0"/>
            <a:r>
              <a:rPr lang="en-US" sz="2800" dirty="0" smtClean="0">
                <a:latin typeface="Constantia" pitchFamily="18" charset="0"/>
              </a:rPr>
              <a:t>Use of balanced nutrient management: E.g. Balanced potassium supply contributes to the prevention of fungi and bacterial infections</a:t>
            </a:r>
          </a:p>
          <a:p>
            <a:pPr lvl="0"/>
            <a:r>
              <a:rPr lang="en-US" sz="2800" dirty="0" smtClean="0">
                <a:latin typeface="Constantia" pitchFamily="18" charset="0"/>
              </a:rPr>
              <a:t>Input of organic matter</a:t>
            </a:r>
          </a:p>
          <a:p>
            <a:endParaRPr lang="en-US" sz="2800" dirty="0">
              <a:latin typeface="Constant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775320" cy="762000"/>
          </a:xfrm>
        </p:spPr>
        <p:txBody>
          <a:bodyPr/>
          <a:lstStyle/>
          <a:p>
            <a:pPr algn="l"/>
            <a:r>
              <a:rPr lang="en-US" b="1" dirty="0" smtClean="0"/>
              <a:t>Natural pesticides</a:t>
            </a:r>
            <a:br>
              <a:rPr lang="en-US" b="1" dirty="0" smtClean="0"/>
            </a:br>
            <a:endParaRPr lang="en-US" dirty="0"/>
          </a:p>
        </p:txBody>
      </p:sp>
      <p:sp>
        <p:nvSpPr>
          <p:cNvPr id="3" name="Content Placeholder 2"/>
          <p:cNvSpPr>
            <a:spLocks noGrp="1"/>
          </p:cNvSpPr>
          <p:nvPr>
            <p:ph idx="1"/>
          </p:nvPr>
        </p:nvSpPr>
        <p:spPr>
          <a:xfrm>
            <a:off x="1905000" y="609600"/>
            <a:ext cx="6775320" cy="3973378"/>
          </a:xfrm>
        </p:spPr>
        <p:txBody>
          <a:bodyPr/>
          <a:lstStyle/>
          <a:p>
            <a:r>
              <a:rPr lang="en-US" b="1" dirty="0" err="1" smtClean="0"/>
              <a:t>Neem</a:t>
            </a:r>
            <a:r>
              <a:rPr lang="en-US" b="1" dirty="0" smtClean="0"/>
              <a:t> </a:t>
            </a:r>
          </a:p>
          <a:p>
            <a:endParaRPr lang="en-US" dirty="0"/>
          </a:p>
        </p:txBody>
      </p:sp>
      <p:pic>
        <p:nvPicPr>
          <p:cNvPr id="5" name="image16.jpeg"/>
          <p:cNvPicPr/>
          <p:nvPr/>
        </p:nvPicPr>
        <p:blipFill>
          <a:blip r:embed="rId2" cstate="print"/>
          <a:stretch>
            <a:fillRect/>
          </a:stretch>
        </p:blipFill>
        <p:spPr>
          <a:xfrm>
            <a:off x="1828800" y="1143000"/>
            <a:ext cx="6934200" cy="5715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0"/>
            <a:ext cx="7080120" cy="3973378"/>
          </a:xfrm>
        </p:spPr>
        <p:txBody>
          <a:bodyPr/>
          <a:lstStyle/>
          <a:p>
            <a:pPr lvl="0" algn="just"/>
            <a:r>
              <a:rPr lang="en-US" sz="2800" b="1" dirty="0" smtClean="0">
                <a:latin typeface="Constantia" pitchFamily="18" charset="0"/>
              </a:rPr>
              <a:t>Pyrethrum</a:t>
            </a:r>
            <a:r>
              <a:rPr lang="en-US" sz="2800" dirty="0" smtClean="0">
                <a:latin typeface="Constantia" pitchFamily="18" charset="0"/>
              </a:rPr>
              <a:t>: </a:t>
            </a:r>
            <a:r>
              <a:rPr lang="en-US" sz="2800" dirty="0" err="1" smtClean="0">
                <a:latin typeface="Constantia" pitchFamily="18" charset="0"/>
              </a:rPr>
              <a:t>Pyrethrins</a:t>
            </a:r>
            <a:r>
              <a:rPr lang="en-US" sz="2800" dirty="0" smtClean="0">
                <a:latin typeface="Constantia" pitchFamily="18" charset="0"/>
              </a:rPr>
              <a:t> are insecticidal chemicals extracted from the dried pyrethrum flower. The flower heads are processed in to a powder to make a dust. This dust can be used directly or infused in to water to make as pray. </a:t>
            </a:r>
            <a:r>
              <a:rPr lang="en-US" sz="2800" dirty="0" err="1" smtClean="0">
                <a:latin typeface="Constantia" pitchFamily="18" charset="0"/>
              </a:rPr>
              <a:t>Pyrethrins</a:t>
            </a:r>
            <a:r>
              <a:rPr lang="en-US" sz="2800" dirty="0" smtClean="0">
                <a:latin typeface="Constantia" pitchFamily="18" charset="0"/>
              </a:rPr>
              <a:t> cause immediate paralysis to most insects. Low doses do not kill but have a “knock down” effect. Stronger doses kill.</a:t>
            </a:r>
          </a:p>
          <a:p>
            <a:pPr lvl="0" algn="just"/>
            <a:r>
              <a:rPr lang="en-US" sz="2800" b="1" dirty="0" err="1" smtClean="0">
                <a:latin typeface="Constantia" pitchFamily="18" charset="0"/>
              </a:rPr>
              <a:t>Chilli</a:t>
            </a:r>
            <a:r>
              <a:rPr lang="en-US" sz="2800" b="1" dirty="0" smtClean="0">
                <a:latin typeface="Constantia" pitchFamily="18" charset="0"/>
              </a:rPr>
              <a:t> pepper</a:t>
            </a:r>
            <a:r>
              <a:rPr lang="en-US" sz="2800" dirty="0" smtClean="0">
                <a:latin typeface="Constantia" pitchFamily="18" charset="0"/>
              </a:rPr>
              <a:t>: To make the </a:t>
            </a:r>
            <a:r>
              <a:rPr lang="en-US" sz="2800" dirty="0" err="1" smtClean="0">
                <a:latin typeface="Constantia" pitchFamily="18" charset="0"/>
              </a:rPr>
              <a:t>chilli</a:t>
            </a:r>
            <a:r>
              <a:rPr lang="en-US" sz="2800" dirty="0" smtClean="0">
                <a:latin typeface="Constantia" pitchFamily="18" charset="0"/>
              </a:rPr>
              <a:t> extract grind 200g of </a:t>
            </a:r>
            <a:r>
              <a:rPr lang="en-US" sz="2800" dirty="0" err="1" smtClean="0">
                <a:latin typeface="Constantia" pitchFamily="18" charset="0"/>
              </a:rPr>
              <a:t>chillies</a:t>
            </a:r>
            <a:r>
              <a:rPr lang="en-US" sz="2800" dirty="0" smtClean="0">
                <a:latin typeface="Constantia" pitchFamily="18" charset="0"/>
              </a:rPr>
              <a:t> into a fine dust, boil it in 4L water, add another 4L of water and a few drops of liquid </a:t>
            </a:r>
            <a:r>
              <a:rPr lang="en-US" sz="2800" dirty="0" err="1" smtClean="0">
                <a:latin typeface="Constantia" pitchFamily="18" charset="0"/>
              </a:rPr>
              <a:t>soap.This</a:t>
            </a:r>
            <a:r>
              <a:rPr lang="en-US" sz="2800" dirty="0" smtClean="0">
                <a:latin typeface="Constantia" pitchFamily="18" charset="0"/>
              </a:rPr>
              <a:t> mixture can be sprayed against aphids, ants, small caterpillars ands nails.</a:t>
            </a:r>
          </a:p>
          <a:p>
            <a:pPr lvl="0" algn="just"/>
            <a:endParaRPr lang="en-US" sz="2800" dirty="0" smtClean="0">
              <a:latin typeface="Constantia" pitchFamily="18" charset="0"/>
            </a:endParaRPr>
          </a:p>
          <a:p>
            <a:pPr algn="just"/>
            <a:endParaRPr lang="en-US" sz="2800" dirty="0">
              <a:latin typeface="Constant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0"/>
            <a:ext cx="6927720" cy="3973378"/>
          </a:xfrm>
        </p:spPr>
        <p:txBody>
          <a:bodyPr/>
          <a:lstStyle/>
          <a:p>
            <a:pPr lvl="0" algn="just"/>
            <a:r>
              <a:rPr lang="en-US" sz="2800" dirty="0" smtClean="0">
                <a:latin typeface="Constantia" pitchFamily="18" charset="0"/>
              </a:rPr>
              <a:t>Garlic: Garlic is non-selective, has a broad-spectrum effect and can kill beneficial insects as well. There fore, it should be used with caution. </a:t>
            </a:r>
          </a:p>
          <a:p>
            <a:pPr lvl="0" algn="just"/>
            <a:r>
              <a:rPr lang="en-US" sz="2800" dirty="0" smtClean="0">
                <a:latin typeface="Constantia" pitchFamily="18" charset="0"/>
              </a:rPr>
              <a:t>Recommendations to farmers on preparation of garlic pesticides: To make the garlic extract, grind or chop 100g garlic in t0, 5L of water. Allow mixture to stand for 24hours, add, 5L of water and stir in liquid soap. Dilute at 1:20 with water and spray in the evening. To improve efficacy, </a:t>
            </a:r>
            <a:r>
              <a:rPr lang="en-US" sz="2800" dirty="0" err="1" smtClean="0">
                <a:latin typeface="Constantia" pitchFamily="18" charset="0"/>
              </a:rPr>
              <a:t>chilli</a:t>
            </a:r>
            <a:r>
              <a:rPr lang="en-US" sz="2800" dirty="0" smtClean="0">
                <a:latin typeface="Constantia" pitchFamily="18" charset="0"/>
              </a:rPr>
              <a:t> extract can be added.</a:t>
            </a:r>
          </a:p>
          <a:p>
            <a:pPr algn="just"/>
            <a:endParaRPr lang="en-US" sz="2800" dirty="0">
              <a:latin typeface="Constant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3629"/>
            <a:ext cx="6775320" cy="1140600"/>
          </a:xfrm>
        </p:spPr>
        <p:txBody>
          <a:bodyPr/>
          <a:lstStyle/>
          <a:p>
            <a:pPr lvl="2"/>
            <a:r>
              <a:rPr lang="en-US" sz="3200" b="1" dirty="0" smtClean="0">
                <a:latin typeface="Constantia" pitchFamily="18" charset="0"/>
              </a:rPr>
              <a:t>Approaches for water conservation</a:t>
            </a:r>
            <a:br>
              <a:rPr lang="en-US" sz="3200" b="1" dirty="0" smtClean="0">
                <a:latin typeface="Constantia" pitchFamily="18" charset="0"/>
              </a:rPr>
            </a:br>
            <a:endParaRPr lang="en-US" sz="3200" dirty="0">
              <a:latin typeface="Constantia" pitchFamily="18" charset="0"/>
            </a:endParaRPr>
          </a:p>
        </p:txBody>
      </p:sp>
      <p:pic>
        <p:nvPicPr>
          <p:cNvPr id="4" name="image11.jpeg"/>
          <p:cNvPicPr>
            <a:picLocks noGrp="1"/>
          </p:cNvPicPr>
          <p:nvPr>
            <p:ph idx="1"/>
          </p:nvPr>
        </p:nvPicPr>
        <p:blipFill>
          <a:blip r:embed="rId2" cstate="print"/>
          <a:stretch>
            <a:fillRect/>
          </a:stretch>
        </p:blipFill>
        <p:spPr>
          <a:xfrm>
            <a:off x="1981200" y="1524000"/>
            <a:ext cx="6705600" cy="39735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775320" cy="1140600"/>
          </a:xfrm>
        </p:spPr>
        <p:txBody>
          <a:bodyPr/>
          <a:lstStyle/>
          <a:p>
            <a:pPr algn="l"/>
            <a:r>
              <a:rPr lang="en-US" sz="3200" b="1" dirty="0" smtClean="0">
                <a:latin typeface="Constantia" pitchFamily="18" charset="0"/>
              </a:rPr>
              <a:t>Harvesting Water</a:t>
            </a:r>
            <a:br>
              <a:rPr lang="en-US" sz="3200" b="1" dirty="0" smtClean="0">
                <a:latin typeface="Constantia" pitchFamily="18" charset="0"/>
              </a:rPr>
            </a:br>
            <a:r>
              <a:rPr lang="en-US" sz="3200" b="1" dirty="0" smtClean="0">
                <a:latin typeface="Constantia" pitchFamily="18" charset="0"/>
              </a:rPr>
              <a:t>1.Increasing infiltration</a:t>
            </a:r>
            <a:r>
              <a:rPr lang="en-US" sz="3200" dirty="0" smtClean="0">
                <a:latin typeface="Constantia" pitchFamily="18" charset="0"/>
              </a:rPr>
              <a:t/>
            </a:r>
            <a:br>
              <a:rPr lang="en-US" sz="3200" dirty="0" smtClean="0">
                <a:latin typeface="Constantia" pitchFamily="18" charset="0"/>
              </a:rPr>
            </a:br>
            <a:endParaRPr lang="en-US" sz="3200" dirty="0">
              <a:latin typeface="Constantia" pitchFamily="18" charset="0"/>
            </a:endParaRPr>
          </a:p>
        </p:txBody>
      </p:sp>
      <p:sp>
        <p:nvSpPr>
          <p:cNvPr id="3" name="Content Placeholder 2"/>
          <p:cNvSpPr>
            <a:spLocks noGrp="1"/>
          </p:cNvSpPr>
          <p:nvPr>
            <p:ph idx="1"/>
          </p:nvPr>
        </p:nvSpPr>
        <p:spPr>
          <a:xfrm>
            <a:off x="1905000" y="1219200"/>
            <a:ext cx="6775320" cy="3973378"/>
          </a:xfrm>
        </p:spPr>
        <p:txBody>
          <a:bodyPr/>
          <a:lstStyle/>
          <a:p>
            <a:pPr algn="just"/>
            <a:r>
              <a:rPr lang="en-US" sz="2800" dirty="0" smtClean="0">
                <a:latin typeface="Constantia" pitchFamily="18" charset="0"/>
              </a:rPr>
              <a:t>During strong rains, only apart of the water infiltrates into the soil. A considerable part flows away as surface runoff, thus being lost for the crop. In order to get as much of the available rainwater into the soil, the infiltration of rain water needs to be increased.</a:t>
            </a:r>
          </a:p>
          <a:p>
            <a:endParaRPr lang="en-US" sz="2800" dirty="0">
              <a:latin typeface="Constant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3629"/>
            <a:ext cx="6775320" cy="1140600"/>
          </a:xfrm>
        </p:spPr>
        <p:txBody>
          <a:bodyPr/>
          <a:lstStyle/>
          <a:p>
            <a:pPr lvl="0" algn="l"/>
            <a:r>
              <a:rPr lang="en-US" sz="3200" b="1" dirty="0" smtClean="0">
                <a:latin typeface="Constantia" pitchFamily="18" charset="0"/>
              </a:rPr>
              <a:t>2. Planting Pits</a:t>
            </a:r>
            <a:r>
              <a:rPr lang="en-US" b="1" dirty="0" smtClean="0"/>
              <a:t/>
            </a:r>
            <a:br>
              <a:rPr lang="en-US" b="1" dirty="0" smtClean="0"/>
            </a:br>
            <a:endParaRPr lang="en-US" dirty="0"/>
          </a:p>
        </p:txBody>
      </p:sp>
      <p:sp>
        <p:nvSpPr>
          <p:cNvPr id="3" name="Content Placeholder 2"/>
          <p:cNvSpPr>
            <a:spLocks noGrp="1"/>
          </p:cNvSpPr>
          <p:nvPr>
            <p:ph idx="1"/>
          </p:nvPr>
        </p:nvSpPr>
        <p:spPr>
          <a:xfrm>
            <a:off x="1905000" y="1604329"/>
            <a:ext cx="6775320" cy="3973378"/>
          </a:xfrm>
        </p:spPr>
        <p:txBody>
          <a:bodyPr/>
          <a:lstStyle/>
          <a:p>
            <a:pPr algn="just"/>
            <a:r>
              <a:rPr lang="en-US" sz="2800" dirty="0" smtClean="0">
                <a:latin typeface="Constantia" pitchFamily="18" charset="0"/>
              </a:rPr>
              <a:t>Planting pits(known as </a:t>
            </a:r>
            <a:r>
              <a:rPr lang="en-US" sz="2800" i="1" dirty="0" err="1" smtClean="0">
                <a:latin typeface="Constantia" pitchFamily="18" charset="0"/>
              </a:rPr>
              <a:t>zai</a:t>
            </a:r>
            <a:r>
              <a:rPr lang="en-US" sz="2800" i="1" dirty="0" smtClean="0">
                <a:latin typeface="Constantia" pitchFamily="18" charset="0"/>
              </a:rPr>
              <a:t> </a:t>
            </a:r>
            <a:r>
              <a:rPr lang="en-US" sz="2800" dirty="0" smtClean="0">
                <a:latin typeface="Constantia" pitchFamily="18" charset="0"/>
              </a:rPr>
              <a:t>in Burkina Faso and </a:t>
            </a:r>
            <a:r>
              <a:rPr lang="en-US" sz="2800" i="1" dirty="0" err="1" smtClean="0">
                <a:latin typeface="Constantia" pitchFamily="18" charset="0"/>
              </a:rPr>
              <a:t>tassa</a:t>
            </a:r>
            <a:r>
              <a:rPr lang="en-US" sz="2800" i="1" dirty="0" smtClean="0">
                <a:latin typeface="Constantia" pitchFamily="18" charset="0"/>
              </a:rPr>
              <a:t> </a:t>
            </a:r>
            <a:r>
              <a:rPr lang="en-US" sz="2800" dirty="0" smtClean="0">
                <a:latin typeface="Constantia" pitchFamily="18" charset="0"/>
              </a:rPr>
              <a:t>in Niger)are hand dug circular holes which collect water and store it for use by the crop. Each pit is about 20cm across and 20cm deep. After planting, the holes are left partly open so they collect water. Leave the soil covered, and add compost or fertilizer to the pits to increase their fertility.</a:t>
            </a:r>
          </a:p>
          <a:p>
            <a:pPr algn="just"/>
            <a:endParaRPr lang="en-US" sz="2800" dirty="0">
              <a:latin typeface="Constant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76200"/>
            <a:ext cx="6775320" cy="3973378"/>
          </a:xfrm>
        </p:spPr>
        <p:txBody>
          <a:bodyPr/>
          <a:lstStyle/>
          <a:p>
            <a:pPr lvl="0" algn="just">
              <a:buNone/>
            </a:pPr>
            <a:r>
              <a:rPr lang="en-US" sz="2800" b="1" dirty="0" smtClean="0">
                <a:latin typeface="Constantia" pitchFamily="18" charset="0"/>
              </a:rPr>
              <a:t>3. Contour Bunds and Catchment Strips</a:t>
            </a:r>
          </a:p>
          <a:p>
            <a:pPr algn="just">
              <a:buNone/>
            </a:pPr>
            <a:r>
              <a:rPr lang="en-US" sz="2800" dirty="0" smtClean="0">
                <a:latin typeface="Constantia" pitchFamily="18" charset="0"/>
              </a:rPr>
              <a:t>   Increase with low rainfall, there may not be enough water to grow a crop over the whole area. On gentle slopes(less than 3%), one possibility is to use  contour bunds and catchment strips. Catchment strips are areas where no crops are planted.</a:t>
            </a:r>
          </a:p>
          <a:p>
            <a:pPr lvl="0" algn="just">
              <a:buNone/>
            </a:pPr>
            <a:r>
              <a:rPr lang="en-US" sz="2800" b="1" dirty="0" smtClean="0">
                <a:latin typeface="Constantia" pitchFamily="18" charset="0"/>
              </a:rPr>
              <a:t>4. Road Catchments</a:t>
            </a:r>
          </a:p>
          <a:p>
            <a:pPr algn="just">
              <a:buNone/>
            </a:pPr>
            <a:r>
              <a:rPr lang="en-US" sz="2800" dirty="0" smtClean="0">
                <a:latin typeface="Constantia" pitchFamily="18" charset="0"/>
              </a:rPr>
              <a:t>   Water from roads–and from other unproductive areas such as paths and home stead compounds–can be channeled on to fields. </a:t>
            </a:r>
            <a:endParaRPr lang="en-US" sz="2800" dirty="0">
              <a:latin typeface="Constant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0"/>
            <a:ext cx="6775320" cy="3973378"/>
          </a:xfrm>
        </p:spPr>
        <p:txBody>
          <a:bodyPr/>
          <a:lstStyle/>
          <a:p>
            <a:pPr lvl="0" algn="just"/>
            <a:r>
              <a:rPr lang="en-US" sz="2800" b="1" dirty="0" smtClean="0">
                <a:latin typeface="Constantia" pitchFamily="18" charset="0"/>
              </a:rPr>
              <a:t>Half-Moon Micro Catchments</a:t>
            </a:r>
          </a:p>
          <a:p>
            <a:pPr algn="just">
              <a:buNone/>
            </a:pPr>
            <a:r>
              <a:rPr lang="en-US" sz="2800" dirty="0" smtClean="0">
                <a:latin typeface="Constantia" pitchFamily="18" charset="0"/>
              </a:rPr>
              <a:t>   Half moon micro catchments are small, semi circular earth bunds. They are quite common on the desert margins of the Sahel, where they are called “</a:t>
            </a:r>
            <a:r>
              <a:rPr lang="en-US" sz="2800" dirty="0" err="1" smtClean="0">
                <a:latin typeface="Constantia" pitchFamily="18" charset="0"/>
              </a:rPr>
              <a:t>demilunes</a:t>
            </a:r>
            <a:r>
              <a:rPr lang="en-US" sz="2800" dirty="0" smtClean="0">
                <a:latin typeface="Constantia" pitchFamily="18" charset="0"/>
              </a:rPr>
              <a:t>”. </a:t>
            </a:r>
            <a:r>
              <a:rPr lang="en-US" sz="2800" dirty="0" err="1" smtClean="0">
                <a:latin typeface="Constantia" pitchFamily="18" charset="0"/>
              </a:rPr>
              <a:t>Thehalf</a:t>
            </a:r>
            <a:r>
              <a:rPr lang="en-US" sz="2800" dirty="0" smtClean="0">
                <a:latin typeface="Constantia" pitchFamily="18" charset="0"/>
              </a:rPr>
              <a:t>-moons catch water flowing down a slope. Crops such as sorghum, millet and cowpeas can be planted in the lower portion of the half moons. </a:t>
            </a:r>
            <a:endParaRPr lang="en-US" sz="2800" dirty="0">
              <a:latin typeface="Constant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0"/>
            <a:ext cx="6775320" cy="3973378"/>
          </a:xfrm>
        </p:spPr>
        <p:txBody>
          <a:bodyPr/>
          <a:lstStyle/>
          <a:p>
            <a:pPr>
              <a:buNone/>
            </a:pPr>
            <a:r>
              <a:rPr lang="en-US" sz="3200" b="1" dirty="0" err="1" smtClean="0">
                <a:latin typeface="Constantia" pitchFamily="18" charset="0"/>
              </a:rPr>
              <a:t>DripIrrigation</a:t>
            </a:r>
            <a:r>
              <a:rPr lang="en-US" sz="3200" b="1" dirty="0" smtClean="0">
                <a:latin typeface="Constantia" pitchFamily="18" charset="0"/>
              </a:rPr>
              <a:t> System</a:t>
            </a:r>
          </a:p>
          <a:p>
            <a:pPr>
              <a:buNone/>
            </a:pPr>
            <a:endParaRPr lang="en-US" sz="3200" b="1" dirty="0" smtClean="0">
              <a:latin typeface="Constantia" pitchFamily="18" charset="0"/>
            </a:endParaRPr>
          </a:p>
          <a:p>
            <a:pPr lvl="0"/>
            <a:r>
              <a:rPr lang="en-US" sz="2800" dirty="0" smtClean="0">
                <a:latin typeface="Constantia" pitchFamily="18" charset="0"/>
              </a:rPr>
              <a:t>The major factors that determine the necessity of irrigation are the selection of crops and an appropriate cropping system.</a:t>
            </a:r>
          </a:p>
          <a:p>
            <a:pPr lvl="0"/>
            <a:r>
              <a:rPr lang="en-US" sz="2800" dirty="0" smtClean="0">
                <a:latin typeface="Constantia" pitchFamily="18" charset="0"/>
              </a:rPr>
              <a:t>Deep rooting crops can extract water from deeper layers of soil and hence they are less sensitive to temporary droughts.</a:t>
            </a:r>
          </a:p>
          <a:p>
            <a:pPr lvl="0"/>
            <a:r>
              <a:rPr lang="en-US" sz="2800" dirty="0" smtClean="0">
                <a:latin typeface="Constantia" pitchFamily="18" charset="0"/>
              </a:rPr>
              <a:t>With the help of irrigation, many crops can now a days be grown out side their typical agro-climatic region.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0"/>
            <a:ext cx="6699120" cy="3973378"/>
          </a:xfrm>
        </p:spPr>
        <p:txBody>
          <a:bodyPr/>
          <a:lstStyle/>
          <a:p>
            <a:pPr lvl="0"/>
            <a:r>
              <a:rPr lang="en-US" sz="2800" dirty="0" smtClean="0">
                <a:latin typeface="Constantia" pitchFamily="18" charset="0"/>
              </a:rPr>
              <a:t>One promising option are drip irrigation systems. From a central tank, water is distributed through thin perforated pipes directly to the single crop plants.</a:t>
            </a:r>
          </a:p>
          <a:p>
            <a:pPr lvl="0"/>
            <a:r>
              <a:rPr lang="en-US" sz="2800" dirty="0" smtClean="0">
                <a:latin typeface="Constantia" pitchFamily="18" charset="0"/>
              </a:rPr>
              <a:t>There is a continuous but very light flow of water, thus allowing sufficient time to infiltrate in the root zone of the crops.</a:t>
            </a:r>
          </a:p>
          <a:p>
            <a:pPr lvl="0"/>
            <a:r>
              <a:rPr lang="en-US" sz="2800" dirty="0" smtClean="0">
                <a:latin typeface="Constantia" pitchFamily="18" charset="0"/>
              </a:rPr>
              <a:t>In this way, a minimum of water is lost and the soil is not negatively affected.</a:t>
            </a:r>
          </a:p>
          <a:p>
            <a:pPr lvl="0"/>
            <a:r>
              <a:rPr lang="en-US" sz="2800" dirty="0" smtClean="0">
                <a:latin typeface="Constantia" pitchFamily="18" charset="0"/>
              </a:rPr>
              <a:t>Theestablishmentofdripirrigationsystemscanbequitecostly.However,somefarmershave developed low-cost drip irrigation systems from locally available materials.</a:t>
            </a:r>
          </a:p>
          <a:p>
            <a:pPr lvl="0"/>
            <a:endParaRPr lang="en-US" sz="2800" dirty="0" smtClean="0">
              <a:latin typeface="Constantia" pitchFamily="18" charset="0"/>
            </a:endParaRPr>
          </a:p>
          <a:p>
            <a:endParaRPr lang="en-US" sz="2800" dirty="0" smtClean="0">
              <a:latin typeface="Constantia" pitchFamily="18" charset="0"/>
            </a:endParaRPr>
          </a:p>
          <a:p>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0"/>
            <a:ext cx="6775320" cy="3973378"/>
          </a:xfrm>
        </p:spPr>
        <p:txBody>
          <a:bodyPr/>
          <a:lstStyle/>
          <a:p>
            <a:pPr lvl="0" algn="just"/>
            <a:r>
              <a:rPr lang="en-US" sz="2800" dirty="0" smtClean="0">
                <a:latin typeface="Constantia" pitchFamily="18" charset="0"/>
              </a:rPr>
              <a:t>The establishment of drip irrigation systems can be quite costly. some farmers have developed low-cost drip irrigation systems from locally available materials.</a:t>
            </a:r>
          </a:p>
          <a:p>
            <a:pPr lvl="0" algn="just"/>
            <a:r>
              <a:rPr lang="en-US" sz="2800" dirty="0" smtClean="0">
                <a:latin typeface="Constantia" pitchFamily="18" charset="0"/>
              </a:rPr>
              <a:t>Whatever irrigation system the farmer chooses, he will reach higher efficiency if it is combined with accompanying measures for improving the soil structure and the water retention of the soil, as described above.</a:t>
            </a:r>
          </a:p>
          <a:p>
            <a:pPr lvl="0" algn="just"/>
            <a:r>
              <a:rPr lang="en-US" sz="2800" dirty="0" smtClean="0">
                <a:latin typeface="Constantia" pitchFamily="18" charset="0"/>
              </a:rPr>
              <a:t>What ever irrigation system the farmer chooses, he will reach higher efficiency </a:t>
            </a:r>
            <a:r>
              <a:rPr lang="en-US" sz="2800" dirty="0" err="1" smtClean="0">
                <a:latin typeface="Constantia" pitchFamily="18" charset="0"/>
              </a:rPr>
              <a:t>ifit</a:t>
            </a:r>
            <a:r>
              <a:rPr lang="en-US" sz="2800" dirty="0" smtClean="0">
                <a:latin typeface="Constantia" pitchFamily="18" charset="0"/>
              </a:rPr>
              <a:t> is combined with accompanying measures for improving the soil structure and the water retention of the soil, as described above.</a:t>
            </a:r>
          </a:p>
          <a:p>
            <a:pPr algn="just"/>
            <a:endParaRPr lang="en-US" dirty="0"/>
          </a:p>
        </p:txBody>
      </p:sp>
    </p:spTree>
  </p:cSld>
  <p:clrMapOvr>
    <a:masterClrMapping/>
  </p:clrMapOvr>
</p:sld>
</file>

<file path=ppt/theme/theme1.xml><?xml version="1.0" encoding="utf-8"?>
<a:theme xmlns:a="http://schemas.openxmlformats.org/drawingml/2006/main" name="Theme1">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343</TotalTime>
  <Words>970</Words>
  <Application>Microsoft Office PowerPoint</Application>
  <PresentationFormat>On-screen Show (4:3)</PresentationFormat>
  <Paragraphs>57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Constantia</vt:lpstr>
      <vt:lpstr>DejaVu Sans</vt:lpstr>
      <vt:lpstr>Noto Sans CJK SC Regular</vt:lpstr>
      <vt:lpstr>Times New Roman</vt:lpstr>
      <vt:lpstr>Theme1</vt:lpstr>
      <vt:lpstr>Management: Water, Nutrient, Weed, Pest and Disease</vt:lpstr>
      <vt:lpstr>Approaches for water conservation </vt:lpstr>
      <vt:lpstr>Harvesting Water 1.Increasing infiltration </vt:lpstr>
      <vt:lpstr>2. Planting Pits </vt:lpstr>
      <vt:lpstr>PowerPoint Presentation</vt:lpstr>
      <vt:lpstr>PowerPoint Presentation</vt:lpstr>
      <vt:lpstr>PowerPoint Presentation</vt:lpstr>
      <vt:lpstr>PowerPoint Presentation</vt:lpstr>
      <vt:lpstr>PowerPoint Presentation</vt:lpstr>
      <vt:lpstr>PowerPoint Presentation</vt:lpstr>
      <vt:lpstr>Weed Management </vt:lpstr>
      <vt:lpstr>PowerPoint Presentation</vt:lpstr>
      <vt:lpstr>PowerPoint Presentation</vt:lpstr>
      <vt:lpstr>Natural pesticides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Water, Nutrient, Weed, Pest and Disease</dc:title>
  <dc:creator>kiran kumar</dc:creator>
  <cp:lastModifiedBy>SAHITYA sahi</cp:lastModifiedBy>
  <cp:revision>36</cp:revision>
  <dcterms:created xsi:type="dcterms:W3CDTF">2006-08-16T00:00:00Z</dcterms:created>
  <dcterms:modified xsi:type="dcterms:W3CDTF">2021-03-11T17:14:32Z</dcterms:modified>
</cp:coreProperties>
</file>