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1371600" y="4495800"/>
            <a:ext cx="6400800" cy="1752600"/>
          </a:xfrm>
        </p:spPr>
        <p:txBody>
          <a:bodyPr>
            <a:normAutofit/>
          </a:bodyPr>
          <a:lstStyle/>
          <a:p>
            <a:r>
              <a:rPr lang="en-US" sz="9600" b="1" dirty="0" smtClean="0">
                <a:solidFill>
                  <a:schemeClr val="accent3">
                    <a:lumMod val="50000"/>
                  </a:schemeClr>
                </a:solidFill>
                <a:latin typeface="Times New Roman" pitchFamily="18" charset="0"/>
                <a:cs typeface="Times New Roman" pitchFamily="18" charset="0"/>
              </a:rPr>
              <a:t>Tannins</a:t>
            </a:r>
            <a:endParaRPr lang="en-US" sz="9600" b="1" dirty="0">
              <a:solidFill>
                <a:schemeClr val="accent3">
                  <a:lumMod val="50000"/>
                </a:schemeClr>
              </a:solidFill>
              <a:latin typeface="Times New Roman" pitchFamily="18" charset="0"/>
              <a:cs typeface="Times New Roman" pitchFamily="18" charset="0"/>
            </a:endParaRPr>
          </a:p>
        </p:txBody>
      </p:sp>
      <p:pic>
        <p:nvPicPr>
          <p:cNvPr id="1026" name="Picture 2" descr="C:\Users\asus-pc\Desktop\black-tea-tannins.jpg"/>
          <p:cNvPicPr>
            <a:picLocks noChangeAspect="1" noChangeArrowheads="1"/>
          </p:cNvPicPr>
          <p:nvPr/>
        </p:nvPicPr>
        <p:blipFill>
          <a:blip r:embed="rId2"/>
          <a:srcRect/>
          <a:stretch>
            <a:fillRect/>
          </a:stretch>
        </p:blipFill>
        <p:spPr bwMode="auto">
          <a:xfrm>
            <a:off x="0" y="0"/>
            <a:ext cx="9144000" cy="4495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3">
                    <a:lumMod val="50000"/>
                  </a:schemeClr>
                </a:solidFill>
                <a:latin typeface="Times New Roman" pitchFamily="18" charset="0"/>
                <a:cs typeface="Times New Roman" pitchFamily="18" charset="0"/>
              </a:rPr>
              <a:t>Tannins</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buNone/>
            </a:pPr>
            <a:r>
              <a:rPr lang="en-US" dirty="0" smtClean="0"/>
              <a:t>    </a:t>
            </a:r>
            <a:r>
              <a:rPr lang="en-US" dirty="0" smtClean="0">
                <a:latin typeface="Times New Roman" pitchFamily="18" charset="0"/>
                <a:cs typeface="Times New Roman" pitchFamily="18" charset="0"/>
              </a:rPr>
              <a:t>Tannins </a:t>
            </a:r>
            <a:r>
              <a:rPr lang="en-US" dirty="0" smtClean="0">
                <a:latin typeface="Times New Roman" pitchFamily="18" charset="0"/>
                <a:cs typeface="Times New Roman" pitchFamily="18" charset="0"/>
              </a:rPr>
              <a:t>(commonly referred to as tannic acid) are water-soluble </a:t>
            </a:r>
            <a:r>
              <a:rPr lang="en-US" dirty="0" err="1" smtClean="0">
                <a:latin typeface="Times New Roman" pitchFamily="18" charset="0"/>
                <a:cs typeface="Times New Roman" pitchFamily="18" charset="0"/>
              </a:rPr>
              <a:t>polyphenols</a:t>
            </a:r>
            <a:r>
              <a:rPr lang="en-US" dirty="0" smtClean="0">
                <a:latin typeface="Times New Roman" pitchFamily="18" charset="0"/>
                <a:cs typeface="Times New Roman" pitchFamily="18" charset="0"/>
              </a:rPr>
              <a:t> that are present in many plant foods. They have been reported to be responsible for decreases in feed intake, growth rate, feed efficiency, net </a:t>
            </a:r>
            <a:r>
              <a:rPr lang="en-US" dirty="0" err="1" smtClean="0">
                <a:latin typeface="Times New Roman" pitchFamily="18" charset="0"/>
                <a:cs typeface="Times New Roman" pitchFamily="18" charset="0"/>
              </a:rPr>
              <a:t>metabolizable</a:t>
            </a:r>
            <a:r>
              <a:rPr lang="en-US" dirty="0" smtClean="0">
                <a:latin typeface="Times New Roman" pitchFamily="18" charset="0"/>
                <a:cs typeface="Times New Roman" pitchFamily="18" charset="0"/>
              </a:rPr>
              <a:t> energy, and protein digestibility in experimental animals. Therefore, foods rich in tannins are considered to be of low nutritional value. However, recent findings indicate that the major effect of tannins was not due to their inhibition on food consumption or digestion but rather the decreased efficiency in converting the absorbed nutrients to new body substances.</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Tannins</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smtClean="0">
                <a:latin typeface="Times New Roman" pitchFamily="18" charset="0"/>
                <a:cs typeface="Times New Roman" pitchFamily="18" charset="0"/>
              </a:rPr>
              <a:t>    Incidences </a:t>
            </a:r>
            <a:r>
              <a:rPr lang="en-US" dirty="0" smtClean="0">
                <a:latin typeface="Times New Roman" pitchFamily="18" charset="0"/>
                <a:cs typeface="Times New Roman" pitchFamily="18" charset="0"/>
              </a:rPr>
              <a:t>of certain cancers, such as esophageal cancer, have been reported to be related to consumption of tannins-rich foods such as betel nuts and herbal teas, suggesting that tannins might be carcinogenic. However, other reports indicated that the carcinogenic activity of tannins might be related to components associated with tannins rather than tannins themselves. Interestingly, many reports indicated negative association between tea consumption and incidences of cancers. Tea </a:t>
            </a:r>
            <a:r>
              <a:rPr lang="en-US" dirty="0" err="1" smtClean="0">
                <a:latin typeface="Times New Roman" pitchFamily="18" charset="0"/>
                <a:cs typeface="Times New Roman" pitchFamily="18" charset="0"/>
              </a:rPr>
              <a:t>polyphenols</a:t>
            </a:r>
            <a:r>
              <a:rPr lang="en-US" dirty="0" smtClean="0">
                <a:latin typeface="Times New Roman" pitchFamily="18" charset="0"/>
                <a:cs typeface="Times New Roman" pitchFamily="18" charset="0"/>
              </a:rPr>
              <a:t> and many tannin components were suggested to be </a:t>
            </a:r>
            <a:r>
              <a:rPr lang="en-US" dirty="0" err="1" smtClean="0">
                <a:latin typeface="Times New Roman" pitchFamily="18" charset="0"/>
                <a:cs typeface="Times New Roman" pitchFamily="18" charset="0"/>
              </a:rPr>
              <a:t>anticarcinogenic</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Tannins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latin typeface="Times New Roman" pitchFamily="18" charset="0"/>
                <a:cs typeface="Times New Roman" pitchFamily="18" charset="0"/>
              </a:rPr>
              <a:t>    Many </a:t>
            </a:r>
            <a:r>
              <a:rPr lang="en-US" dirty="0" smtClean="0">
                <a:latin typeface="Times New Roman" pitchFamily="18" charset="0"/>
                <a:cs typeface="Times New Roman" pitchFamily="18" charset="0"/>
              </a:rPr>
              <a:t>tannin molecules have also been shown to reduce the mutagenic activity of a number of mutagens. Many carcinogens and/or mutagens produce oxygen-free radicals for interaction with cellular macromolecules. The </a:t>
            </a:r>
            <a:r>
              <a:rPr lang="en-US" dirty="0" err="1" smtClean="0">
                <a:latin typeface="Times New Roman" pitchFamily="18" charset="0"/>
                <a:cs typeface="Times New Roman" pitchFamily="18" charset="0"/>
              </a:rPr>
              <a:t>anticarcinogenic</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antimutagenic</a:t>
            </a:r>
            <a:r>
              <a:rPr lang="en-US" dirty="0" smtClean="0">
                <a:latin typeface="Times New Roman" pitchFamily="18" charset="0"/>
                <a:cs typeface="Times New Roman" pitchFamily="18" charset="0"/>
              </a:rPr>
              <a:t> potentials of tannins may be related to their </a:t>
            </a:r>
            <a:r>
              <a:rPr lang="en-US" dirty="0" err="1" smtClean="0">
                <a:latin typeface="Times New Roman" pitchFamily="18" charset="0"/>
                <a:cs typeface="Times New Roman" pitchFamily="18" charset="0"/>
              </a:rPr>
              <a:t>antioxidative</a:t>
            </a:r>
            <a:r>
              <a:rPr lang="en-US" dirty="0" smtClean="0">
                <a:latin typeface="Times New Roman" pitchFamily="18" charset="0"/>
                <a:cs typeface="Times New Roman" pitchFamily="18" charset="0"/>
              </a:rPr>
              <a:t> property, which is important in protecting cellular oxidative damage, including lipid </a:t>
            </a:r>
            <a:r>
              <a:rPr lang="en-US" dirty="0" err="1" smtClean="0">
                <a:latin typeface="Times New Roman" pitchFamily="18" charset="0"/>
                <a:cs typeface="Times New Roman" pitchFamily="18" charset="0"/>
              </a:rPr>
              <a:t>peroxidation</a:t>
            </a:r>
            <a:r>
              <a:rPr lang="en-US" dirty="0" smtClean="0">
                <a:latin typeface="Times New Roman" pitchFamily="18" charset="0"/>
                <a:cs typeface="Times New Roman" pitchFamily="18" charset="0"/>
              </a:rPr>
              <a:t>. The generation of superoxide radicals was reported to be inhibited by tannins and related compounds. </a:t>
            </a: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3">
                    <a:lumMod val="50000"/>
                  </a:schemeClr>
                </a:solidFill>
                <a:latin typeface="Times New Roman" pitchFamily="18" charset="0"/>
                <a:cs typeface="Times New Roman" pitchFamily="18" charset="0"/>
              </a:rPr>
              <a:t>Tannins in Obesity</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buNone/>
            </a:pPr>
            <a:r>
              <a:rPr lang="en-US" dirty="0" smtClean="0"/>
              <a:t>    </a:t>
            </a:r>
            <a:r>
              <a:rPr lang="en-US" sz="3000" dirty="0" smtClean="0">
                <a:latin typeface="Times New Roman" pitchFamily="18" charset="0"/>
                <a:cs typeface="Times New Roman" pitchFamily="18" charset="0"/>
              </a:rPr>
              <a:t>Results </a:t>
            </a:r>
            <a:r>
              <a:rPr lang="en-US" sz="3000" dirty="0" smtClean="0">
                <a:latin typeface="Times New Roman" pitchFamily="18" charset="0"/>
                <a:cs typeface="Times New Roman" pitchFamily="18" charset="0"/>
              </a:rPr>
              <a:t>of the present study show that both of the studied </a:t>
            </a:r>
            <a:r>
              <a:rPr lang="en-US" sz="3000" i="1" dirty="0" err="1" smtClean="0">
                <a:latin typeface="Times New Roman" pitchFamily="18" charset="0"/>
                <a:cs typeface="Times New Roman" pitchFamily="18" charset="0"/>
              </a:rPr>
              <a:t>Plumbago</a:t>
            </a:r>
            <a:r>
              <a:rPr lang="en-US" sz="3000" dirty="0" smtClean="0">
                <a:latin typeface="Times New Roman" pitchFamily="18" charset="0"/>
                <a:cs typeface="Times New Roman" pitchFamily="18" charset="0"/>
              </a:rPr>
              <a:t> species consist of bioactive compounds that can act as lipase inhibitors and therefore can be useful for the development of functional foods against obesity. It can also be used as a source of lead compounds for designing new </a:t>
            </a:r>
            <a:r>
              <a:rPr lang="en-US" sz="3000" dirty="0" err="1" smtClean="0">
                <a:latin typeface="Times New Roman" pitchFamily="18" charset="0"/>
                <a:cs typeface="Times New Roman" pitchFamily="18" charset="0"/>
              </a:rPr>
              <a:t>antiobesity</a:t>
            </a:r>
            <a:r>
              <a:rPr lang="en-US" sz="3000" dirty="0" smtClean="0">
                <a:latin typeface="Times New Roman" pitchFamily="18" charset="0"/>
                <a:cs typeface="Times New Roman" pitchFamily="18" charset="0"/>
              </a:rPr>
              <a:t> drugs. Further isolation, identification, and characterization of </a:t>
            </a:r>
            <a:r>
              <a:rPr lang="en-US" sz="3000" dirty="0" err="1" smtClean="0">
                <a:latin typeface="Times New Roman" pitchFamily="18" charset="0"/>
                <a:cs typeface="Times New Roman" pitchFamily="18" charset="0"/>
              </a:rPr>
              <a:t>phyto</a:t>
            </a:r>
            <a:r>
              <a:rPr lang="en-US" sz="3000" dirty="0" smtClean="0">
                <a:latin typeface="Times New Roman" pitchFamily="18" charset="0"/>
                <a:cs typeface="Times New Roman" pitchFamily="18" charset="0"/>
              </a:rPr>
              <a:t>-active compounds responsible for </a:t>
            </a:r>
            <a:r>
              <a:rPr lang="en-US" sz="3000" dirty="0" err="1" smtClean="0">
                <a:latin typeface="Times New Roman" pitchFamily="18" charset="0"/>
                <a:cs typeface="Times New Roman" pitchFamily="18" charset="0"/>
              </a:rPr>
              <a:t>antiobesity</a:t>
            </a:r>
            <a:r>
              <a:rPr lang="en-US" sz="3000" dirty="0" smtClean="0">
                <a:latin typeface="Times New Roman" pitchFamily="18" charset="0"/>
                <a:cs typeface="Times New Roman" pitchFamily="18" charset="0"/>
              </a:rPr>
              <a:t> action are required to evaluate the full therapeutic potentials of these plants.</a:t>
            </a:r>
            <a:endParaRPr lang="en-US" sz="3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Tannins in Obesity</a:t>
            </a:r>
            <a:endParaRPr lang="en-US" dirty="0"/>
          </a:p>
        </p:txBody>
      </p:sp>
      <p:sp>
        <p:nvSpPr>
          <p:cNvPr id="3" name="Content Placeholder 2"/>
          <p:cNvSpPr>
            <a:spLocks noGrp="1"/>
          </p:cNvSpPr>
          <p:nvPr>
            <p:ph idx="1"/>
          </p:nvPr>
        </p:nvSpPr>
        <p:spPr/>
        <p:txBody>
          <a:bodyPr/>
          <a:lstStyle/>
          <a:p>
            <a:pPr>
              <a:buNone/>
            </a:pP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Tannic</a:t>
            </a:r>
            <a:r>
              <a:rPr lang="en-US" dirty="0" smtClean="0">
                <a:latin typeface="Times New Roman" pitchFamily="18" charset="0"/>
                <a:cs typeface="Times New Roman" pitchFamily="18" charset="0"/>
              </a:rPr>
              <a:t> acid prevented the differentiation of 3T3-L1 pre-</a:t>
            </a:r>
            <a:r>
              <a:rPr lang="en-US" dirty="0" err="1" smtClean="0">
                <a:latin typeface="Times New Roman" pitchFamily="18" charset="0"/>
                <a:cs typeface="Times New Roman" pitchFamily="18" charset="0"/>
              </a:rPr>
              <a:t>adipocytes</a:t>
            </a:r>
            <a:r>
              <a:rPr lang="en-US" dirty="0" smtClean="0">
                <a:latin typeface="Times New Roman" pitchFamily="18" charset="0"/>
                <a:cs typeface="Times New Roman" pitchFamily="18" charset="0"/>
              </a:rPr>
              <a:t>, and thus repressed intracellular lipid accumulation. </a:t>
            </a:r>
            <a:r>
              <a:rPr lang="en-US" dirty="0" smtClean="0">
                <a:latin typeface="Times New Roman" pitchFamily="18" charset="0"/>
                <a:cs typeface="Times New Roman" pitchFamily="18" charset="0"/>
              </a:rPr>
              <a:t>Since </a:t>
            </a:r>
            <a:r>
              <a:rPr lang="en-US" dirty="0" smtClean="0">
                <a:latin typeface="Times New Roman" pitchFamily="18" charset="0"/>
                <a:cs typeface="Times New Roman" pitchFamily="18" charset="0"/>
              </a:rPr>
              <a:t>FAS was believed to be a therapeutic target of obesity, these findings suggested that tannic acid was considered having potential in the prevention of obesity.</a:t>
            </a:r>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291</Words>
  <Application>Microsoft Office PowerPoint</Application>
  <PresentationFormat>On-screen Show (4:3)</PresentationFormat>
  <Paragraphs>11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Tannins</vt:lpstr>
      <vt:lpstr>Tannins</vt:lpstr>
      <vt:lpstr>Tannins</vt:lpstr>
      <vt:lpstr>Tannins in Obesity</vt:lpstr>
      <vt:lpstr>Tannins in Obesity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Bikash Barik</dc:creator>
  <cp:lastModifiedBy>asus-pc</cp:lastModifiedBy>
  <cp:revision>9</cp:revision>
  <dcterms:created xsi:type="dcterms:W3CDTF">2006-08-16T00:00:00Z</dcterms:created>
  <dcterms:modified xsi:type="dcterms:W3CDTF">2020-12-16T09:15:49Z</dcterms:modified>
</cp:coreProperties>
</file>