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434"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12/15/2020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12/15/2020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12/15/2020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12/15/2020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12/15/2020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12/15/2020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12/15/2020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12/15/2020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12/15/2020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12/15/2020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12/15/2020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12/15/2020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2400"/>
            <a:ext cx="7772400" cy="3448051"/>
          </a:xfrm>
        </p:spPr>
        <p:txBody>
          <a:bodyPr/>
          <a:lstStyle/>
          <a:p>
            <a:endParaRPr lang="en-US" dirty="0"/>
          </a:p>
        </p:txBody>
      </p:sp>
      <p:sp>
        <p:nvSpPr>
          <p:cNvPr id="3" name="Subtitle 2"/>
          <p:cNvSpPr>
            <a:spLocks noGrp="1"/>
          </p:cNvSpPr>
          <p:nvPr>
            <p:ph type="subTitle" idx="1"/>
          </p:nvPr>
        </p:nvSpPr>
        <p:spPr/>
        <p:txBody>
          <a:bodyPr/>
          <a:lstStyle/>
          <a:p>
            <a:endParaRPr lang="en-US"/>
          </a:p>
        </p:txBody>
      </p:sp>
      <p:pic>
        <p:nvPicPr>
          <p:cNvPr id="1026" name="Picture 2" descr="C:\Users\asus-pc\Desktop\Terpenes-and-Terpenoids.jpg"/>
          <p:cNvPicPr>
            <a:picLocks noChangeAspect="1" noChangeArrowheads="1"/>
          </p:cNvPicPr>
          <p:nvPr/>
        </p:nvPicPr>
        <p:blipFill>
          <a:blip r:embed="rId2"/>
          <a:srcRect/>
          <a:stretch>
            <a:fillRect/>
          </a:stretch>
        </p:blipFill>
        <p:spPr bwMode="auto">
          <a:xfrm>
            <a:off x="0" y="0"/>
            <a:ext cx="9144000" cy="6858000"/>
          </a:xfrm>
          <a:prstGeom prst="rect">
            <a:avLst/>
          </a:prstGeom>
          <a:noFill/>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chemeClr val="accent3">
                    <a:lumMod val="50000"/>
                  </a:schemeClr>
                </a:solidFill>
                <a:latin typeface="Times New Roman" pitchFamily="18" charset="0"/>
                <a:cs typeface="Times New Roman" pitchFamily="18" charset="0"/>
              </a:rPr>
              <a:t>Terpenoids in Obesity</a:t>
            </a:r>
            <a:endParaRPr lang="en-US" dirty="0"/>
          </a:p>
        </p:txBody>
      </p:sp>
      <p:sp>
        <p:nvSpPr>
          <p:cNvPr id="3" name="Content Placeholder 2"/>
          <p:cNvSpPr>
            <a:spLocks noGrp="1"/>
          </p:cNvSpPr>
          <p:nvPr>
            <p:ph idx="1"/>
          </p:nvPr>
        </p:nvSpPr>
        <p:spPr/>
        <p:txBody>
          <a:bodyPr>
            <a:normAutofit fontScale="85000" lnSpcReduction="20000"/>
          </a:bodyPr>
          <a:lstStyle/>
          <a:p>
            <a:pPr>
              <a:buNone/>
            </a:pP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Orlistat</a:t>
            </a:r>
            <a:r>
              <a:rPr lang="en-US" dirty="0" smtClean="0">
                <a:latin typeface="Times New Roman" pitchFamily="18" charset="0"/>
                <a:cs typeface="Times New Roman" pitchFamily="18" charset="0"/>
              </a:rPr>
              <a:t> </a:t>
            </a:r>
            <a:r>
              <a:rPr lang="en-US" dirty="0" smtClean="0">
                <a:latin typeface="Times New Roman" pitchFamily="18" charset="0"/>
                <a:cs typeface="Times New Roman" pitchFamily="18" charset="0"/>
              </a:rPr>
              <a:t>is also associated with high incidence of side effect(s) which includes </a:t>
            </a:r>
            <a:r>
              <a:rPr lang="en-US" dirty="0" err="1" smtClean="0">
                <a:latin typeface="Times New Roman" pitchFamily="18" charset="0"/>
                <a:cs typeface="Times New Roman" pitchFamily="18" charset="0"/>
              </a:rPr>
              <a:t>steatorrhea</a:t>
            </a:r>
            <a:r>
              <a:rPr lang="en-US" dirty="0" smtClean="0">
                <a:latin typeface="Times New Roman" pitchFamily="18" charset="0"/>
                <a:cs typeface="Times New Roman" pitchFamily="18" charset="0"/>
              </a:rPr>
              <a:t>, flatulence and fecal incontinence. </a:t>
            </a:r>
            <a:r>
              <a:rPr lang="en-US" dirty="0" err="1" smtClean="0">
                <a:latin typeface="Times New Roman" pitchFamily="18" charset="0"/>
                <a:cs typeface="Times New Roman" pitchFamily="18" charset="0"/>
              </a:rPr>
              <a:t>Sibutramine</a:t>
            </a:r>
            <a:r>
              <a:rPr lang="en-US" dirty="0" smtClean="0">
                <a:latin typeface="Times New Roman" pitchFamily="18" charset="0"/>
                <a:cs typeface="Times New Roman" pitchFamily="18" charset="0"/>
              </a:rPr>
              <a:t> is a serotonin and </a:t>
            </a:r>
            <a:r>
              <a:rPr lang="en-US" dirty="0" err="1" smtClean="0">
                <a:latin typeface="Times New Roman" pitchFamily="18" charset="0"/>
                <a:cs typeface="Times New Roman" pitchFamily="18" charset="0"/>
              </a:rPr>
              <a:t>noradrenaline</a:t>
            </a:r>
            <a:r>
              <a:rPr lang="en-US" dirty="0" smtClean="0">
                <a:latin typeface="Times New Roman" pitchFamily="18" charset="0"/>
                <a:cs typeface="Times New Roman" pitchFamily="18" charset="0"/>
              </a:rPr>
              <a:t> inhibitor but it may cause an increase in blood pressure. It acts mainly as an appetite </a:t>
            </a:r>
            <a:r>
              <a:rPr lang="en-US" dirty="0" smtClean="0">
                <a:latin typeface="Times New Roman" pitchFamily="18" charset="0"/>
                <a:cs typeface="Times New Roman" pitchFamily="18" charset="0"/>
              </a:rPr>
              <a:t>suppressant. </a:t>
            </a:r>
            <a:r>
              <a:rPr lang="en-US" dirty="0" smtClean="0">
                <a:latin typeface="Times New Roman" pitchFamily="18" charset="0"/>
                <a:cs typeface="Times New Roman" pitchFamily="18" charset="0"/>
              </a:rPr>
              <a:t>Bariatric or Weight Loss Surgery (WLS) was formerly classified as restrictive, </a:t>
            </a:r>
            <a:r>
              <a:rPr lang="en-US" dirty="0" err="1" smtClean="0">
                <a:latin typeface="Times New Roman" pitchFamily="18" charset="0"/>
                <a:cs typeface="Times New Roman" pitchFamily="18" charset="0"/>
              </a:rPr>
              <a:t>malabsorptive</a:t>
            </a:r>
            <a:r>
              <a:rPr lang="en-US" dirty="0" smtClean="0">
                <a:latin typeface="Times New Roman" pitchFamily="18" charset="0"/>
                <a:cs typeface="Times New Roman" pitchFamily="18" charset="0"/>
              </a:rPr>
              <a:t> or a combination of both. Sleeve </a:t>
            </a:r>
            <a:r>
              <a:rPr lang="en-US" dirty="0" err="1" smtClean="0">
                <a:latin typeface="Times New Roman" pitchFamily="18" charset="0"/>
                <a:cs typeface="Times New Roman" pitchFamily="18" charset="0"/>
              </a:rPr>
              <a:t>gastrectomy</a:t>
            </a:r>
            <a:r>
              <a:rPr lang="en-US" dirty="0" smtClean="0">
                <a:latin typeface="Times New Roman" pitchFamily="18" charset="0"/>
                <a:cs typeface="Times New Roman" pitchFamily="18" charset="0"/>
              </a:rPr>
              <a:t>, Roux-en-Y gastric bypass and laparoscopic adjustable gastric banding are generally used surgical procedures </a:t>
            </a:r>
            <a:r>
              <a:rPr lang="en-US" dirty="0" smtClean="0">
                <a:latin typeface="Times New Roman" pitchFamily="18" charset="0"/>
                <a:cs typeface="Times New Roman" pitchFamily="18" charset="0"/>
              </a:rPr>
              <a:t>. </a:t>
            </a:r>
            <a:r>
              <a:rPr lang="en-US" dirty="0" smtClean="0">
                <a:latin typeface="Times New Roman" pitchFamily="18" charset="0"/>
                <a:cs typeface="Times New Roman" pitchFamily="18" charset="0"/>
              </a:rPr>
              <a:t>Some disadvantages of these procedures are long-term complications such as anemia and malnutrition in the subjects</a:t>
            </a:r>
            <a:endParaRPr lang="en-US"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a:xfrm>
            <a:off x="457200" y="4343400"/>
            <a:ext cx="8229600" cy="1782763"/>
          </a:xfrm>
        </p:spPr>
        <p:txBody>
          <a:bodyPr>
            <a:normAutofit fontScale="92500" lnSpcReduction="20000"/>
          </a:bodyPr>
          <a:lstStyle/>
          <a:p>
            <a:pPr>
              <a:buNone/>
            </a:pPr>
            <a:r>
              <a:rPr lang="en-US" dirty="0" smtClean="0">
                <a:latin typeface="Times New Roman" pitchFamily="18" charset="0"/>
                <a:cs typeface="Times New Roman" pitchFamily="18" charset="0"/>
              </a:rPr>
              <a:t>    </a:t>
            </a:r>
            <a:r>
              <a:rPr lang="en-US" sz="2800" dirty="0" smtClean="0">
                <a:latin typeface="Times New Roman" pitchFamily="18" charset="0"/>
                <a:cs typeface="Times New Roman" pitchFamily="18" charset="0"/>
              </a:rPr>
              <a:t>Medically </a:t>
            </a:r>
            <a:r>
              <a:rPr lang="en-US" sz="2800" dirty="0" smtClean="0">
                <a:latin typeface="Times New Roman" pitchFamily="18" charset="0"/>
                <a:cs typeface="Times New Roman" pitchFamily="18" charset="0"/>
              </a:rPr>
              <a:t>obesity is a condition characterized by the excessive accumulation and storage of fat in the body leading to reduced life expectancy and/or increased health </a:t>
            </a:r>
            <a:r>
              <a:rPr lang="en-US" sz="2800" dirty="0" smtClean="0">
                <a:latin typeface="Times New Roman" pitchFamily="18" charset="0"/>
                <a:cs typeface="Times New Roman" pitchFamily="18" charset="0"/>
              </a:rPr>
              <a:t>problems. </a:t>
            </a:r>
            <a:r>
              <a:rPr lang="en-US" sz="2800" dirty="0" smtClean="0">
                <a:latin typeface="Times New Roman" pitchFamily="18" charset="0"/>
                <a:cs typeface="Times New Roman" pitchFamily="18" charset="0"/>
              </a:rPr>
              <a:t>Obesity affects not just appearance of a person but disease processes as well.</a:t>
            </a:r>
            <a:endParaRPr lang="en-US" sz="2800" dirty="0">
              <a:latin typeface="Times New Roman" pitchFamily="18" charset="0"/>
              <a:cs typeface="Times New Roman" pitchFamily="18" charset="0"/>
            </a:endParaRPr>
          </a:p>
        </p:txBody>
      </p:sp>
      <p:pic>
        <p:nvPicPr>
          <p:cNvPr id="2050" name="Picture 2" descr="C:\Users\asus-pc\Desktop\shutterstock_357740381.jpg"/>
          <p:cNvPicPr>
            <a:picLocks noChangeAspect="1" noChangeArrowheads="1"/>
          </p:cNvPicPr>
          <p:nvPr/>
        </p:nvPicPr>
        <p:blipFill>
          <a:blip r:embed="rId2"/>
          <a:srcRect/>
          <a:stretch>
            <a:fillRect/>
          </a:stretch>
        </p:blipFill>
        <p:spPr bwMode="auto">
          <a:xfrm>
            <a:off x="457200" y="0"/>
            <a:ext cx="8001000" cy="4343399"/>
          </a:xfrm>
          <a:prstGeom prst="rect">
            <a:avLst/>
          </a:prstGeom>
          <a:noFill/>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solidFill>
                  <a:schemeClr val="accent3">
                    <a:lumMod val="50000"/>
                  </a:schemeClr>
                </a:solidFill>
                <a:latin typeface="Times New Roman" pitchFamily="18" charset="0"/>
                <a:cs typeface="Times New Roman" pitchFamily="18" charset="0"/>
              </a:rPr>
              <a:t>Obesity</a:t>
            </a:r>
            <a:endParaRPr lang="en-US" b="1" dirty="0">
              <a:solidFill>
                <a:schemeClr val="accent3">
                  <a:lumMod val="50000"/>
                </a:schemeClr>
              </a:solidFill>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a:bodyPr>
          <a:lstStyle/>
          <a:p>
            <a:pPr>
              <a:buNone/>
            </a:pPr>
            <a:r>
              <a:rPr lang="en-US" sz="2800" dirty="0" smtClean="0">
                <a:latin typeface="Times New Roman" pitchFamily="18" charset="0"/>
                <a:cs typeface="Times New Roman" pitchFamily="18" charset="0"/>
              </a:rPr>
              <a:t>    Pharmacological </a:t>
            </a:r>
            <a:r>
              <a:rPr lang="en-US" sz="2800" dirty="0" smtClean="0">
                <a:latin typeface="Times New Roman" pitchFamily="18" charset="0"/>
                <a:cs typeface="Times New Roman" pitchFamily="18" charset="0"/>
              </a:rPr>
              <a:t>approaches to control obesity have become a prime priority. Due to unclear etiology, the cure of obesity is difficult and challenging. Current trends for obesity management involve multiple pharmacological strategies including blocking nutrient absorption, modulating fat metabolism, regulating adipose signals and modulating the satiety </a:t>
            </a:r>
            <a:r>
              <a:rPr lang="en-US" sz="2800" dirty="0" smtClean="0">
                <a:latin typeface="Times New Roman" pitchFamily="18" charset="0"/>
                <a:cs typeface="Times New Roman" pitchFamily="18" charset="0"/>
              </a:rPr>
              <a:t>centers.</a:t>
            </a:r>
            <a:endParaRPr lang="en-US" sz="28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chemeClr val="accent3">
                    <a:lumMod val="50000"/>
                  </a:schemeClr>
                </a:solidFill>
                <a:latin typeface="Times New Roman" pitchFamily="18" charset="0"/>
                <a:cs typeface="Times New Roman" pitchFamily="18" charset="0"/>
              </a:rPr>
              <a:t>Obesity</a:t>
            </a:r>
            <a:endParaRPr lang="en-US" dirty="0"/>
          </a:p>
        </p:txBody>
      </p:sp>
      <p:sp>
        <p:nvSpPr>
          <p:cNvPr id="3" name="Content Placeholder 2"/>
          <p:cNvSpPr>
            <a:spLocks noGrp="1"/>
          </p:cNvSpPr>
          <p:nvPr>
            <p:ph idx="1"/>
          </p:nvPr>
        </p:nvSpPr>
        <p:spPr/>
        <p:txBody>
          <a:bodyPr>
            <a:normAutofit/>
          </a:bodyPr>
          <a:lstStyle/>
          <a:p>
            <a:pPr>
              <a:buNone/>
            </a:pPr>
            <a:r>
              <a:rPr lang="en-US" sz="2800" dirty="0" smtClean="0">
                <a:latin typeface="Times New Roman" pitchFamily="18" charset="0"/>
                <a:cs typeface="Times New Roman" pitchFamily="18" charset="0"/>
              </a:rPr>
              <a:t>    Although </a:t>
            </a:r>
            <a:r>
              <a:rPr lang="en-US" sz="2800" dirty="0" smtClean="0">
                <a:latin typeface="Times New Roman" pitchFamily="18" charset="0"/>
                <a:cs typeface="Times New Roman" pitchFamily="18" charset="0"/>
              </a:rPr>
              <a:t>a few medications are available to control obesity yet most of them have been withdrawn due to their hazardous side effects. To seek safer remedies now many natural products are being recommended for curing obesity in most Asian countries. Currently approved medicines for treatment of obesity can be divided into two major classes; (</a:t>
            </a:r>
            <a:r>
              <a:rPr lang="en-US" sz="2800" dirty="0" err="1" smtClean="0">
                <a:latin typeface="Times New Roman" pitchFamily="18" charset="0"/>
                <a:cs typeface="Times New Roman" pitchFamily="18" charset="0"/>
              </a:rPr>
              <a:t>i</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Orlistat</a:t>
            </a:r>
            <a:r>
              <a:rPr lang="en-US" sz="2800" dirty="0" smtClean="0">
                <a:latin typeface="Times New Roman" pitchFamily="18" charset="0"/>
                <a:cs typeface="Times New Roman" pitchFamily="18" charset="0"/>
              </a:rPr>
              <a:t>, which reduces fat absorption through inhibition of pancreatic lipase and (ii) </a:t>
            </a:r>
            <a:r>
              <a:rPr lang="en-US" sz="2800" dirty="0" err="1" smtClean="0">
                <a:latin typeface="Times New Roman" pitchFamily="18" charset="0"/>
                <a:cs typeface="Times New Roman" pitchFamily="18" charset="0"/>
              </a:rPr>
              <a:t>Subutramine</a:t>
            </a:r>
            <a:r>
              <a:rPr lang="en-US" sz="2800" dirty="0" smtClean="0">
                <a:latin typeface="Times New Roman" pitchFamily="18" charset="0"/>
                <a:cs typeface="Times New Roman" pitchFamily="18" charset="0"/>
              </a:rPr>
              <a:t> which is an anorectic or appetite suppressant</a:t>
            </a:r>
            <a:endParaRPr lang="en-US" sz="28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a:xfrm>
            <a:off x="457200" y="3962400"/>
            <a:ext cx="8229600" cy="2667000"/>
          </a:xfrm>
        </p:spPr>
        <p:txBody>
          <a:bodyPr>
            <a:normAutofit fontScale="92500" lnSpcReduction="20000"/>
          </a:bodyPr>
          <a:lstStyle/>
          <a:p>
            <a:pPr>
              <a:buNone/>
            </a:pPr>
            <a:r>
              <a:rPr lang="en-US" dirty="0" smtClean="0">
                <a:latin typeface="Times New Roman" pitchFamily="18" charset="0"/>
                <a:cs typeface="Times New Roman" pitchFamily="18" charset="0"/>
              </a:rPr>
              <a:t>   </a:t>
            </a:r>
            <a:r>
              <a:rPr lang="en-US" sz="3000" dirty="0" smtClean="0">
                <a:latin typeface="Times New Roman" pitchFamily="18" charset="0"/>
                <a:cs typeface="Times New Roman" pitchFamily="18" charset="0"/>
              </a:rPr>
              <a:t>Plant </a:t>
            </a:r>
            <a:r>
              <a:rPr lang="en-US" sz="3000" dirty="0" smtClean="0">
                <a:latin typeface="Times New Roman" pitchFamily="18" charset="0"/>
                <a:cs typeface="Times New Roman" pitchFamily="18" charset="0"/>
              </a:rPr>
              <a:t>products such as </a:t>
            </a:r>
            <a:r>
              <a:rPr lang="en-US" sz="3000" dirty="0" err="1" smtClean="0">
                <a:latin typeface="Times New Roman" pitchFamily="18" charset="0"/>
                <a:cs typeface="Times New Roman" pitchFamily="18" charset="0"/>
              </a:rPr>
              <a:t>saponins</a:t>
            </a:r>
            <a:r>
              <a:rPr lang="en-US" sz="3000" dirty="0" smtClean="0">
                <a:latin typeface="Times New Roman" pitchFamily="18" charset="0"/>
                <a:cs typeface="Times New Roman" pitchFamily="18" charset="0"/>
              </a:rPr>
              <a:t>, </a:t>
            </a:r>
            <a:r>
              <a:rPr lang="en-US" sz="3000" dirty="0" err="1" smtClean="0">
                <a:latin typeface="Times New Roman" pitchFamily="18" charset="0"/>
                <a:cs typeface="Times New Roman" pitchFamily="18" charset="0"/>
              </a:rPr>
              <a:t>flavonoids</a:t>
            </a:r>
            <a:r>
              <a:rPr lang="en-US" sz="3000" dirty="0" smtClean="0">
                <a:latin typeface="Times New Roman" pitchFamily="18" charset="0"/>
                <a:cs typeface="Times New Roman" pitchFamily="18" charset="0"/>
              </a:rPr>
              <a:t>, phenols and alkaloids possess anti-obesity properties. Presence of multiple-</a:t>
            </a:r>
            <a:r>
              <a:rPr lang="en-US" sz="3000" dirty="0" err="1" smtClean="0">
                <a:latin typeface="Times New Roman" pitchFamily="18" charset="0"/>
                <a:cs typeface="Times New Roman" pitchFamily="18" charset="0"/>
              </a:rPr>
              <a:t>phytochemical</a:t>
            </a:r>
            <a:r>
              <a:rPr lang="en-US" sz="3000" dirty="0" smtClean="0">
                <a:latin typeface="Times New Roman" pitchFamily="18" charset="0"/>
                <a:cs typeface="Times New Roman" pitchFamily="18" charset="0"/>
              </a:rPr>
              <a:t> combinations in plant drugs may result in synergistic effect by their action on multiple molecular targets, thus offering advantages over treatments which often use a single </a:t>
            </a:r>
            <a:r>
              <a:rPr lang="en-US" sz="3000" dirty="0" smtClean="0">
                <a:latin typeface="Times New Roman" pitchFamily="18" charset="0"/>
                <a:cs typeface="Times New Roman" pitchFamily="18" charset="0"/>
              </a:rPr>
              <a:t>constituent.</a:t>
            </a:r>
            <a:endParaRPr lang="en-US" sz="3000" dirty="0">
              <a:latin typeface="Times New Roman" pitchFamily="18" charset="0"/>
              <a:cs typeface="Times New Roman" pitchFamily="18" charset="0"/>
            </a:endParaRPr>
          </a:p>
        </p:txBody>
      </p:sp>
      <p:pic>
        <p:nvPicPr>
          <p:cNvPr id="3074" name="Picture 2" descr="C:\Users\asus-pc\Desktop\ayurvedic-doctor-generic-istock_650x400_71473691361.jpg"/>
          <p:cNvPicPr>
            <a:picLocks noChangeAspect="1" noChangeArrowheads="1"/>
          </p:cNvPicPr>
          <p:nvPr/>
        </p:nvPicPr>
        <p:blipFill>
          <a:blip r:embed="rId2"/>
          <a:srcRect/>
          <a:stretch>
            <a:fillRect/>
          </a:stretch>
        </p:blipFill>
        <p:spPr bwMode="auto">
          <a:xfrm>
            <a:off x="304800" y="152400"/>
            <a:ext cx="8458200" cy="3581400"/>
          </a:xfrm>
          <a:prstGeom prst="rect">
            <a:avLst/>
          </a:prstGeom>
          <a:noFill/>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pPr>
              <a:buNone/>
            </a:pPr>
            <a:r>
              <a:rPr lang="en-US" dirty="0" smtClean="0">
                <a:latin typeface="Times New Roman" pitchFamily="18" charset="0"/>
                <a:cs typeface="Times New Roman" pitchFamily="18" charset="0"/>
              </a:rPr>
              <a:t>   </a:t>
            </a:r>
            <a:r>
              <a:rPr lang="en-US" sz="2800" dirty="0" smtClean="0">
                <a:latin typeface="Times New Roman" pitchFamily="18" charset="0"/>
                <a:cs typeface="Times New Roman" pitchFamily="18" charset="0"/>
              </a:rPr>
              <a:t>Obesity </a:t>
            </a:r>
            <a:r>
              <a:rPr lang="en-US" sz="2800" dirty="0" smtClean="0">
                <a:latin typeface="Times New Roman" pitchFamily="18" charset="0"/>
                <a:cs typeface="Times New Roman" pitchFamily="18" charset="0"/>
              </a:rPr>
              <a:t>is a chronic condition and a major risk factor for cardiovascular disease (CVD) and type 2 diabetes. Overweight or obese people have a greater probability than normal-weight people for developing metabolic syndrome, a condition characterized by high blood pressure, insulin resistance and </a:t>
            </a:r>
            <a:r>
              <a:rPr lang="en-US" sz="2800" dirty="0" err="1" smtClean="0">
                <a:latin typeface="Times New Roman" pitchFamily="18" charset="0"/>
                <a:cs typeface="Times New Roman" pitchFamily="18" charset="0"/>
              </a:rPr>
              <a:t>dyslipidemias</a:t>
            </a:r>
            <a:r>
              <a:rPr lang="en-US" sz="2800" dirty="0" smtClean="0">
                <a:latin typeface="Times New Roman" pitchFamily="18" charset="0"/>
                <a:cs typeface="Times New Roman" pitchFamily="18" charset="0"/>
              </a:rPr>
              <a:t> (high levels of total cholesterol, triglycerides and LDL and low levels of HDL)</a:t>
            </a:r>
            <a:endParaRPr lang="en-US" sz="28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pPr>
              <a:buNone/>
            </a:pPr>
            <a:r>
              <a:rPr lang="en-US" sz="2800" dirty="0" smtClean="0">
                <a:latin typeface="Times New Roman" pitchFamily="18" charset="0"/>
                <a:cs typeface="Times New Roman" pitchFamily="18" charset="0"/>
              </a:rPr>
              <a:t>   Obesity </a:t>
            </a:r>
            <a:r>
              <a:rPr lang="en-US" sz="2800" dirty="0" smtClean="0">
                <a:latin typeface="Times New Roman" pitchFamily="18" charset="0"/>
                <a:cs typeface="Times New Roman" pitchFamily="18" charset="0"/>
              </a:rPr>
              <a:t>during pregnancy may cause congenital malformations, such as neural tube effects, hypertension and gestational diabetes. In addition to these conditions, obesity also increases the risk of polycystic ovary disease, ischemic stroke, sleep apnea, gallbladder disease, gastro esophageal reflux, osteoarthritis, colon cancer, postmenopausal breast cancer and psychological disorders, such as </a:t>
            </a:r>
            <a:r>
              <a:rPr lang="en-US" sz="2800" dirty="0" smtClean="0">
                <a:latin typeface="Times New Roman" pitchFamily="18" charset="0"/>
                <a:cs typeface="Times New Roman" pitchFamily="18" charset="0"/>
              </a:rPr>
              <a:t>depression.</a:t>
            </a:r>
            <a:endParaRPr lang="en-US" sz="28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chemeClr val="accent3">
                    <a:lumMod val="50000"/>
                  </a:schemeClr>
                </a:solidFill>
                <a:latin typeface="Times New Roman" pitchFamily="18" charset="0"/>
                <a:cs typeface="Times New Roman" pitchFamily="18" charset="0"/>
              </a:rPr>
              <a:t>Terpenoids in Obesity</a:t>
            </a:r>
            <a:endParaRPr lang="en-US" b="1" dirty="0">
              <a:solidFill>
                <a:schemeClr val="accent3">
                  <a:lumMod val="50000"/>
                </a:schemeClr>
              </a:solidFill>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a:bodyPr>
          <a:lstStyle/>
          <a:p>
            <a:pPr>
              <a:buNone/>
            </a:pPr>
            <a:r>
              <a:rPr lang="en-US" sz="2800" dirty="0" smtClean="0">
                <a:latin typeface="Times New Roman" pitchFamily="18" charset="0"/>
                <a:cs typeface="Times New Roman" pitchFamily="18" charset="0"/>
              </a:rPr>
              <a:t>   Any </a:t>
            </a:r>
            <a:r>
              <a:rPr lang="en-US" sz="2800" dirty="0" smtClean="0">
                <a:latin typeface="Times New Roman" pitchFamily="18" charset="0"/>
                <a:cs typeface="Times New Roman" pitchFamily="18" charset="0"/>
              </a:rPr>
              <a:t>intervention aimed at treating obesity should also focus on how to restore balance of energy intake and energy expenditure. In a simplified form, these interventions could be divided into three classes: </a:t>
            </a:r>
            <a:r>
              <a:rPr lang="en-US" sz="2800" dirty="0" err="1" smtClean="0">
                <a:latin typeface="Times New Roman" pitchFamily="18" charset="0"/>
                <a:cs typeface="Times New Roman" pitchFamily="18" charset="0"/>
              </a:rPr>
              <a:t>i</a:t>
            </a:r>
            <a:r>
              <a:rPr lang="en-US" sz="2800" dirty="0" smtClean="0">
                <a:latin typeface="Times New Roman" pitchFamily="18" charset="0"/>
                <a:cs typeface="Times New Roman" pitchFamily="18" charset="0"/>
              </a:rPr>
              <a:t>) change in lifestyle; ii) pharmacological interventions and iii) surgical treatment. The first treatment option to lose weight is an </a:t>
            </a:r>
            <a:r>
              <a:rPr lang="en-US" sz="2800" dirty="0" smtClean="0">
                <a:latin typeface="Times New Roman" pitchFamily="18" charset="0"/>
                <a:cs typeface="Times New Roman" pitchFamily="18" charset="0"/>
              </a:rPr>
              <a:t>energy reduced </a:t>
            </a:r>
            <a:r>
              <a:rPr lang="en-US" sz="2800" dirty="0" smtClean="0">
                <a:latin typeface="Times New Roman" pitchFamily="18" charset="0"/>
                <a:cs typeface="Times New Roman" pitchFamily="18" charset="0"/>
              </a:rPr>
              <a:t>diet and regular physical movement.</a:t>
            </a:r>
            <a:endParaRPr lang="en-US" sz="28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chemeClr val="accent3">
                    <a:lumMod val="50000"/>
                  </a:schemeClr>
                </a:solidFill>
                <a:latin typeface="Times New Roman" pitchFamily="18" charset="0"/>
                <a:cs typeface="Times New Roman" pitchFamily="18" charset="0"/>
              </a:rPr>
              <a:t>Terpenoids in Obesity</a:t>
            </a:r>
            <a:endParaRPr lang="en-US" dirty="0"/>
          </a:p>
        </p:txBody>
      </p:sp>
      <p:sp>
        <p:nvSpPr>
          <p:cNvPr id="3" name="Content Placeholder 2"/>
          <p:cNvSpPr>
            <a:spLocks noGrp="1"/>
          </p:cNvSpPr>
          <p:nvPr>
            <p:ph idx="1"/>
          </p:nvPr>
        </p:nvSpPr>
        <p:spPr/>
        <p:txBody>
          <a:bodyPr>
            <a:normAutofit/>
          </a:bodyPr>
          <a:lstStyle/>
          <a:p>
            <a:pPr>
              <a:buNone/>
            </a:pPr>
            <a:r>
              <a:rPr lang="en-US" sz="2800" dirty="0" smtClean="0">
                <a:latin typeface="Times New Roman" pitchFamily="18" charset="0"/>
                <a:cs typeface="Times New Roman" pitchFamily="18" charset="0"/>
              </a:rPr>
              <a:t>    Increased physical </a:t>
            </a:r>
            <a:r>
              <a:rPr lang="en-US" sz="2800" dirty="0" smtClean="0">
                <a:latin typeface="Times New Roman" pitchFamily="18" charset="0"/>
                <a:cs typeface="Times New Roman" pitchFamily="18" charset="0"/>
              </a:rPr>
              <a:t>movement can be used to balance energy expenditure by increasing the quantity of energy a body uses. Walking, cycling, swimming and aerobics are variety of exercises which are really effective and easy to implement. Unfortunately, for obesity treatment there is no ‘magic pill’. </a:t>
            </a:r>
            <a:r>
              <a:rPr lang="en-US" sz="2800" dirty="0" err="1" smtClean="0">
                <a:latin typeface="Times New Roman" pitchFamily="18" charset="0"/>
                <a:cs typeface="Times New Roman" pitchFamily="18" charset="0"/>
              </a:rPr>
              <a:t>Orlistat</a:t>
            </a:r>
            <a:r>
              <a:rPr lang="en-US" sz="2800" dirty="0" smtClean="0">
                <a:latin typeface="Times New Roman" pitchFamily="18" charset="0"/>
                <a:cs typeface="Times New Roman" pitchFamily="18" charset="0"/>
              </a:rPr>
              <a:t> is the hydrogenated derivative of </a:t>
            </a:r>
            <a:r>
              <a:rPr lang="en-US" sz="2800" dirty="0" err="1" smtClean="0">
                <a:latin typeface="Times New Roman" pitchFamily="18" charset="0"/>
                <a:cs typeface="Times New Roman" pitchFamily="18" charset="0"/>
              </a:rPr>
              <a:t>lipstatin</a:t>
            </a:r>
            <a:r>
              <a:rPr lang="en-US" sz="2800" dirty="0" smtClean="0">
                <a:latin typeface="Times New Roman" pitchFamily="18" charset="0"/>
                <a:cs typeface="Times New Roman" pitchFamily="18" charset="0"/>
              </a:rPr>
              <a:t>, which inhibits gastrointestinal lipase. This medicine acts in the lumen of the gut where it blocks the movement of gastrointestinal lipase</a:t>
            </a:r>
            <a:endParaRPr lang="en-US" sz="28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73</TotalTime>
  <Words>515</Words>
  <Application>Microsoft Office PowerPoint</Application>
  <PresentationFormat>On-screen Show (4:3)</PresentationFormat>
  <Paragraphs>14</Paragraphs>
  <Slides>10</Slides>
  <Notes>0</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Office Theme</vt:lpstr>
      <vt:lpstr>Slide 1</vt:lpstr>
      <vt:lpstr>Slide 2</vt:lpstr>
      <vt:lpstr>Obesity</vt:lpstr>
      <vt:lpstr>Obesity</vt:lpstr>
      <vt:lpstr>Slide 5</vt:lpstr>
      <vt:lpstr>Slide 6</vt:lpstr>
      <vt:lpstr>Slide 7</vt:lpstr>
      <vt:lpstr>Terpenoids in Obesity</vt:lpstr>
      <vt:lpstr>Terpenoids in Obesity</vt:lpstr>
      <vt:lpstr>Terpenoids in Obesity</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Bikash Barik</dc:creator>
  <cp:lastModifiedBy>asus-pc</cp:lastModifiedBy>
  <cp:revision>11</cp:revision>
  <dcterms:created xsi:type="dcterms:W3CDTF">2006-08-16T00:00:00Z</dcterms:created>
  <dcterms:modified xsi:type="dcterms:W3CDTF">2020-12-16T08:40:51Z</dcterms:modified>
</cp:coreProperties>
</file>