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5" r:id="rId4"/>
    <p:sldId id="258" r:id="rId5"/>
    <p:sldId id="259" r:id="rId6"/>
    <p:sldId id="260" r:id="rId7"/>
    <p:sldId id="261" r:id="rId8"/>
    <p:sldId id="262" r:id="rId9"/>
    <p:sldId id="264" r:id="rId10"/>
    <p:sldId id="263"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12/12/2020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8200"/>
            <a:ext cx="7772400" cy="1981201"/>
          </a:xfrm>
        </p:spPr>
        <p:txBody>
          <a:bodyPr>
            <a:normAutofit/>
          </a:bodyPr>
          <a:lstStyle/>
          <a:p>
            <a:endParaRPr lang="en-US" dirty="0"/>
          </a:p>
        </p:txBody>
      </p:sp>
      <p:sp>
        <p:nvSpPr>
          <p:cNvPr id="3" name="Subtitle 2"/>
          <p:cNvSpPr>
            <a:spLocks noGrp="1"/>
          </p:cNvSpPr>
          <p:nvPr>
            <p:ph type="subTitle" idx="1"/>
          </p:nvPr>
        </p:nvSpPr>
        <p:spPr>
          <a:xfrm>
            <a:off x="1371600" y="4495800"/>
            <a:ext cx="6400800" cy="1143000"/>
          </a:xfrm>
        </p:spPr>
        <p:txBody>
          <a:bodyPr>
            <a:normAutofit fontScale="32500" lnSpcReduction="20000"/>
          </a:bodyPr>
          <a:lstStyle/>
          <a:p>
            <a:endParaRPr lang="en-US" sz="6000" b="1" dirty="0" smtClean="0">
              <a:solidFill>
                <a:schemeClr val="accent3">
                  <a:lumMod val="50000"/>
                </a:schemeClr>
              </a:solidFill>
              <a:latin typeface="Times New Roman" pitchFamily="18" charset="0"/>
              <a:cs typeface="Times New Roman" pitchFamily="18" charset="0"/>
            </a:endParaRPr>
          </a:p>
          <a:p>
            <a:r>
              <a:rPr lang="en-US" sz="15000" b="1" dirty="0" smtClean="0">
                <a:solidFill>
                  <a:schemeClr val="accent3">
                    <a:lumMod val="50000"/>
                  </a:schemeClr>
                </a:solidFill>
                <a:latin typeface="Times New Roman" pitchFamily="18" charset="0"/>
                <a:cs typeface="Times New Roman" pitchFamily="18" charset="0"/>
              </a:rPr>
              <a:t>T</a:t>
            </a:r>
            <a:r>
              <a:rPr lang="en-US" sz="11000" b="1" dirty="0" smtClean="0">
                <a:solidFill>
                  <a:schemeClr val="accent3">
                    <a:lumMod val="50000"/>
                  </a:schemeClr>
                </a:solidFill>
                <a:latin typeface="Times New Roman" pitchFamily="18" charset="0"/>
                <a:cs typeface="Times New Roman" pitchFamily="18" charset="0"/>
              </a:rPr>
              <a:t>ULSI LEAVES</a:t>
            </a:r>
            <a:endParaRPr lang="en-US" sz="11000" b="1" dirty="0">
              <a:solidFill>
                <a:schemeClr val="accent3">
                  <a:lumMod val="50000"/>
                </a:schemeClr>
              </a:solidFill>
              <a:latin typeface="Times New Roman" pitchFamily="18" charset="0"/>
              <a:cs typeface="Times New Roman" pitchFamily="18" charset="0"/>
            </a:endParaRPr>
          </a:p>
        </p:txBody>
      </p:sp>
      <p:pic>
        <p:nvPicPr>
          <p:cNvPr id="1026" name="Picture 2" descr="C:\Users\asus-pc\Desktop\ef45c479ded2b7ec173e277d73a4f58e.jpg"/>
          <p:cNvPicPr>
            <a:picLocks noChangeAspect="1" noChangeArrowheads="1"/>
          </p:cNvPicPr>
          <p:nvPr/>
        </p:nvPicPr>
        <p:blipFill>
          <a:blip r:embed="rId2"/>
          <a:srcRect/>
          <a:stretch>
            <a:fillRect/>
          </a:stretch>
        </p:blipFill>
        <p:spPr bwMode="auto">
          <a:xfrm>
            <a:off x="-1" y="-73351"/>
            <a:ext cx="9070675" cy="4492951"/>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smtClean="0">
                <a:latin typeface="Times New Roman" pitchFamily="18" charset="0"/>
                <a:cs typeface="Times New Roman" pitchFamily="18" charset="0"/>
              </a:rPr>
              <a:t> The leaves, stems and seeds of the </a:t>
            </a:r>
            <a:r>
              <a:rPr lang="en-US" dirty="0" err="1" smtClean="0">
                <a:latin typeface="Times New Roman" pitchFamily="18" charset="0"/>
                <a:cs typeface="Times New Roman" pitchFamily="18" charset="0"/>
              </a:rPr>
              <a:t>tulsi</a:t>
            </a:r>
            <a:r>
              <a:rPr lang="en-US" dirty="0" smtClean="0">
                <a:latin typeface="Times New Roman" pitchFamily="18" charset="0"/>
                <a:cs typeface="Times New Roman" pitchFamily="18" charset="0"/>
              </a:rPr>
              <a:t> plant are edible and are used in numerous Indian delicacies. Not only does the leaf adds </a:t>
            </a:r>
            <a:r>
              <a:rPr lang="en-US" dirty="0" err="1" smtClean="0">
                <a:latin typeface="Times New Roman" pitchFamily="18" charset="0"/>
                <a:cs typeface="Times New Roman" pitchFamily="18" charset="0"/>
              </a:rPr>
              <a:t>flavour</a:t>
            </a:r>
            <a:r>
              <a:rPr lang="en-US" dirty="0" smtClean="0">
                <a:latin typeface="Times New Roman" pitchFamily="18" charset="0"/>
                <a:cs typeface="Times New Roman" pitchFamily="18" charset="0"/>
              </a:rPr>
              <a:t> to the dishes, but is said to preserve and enhance the properties of the food. It has anti-inflammatory properties that can prove to be a cure to various diseases. While it has been a celebrated herb since time immemorial, </a:t>
            </a:r>
            <a:r>
              <a:rPr lang="en-US" dirty="0" err="1" smtClean="0">
                <a:latin typeface="Times New Roman" pitchFamily="18" charset="0"/>
                <a:cs typeface="Times New Roman" pitchFamily="18" charset="0"/>
              </a:rPr>
              <a:t>tulsi</a:t>
            </a:r>
            <a:r>
              <a:rPr lang="en-US" dirty="0" smtClean="0">
                <a:latin typeface="Times New Roman" pitchFamily="18" charset="0"/>
                <a:cs typeface="Times New Roman" pitchFamily="18" charset="0"/>
              </a:rPr>
              <a:t> is said to manage diabetes. Diabetes is a major lifestyle disease is prevalent in the country. It is marked by fluctuations in blood sugar levels in the body. Most health experts vouch for holy basil to </a:t>
            </a:r>
            <a:r>
              <a:rPr lang="en-US" dirty="0" err="1" smtClean="0">
                <a:latin typeface="Times New Roman" pitchFamily="18" charset="0"/>
                <a:cs typeface="Times New Roman" pitchFamily="18" charset="0"/>
              </a:rPr>
              <a:t>stabilise</a:t>
            </a:r>
            <a:r>
              <a:rPr lang="en-US" dirty="0" smtClean="0">
                <a:latin typeface="Times New Roman" pitchFamily="18" charset="0"/>
                <a:cs typeface="Times New Roman" pitchFamily="18" charset="0"/>
              </a:rPr>
              <a:t> blood sugar levels; thanks to the many health promoting properties it offers.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err="1" smtClean="0">
                <a:latin typeface="Times New Roman" pitchFamily="18" charset="0"/>
                <a:cs typeface="Times New Roman" pitchFamily="18" charset="0"/>
              </a:rPr>
              <a:t>Tulsi</a:t>
            </a:r>
            <a:r>
              <a:rPr lang="en-US" dirty="0" smtClean="0">
                <a:latin typeface="Times New Roman" pitchFamily="18" charset="0"/>
                <a:cs typeface="Times New Roman" pitchFamily="18" charset="0"/>
              </a:rPr>
              <a:t> leaves are known as elixir of life because of their diverse healing properties. From warding off some of the most common ailments, strengthening immunity, to fighting bacterial &amp; viral infections-the benefits of </a:t>
            </a:r>
            <a:r>
              <a:rPr lang="en-US" dirty="0" err="1" smtClean="0">
                <a:latin typeface="Times New Roman" pitchFamily="18" charset="0"/>
                <a:cs typeface="Times New Roman" pitchFamily="18" charset="0"/>
              </a:rPr>
              <a:t>tulsi</a:t>
            </a:r>
            <a:r>
              <a:rPr lang="en-US" dirty="0" smtClean="0">
                <a:latin typeface="Times New Roman" pitchFamily="18" charset="0"/>
                <a:cs typeface="Times New Roman" pitchFamily="18" charset="0"/>
              </a:rPr>
              <a:t> are multifarious. This herb is said to improve pancreatic beta-cell function and insulin secretion, and further increases the uptake of glucose by muscle cells. As per a study conducted by Nottingham University, the researchers involved 60 people with type-2 who continued their usual medication throughout the trial.</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lumMod val="50000"/>
                  </a:schemeClr>
                </a:solidFill>
                <a:latin typeface="Agency FB" pitchFamily="34" charset="0"/>
              </a:rPr>
              <a:t>USE OF TULSI IN DIABETES</a:t>
            </a:r>
            <a:endParaRPr lang="en-US" b="1" dirty="0">
              <a:solidFill>
                <a:schemeClr val="accent3">
                  <a:lumMod val="50000"/>
                </a:schemeClr>
              </a:solidFill>
              <a:latin typeface="Agency FB" pitchFamily="34"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Half lot took 250mg capsules of holy basil per day for up to 90 days. Significantly greater improvements in glucose control occurred in those taking </a:t>
            </a:r>
            <a:r>
              <a:rPr lang="en-US" dirty="0" err="1" smtClean="0">
                <a:latin typeface="Times New Roman" pitchFamily="18" charset="0"/>
                <a:cs typeface="Times New Roman" pitchFamily="18" charset="0"/>
              </a:rPr>
              <a:t>tulsi</a:t>
            </a:r>
            <a:r>
              <a:rPr lang="en-US" dirty="0" smtClean="0">
                <a:latin typeface="Times New Roman" pitchFamily="18" charset="0"/>
                <a:cs typeface="Times New Roman" pitchFamily="18" charset="0"/>
              </a:rPr>
              <a:t> plus their usual medications. Spikes in blood glucose levels after eating also improved significantly. </a:t>
            </a:r>
            <a:r>
              <a:rPr lang="en-US" dirty="0" err="1" smtClean="0">
                <a:latin typeface="Times New Roman" pitchFamily="18" charset="0"/>
                <a:cs typeface="Times New Roman" pitchFamily="18" charset="0"/>
              </a:rPr>
              <a:t>Tulsi</a:t>
            </a:r>
            <a:r>
              <a:rPr lang="en-US" dirty="0" smtClean="0">
                <a:latin typeface="Times New Roman" pitchFamily="18" charset="0"/>
                <a:cs typeface="Times New Roman" pitchFamily="18" charset="0"/>
              </a:rPr>
              <a:t> leaves are said to have </a:t>
            </a:r>
            <a:r>
              <a:rPr lang="en-US" dirty="0" err="1" smtClean="0">
                <a:latin typeface="Times New Roman" pitchFamily="18" charset="0"/>
                <a:cs typeface="Times New Roman" pitchFamily="18" charset="0"/>
              </a:rPr>
              <a:t>hypoglycaemic</a:t>
            </a:r>
            <a:r>
              <a:rPr lang="en-US" dirty="0" smtClean="0">
                <a:latin typeface="Times New Roman" pitchFamily="18" charset="0"/>
                <a:cs typeface="Times New Roman" pitchFamily="18" charset="0"/>
              </a:rPr>
              <a:t> properties, which lower blood sugar levels and help prevent complications of diabetes.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lumMod val="50000"/>
                  </a:schemeClr>
                </a:solidFill>
                <a:latin typeface="Agency FB" pitchFamily="34" charset="0"/>
              </a:rPr>
              <a:t>USE OF TULSI IN DIABETES</a:t>
            </a:r>
            <a:endParaRPr lang="en-US" dirty="0">
              <a:latin typeface="Agency FB" pitchFamily="34" charset="0"/>
            </a:endParaRPr>
          </a:p>
        </p:txBody>
      </p:sp>
      <p:sp>
        <p:nvSpPr>
          <p:cNvPr id="3" name="Content Placeholder 2"/>
          <p:cNvSpPr>
            <a:spLocks noGrp="1"/>
          </p:cNvSpPr>
          <p:nvPr>
            <p:ph idx="1"/>
          </p:nvPr>
        </p:nvSpPr>
        <p:spPr/>
        <p:txBody>
          <a:bodyPr/>
          <a:lstStyle/>
          <a:p>
            <a:r>
              <a:rPr lang="en-US" dirty="0" err="1" smtClean="0">
                <a:latin typeface="Times New Roman" pitchFamily="18" charset="0"/>
                <a:cs typeface="Times New Roman" pitchFamily="18" charset="0"/>
              </a:rPr>
              <a:t>Ocimum</a:t>
            </a:r>
            <a:r>
              <a:rPr lang="en-US" dirty="0" smtClean="0">
                <a:latin typeface="Times New Roman" pitchFamily="18" charset="0"/>
                <a:cs typeface="Times New Roman" pitchFamily="18" charset="0"/>
              </a:rPr>
              <a:t> sanctum whole plant methanol extract is </a:t>
            </a:r>
            <a:r>
              <a:rPr lang="en-US" dirty="0" err="1" smtClean="0">
                <a:latin typeface="Times New Roman" pitchFamily="18" charset="0"/>
                <a:cs typeface="Times New Roman" pitchFamily="18" charset="0"/>
              </a:rPr>
              <a:t>antidiabetic</a:t>
            </a:r>
            <a:r>
              <a:rPr lang="en-US" dirty="0" smtClean="0">
                <a:latin typeface="Times New Roman" pitchFamily="18" charset="0"/>
                <a:cs typeface="Times New Roman" pitchFamily="18" charset="0"/>
              </a:rPr>
              <a:t> in nature due to the presence of different types of active </a:t>
            </a:r>
            <a:r>
              <a:rPr lang="en-US" dirty="0" err="1" smtClean="0">
                <a:latin typeface="Times New Roman" pitchFamily="18" charset="0"/>
                <a:cs typeface="Times New Roman" pitchFamily="18" charset="0"/>
              </a:rPr>
              <a:t>phytochemicals</a:t>
            </a:r>
            <a:r>
              <a:rPr lang="en-US" dirty="0" smtClean="0">
                <a:latin typeface="Times New Roman" pitchFamily="18" charset="0"/>
                <a:cs typeface="Times New Roman" pitchFamily="18" charset="0"/>
              </a:rPr>
              <a:t>, which may have different mechanism of action. The combination of these </a:t>
            </a:r>
            <a:r>
              <a:rPr lang="en-US" dirty="0" err="1" smtClean="0">
                <a:latin typeface="Times New Roman" pitchFamily="18" charset="0"/>
                <a:cs typeface="Times New Roman" pitchFamily="18" charset="0"/>
              </a:rPr>
              <a:t>phytochemicals</a:t>
            </a:r>
            <a:r>
              <a:rPr lang="en-US" dirty="0" smtClean="0">
                <a:latin typeface="Times New Roman" pitchFamily="18" charset="0"/>
                <a:cs typeface="Times New Roman" pitchFamily="18" charset="0"/>
              </a:rPr>
              <a:t>, therefore, might be beneficial as hypoglycemic agents. The O. sanctum plant extract might be considered a</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lumMod val="50000"/>
                  </a:schemeClr>
                </a:solidFill>
                <a:latin typeface="Agency FB" pitchFamily="34" charset="0"/>
              </a:rPr>
              <a:t>USE OF TULSI IN DIABETES</a:t>
            </a:r>
            <a:endParaRPr lang="en-US" dirty="0">
              <a:latin typeface="Agency FB" pitchFamily="34" charset="0"/>
            </a:endParaRPr>
          </a:p>
        </p:txBody>
      </p:sp>
      <p:sp>
        <p:nvSpPr>
          <p:cNvPr id="3" name="Content Placeholder 2"/>
          <p:cNvSpPr>
            <a:spLocks noGrp="1"/>
          </p:cNvSpPr>
          <p:nvPr>
            <p:ph idx="1"/>
          </p:nvPr>
        </p:nvSpPr>
        <p:spPr/>
        <p:txBody>
          <a:bodyPr/>
          <a:lstStyle/>
          <a:p>
            <a:pPr>
              <a:buNone/>
            </a:pPr>
            <a:r>
              <a:rPr lang="en-US" dirty="0" smtClean="0">
                <a:latin typeface="Times New Roman" pitchFamily="18" charset="0"/>
                <a:cs typeface="Times New Roman" pitchFamily="18" charset="0"/>
              </a:rPr>
              <a:t>    a </a:t>
            </a:r>
            <a:r>
              <a:rPr lang="en-US" dirty="0" smtClean="0">
                <a:latin typeface="Times New Roman" pitchFamily="18" charset="0"/>
                <a:cs typeface="Times New Roman" pitchFamily="18" charset="0"/>
              </a:rPr>
              <a:t>safe supplementary therapy for long- term </a:t>
            </a:r>
            <a:r>
              <a:rPr lang="en-US" dirty="0" smtClean="0">
                <a:latin typeface="Times New Roman" pitchFamily="18" charset="0"/>
                <a:cs typeface="Times New Roman" pitchFamily="18" charset="0"/>
              </a:rPr>
              <a:t>and effective </a:t>
            </a:r>
            <a:r>
              <a:rPr lang="en-US" dirty="0" smtClean="0">
                <a:latin typeface="Times New Roman" pitchFamily="18" charset="0"/>
                <a:cs typeface="Times New Roman" pitchFamily="18" charset="0"/>
              </a:rPr>
              <a:t>management of diabetic </a:t>
            </a:r>
            <a:r>
              <a:rPr lang="en-US" dirty="0" smtClean="0">
                <a:latin typeface="Times New Roman" pitchFamily="18" charset="0"/>
                <a:cs typeface="Times New Roman" pitchFamily="18" charset="0"/>
              </a:rPr>
              <a:t>patients.</a:t>
            </a:r>
            <a:endParaRPr lang="en-US" dirty="0">
              <a:latin typeface="Times New Roman" pitchFamily="18" charset="0"/>
              <a:cs typeface="Times New Roman" pitchFamily="18" charset="0"/>
            </a:endParaRPr>
          </a:p>
        </p:txBody>
      </p:sp>
      <p:pic>
        <p:nvPicPr>
          <p:cNvPr id="1028" name="Picture 4" descr="C:\Users\asus-pc\Desktop\product-500x500.jpeg"/>
          <p:cNvPicPr>
            <a:picLocks noChangeAspect="1" noChangeArrowheads="1"/>
          </p:cNvPicPr>
          <p:nvPr/>
        </p:nvPicPr>
        <p:blipFill>
          <a:blip r:embed="rId2"/>
          <a:srcRect/>
          <a:stretch>
            <a:fillRect/>
          </a:stretch>
        </p:blipFill>
        <p:spPr bwMode="auto">
          <a:xfrm>
            <a:off x="2209800" y="2819400"/>
            <a:ext cx="4953000" cy="403860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Closely related to culinary basil, </a:t>
            </a:r>
            <a:r>
              <a:rPr lang="en-US" dirty="0" err="1" smtClean="0"/>
              <a:t>tulsi</a:t>
            </a:r>
            <a:r>
              <a:rPr lang="en-US" dirty="0" smtClean="0"/>
              <a:t> (</a:t>
            </a:r>
            <a:r>
              <a:rPr lang="en-US" i="1" dirty="0" err="1" smtClean="0"/>
              <a:t>Ocimum</a:t>
            </a:r>
            <a:r>
              <a:rPr lang="en-US" i="1" dirty="0" smtClean="0"/>
              <a:t> sanctum</a:t>
            </a:r>
            <a:r>
              <a:rPr lang="en-US" dirty="0" smtClean="0"/>
              <a:t>,</a:t>
            </a:r>
            <a:r>
              <a:rPr lang="en-US" i="1" dirty="0" smtClean="0"/>
              <a:t> </a:t>
            </a:r>
            <a:r>
              <a:rPr lang="en-US" dirty="0" smtClean="0"/>
              <a:t>a.k.a. </a:t>
            </a:r>
            <a:r>
              <a:rPr lang="en-US" u="sng" dirty="0" smtClean="0"/>
              <a:t>holy basil</a:t>
            </a:r>
            <a:r>
              <a:rPr lang="en-US" dirty="0" smtClean="0"/>
              <a:t>) is a medicinal herb used in </a:t>
            </a:r>
            <a:r>
              <a:rPr lang="en-US" u="sng" dirty="0" err="1" smtClean="0"/>
              <a:t>Ayurveda</a:t>
            </a:r>
            <a:r>
              <a:rPr lang="en-US" dirty="0" smtClean="0"/>
              <a:t> that is native to India and Southeast Asia. </a:t>
            </a:r>
            <a:r>
              <a:rPr lang="en-US" dirty="0" err="1" smtClean="0"/>
              <a:t>Tulsi</a:t>
            </a:r>
            <a:r>
              <a:rPr lang="en-US" dirty="0" smtClean="0"/>
              <a:t> is considered an adaptogenic herb, meaning it can help adapt the body to stress and boost energy. In alternative medicine, </a:t>
            </a:r>
            <a:r>
              <a:rPr lang="en-US" dirty="0" err="1" smtClean="0"/>
              <a:t>tulsi</a:t>
            </a:r>
            <a:r>
              <a:rPr lang="en-US" dirty="0" smtClean="0"/>
              <a:t> is typically used for anxiety, stress, and fatigue, and may be used in herbal formulations to help treat asthma, </a:t>
            </a:r>
            <a:r>
              <a:rPr lang="en-US" u="sng" dirty="0" smtClean="0"/>
              <a:t>bronchitis</a:t>
            </a:r>
            <a:r>
              <a:rPr lang="en-US" dirty="0" smtClean="0"/>
              <a:t>, </a:t>
            </a:r>
            <a:r>
              <a:rPr lang="en-US" u="sng" dirty="0" smtClean="0"/>
              <a:t>colds</a:t>
            </a:r>
            <a:r>
              <a:rPr lang="en-US" dirty="0" smtClean="0"/>
              <a:t>, and the </a:t>
            </a:r>
            <a:r>
              <a:rPr lang="en-US" u="sng" dirty="0" smtClean="0"/>
              <a:t>flu</a:t>
            </a:r>
            <a:r>
              <a:rPr lang="en-US" dirty="0" smtClean="0"/>
              <a:t>.</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Physical Description</a:t>
            </a:r>
            <a:br>
              <a:rPr lang="en-US" b="1" dirty="0" smtClean="0"/>
            </a:br>
            <a:endParaRPr lang="en-US" dirty="0"/>
          </a:p>
        </p:txBody>
      </p:sp>
      <p:sp>
        <p:nvSpPr>
          <p:cNvPr id="3" name="Content Placeholder 2"/>
          <p:cNvSpPr>
            <a:spLocks noGrp="1"/>
          </p:cNvSpPr>
          <p:nvPr>
            <p:ph idx="1"/>
          </p:nvPr>
        </p:nvSpPr>
        <p:spPr/>
        <p:txBody>
          <a:bodyPr>
            <a:normAutofit lnSpcReduction="10000"/>
          </a:bodyPr>
          <a:lstStyle/>
          <a:p>
            <a:r>
              <a:rPr lang="en-US" dirty="0" smtClean="0"/>
              <a:t>The holy basil plant is a small annual or short-lived perennial shrub, up to 1 </a:t>
            </a:r>
            <a:r>
              <a:rPr lang="en-US" dirty="0" err="1" smtClean="0"/>
              <a:t>metre</a:t>
            </a:r>
            <a:r>
              <a:rPr lang="en-US" dirty="0" smtClean="0"/>
              <a:t> (3.3 feet) in height. The stems are hairy and bear simple toothed or entire leaves oppositely along the stem. The fragrant leaves are green or purple, depending on the variety. The small purple or white tubular </a:t>
            </a:r>
            <a:r>
              <a:rPr lang="en-US" dirty="0" smtClean="0"/>
              <a:t>flowers have </a:t>
            </a:r>
            <a:r>
              <a:rPr lang="en-US" dirty="0" smtClean="0"/>
              <a:t>green or purple sepals and are borne in terminal spikes. The fruits are </a:t>
            </a:r>
            <a:r>
              <a:rPr lang="en-US" dirty="0" err="1" smtClean="0"/>
              <a:t>nutlets</a:t>
            </a:r>
            <a:r>
              <a:rPr lang="en-US" dirty="0" smtClean="0"/>
              <a:t> and produce numerous seeds.</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accent3">
                    <a:lumMod val="50000"/>
                  </a:schemeClr>
                </a:solidFill>
                <a:latin typeface="Copperplate Gothic Bold" pitchFamily="34" charset="0"/>
              </a:rPr>
              <a:t>HEALTH BENEFITS</a:t>
            </a:r>
            <a:r>
              <a:rPr lang="en-US" dirty="0" smtClean="0">
                <a:latin typeface="Copperplate Gothic Bold" pitchFamily="34" charset="0"/>
              </a:rPr>
              <a:t/>
            </a:r>
            <a:br>
              <a:rPr lang="en-US" dirty="0" smtClean="0">
                <a:latin typeface="Copperplate Gothic Bold" pitchFamily="34" charset="0"/>
              </a:rPr>
            </a:br>
            <a:endParaRPr lang="en-US" dirty="0">
              <a:latin typeface="Copperplate Gothic Bold" pitchFamily="34" charset="0"/>
            </a:endParaRPr>
          </a:p>
        </p:txBody>
      </p:sp>
      <p:sp>
        <p:nvSpPr>
          <p:cNvPr id="3" name="Content Placeholder 2"/>
          <p:cNvSpPr>
            <a:spLocks noGrp="1"/>
          </p:cNvSpPr>
          <p:nvPr>
            <p:ph idx="1"/>
          </p:nvPr>
        </p:nvSpPr>
        <p:spPr/>
        <p:txBody>
          <a:bodyPr>
            <a:normAutofit fontScale="92500" lnSpcReduction="20000"/>
          </a:bodyPr>
          <a:lstStyle/>
          <a:p>
            <a:pPr fontAlgn="base"/>
            <a:r>
              <a:rPr lang="en-US" sz="3000" b="1" dirty="0" err="1" smtClean="0">
                <a:latin typeface="Times New Roman" pitchFamily="18" charset="0"/>
                <a:cs typeface="Times New Roman" pitchFamily="18" charset="0"/>
              </a:rPr>
              <a:t>Eugenol</a:t>
            </a:r>
            <a:r>
              <a:rPr lang="en-US" sz="3000" b="1" dirty="0" smtClean="0">
                <a:latin typeface="Times New Roman" pitchFamily="18" charset="0"/>
                <a:cs typeface="Times New Roman" pitchFamily="18" charset="0"/>
              </a:rPr>
              <a:t>:</a:t>
            </a:r>
            <a:r>
              <a:rPr lang="en-US" sz="3000" dirty="0" smtClean="0">
                <a:latin typeface="Times New Roman" pitchFamily="18" charset="0"/>
                <a:cs typeface="Times New Roman" pitchFamily="18" charset="0"/>
              </a:rPr>
              <a:t> A </a:t>
            </a:r>
            <a:r>
              <a:rPr lang="en-US" sz="3000" dirty="0" err="1" smtClean="0">
                <a:latin typeface="Times New Roman" pitchFamily="18" charset="0"/>
                <a:cs typeface="Times New Roman" pitchFamily="18" charset="0"/>
              </a:rPr>
              <a:t>terpene</a:t>
            </a:r>
            <a:r>
              <a:rPr lang="en-US" sz="3000" dirty="0" smtClean="0">
                <a:latin typeface="Times New Roman" pitchFamily="18" charset="0"/>
                <a:cs typeface="Times New Roman" pitchFamily="18" charset="0"/>
              </a:rPr>
              <a:t> with pain-relieving properties</a:t>
            </a:r>
          </a:p>
          <a:p>
            <a:pPr fontAlgn="base"/>
            <a:r>
              <a:rPr lang="en-US" sz="3000" b="1" dirty="0" err="1" smtClean="0">
                <a:latin typeface="Times New Roman" pitchFamily="18" charset="0"/>
                <a:cs typeface="Times New Roman" pitchFamily="18" charset="0"/>
              </a:rPr>
              <a:t>Ursolic</a:t>
            </a:r>
            <a:r>
              <a:rPr lang="en-US" sz="3000" b="1" dirty="0" smtClean="0">
                <a:latin typeface="Times New Roman" pitchFamily="18" charset="0"/>
                <a:cs typeface="Times New Roman" pitchFamily="18" charset="0"/>
              </a:rPr>
              <a:t> and </a:t>
            </a:r>
            <a:r>
              <a:rPr lang="en-US" sz="3000" b="1" dirty="0" err="1" smtClean="0">
                <a:latin typeface="Times New Roman" pitchFamily="18" charset="0"/>
                <a:cs typeface="Times New Roman" pitchFamily="18" charset="0"/>
              </a:rPr>
              <a:t>rosmarinic</a:t>
            </a:r>
            <a:r>
              <a:rPr lang="en-US" sz="3000" b="1" dirty="0" smtClean="0">
                <a:latin typeface="Times New Roman" pitchFamily="18" charset="0"/>
                <a:cs typeface="Times New Roman" pitchFamily="18" charset="0"/>
              </a:rPr>
              <a:t> acid: </a:t>
            </a:r>
            <a:r>
              <a:rPr lang="en-US" sz="3000" dirty="0" smtClean="0">
                <a:latin typeface="Times New Roman" pitchFamily="18" charset="0"/>
                <a:cs typeface="Times New Roman" pitchFamily="18" charset="0"/>
              </a:rPr>
              <a:t>Compounds with antioxidant, anti-inflammatory, and anti-aging properties</a:t>
            </a:r>
          </a:p>
          <a:p>
            <a:pPr fontAlgn="base"/>
            <a:r>
              <a:rPr lang="en-US" sz="3000" b="1" dirty="0" err="1" smtClean="0">
                <a:latin typeface="Times New Roman" pitchFamily="18" charset="0"/>
                <a:cs typeface="Times New Roman" pitchFamily="18" charset="0"/>
              </a:rPr>
              <a:t>Apigenin</a:t>
            </a:r>
            <a:r>
              <a:rPr lang="en-US" sz="3000" b="1" dirty="0" smtClean="0">
                <a:latin typeface="Times New Roman" pitchFamily="18" charset="0"/>
                <a:cs typeface="Times New Roman" pitchFamily="18" charset="0"/>
              </a:rPr>
              <a:t>: </a:t>
            </a:r>
            <a:r>
              <a:rPr lang="en-US" sz="3000" dirty="0" smtClean="0">
                <a:latin typeface="Times New Roman" pitchFamily="18" charset="0"/>
                <a:cs typeface="Times New Roman" pitchFamily="18" charset="0"/>
              </a:rPr>
              <a:t>A </a:t>
            </a:r>
            <a:r>
              <a:rPr lang="en-US" sz="3000" dirty="0" err="1" smtClean="0">
                <a:latin typeface="Times New Roman" pitchFamily="18" charset="0"/>
                <a:cs typeface="Times New Roman" pitchFamily="18" charset="0"/>
              </a:rPr>
              <a:t>flavonoid</a:t>
            </a:r>
            <a:r>
              <a:rPr lang="en-US" sz="3000" dirty="0" smtClean="0">
                <a:latin typeface="Times New Roman" pitchFamily="18" charset="0"/>
                <a:cs typeface="Times New Roman" pitchFamily="18" charset="0"/>
              </a:rPr>
              <a:t> that helps the body removes waste at the cellular level</a:t>
            </a:r>
          </a:p>
          <a:p>
            <a:pPr fontAlgn="base"/>
            <a:r>
              <a:rPr lang="en-US" sz="3000" b="1" dirty="0" err="1" smtClean="0">
                <a:latin typeface="Times New Roman" pitchFamily="18" charset="0"/>
                <a:cs typeface="Times New Roman" pitchFamily="18" charset="0"/>
              </a:rPr>
              <a:t>Lutein</a:t>
            </a:r>
            <a:r>
              <a:rPr lang="en-US" sz="3000" b="1" dirty="0" smtClean="0">
                <a:latin typeface="Times New Roman" pitchFamily="18" charset="0"/>
                <a:cs typeface="Times New Roman" pitchFamily="18" charset="0"/>
              </a:rPr>
              <a:t>:</a:t>
            </a:r>
            <a:r>
              <a:rPr lang="en-US" sz="3000" dirty="0" smtClean="0">
                <a:latin typeface="Times New Roman" pitchFamily="18" charset="0"/>
                <a:cs typeface="Times New Roman" pitchFamily="18" charset="0"/>
              </a:rPr>
              <a:t> An antioxidant </a:t>
            </a:r>
            <a:r>
              <a:rPr lang="en-US" sz="3000" dirty="0" err="1" smtClean="0">
                <a:latin typeface="Times New Roman" pitchFamily="18" charset="0"/>
                <a:cs typeface="Times New Roman" pitchFamily="18" charset="0"/>
              </a:rPr>
              <a:t>carotenoid</a:t>
            </a:r>
            <a:r>
              <a:rPr lang="en-US" sz="3000" dirty="0" smtClean="0">
                <a:latin typeface="Times New Roman" pitchFamily="18" charset="0"/>
                <a:cs typeface="Times New Roman" pitchFamily="18" charset="0"/>
              </a:rPr>
              <a:t> important for eye health</a:t>
            </a:r>
          </a:p>
          <a:p>
            <a:pPr fontAlgn="base"/>
            <a:r>
              <a:rPr lang="en-US" sz="3000" b="1" dirty="0" err="1" smtClean="0">
                <a:latin typeface="Times New Roman" pitchFamily="18" charset="0"/>
                <a:cs typeface="Times New Roman" pitchFamily="18" charset="0"/>
              </a:rPr>
              <a:t>Ocimumosides</a:t>
            </a:r>
            <a:r>
              <a:rPr lang="en-US" sz="3000" b="1" dirty="0" smtClean="0">
                <a:latin typeface="Times New Roman" pitchFamily="18" charset="0"/>
                <a:cs typeface="Times New Roman" pitchFamily="18" charset="0"/>
              </a:rPr>
              <a:t> A and B: </a:t>
            </a:r>
            <a:r>
              <a:rPr lang="en-US" sz="3000" dirty="0" smtClean="0">
                <a:latin typeface="Times New Roman" pitchFamily="18" charset="0"/>
                <a:cs typeface="Times New Roman" pitchFamily="18" charset="0"/>
              </a:rPr>
              <a:t>Compounds that reduce stress and balance the neurotransmitters serotonin and dopamine</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fontAlgn="base"/>
            <a:r>
              <a:rPr lang="en-US" dirty="0" err="1" smtClean="0">
                <a:latin typeface="Times New Roman" pitchFamily="18" charset="0"/>
                <a:cs typeface="Times New Roman" pitchFamily="18" charset="0"/>
              </a:rPr>
              <a:t>T</a:t>
            </a:r>
            <a:r>
              <a:rPr lang="en-US" dirty="0" err="1" smtClean="0">
                <a:latin typeface="Times New Roman" pitchFamily="18" charset="0"/>
                <a:cs typeface="Times New Roman" pitchFamily="18" charset="0"/>
              </a:rPr>
              <a:t>ulsi</a:t>
            </a: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has a special place in </a:t>
            </a:r>
            <a:r>
              <a:rPr lang="en-US" dirty="0" err="1" smtClean="0">
                <a:latin typeface="Times New Roman" pitchFamily="18" charset="0"/>
                <a:cs typeface="Times New Roman" pitchFamily="18" charset="0"/>
              </a:rPr>
              <a:t>Ayurveda</a:t>
            </a:r>
            <a:r>
              <a:rPr lang="en-US" dirty="0" smtClean="0">
                <a:latin typeface="Times New Roman" pitchFamily="18" charset="0"/>
                <a:cs typeface="Times New Roman" pitchFamily="18" charset="0"/>
              </a:rPr>
              <a:t> as well as the home of Hindus in India. It is considered sacred by Hindus and worshipped by them. Three main types of </a:t>
            </a:r>
            <a:r>
              <a:rPr lang="en-US" dirty="0" err="1" smtClean="0">
                <a:latin typeface="Times New Roman" pitchFamily="18" charset="0"/>
                <a:cs typeface="Times New Roman" pitchFamily="18" charset="0"/>
              </a:rPr>
              <a:t>Tulsi</a:t>
            </a:r>
            <a:r>
              <a:rPr lang="en-US" dirty="0" smtClean="0">
                <a:latin typeface="Times New Roman" pitchFamily="18" charset="0"/>
                <a:cs typeface="Times New Roman" pitchFamily="18" charset="0"/>
              </a:rPr>
              <a:t> are seen growing in India:</a:t>
            </a:r>
          </a:p>
          <a:p>
            <a:pPr fontAlgn="base"/>
            <a:r>
              <a:rPr lang="en-US" dirty="0" smtClean="0">
                <a:latin typeface="Times New Roman" pitchFamily="18" charset="0"/>
                <a:cs typeface="Times New Roman" pitchFamily="18" charset="0"/>
              </a:rPr>
              <a:t>Bright green leaves called Ram </a:t>
            </a:r>
            <a:r>
              <a:rPr lang="en-US" dirty="0" err="1" smtClean="0">
                <a:latin typeface="Times New Roman" pitchFamily="18" charset="0"/>
                <a:cs typeface="Times New Roman" pitchFamily="18" charset="0"/>
              </a:rPr>
              <a:t>Tulsi</a:t>
            </a:r>
            <a:endParaRPr lang="en-US" dirty="0" smtClean="0">
              <a:latin typeface="Times New Roman" pitchFamily="18" charset="0"/>
              <a:cs typeface="Times New Roman" pitchFamily="18" charset="0"/>
            </a:endParaRPr>
          </a:p>
          <a:p>
            <a:pPr fontAlgn="base"/>
            <a:r>
              <a:rPr lang="en-US" dirty="0" smtClean="0">
                <a:latin typeface="Times New Roman" pitchFamily="18" charset="0"/>
                <a:cs typeface="Times New Roman" pitchFamily="18" charset="0"/>
              </a:rPr>
              <a:t>Purplish green leaves called Krishna </a:t>
            </a:r>
            <a:r>
              <a:rPr lang="en-US" dirty="0" err="1" smtClean="0">
                <a:latin typeface="Times New Roman" pitchFamily="18" charset="0"/>
                <a:cs typeface="Times New Roman" pitchFamily="18" charset="0"/>
              </a:rPr>
              <a:t>Tulsi</a:t>
            </a:r>
            <a:endParaRPr lang="en-US" dirty="0" smtClean="0">
              <a:latin typeface="Times New Roman" pitchFamily="18" charset="0"/>
              <a:cs typeface="Times New Roman" pitchFamily="18" charset="0"/>
            </a:endParaRPr>
          </a:p>
          <a:p>
            <a:pPr fontAlgn="base"/>
            <a:r>
              <a:rPr lang="en-US" dirty="0" smtClean="0">
                <a:latin typeface="Times New Roman" pitchFamily="18" charset="0"/>
                <a:cs typeface="Times New Roman" pitchFamily="18" charset="0"/>
              </a:rPr>
              <a:t>Common wild </a:t>
            </a:r>
            <a:r>
              <a:rPr lang="en-US" dirty="0" err="1" smtClean="0">
                <a:latin typeface="Times New Roman" pitchFamily="18" charset="0"/>
                <a:cs typeface="Times New Roman" pitchFamily="18" charset="0"/>
              </a:rPr>
              <a:t>Vana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Tulsi</a:t>
            </a:r>
            <a:r>
              <a:rPr lang="en-US" dirty="0" smtClean="0">
                <a:latin typeface="Times New Roman" pitchFamily="18" charset="0"/>
                <a:cs typeface="Times New Roman" pitchFamily="18" charset="0"/>
              </a:rPr>
              <a:t>.</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Research-Backed Benefits of </a:t>
            </a:r>
            <a:r>
              <a:rPr lang="en-US" b="1" u="sng" dirty="0" err="1" smtClean="0"/>
              <a:t>Tulsi</a:t>
            </a:r>
            <a:r>
              <a:rPr lang="en-US" b="1" u="sng" dirty="0" smtClean="0"/>
              <a:t> are</a:t>
            </a:r>
            <a:r>
              <a:rPr lang="en-US" dirty="0" smtClean="0"/>
              <a:t/>
            </a:r>
            <a:br>
              <a:rPr lang="en-US" dirty="0" smtClean="0"/>
            </a:br>
            <a:endParaRPr lang="en-US" dirty="0"/>
          </a:p>
        </p:txBody>
      </p:sp>
      <p:sp>
        <p:nvSpPr>
          <p:cNvPr id="3" name="Content Placeholder 2"/>
          <p:cNvSpPr>
            <a:spLocks noGrp="1"/>
          </p:cNvSpPr>
          <p:nvPr>
            <p:ph idx="1"/>
          </p:nvPr>
        </p:nvSpPr>
        <p:spPr/>
        <p:txBody>
          <a:bodyPr>
            <a:normAutofit lnSpcReduction="10000"/>
          </a:bodyPr>
          <a:lstStyle/>
          <a:p>
            <a:r>
              <a:rPr lang="en-US" dirty="0" smtClean="0">
                <a:latin typeface="Times New Roman" pitchFamily="18" charset="0"/>
                <a:cs typeface="Times New Roman" pitchFamily="18" charset="0"/>
              </a:rPr>
              <a:t>Natural Immunity Booster</a:t>
            </a:r>
          </a:p>
          <a:p>
            <a:r>
              <a:rPr lang="en-US" dirty="0" smtClean="0">
                <a:latin typeface="Times New Roman" pitchFamily="18" charset="0"/>
                <a:cs typeface="Times New Roman" pitchFamily="18" charset="0"/>
              </a:rPr>
              <a:t>Reduces Fever (antipyretic) &amp; Pain(analgesic)</a:t>
            </a:r>
          </a:p>
          <a:p>
            <a:r>
              <a:rPr lang="en-US" dirty="0" smtClean="0">
                <a:latin typeface="Times New Roman" pitchFamily="18" charset="0"/>
                <a:cs typeface="Times New Roman" pitchFamily="18" charset="0"/>
              </a:rPr>
              <a:t>Reduces Cold, Cough &amp; Other Respiratory Disorders</a:t>
            </a:r>
          </a:p>
          <a:p>
            <a:r>
              <a:rPr lang="en-US" dirty="0" smtClean="0">
                <a:latin typeface="Times New Roman" pitchFamily="18" charset="0"/>
                <a:cs typeface="Times New Roman" pitchFamily="18" charset="0"/>
              </a:rPr>
              <a:t>Reduces Stress &amp; Blood Pressure</a:t>
            </a:r>
          </a:p>
          <a:p>
            <a:r>
              <a:rPr lang="en-US" dirty="0" smtClean="0">
                <a:latin typeface="Times New Roman" pitchFamily="18" charset="0"/>
                <a:cs typeface="Times New Roman" pitchFamily="18" charset="0"/>
              </a:rPr>
              <a:t>Anti-cancer properties</a:t>
            </a:r>
          </a:p>
          <a:p>
            <a:r>
              <a:rPr lang="en-US" dirty="0" smtClean="0">
                <a:latin typeface="Times New Roman" pitchFamily="18" charset="0"/>
                <a:cs typeface="Times New Roman" pitchFamily="18" charset="0"/>
              </a:rPr>
              <a:t>Good for Heart Health</a:t>
            </a:r>
          </a:p>
          <a:p>
            <a:r>
              <a:rPr lang="en-US" dirty="0" smtClean="0">
                <a:latin typeface="Times New Roman" pitchFamily="18" charset="0"/>
                <a:cs typeface="Times New Roman" pitchFamily="18" charset="0"/>
              </a:rPr>
              <a:t>Good for Diabetes Patients</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Useful in Kidney stones &amp; Gouty Arthritis</a:t>
            </a:r>
          </a:p>
          <a:p>
            <a:r>
              <a:rPr lang="en-US" dirty="0" smtClean="0">
                <a:latin typeface="Times New Roman" pitchFamily="18" charset="0"/>
                <a:cs typeface="Times New Roman" pitchFamily="18" charset="0"/>
              </a:rPr>
              <a:t>Useful in Gastrointestinal Disorders</a:t>
            </a:r>
          </a:p>
          <a:p>
            <a:r>
              <a:rPr lang="en-US" dirty="0" smtClean="0">
                <a:latin typeface="Times New Roman" pitchFamily="18" charset="0"/>
                <a:cs typeface="Times New Roman" pitchFamily="18" charset="0"/>
              </a:rPr>
              <a:t>Good for Skin &amp; Hair</a:t>
            </a:r>
          </a:p>
          <a:p>
            <a:r>
              <a:rPr lang="en-US" dirty="0" smtClean="0">
                <a:latin typeface="Times New Roman" pitchFamily="18" charset="0"/>
                <a:cs typeface="Times New Roman" pitchFamily="18" charset="0"/>
              </a:rPr>
              <a:t>Acts as an Insect Repellent</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dirty="0" smtClean="0">
                <a:latin typeface="Times New Roman" pitchFamily="18" charset="0"/>
                <a:cs typeface="Times New Roman" pitchFamily="18" charset="0"/>
              </a:rPr>
              <a:t>From the leaves to the seed, holy basil is considered a tonic for the body, mind, and spirit. Different parts of the plant are recommended for treating different conditions:</a:t>
            </a:r>
          </a:p>
          <a:p>
            <a:r>
              <a:rPr lang="en-US" dirty="0" smtClean="0">
                <a:latin typeface="Times New Roman" pitchFamily="18" charset="0"/>
                <a:cs typeface="Times New Roman" pitchFamily="18" charset="0"/>
              </a:rPr>
              <a:t>Use its fresh flowers for </a:t>
            </a:r>
            <a:r>
              <a:rPr lang="en-US" dirty="0" smtClean="0">
                <a:latin typeface="Times New Roman" pitchFamily="18" charset="0"/>
                <a:cs typeface="Times New Roman" pitchFamily="18" charset="0"/>
              </a:rPr>
              <a:t>bronchitis</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Use the leaves and seeds, with black pepper, for malaria.</a:t>
            </a:r>
          </a:p>
          <a:p>
            <a:r>
              <a:rPr lang="en-US" dirty="0" smtClean="0">
                <a:latin typeface="Times New Roman" pitchFamily="18" charset="0"/>
                <a:cs typeface="Times New Roman" pitchFamily="18" charset="0"/>
              </a:rPr>
              <a:t>Use the whole plant for diarrhea, nausea, and </a:t>
            </a:r>
            <a:r>
              <a:rPr lang="en-US" dirty="0" smtClean="0">
                <a:latin typeface="Times New Roman" pitchFamily="18" charset="0"/>
                <a:cs typeface="Times New Roman" pitchFamily="18" charset="0"/>
              </a:rPr>
              <a:t>vomiting</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Use the pill and ointment form for eczema.</a:t>
            </a:r>
          </a:p>
          <a:p>
            <a:r>
              <a:rPr lang="en-US" dirty="0" smtClean="0">
                <a:latin typeface="Times New Roman" pitchFamily="18" charset="0"/>
                <a:cs typeface="Times New Roman" pitchFamily="18" charset="0"/>
              </a:rPr>
              <a:t>Use an alcohol extract for stomach ulcers and eye diseases.</a:t>
            </a:r>
          </a:p>
          <a:p>
            <a:r>
              <a:rPr lang="en-US" dirty="0" smtClean="0">
                <a:latin typeface="Times New Roman" pitchFamily="18" charset="0"/>
                <a:cs typeface="Times New Roman" pitchFamily="18" charset="0"/>
              </a:rPr>
              <a:t>Use an essential oil made from the leaves for insect bites.</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latin typeface="Times New Roman" pitchFamily="18" charset="0"/>
                <a:cs typeface="Times New Roman" pitchFamily="18" charset="0"/>
              </a:rPr>
              <a:t>Many studies support the use of the entire plant of holy basil for human use and its therapeutic value. The nutritional </a:t>
            </a:r>
            <a:r>
              <a:rPr lang="en-US" dirty="0" err="1" smtClean="0">
                <a:latin typeface="Times New Roman" pitchFamily="18" charset="0"/>
                <a:cs typeface="Times New Roman" pitchFamily="18" charset="0"/>
              </a:rPr>
              <a:t>valueTrusted</a:t>
            </a: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Source</a:t>
            </a:r>
            <a:r>
              <a:rPr lang="en-US" dirty="0" smtClean="0">
                <a:latin typeface="Times New Roman" pitchFamily="18" charset="0"/>
                <a:cs typeface="Times New Roman" pitchFamily="18" charset="0"/>
              </a:rPr>
              <a:t> is also high, as it contains:</a:t>
            </a:r>
          </a:p>
          <a:p>
            <a:r>
              <a:rPr lang="en-US" dirty="0" smtClean="0">
                <a:latin typeface="Times New Roman" pitchFamily="18" charset="0"/>
                <a:cs typeface="Times New Roman" pitchFamily="18" charset="0"/>
              </a:rPr>
              <a:t>vitamin A and C</a:t>
            </a:r>
          </a:p>
          <a:p>
            <a:r>
              <a:rPr lang="en-US" dirty="0" smtClean="0">
                <a:latin typeface="Times New Roman" pitchFamily="18" charset="0"/>
                <a:cs typeface="Times New Roman" pitchFamily="18" charset="0"/>
              </a:rPr>
              <a:t>calcium</a:t>
            </a:r>
          </a:p>
          <a:p>
            <a:r>
              <a:rPr lang="en-US" dirty="0" smtClean="0">
                <a:latin typeface="Times New Roman" pitchFamily="18" charset="0"/>
                <a:cs typeface="Times New Roman" pitchFamily="18" charset="0"/>
              </a:rPr>
              <a:t>zinc</a:t>
            </a:r>
          </a:p>
          <a:p>
            <a:r>
              <a:rPr lang="en-US" dirty="0" smtClean="0">
                <a:latin typeface="Times New Roman" pitchFamily="18" charset="0"/>
                <a:cs typeface="Times New Roman" pitchFamily="18" charset="0"/>
              </a:rPr>
              <a:t>iron</a:t>
            </a:r>
          </a:p>
          <a:p>
            <a:r>
              <a:rPr lang="en-US" dirty="0" smtClean="0">
                <a:latin typeface="Times New Roman" pitchFamily="18" charset="0"/>
                <a:cs typeface="Times New Roman" pitchFamily="18" charset="0"/>
              </a:rPr>
              <a:t>chlorophyll</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129</TotalTime>
  <Words>379</Words>
  <Application>Microsoft Office PowerPoint</Application>
  <PresentationFormat>On-screen Show (4:3)</PresentationFormat>
  <Paragraphs>48</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Slide 1</vt:lpstr>
      <vt:lpstr>Slide 2</vt:lpstr>
      <vt:lpstr>Physical Description </vt:lpstr>
      <vt:lpstr>HEALTH BENEFITS </vt:lpstr>
      <vt:lpstr>Slide 5</vt:lpstr>
      <vt:lpstr>Research-Backed Benefits of Tulsi are </vt:lpstr>
      <vt:lpstr>Slide 7</vt:lpstr>
      <vt:lpstr>Slide 8</vt:lpstr>
      <vt:lpstr>Slide 9</vt:lpstr>
      <vt:lpstr>Slide 10</vt:lpstr>
      <vt:lpstr>Slide 11</vt:lpstr>
      <vt:lpstr>USE OF TULSI IN DIABETES</vt:lpstr>
      <vt:lpstr>USE OF TULSI IN DIABETES</vt:lpstr>
      <vt:lpstr>USE OF TULSI IN DIABETES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Bikash Barik</dc:creator>
  <cp:lastModifiedBy>asus-pc</cp:lastModifiedBy>
  <cp:revision>16</cp:revision>
  <dcterms:created xsi:type="dcterms:W3CDTF">2006-08-16T00:00:00Z</dcterms:created>
  <dcterms:modified xsi:type="dcterms:W3CDTF">2020-12-12T09:11:31Z</dcterms:modified>
</cp:coreProperties>
</file>