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8" r:id="rId3"/>
    <p:sldId id="256" r:id="rId4"/>
    <p:sldId id="264" r:id="rId5"/>
    <p:sldId id="259" r:id="rId6"/>
    <p:sldId id="265" r:id="rId7"/>
    <p:sldId id="257" r:id="rId8"/>
    <p:sldId id="261" r:id="rId9"/>
    <p:sldId id="260"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70" d="100"/>
          <a:sy n="70" d="100"/>
        </p:scale>
        <p:origin x="-1386" y="-19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12-Mar-21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12-Mar-21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12-Mar-21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12-Mar-21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12-Mar-21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12-Mar-21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12-Mar-21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12-Mar-21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12-Mar-21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12-Mar-21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12-Mar-21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12-Mar-21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525963"/>
          </a:xfrm>
        </p:spPr>
        <p:txBody>
          <a:bodyPr>
            <a:normAutofit fontScale="92500" lnSpcReduction="10000"/>
          </a:bodyPr>
          <a:lstStyle/>
          <a:p>
            <a:pPr algn="ctr">
              <a:lnSpc>
                <a:spcPct val="150000"/>
              </a:lnSpc>
              <a:buNone/>
            </a:pPr>
            <a:r>
              <a:rPr lang="en-US" dirty="0" smtClean="0">
                <a:latin typeface="Times New Roman" pitchFamily="18" charset="0"/>
                <a:cs typeface="Times New Roman" pitchFamily="18" charset="0"/>
              </a:rPr>
              <a:t>Contents</a:t>
            </a:r>
          </a:p>
          <a:p>
            <a:pPr>
              <a:lnSpc>
                <a:spcPct val="150000"/>
              </a:lnSpc>
            </a:pPr>
            <a:r>
              <a:rPr lang="en-IN" dirty="0" smtClean="0">
                <a:latin typeface="Times New Roman" pitchFamily="18" charset="0"/>
                <a:cs typeface="Times New Roman" pitchFamily="18" charset="0"/>
              </a:rPr>
              <a:t>Introduction to seed production</a:t>
            </a:r>
          </a:p>
          <a:p>
            <a:pPr>
              <a:lnSpc>
                <a:spcPct val="150000"/>
              </a:lnSpc>
            </a:pPr>
            <a:r>
              <a:rPr lang="en-IN" dirty="0" smtClean="0">
                <a:latin typeface="Times New Roman" pitchFamily="18" charset="0"/>
                <a:cs typeface="Times New Roman" pitchFamily="18" charset="0"/>
              </a:rPr>
              <a:t>Seed as basic input in agriculture</a:t>
            </a:r>
          </a:p>
          <a:p>
            <a:pPr>
              <a:lnSpc>
                <a:spcPct val="150000"/>
              </a:lnSpc>
            </a:pPr>
            <a:r>
              <a:rPr lang="en-IN" dirty="0" smtClean="0">
                <a:latin typeface="Times New Roman" pitchFamily="18" charset="0"/>
                <a:cs typeface="Times New Roman" pitchFamily="18" charset="0"/>
              </a:rPr>
              <a:t>Seed development in cultivated plants</a:t>
            </a:r>
          </a:p>
          <a:p>
            <a:pPr>
              <a:lnSpc>
                <a:spcPct val="150000"/>
              </a:lnSpc>
            </a:pPr>
            <a:r>
              <a:rPr lang="en-IN" dirty="0" smtClean="0">
                <a:latin typeface="Times New Roman" pitchFamily="18" charset="0"/>
                <a:cs typeface="Times New Roman" pitchFamily="18" charset="0"/>
              </a:rPr>
              <a:t>Seed quality concept and importance of genetic purity in seed production.</a:t>
            </a:r>
            <a:endParaRPr lang="en-IN" dirty="0">
              <a:latin typeface="Times New Roman" pitchFamily="18" charset="0"/>
              <a:cs typeface="Times New Roman" pitchFamily="18" charset="0"/>
            </a:endParaRPr>
          </a:p>
        </p:txBody>
      </p:sp>
      <p:sp>
        <p:nvSpPr>
          <p:cNvPr id="4" name="Title 3"/>
          <p:cNvSpPr>
            <a:spLocks noGrp="1"/>
          </p:cNvSpPr>
          <p:nvPr>
            <p:ph type="title"/>
          </p:nvPr>
        </p:nvSpPr>
        <p:spPr>
          <a:xfrm>
            <a:off x="457200" y="274638"/>
            <a:ext cx="8229600" cy="715962"/>
          </a:xfrm>
          <a:solidFill>
            <a:schemeClr val="accent3">
              <a:lumMod val="40000"/>
              <a:lumOff val="60000"/>
            </a:schemeClr>
          </a:solidFill>
          <a:ln>
            <a:solidFill>
              <a:srgbClr val="FF0000"/>
            </a:solidFill>
          </a:ln>
        </p:spPr>
        <p:txBody>
          <a:bodyPr>
            <a:normAutofit fontScale="90000"/>
          </a:bodyPr>
          <a:lstStyle/>
          <a:p>
            <a:r>
              <a:rPr lang="en-US" dirty="0" smtClean="0">
                <a:latin typeface="Times New Roman" pitchFamily="18" charset="0"/>
                <a:cs typeface="Times New Roman" pitchFamily="18" charset="0"/>
              </a:rPr>
              <a:t>Seed production</a:t>
            </a:r>
            <a:endParaRPr lang="en-IN"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67400" y="5562600"/>
            <a:ext cx="2590800" cy="533400"/>
          </a:xfrm>
        </p:spPr>
        <p:txBody>
          <a:bodyPr>
            <a:noAutofit/>
          </a:bodyPr>
          <a:lstStyle/>
          <a:p>
            <a:pPr algn="ctr">
              <a:buNone/>
            </a:pPr>
            <a:r>
              <a:rPr lang="en-US" sz="3600" dirty="0" smtClean="0">
                <a:latin typeface="Times New Roman" pitchFamily="18" charset="0"/>
                <a:cs typeface="Times New Roman" pitchFamily="18" charset="0"/>
              </a:rPr>
              <a:t>Thank You</a:t>
            </a:r>
            <a:endParaRPr lang="en-IN" sz="3600" dirty="0">
              <a:latin typeface="Times New Roman" pitchFamily="18" charset="0"/>
              <a:cs typeface="Times New Roman" pitchFamily="18" charset="0"/>
            </a:endParaRPr>
          </a:p>
        </p:txBody>
      </p:sp>
      <p:sp>
        <p:nvSpPr>
          <p:cNvPr id="1026" name="AutoShape 2" descr="Production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pic>
        <p:nvPicPr>
          <p:cNvPr id="1028" name="Picture 4" descr="Production ::"/>
          <p:cNvPicPr>
            <a:picLocks noChangeAspect="1" noChangeArrowheads="1"/>
          </p:cNvPicPr>
          <p:nvPr/>
        </p:nvPicPr>
        <p:blipFill>
          <a:blip r:embed="rId2" cstate="print"/>
          <a:srcRect/>
          <a:stretch>
            <a:fillRect/>
          </a:stretch>
        </p:blipFill>
        <p:spPr bwMode="auto">
          <a:xfrm>
            <a:off x="304800" y="304800"/>
            <a:ext cx="8474312" cy="50292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60000"/>
              <a:lumOff val="40000"/>
            </a:schemeClr>
          </a:solidFill>
          <a:ln>
            <a:solidFill>
              <a:srgbClr val="FF0000"/>
            </a:solidFill>
          </a:ln>
        </p:spPr>
        <p:txBody>
          <a:bodyPr>
            <a:noAutofit/>
          </a:bodyPr>
          <a:lstStyle/>
          <a:p>
            <a:r>
              <a:rPr lang="en-US" sz="3600" dirty="0" smtClean="0">
                <a:latin typeface="Times New Roman" pitchFamily="18" charset="0"/>
                <a:cs typeface="Times New Roman" pitchFamily="18" charset="0"/>
              </a:rPr>
              <a:t>Terminologies used in hybrid seed production</a:t>
            </a:r>
            <a:endParaRPr lang="en-IN"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5029200"/>
          </a:xfrm>
        </p:spPr>
        <p:txBody>
          <a:bodyPr>
            <a:noAutofit/>
          </a:bodyPr>
          <a:lstStyle/>
          <a:p>
            <a:pPr algn="just">
              <a:lnSpc>
                <a:spcPct val="170000"/>
              </a:lnSpc>
            </a:pPr>
            <a:r>
              <a:rPr lang="en-US" sz="1800" b="1" dirty="0" smtClean="0">
                <a:latin typeface="Times New Roman" pitchFamily="18" charset="0"/>
                <a:cs typeface="Times New Roman" pitchFamily="18" charset="0"/>
              </a:rPr>
              <a:t>Seed:</a:t>
            </a:r>
            <a:r>
              <a:rPr lang="en-US" sz="1800" dirty="0" smtClean="0">
                <a:latin typeface="Times New Roman" pitchFamily="18" charset="0"/>
                <a:cs typeface="Times New Roman" pitchFamily="18" charset="0"/>
              </a:rPr>
              <a:t> “Seed is a plant part having living embryo that have a capacity to produce identical plant and used for raising seed crops or commercial crop”.</a:t>
            </a:r>
          </a:p>
          <a:p>
            <a:pPr algn="just">
              <a:lnSpc>
                <a:spcPct val="170000"/>
              </a:lnSpc>
            </a:pPr>
            <a:r>
              <a:rPr lang="en-US" sz="1800" b="1" dirty="0" smtClean="0">
                <a:latin typeface="Times New Roman" pitchFamily="18" charset="0"/>
                <a:cs typeface="Times New Roman" pitchFamily="18" charset="0"/>
              </a:rPr>
              <a:t>Hybrid Seed:</a:t>
            </a:r>
            <a:r>
              <a:rPr lang="en-US" sz="1800" dirty="0" smtClean="0">
                <a:latin typeface="Times New Roman" pitchFamily="18" charset="0"/>
                <a:cs typeface="Times New Roman" pitchFamily="18" charset="0"/>
              </a:rPr>
              <a:t> The seed (the </a:t>
            </a:r>
            <a:r>
              <a:rPr lang="en-US" sz="1800" dirty="0" err="1" smtClean="0">
                <a:latin typeface="Times New Roman" pitchFamily="18" charset="0"/>
                <a:cs typeface="Times New Roman" pitchFamily="18" charset="0"/>
              </a:rPr>
              <a:t>F</a:t>
            </a:r>
            <a:r>
              <a:rPr lang="en-US" sz="1400" dirty="0" err="1" smtClean="0">
                <a:latin typeface="Times New Roman" pitchFamily="18" charset="0"/>
                <a:cs typeface="Times New Roman" pitchFamily="18" charset="0"/>
              </a:rPr>
              <a:t>1</a:t>
            </a:r>
            <a:r>
              <a:rPr lang="en-US" sz="1800" dirty="0" smtClean="0">
                <a:latin typeface="Times New Roman" pitchFamily="18" charset="0"/>
                <a:cs typeface="Times New Roman" pitchFamily="18" charset="0"/>
              </a:rPr>
              <a:t> generation) produced from a cross between genetically dissimilar parents and the hybrid vigour or heterosis is the absolute phenomenon where expression of the characteristics such as growth related traits, flowering and yield fall outside the range of its parents with superiority.</a:t>
            </a:r>
          </a:p>
          <a:p>
            <a:pPr algn="just">
              <a:lnSpc>
                <a:spcPct val="170000"/>
              </a:lnSpc>
            </a:pPr>
            <a:r>
              <a:rPr lang="en-US" sz="1800" b="1" dirty="0" smtClean="0">
                <a:latin typeface="Times New Roman" pitchFamily="18" charset="0"/>
                <a:cs typeface="Times New Roman" pitchFamily="18" charset="0"/>
              </a:rPr>
              <a:t>Germination:</a:t>
            </a:r>
            <a:r>
              <a:rPr lang="en-US" sz="1800" dirty="0" smtClean="0">
                <a:latin typeface="Times New Roman" pitchFamily="18" charset="0"/>
                <a:cs typeface="Times New Roman" pitchFamily="18" charset="0"/>
              </a:rPr>
              <a:t> Ability of a seed when planted under normal sowing condition to give rise to a normal seedling and developing into new plants.</a:t>
            </a:r>
          </a:p>
          <a:p>
            <a:pPr algn="just">
              <a:lnSpc>
                <a:spcPct val="170000"/>
              </a:lnSpc>
            </a:pPr>
            <a:r>
              <a:rPr lang="en-US" sz="1800" b="1" dirty="0" smtClean="0">
                <a:latin typeface="Times New Roman" pitchFamily="18" charset="0"/>
                <a:cs typeface="Times New Roman" pitchFamily="18" charset="0"/>
              </a:rPr>
              <a:t>Sowing:</a:t>
            </a:r>
            <a:r>
              <a:rPr lang="en-US" sz="1800" dirty="0" smtClean="0">
                <a:latin typeface="Times New Roman" pitchFamily="18" charset="0"/>
                <a:cs typeface="Times New Roman" pitchFamily="18" charset="0"/>
              </a:rPr>
              <a:t> Sowing is the process of placing or planting seeds to the soil so they may grow. In sowing, generally little soil is placed over the seeds and sowing can be hand sowing or by machines.</a:t>
            </a:r>
            <a:endParaRPr lang="en-IN" sz="1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8077200" cy="2362199"/>
          </a:xfrm>
        </p:spPr>
        <p:txBody>
          <a:bodyPr>
            <a:noAutofit/>
          </a:bodyPr>
          <a:lstStyle/>
          <a:p>
            <a:pPr algn="just">
              <a:lnSpc>
                <a:spcPct val="150000"/>
              </a:lnSpc>
            </a:pPr>
            <a:r>
              <a:rPr lang="en-US" sz="1800" dirty="0" smtClean="0">
                <a:latin typeface="Times New Roman" pitchFamily="18" charset="0"/>
                <a:cs typeface="Times New Roman" pitchFamily="18" charset="0"/>
              </a:rPr>
              <a:t>Production of genetically pure and otherwise good quality pedigree seed is an exacting task requiring high technical skill and comparatively heavy financial investment. During seed production strict attention must be given to the maintenance of genetic purity and other qualities of seed. Seed production must be carried out under standardized and well-organized conditions.</a:t>
            </a:r>
            <a:endParaRPr lang="en-IN" sz="1800" dirty="0">
              <a:latin typeface="Times New Roman" pitchFamily="18" charset="0"/>
              <a:cs typeface="Times New Roman" pitchFamily="18" charset="0"/>
            </a:endParaRPr>
          </a:p>
        </p:txBody>
      </p:sp>
      <p:sp>
        <p:nvSpPr>
          <p:cNvPr id="3" name="Subtitle 2"/>
          <p:cNvSpPr>
            <a:spLocks noGrp="1"/>
          </p:cNvSpPr>
          <p:nvPr>
            <p:ph type="subTitle" idx="1"/>
          </p:nvPr>
        </p:nvSpPr>
        <p:spPr>
          <a:xfrm>
            <a:off x="685800" y="3276600"/>
            <a:ext cx="3886200" cy="2209800"/>
          </a:xfrm>
        </p:spPr>
        <p:txBody>
          <a:bodyPr>
            <a:noAutofit/>
          </a:bodyPr>
          <a:lstStyle/>
          <a:p>
            <a:pPr algn="just">
              <a:lnSpc>
                <a:spcPct val="150000"/>
              </a:lnSpc>
            </a:pPr>
            <a:r>
              <a:rPr lang="en-US" sz="1800" b="1" dirty="0" smtClean="0">
                <a:solidFill>
                  <a:schemeClr val="tx1"/>
                </a:solidFill>
                <a:latin typeface="Times New Roman" pitchFamily="18" charset="0"/>
                <a:cs typeface="Times New Roman" pitchFamily="18" charset="0"/>
              </a:rPr>
              <a:t>Importance of seed production:</a:t>
            </a:r>
          </a:p>
          <a:p>
            <a:pPr algn="just">
              <a:lnSpc>
                <a:spcPct val="150000"/>
              </a:lnSpc>
              <a:buFont typeface="Arial" pitchFamily="34" charset="0"/>
              <a:buChar char="•"/>
            </a:pPr>
            <a:r>
              <a:rPr lang="en-US" sz="1600" dirty="0" smtClean="0">
                <a:solidFill>
                  <a:schemeClr val="tx1"/>
                </a:solidFill>
                <a:latin typeface="Times New Roman" pitchFamily="18" charset="0"/>
                <a:cs typeface="Times New Roman" pitchFamily="18" charset="0"/>
              </a:rPr>
              <a:t>Multiplication of superior varieties</a:t>
            </a:r>
          </a:p>
          <a:p>
            <a:pPr algn="just">
              <a:lnSpc>
                <a:spcPct val="150000"/>
              </a:lnSpc>
              <a:buFont typeface="Arial" pitchFamily="34" charset="0"/>
              <a:buChar char="•"/>
            </a:pPr>
            <a:r>
              <a:rPr lang="en-US" sz="1600" dirty="0" smtClean="0">
                <a:solidFill>
                  <a:schemeClr val="tx1"/>
                </a:solidFill>
                <a:latin typeface="Times New Roman" pitchFamily="18" charset="0"/>
                <a:cs typeface="Times New Roman" pitchFamily="18" charset="0"/>
              </a:rPr>
              <a:t>Availability of superior varieties to masses</a:t>
            </a:r>
          </a:p>
          <a:p>
            <a:pPr algn="just">
              <a:lnSpc>
                <a:spcPct val="150000"/>
              </a:lnSpc>
              <a:buFont typeface="Arial" pitchFamily="34" charset="0"/>
              <a:buChar char="•"/>
            </a:pPr>
            <a:r>
              <a:rPr lang="en-US" sz="1600" dirty="0" smtClean="0">
                <a:solidFill>
                  <a:schemeClr val="tx1"/>
                </a:solidFill>
                <a:latin typeface="Times New Roman" pitchFamily="18" charset="0"/>
                <a:cs typeface="Times New Roman" pitchFamily="18" charset="0"/>
              </a:rPr>
              <a:t>Maintenance of genetic purity</a:t>
            </a:r>
          </a:p>
          <a:p>
            <a:pPr algn="just">
              <a:lnSpc>
                <a:spcPct val="150000"/>
              </a:lnSpc>
              <a:buFont typeface="Arial" pitchFamily="34" charset="0"/>
              <a:buChar char="•"/>
            </a:pPr>
            <a:r>
              <a:rPr lang="en-US" sz="1600" dirty="0" smtClean="0">
                <a:solidFill>
                  <a:schemeClr val="tx1"/>
                </a:solidFill>
                <a:latin typeface="Times New Roman" pitchFamily="18" charset="0"/>
                <a:cs typeface="Times New Roman" pitchFamily="18" charset="0"/>
              </a:rPr>
              <a:t>Supply of high quality seeds</a:t>
            </a:r>
          </a:p>
        </p:txBody>
      </p:sp>
      <p:sp>
        <p:nvSpPr>
          <p:cNvPr id="4" name="TextBox 3"/>
          <p:cNvSpPr txBox="1"/>
          <p:nvPr/>
        </p:nvSpPr>
        <p:spPr>
          <a:xfrm>
            <a:off x="4724400" y="3727609"/>
            <a:ext cx="4191000" cy="2215991"/>
          </a:xfrm>
          <a:prstGeom prst="rect">
            <a:avLst/>
          </a:prstGeom>
          <a:noFill/>
        </p:spPr>
        <p:txBody>
          <a:bodyPr wrap="square" rtlCol="0">
            <a:spAutoFit/>
          </a:bodyPr>
          <a:lstStyle/>
          <a:p>
            <a:pPr algn="just">
              <a:lnSpc>
                <a:spcPct val="150000"/>
              </a:lnSpc>
              <a:buFont typeface="Arial" pitchFamily="34" charset="0"/>
              <a:buChar char="•"/>
            </a:pPr>
            <a:r>
              <a:rPr lang="en-US" sz="1600" dirty="0" smtClean="0">
                <a:latin typeface="Times New Roman" pitchFamily="18" charset="0"/>
                <a:cs typeface="Times New Roman" pitchFamily="18" charset="0"/>
              </a:rPr>
              <a:t>Seeds have high germination status</a:t>
            </a:r>
          </a:p>
          <a:p>
            <a:pPr algn="just">
              <a:lnSpc>
                <a:spcPct val="150000"/>
              </a:lnSpc>
              <a:buFont typeface="Arial" pitchFamily="34" charset="0"/>
              <a:buChar char="•"/>
            </a:pPr>
            <a:r>
              <a:rPr lang="en-US" sz="1600" dirty="0" smtClean="0">
                <a:latin typeface="Times New Roman" pitchFamily="18" charset="0"/>
                <a:cs typeface="Times New Roman" pitchFamily="18" charset="0"/>
              </a:rPr>
              <a:t>Seeds having high vigour and viability status</a:t>
            </a:r>
          </a:p>
          <a:p>
            <a:pPr algn="just">
              <a:lnSpc>
                <a:spcPct val="150000"/>
              </a:lnSpc>
              <a:buFont typeface="Arial" pitchFamily="34" charset="0"/>
              <a:buChar char="•"/>
            </a:pPr>
            <a:r>
              <a:rPr lang="en-US" sz="1600" dirty="0" smtClean="0">
                <a:latin typeface="Times New Roman" pitchFamily="18" charset="0"/>
                <a:cs typeface="Times New Roman" pitchFamily="18" charset="0"/>
              </a:rPr>
              <a:t>Maintaining excellent health status of seed</a:t>
            </a:r>
          </a:p>
          <a:p>
            <a:pPr algn="just">
              <a:lnSpc>
                <a:spcPct val="150000"/>
              </a:lnSpc>
              <a:buFont typeface="Arial" pitchFamily="34" charset="0"/>
              <a:buChar char="•"/>
            </a:pPr>
            <a:r>
              <a:rPr lang="en-US" sz="1600" dirty="0" smtClean="0">
                <a:latin typeface="Times New Roman" pitchFamily="18" charset="0"/>
                <a:cs typeface="Times New Roman" pitchFamily="18" charset="0"/>
              </a:rPr>
              <a:t>Securing high crop yields and income level to farmers</a:t>
            </a:r>
            <a:endParaRPr lang="en-IN" sz="1600" dirty="0" smtClean="0">
              <a:latin typeface="Times New Roman" pitchFamily="18" charset="0"/>
              <a:cs typeface="Times New Roman" pitchFamily="18" charset="0"/>
            </a:endParaRPr>
          </a:p>
          <a:p>
            <a:pPr algn="just">
              <a:buFont typeface="Arial" pitchFamily="34" charset="0"/>
              <a:buChar char="•"/>
            </a:pPr>
            <a:endParaRPr lang="en-IN" sz="1600" dirty="0"/>
          </a:p>
        </p:txBody>
      </p:sp>
      <p:sp>
        <p:nvSpPr>
          <p:cNvPr id="5" name="TextBox 4"/>
          <p:cNvSpPr txBox="1"/>
          <p:nvPr/>
        </p:nvSpPr>
        <p:spPr>
          <a:xfrm>
            <a:off x="2590800" y="457200"/>
            <a:ext cx="3886200" cy="461665"/>
          </a:xfrm>
          <a:prstGeom prst="rect">
            <a:avLst/>
          </a:prstGeom>
          <a:solidFill>
            <a:schemeClr val="accent3">
              <a:lumMod val="60000"/>
              <a:lumOff val="40000"/>
            </a:schemeClr>
          </a:solidFill>
          <a:ln>
            <a:solidFill>
              <a:srgbClr val="FF0000"/>
            </a:solidFill>
          </a:ln>
        </p:spPr>
        <p:txBody>
          <a:bodyPr wrap="square" rtlCol="0">
            <a:spAutoFit/>
          </a:bodyPr>
          <a:lstStyle/>
          <a:p>
            <a:pPr algn="ctr"/>
            <a:r>
              <a:rPr lang="en-US" sz="2400" b="1" dirty="0" smtClean="0">
                <a:latin typeface="Times New Roman" pitchFamily="18" charset="0"/>
                <a:cs typeface="Times New Roman" pitchFamily="18" charset="0"/>
              </a:rPr>
              <a:t>SEED PRODUCTION</a:t>
            </a:r>
            <a:endParaRPr lang="en-IN"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chemeClr val="accent3">
              <a:lumMod val="60000"/>
              <a:lumOff val="40000"/>
            </a:schemeClr>
          </a:solidFill>
          <a:ln>
            <a:solidFill>
              <a:srgbClr val="FF0000"/>
            </a:solidFill>
          </a:ln>
        </p:spPr>
        <p:txBody>
          <a:bodyPr>
            <a:normAutofit fontScale="90000"/>
          </a:bodyPr>
          <a:lstStyle/>
          <a:p>
            <a:r>
              <a:rPr lang="en-US" dirty="0" smtClean="0">
                <a:latin typeface="Times New Roman" pitchFamily="18" charset="0"/>
                <a:cs typeface="Times New Roman" pitchFamily="18" charset="0"/>
              </a:rPr>
              <a:t>Seed production in cultivated plants</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19200"/>
            <a:ext cx="8229600" cy="4525963"/>
          </a:xfrm>
        </p:spPr>
        <p:txBody>
          <a:bodyPr>
            <a:normAutofit fontScale="85000" lnSpcReduction="20000"/>
          </a:bodyPr>
          <a:lstStyle/>
          <a:p>
            <a:pPr>
              <a:lnSpc>
                <a:spcPct val="150000"/>
              </a:lnSpc>
              <a:buNone/>
            </a:pPr>
            <a:r>
              <a:rPr lang="en-US" dirty="0" smtClean="0">
                <a:latin typeface="Times New Roman" pitchFamily="18" charset="0"/>
                <a:cs typeface="Times New Roman" pitchFamily="18" charset="0"/>
              </a:rPr>
              <a:t>It basically depends up on the followings</a:t>
            </a:r>
          </a:p>
          <a:p>
            <a:pPr marL="514350" indent="-514350">
              <a:lnSpc>
                <a:spcPct val="150000"/>
              </a:lnSpc>
              <a:buFont typeface="+mj-lt"/>
              <a:buAutoNum type="arabicPeriod"/>
            </a:pPr>
            <a:r>
              <a:rPr lang="en-US" dirty="0" smtClean="0">
                <a:latin typeface="Times New Roman" pitchFamily="18" charset="0"/>
                <a:cs typeface="Times New Roman" pitchFamily="18" charset="0"/>
              </a:rPr>
              <a:t>The existing variety of the plant</a:t>
            </a:r>
          </a:p>
          <a:p>
            <a:pPr marL="514350" indent="-514350">
              <a:lnSpc>
                <a:spcPct val="150000"/>
              </a:lnSpc>
              <a:buFont typeface="+mj-lt"/>
              <a:buAutoNum type="arabicPeriod"/>
            </a:pPr>
            <a:r>
              <a:rPr lang="en-US" dirty="0" smtClean="0">
                <a:latin typeface="Times New Roman" pitchFamily="18" charset="0"/>
                <a:cs typeface="Times New Roman" pitchFamily="18" charset="0"/>
              </a:rPr>
              <a:t>Nutritional supplement </a:t>
            </a:r>
          </a:p>
          <a:p>
            <a:pPr marL="514350" indent="-514350">
              <a:lnSpc>
                <a:spcPct val="150000"/>
              </a:lnSpc>
              <a:buFont typeface="+mj-lt"/>
              <a:buAutoNum type="arabicPeriod"/>
            </a:pPr>
            <a:r>
              <a:rPr lang="en-US" dirty="0" smtClean="0">
                <a:latin typeface="Times New Roman" pitchFamily="18" charset="0"/>
                <a:cs typeface="Times New Roman" pitchFamily="18" charset="0"/>
              </a:rPr>
              <a:t>Environmental factors</a:t>
            </a:r>
          </a:p>
          <a:p>
            <a:pPr marL="514350" indent="-514350">
              <a:lnSpc>
                <a:spcPct val="150000"/>
              </a:lnSpc>
              <a:buFont typeface="+mj-lt"/>
              <a:buAutoNum type="arabicPeriod"/>
            </a:pPr>
            <a:r>
              <a:rPr lang="en-US" dirty="0" smtClean="0">
                <a:latin typeface="Times New Roman" pitchFamily="18" charset="0"/>
                <a:cs typeface="Times New Roman" pitchFamily="18" charset="0"/>
              </a:rPr>
              <a:t>Pollinating behavior</a:t>
            </a:r>
          </a:p>
          <a:p>
            <a:pPr marL="514350" indent="-514350">
              <a:lnSpc>
                <a:spcPct val="150000"/>
              </a:lnSpc>
              <a:buFont typeface="+mj-lt"/>
              <a:buAutoNum type="arabicPeriod"/>
            </a:pPr>
            <a:r>
              <a:rPr lang="en-US" dirty="0" smtClean="0">
                <a:latin typeface="Times New Roman" pitchFamily="18" charset="0"/>
                <a:cs typeface="Times New Roman" pitchFamily="18" charset="0"/>
              </a:rPr>
              <a:t>Weed management</a:t>
            </a:r>
          </a:p>
          <a:p>
            <a:pPr marL="514350" indent="-514350">
              <a:lnSpc>
                <a:spcPct val="150000"/>
              </a:lnSpc>
              <a:buFont typeface="+mj-lt"/>
              <a:buAutoNum type="arabicPeriod"/>
            </a:pPr>
            <a:r>
              <a:rPr lang="en-US" dirty="0" smtClean="0">
                <a:latin typeface="Times New Roman" pitchFamily="18" charset="0"/>
                <a:cs typeface="Times New Roman" pitchFamily="18" charset="0"/>
              </a:rPr>
              <a:t>Insect peat and disease attack </a:t>
            </a:r>
          </a:p>
          <a:p>
            <a:pPr marL="514350" indent="-514350">
              <a:lnSpc>
                <a:spcPct val="150000"/>
              </a:lnSpc>
              <a:buFont typeface="+mj-lt"/>
              <a:buAutoNum type="arabicPeriod"/>
            </a:pPr>
            <a:endParaRPr lang="en-IN"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a:solidFill>
            <a:schemeClr val="accent3">
              <a:lumMod val="60000"/>
              <a:lumOff val="40000"/>
            </a:schemeClr>
          </a:solidFill>
          <a:ln>
            <a:solidFill>
              <a:srgbClr val="FF0000"/>
            </a:solidFill>
          </a:ln>
        </p:spPr>
        <p:txBody>
          <a:bodyPr>
            <a:normAutofit/>
          </a:bodyPr>
          <a:lstStyle/>
          <a:p>
            <a:r>
              <a:rPr lang="en-US" sz="4000" dirty="0" smtClean="0">
                <a:latin typeface="Times New Roman" pitchFamily="18" charset="0"/>
                <a:cs typeface="Times New Roman" pitchFamily="18" charset="0"/>
              </a:rPr>
              <a:t>Seed production-Key issues</a:t>
            </a:r>
            <a:endParaRPr lang="en-IN" sz="40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5181600" cy="5257800"/>
          </a:xfrm>
        </p:spPr>
        <p:txBody>
          <a:bodyPr>
            <a:noAutofit/>
          </a:bodyPr>
          <a:lstStyle/>
          <a:p>
            <a:pPr>
              <a:buNone/>
            </a:pPr>
            <a:r>
              <a:rPr lang="en-US" sz="1600" b="1" dirty="0" smtClean="0">
                <a:latin typeface="Times New Roman" pitchFamily="18" charset="0"/>
                <a:cs typeface="Times New Roman" pitchFamily="18" charset="0"/>
              </a:rPr>
              <a:t>Field related</a:t>
            </a:r>
          </a:p>
          <a:p>
            <a:r>
              <a:rPr lang="en-US" sz="1600" dirty="0" smtClean="0">
                <a:latin typeface="Times New Roman" pitchFamily="18" charset="0"/>
                <a:cs typeface="Times New Roman" pitchFamily="18" charset="0"/>
              </a:rPr>
              <a:t>Wrong field selection</a:t>
            </a:r>
          </a:p>
          <a:p>
            <a:r>
              <a:rPr lang="en-US" sz="1600" dirty="0" smtClean="0">
                <a:latin typeface="Times New Roman" pitchFamily="18" charset="0"/>
                <a:cs typeface="Times New Roman" pitchFamily="18" charset="0"/>
              </a:rPr>
              <a:t>Isolation</a:t>
            </a:r>
          </a:p>
          <a:p>
            <a:r>
              <a:rPr lang="en-US" sz="1600" dirty="0" smtClean="0">
                <a:latin typeface="Times New Roman" pitchFamily="18" charset="0"/>
                <a:cs typeface="Times New Roman" pitchFamily="18" charset="0"/>
              </a:rPr>
              <a:t>Poor crop management</a:t>
            </a:r>
          </a:p>
          <a:p>
            <a:r>
              <a:rPr lang="en-US" sz="1600" dirty="0" smtClean="0">
                <a:latin typeface="Times New Roman" pitchFamily="18" charset="0"/>
                <a:cs typeface="Times New Roman" pitchFamily="18" charset="0"/>
              </a:rPr>
              <a:t>Wrong nicking</a:t>
            </a:r>
          </a:p>
          <a:p>
            <a:r>
              <a:rPr lang="en-US" sz="1600" dirty="0" smtClean="0">
                <a:latin typeface="Times New Roman" pitchFamily="18" charset="0"/>
                <a:cs typeface="Times New Roman" pitchFamily="18" charset="0"/>
              </a:rPr>
              <a:t>Disease and insect problems</a:t>
            </a:r>
          </a:p>
          <a:p>
            <a:pPr>
              <a:buNone/>
            </a:pPr>
            <a:r>
              <a:rPr lang="en-US" sz="1600" b="1" dirty="0" smtClean="0">
                <a:latin typeface="Times New Roman" pitchFamily="18" charset="0"/>
                <a:cs typeface="Times New Roman" pitchFamily="18" charset="0"/>
              </a:rPr>
              <a:t>Quality related</a:t>
            </a:r>
          </a:p>
          <a:p>
            <a:r>
              <a:rPr lang="en-US" sz="1600" dirty="0" smtClean="0">
                <a:latin typeface="Times New Roman" pitchFamily="18" charset="0"/>
                <a:cs typeface="Times New Roman" pitchFamily="18" charset="0"/>
              </a:rPr>
              <a:t>Off-types</a:t>
            </a:r>
          </a:p>
          <a:p>
            <a:r>
              <a:rPr lang="en-US" sz="1600" dirty="0" smtClean="0">
                <a:latin typeface="Times New Roman" pitchFamily="18" charset="0"/>
                <a:cs typeface="Times New Roman" pitchFamily="18" charset="0"/>
              </a:rPr>
              <a:t>Pollen shedders</a:t>
            </a:r>
          </a:p>
          <a:p>
            <a:r>
              <a:rPr lang="en-US" sz="1600" dirty="0" smtClean="0">
                <a:latin typeface="Times New Roman" pitchFamily="18" charset="0"/>
                <a:cs typeface="Times New Roman" pitchFamily="18" charset="0"/>
              </a:rPr>
              <a:t>Volunteers</a:t>
            </a:r>
          </a:p>
          <a:p>
            <a:r>
              <a:rPr lang="en-US" sz="1600" dirty="0" smtClean="0">
                <a:latin typeface="Times New Roman" pitchFamily="18" charset="0"/>
                <a:cs typeface="Times New Roman" pitchFamily="18" charset="0"/>
              </a:rPr>
              <a:t>Mechanical mixtures-during threshing/harvesting</a:t>
            </a:r>
          </a:p>
          <a:p>
            <a:r>
              <a:rPr lang="en-US" sz="1600" dirty="0" smtClean="0">
                <a:latin typeface="Times New Roman" pitchFamily="18" charset="0"/>
                <a:cs typeface="Times New Roman" pitchFamily="18" charset="0"/>
              </a:rPr>
              <a:t>Harvest moisture</a:t>
            </a:r>
          </a:p>
          <a:p>
            <a:pPr>
              <a:buNone/>
            </a:pPr>
            <a:r>
              <a:rPr lang="en-US" sz="1600" b="1" dirty="0" smtClean="0">
                <a:latin typeface="Times New Roman" pitchFamily="18" charset="0"/>
                <a:cs typeface="Times New Roman" pitchFamily="18" charset="0"/>
              </a:rPr>
              <a:t>People related</a:t>
            </a:r>
          </a:p>
          <a:p>
            <a:r>
              <a:rPr lang="en-US" sz="1600" dirty="0" smtClean="0">
                <a:latin typeface="Times New Roman" pitchFamily="18" charset="0"/>
                <a:cs typeface="Times New Roman" pitchFamily="18" charset="0"/>
              </a:rPr>
              <a:t>Unskilled seed producer’s</a:t>
            </a:r>
          </a:p>
          <a:p>
            <a:pPr>
              <a:buNone/>
            </a:pPr>
            <a:r>
              <a:rPr lang="en-US" sz="1600" b="1" dirty="0" smtClean="0">
                <a:latin typeface="Times New Roman" pitchFamily="18" charset="0"/>
                <a:cs typeface="Times New Roman" pitchFamily="18" charset="0"/>
              </a:rPr>
              <a:t>Production Cost</a:t>
            </a:r>
          </a:p>
          <a:p>
            <a:r>
              <a:rPr lang="en-US" sz="1600" dirty="0" smtClean="0">
                <a:latin typeface="Times New Roman" pitchFamily="18" charset="0"/>
                <a:cs typeface="Times New Roman" pitchFamily="18" charset="0"/>
              </a:rPr>
              <a:t>Procurement price</a:t>
            </a:r>
            <a:endParaRPr lang="en-IN" sz="1600" dirty="0">
              <a:latin typeface="Times New Roman" pitchFamily="18" charset="0"/>
              <a:cs typeface="Times New Roman" pitchFamily="18" charset="0"/>
            </a:endParaRPr>
          </a:p>
        </p:txBody>
      </p:sp>
      <p:sp>
        <p:nvSpPr>
          <p:cNvPr id="4" name="TextBox 3"/>
          <p:cNvSpPr txBox="1"/>
          <p:nvPr/>
        </p:nvSpPr>
        <p:spPr>
          <a:xfrm>
            <a:off x="5562600" y="914400"/>
            <a:ext cx="3352800" cy="5957400"/>
          </a:xfrm>
          <a:prstGeom prst="rect">
            <a:avLst/>
          </a:prstGeom>
          <a:noFill/>
        </p:spPr>
        <p:txBody>
          <a:bodyPr wrap="square" rtlCol="0">
            <a:spAutoFit/>
          </a:bodyPr>
          <a:lstStyle/>
          <a:p>
            <a:pPr>
              <a:lnSpc>
                <a:spcPct val="150000"/>
              </a:lnSpc>
            </a:pPr>
            <a:r>
              <a:rPr lang="en-US" sz="1600" b="1" dirty="0" smtClean="0">
                <a:latin typeface="Times New Roman" pitchFamily="18" charset="0"/>
                <a:cs typeface="Times New Roman" pitchFamily="18" charset="0"/>
              </a:rPr>
              <a:t>Weather related</a:t>
            </a:r>
          </a:p>
          <a:p>
            <a:pPr>
              <a:lnSpc>
                <a:spcPct val="150000"/>
              </a:lnSpc>
              <a:buFont typeface="Arial" pitchFamily="34" charset="0"/>
              <a:buChar char="•"/>
            </a:pPr>
            <a:r>
              <a:rPr lang="en-US" sz="1600" dirty="0" smtClean="0">
                <a:latin typeface="Times New Roman" pitchFamily="18" charset="0"/>
                <a:cs typeface="Times New Roman" pitchFamily="18" charset="0"/>
              </a:rPr>
              <a:t>Drought/Express and untimely rains</a:t>
            </a:r>
          </a:p>
          <a:p>
            <a:pPr>
              <a:lnSpc>
                <a:spcPct val="150000"/>
              </a:lnSpc>
              <a:buFont typeface="Arial" pitchFamily="34" charset="0"/>
              <a:buChar char="•"/>
            </a:pPr>
            <a:r>
              <a:rPr lang="en-US" sz="1600" dirty="0" smtClean="0">
                <a:latin typeface="Times New Roman" pitchFamily="18" charset="0"/>
                <a:cs typeface="Times New Roman" pitchFamily="18" charset="0"/>
              </a:rPr>
              <a:t>Seed discoloration</a:t>
            </a:r>
          </a:p>
          <a:p>
            <a:pPr>
              <a:lnSpc>
                <a:spcPct val="150000"/>
              </a:lnSpc>
              <a:buFont typeface="Arial" pitchFamily="34" charset="0"/>
              <a:buChar char="•"/>
            </a:pPr>
            <a:r>
              <a:rPr lang="en-US" sz="1600" dirty="0" smtClean="0">
                <a:latin typeface="Times New Roman" pitchFamily="18" charset="0"/>
                <a:cs typeface="Times New Roman" pitchFamily="18" charset="0"/>
              </a:rPr>
              <a:t>Rain damage</a:t>
            </a:r>
          </a:p>
          <a:p>
            <a:pPr>
              <a:lnSpc>
                <a:spcPct val="150000"/>
              </a:lnSpc>
              <a:buFont typeface="Arial" pitchFamily="34" charset="0"/>
              <a:buChar char="•"/>
            </a:pPr>
            <a:r>
              <a:rPr lang="en-US" sz="1600" dirty="0" smtClean="0">
                <a:latin typeface="Times New Roman" pitchFamily="18" charset="0"/>
                <a:cs typeface="Times New Roman" pitchFamily="18" charset="0"/>
              </a:rPr>
              <a:t>Germination Issues</a:t>
            </a:r>
          </a:p>
          <a:p>
            <a:pPr>
              <a:lnSpc>
                <a:spcPct val="150000"/>
              </a:lnSpc>
              <a:buFont typeface="Arial" pitchFamily="34" charset="0"/>
              <a:buChar char="•"/>
            </a:pPr>
            <a:r>
              <a:rPr lang="en-US" sz="1600" dirty="0" smtClean="0">
                <a:latin typeface="Times New Roman" pitchFamily="18" charset="0"/>
                <a:cs typeface="Times New Roman" pitchFamily="18" charset="0"/>
              </a:rPr>
              <a:t>Disease and insect problem</a:t>
            </a:r>
          </a:p>
          <a:p>
            <a:pPr>
              <a:lnSpc>
                <a:spcPct val="150000"/>
              </a:lnSpc>
            </a:pPr>
            <a:r>
              <a:rPr lang="en-US" sz="1600" b="1" dirty="0" smtClean="0">
                <a:latin typeface="Times New Roman" pitchFamily="18" charset="0"/>
                <a:cs typeface="Times New Roman" pitchFamily="18" charset="0"/>
              </a:rPr>
              <a:t>Operation related</a:t>
            </a:r>
          </a:p>
          <a:p>
            <a:pPr>
              <a:lnSpc>
                <a:spcPct val="150000"/>
              </a:lnSpc>
              <a:buFont typeface="Arial" pitchFamily="34" charset="0"/>
              <a:buChar char="•"/>
            </a:pPr>
            <a:r>
              <a:rPr lang="en-US" sz="1600" dirty="0" smtClean="0">
                <a:latin typeface="Times New Roman" pitchFamily="18" charset="0"/>
                <a:cs typeface="Times New Roman" pitchFamily="18" charset="0"/>
              </a:rPr>
              <a:t>Sowing time</a:t>
            </a:r>
          </a:p>
          <a:p>
            <a:pPr>
              <a:lnSpc>
                <a:spcPct val="150000"/>
              </a:lnSpc>
              <a:buFont typeface="Arial" pitchFamily="34" charset="0"/>
              <a:buChar char="•"/>
            </a:pPr>
            <a:r>
              <a:rPr lang="en-US" sz="1600" dirty="0" smtClean="0">
                <a:latin typeface="Times New Roman" pitchFamily="18" charset="0"/>
                <a:cs typeface="Times New Roman" pitchFamily="18" charset="0"/>
              </a:rPr>
              <a:t>Rouging time</a:t>
            </a:r>
          </a:p>
          <a:p>
            <a:pPr>
              <a:lnSpc>
                <a:spcPct val="150000"/>
              </a:lnSpc>
              <a:buFont typeface="Arial" pitchFamily="34" charset="0"/>
              <a:buChar char="•"/>
            </a:pPr>
            <a:r>
              <a:rPr lang="en-US" sz="1600" dirty="0" smtClean="0">
                <a:latin typeface="Times New Roman" pitchFamily="18" charset="0"/>
                <a:cs typeface="Times New Roman" pitchFamily="18" charset="0"/>
              </a:rPr>
              <a:t>Harvesting stage</a:t>
            </a:r>
          </a:p>
          <a:p>
            <a:pPr>
              <a:lnSpc>
                <a:spcPct val="150000"/>
              </a:lnSpc>
              <a:buFont typeface="Arial" pitchFamily="34" charset="0"/>
              <a:buChar char="•"/>
            </a:pPr>
            <a:r>
              <a:rPr lang="en-US" sz="1600" dirty="0" smtClean="0">
                <a:latin typeface="Times New Roman" pitchFamily="18" charset="0"/>
                <a:cs typeface="Times New Roman" pitchFamily="18" charset="0"/>
              </a:rPr>
              <a:t>Post harvest operations</a:t>
            </a:r>
          </a:p>
          <a:p>
            <a:pPr>
              <a:lnSpc>
                <a:spcPct val="150000"/>
              </a:lnSpc>
              <a:buFont typeface="Arial" pitchFamily="34" charset="0"/>
              <a:buChar char="•"/>
            </a:pPr>
            <a:r>
              <a:rPr lang="en-US" sz="1600" dirty="0" smtClean="0">
                <a:latin typeface="Times New Roman" pitchFamily="18" charset="0"/>
                <a:cs typeface="Times New Roman" pitchFamily="18" charset="0"/>
              </a:rPr>
              <a:t>Mechanical cleaning-threshing/harvesting</a:t>
            </a:r>
          </a:p>
          <a:p>
            <a:pPr>
              <a:lnSpc>
                <a:spcPct val="150000"/>
              </a:lnSpc>
              <a:buFont typeface="Arial" pitchFamily="34" charset="0"/>
              <a:buChar char="•"/>
            </a:pPr>
            <a:r>
              <a:rPr lang="en-US" sz="1600" dirty="0" smtClean="0">
                <a:latin typeface="Times New Roman" pitchFamily="18" charset="0"/>
                <a:cs typeface="Times New Roman" pitchFamily="18" charset="0"/>
              </a:rPr>
              <a:t>Drying/bagging</a:t>
            </a:r>
          </a:p>
          <a:p>
            <a:pPr>
              <a:lnSpc>
                <a:spcPct val="150000"/>
              </a:lnSpc>
              <a:buFont typeface="Arial" pitchFamily="34" charset="0"/>
              <a:buChar char="•"/>
            </a:pPr>
            <a:r>
              <a:rPr lang="en-US" sz="1600" dirty="0" smtClean="0">
                <a:latin typeface="Times New Roman" pitchFamily="18" charset="0"/>
                <a:cs typeface="Times New Roman" pitchFamily="18" charset="0"/>
              </a:rPr>
              <a:t>Gunny bags lot marking</a:t>
            </a:r>
          </a:p>
          <a:p>
            <a:pPr>
              <a:lnSpc>
                <a:spcPct val="150000"/>
              </a:lnSpc>
              <a:buFont typeface="Arial" pitchFamily="34" charset="0"/>
              <a:buChar char="•"/>
            </a:pPr>
            <a:r>
              <a:rPr lang="en-US" sz="1600" dirty="0" smtClean="0">
                <a:latin typeface="Times New Roman" pitchFamily="18" charset="0"/>
                <a:cs typeface="Times New Roman" pitchFamily="18" charset="0"/>
              </a:rPr>
              <a:t>Dispatch</a:t>
            </a:r>
            <a:endParaRPr lang="en-IN"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4"/>
          <p:cNvSpPr/>
          <p:nvPr/>
        </p:nvSpPr>
        <p:spPr>
          <a:xfrm>
            <a:off x="384556" y="364762"/>
            <a:ext cx="8545068" cy="1768838"/>
          </a:xfrm>
          <a:prstGeom prst="rect">
            <a:avLst/>
          </a:prstGeom>
          <a:noFill/>
          <a:ln>
            <a:noFill/>
          </a:ln>
        </p:spPr>
        <p:txBody>
          <a:bodyPr wrap="square" lIns="0" tIns="0" rIns="0" bIns="0" rtlCol="0"/>
          <a:lstStyle/>
          <a:p>
            <a:endParaRPr sz="2000">
              <a:latin typeface="Times New Roman" pitchFamily="18" charset="0"/>
              <a:cs typeface="Times New Roman" pitchFamily="18" charset="0"/>
            </a:endParaRPr>
          </a:p>
        </p:txBody>
      </p:sp>
      <p:sp>
        <p:nvSpPr>
          <p:cNvPr id="8" name="object 6"/>
          <p:cNvSpPr txBox="1"/>
          <p:nvPr/>
        </p:nvSpPr>
        <p:spPr>
          <a:xfrm>
            <a:off x="457200" y="329184"/>
            <a:ext cx="8229600" cy="620041"/>
          </a:xfrm>
          <a:prstGeom prst="rect">
            <a:avLst/>
          </a:prstGeom>
          <a:solidFill>
            <a:schemeClr val="accent3">
              <a:lumMod val="60000"/>
              <a:lumOff val="40000"/>
            </a:schemeClr>
          </a:solidFill>
          <a:ln w="9144">
            <a:solidFill>
              <a:srgbClr val="BD4A47"/>
            </a:solidFill>
          </a:ln>
        </p:spPr>
        <p:txBody>
          <a:bodyPr vert="horz" wrap="square" lIns="0" tIns="126364" rIns="0" bIns="0" rtlCol="0">
            <a:spAutoFit/>
          </a:bodyPr>
          <a:lstStyle/>
          <a:p>
            <a:pPr marR="90170">
              <a:lnSpc>
                <a:spcPct val="100000"/>
              </a:lnSpc>
              <a:spcBef>
                <a:spcPts val="994"/>
              </a:spcBef>
              <a:tabLst>
                <a:tab pos="5483225" algn="l"/>
              </a:tabLst>
            </a:pPr>
            <a:r>
              <a:rPr lang="en-IN" sz="2000" b="1" spc="-5" dirty="0" smtClean="0">
                <a:latin typeface="Times New Roman" pitchFamily="18" charset="0"/>
                <a:cs typeface="Times New Roman" pitchFamily="18" charset="0"/>
              </a:rPr>
              <a:t>FACTORS </a:t>
            </a:r>
            <a:r>
              <a:rPr lang="en-IN" sz="2000" b="1" spc="-10" dirty="0" smtClean="0">
                <a:latin typeface="Times New Roman" pitchFamily="18" charset="0"/>
                <a:cs typeface="Times New Roman" pitchFamily="18" charset="0"/>
              </a:rPr>
              <a:t>RESPONSIBLE FOR</a:t>
            </a:r>
            <a:r>
              <a:rPr lang="en-IN" sz="2000" b="1" spc="95" dirty="0" smtClean="0">
                <a:latin typeface="Times New Roman" pitchFamily="18" charset="0"/>
                <a:cs typeface="Times New Roman" pitchFamily="18" charset="0"/>
              </a:rPr>
              <a:t> </a:t>
            </a:r>
            <a:r>
              <a:rPr lang="en-IN" sz="2000" b="1" spc="-5" dirty="0" smtClean="0">
                <a:latin typeface="Times New Roman" pitchFamily="18" charset="0"/>
                <a:cs typeface="Times New Roman" pitchFamily="18" charset="0"/>
              </a:rPr>
              <a:t>LOSS</a:t>
            </a:r>
            <a:r>
              <a:rPr lang="en-IN" sz="2000" b="1" spc="10" dirty="0" smtClean="0">
                <a:latin typeface="Times New Roman" pitchFamily="18" charset="0"/>
                <a:cs typeface="Times New Roman" pitchFamily="18" charset="0"/>
              </a:rPr>
              <a:t> </a:t>
            </a:r>
            <a:r>
              <a:rPr lang="en-IN" sz="2000" b="1" spc="-5" dirty="0" smtClean="0">
                <a:latin typeface="Times New Roman" pitchFamily="18" charset="0"/>
                <a:cs typeface="Times New Roman" pitchFamily="18" charset="0"/>
              </a:rPr>
              <a:t>OF GENETIC</a:t>
            </a:r>
            <a:r>
              <a:rPr lang="en-IN" sz="2000" b="1" spc="-80" dirty="0" smtClean="0">
                <a:latin typeface="Times New Roman" pitchFamily="18" charset="0"/>
                <a:cs typeface="Times New Roman" pitchFamily="18" charset="0"/>
              </a:rPr>
              <a:t> </a:t>
            </a:r>
            <a:r>
              <a:rPr lang="en-IN" sz="2000" b="1" spc="-5" dirty="0" smtClean="0">
                <a:latin typeface="Times New Roman" pitchFamily="18" charset="0"/>
                <a:cs typeface="Times New Roman" pitchFamily="18" charset="0"/>
              </a:rPr>
              <a:t>PURITY</a:t>
            </a:r>
            <a:endParaRPr lang="en-IN" sz="2000" dirty="0" smtClean="0">
              <a:latin typeface="Times New Roman" pitchFamily="18" charset="0"/>
              <a:cs typeface="Times New Roman" pitchFamily="18" charset="0"/>
            </a:endParaRPr>
          </a:p>
          <a:p>
            <a:pPr marR="83820" algn="r">
              <a:lnSpc>
                <a:spcPct val="100000"/>
              </a:lnSpc>
            </a:pPr>
            <a:r>
              <a:rPr sz="1200" b="1" spc="-10" dirty="0" smtClean="0">
                <a:latin typeface="Times New Roman" pitchFamily="18" charset="0"/>
                <a:cs typeface="Times New Roman" pitchFamily="18" charset="0"/>
              </a:rPr>
              <a:t>(</a:t>
            </a:r>
            <a:r>
              <a:rPr sz="1200" b="1" spc="-10" dirty="0">
                <a:latin typeface="Times New Roman" pitchFamily="18" charset="0"/>
                <a:cs typeface="Times New Roman" pitchFamily="18" charset="0"/>
              </a:rPr>
              <a:t>kadam </a:t>
            </a:r>
            <a:r>
              <a:rPr sz="1200" b="1" spc="-5" dirty="0">
                <a:latin typeface="Times New Roman" pitchFamily="18" charset="0"/>
                <a:cs typeface="Times New Roman" pitchFamily="18" charset="0"/>
              </a:rPr>
              <a:t>.,</a:t>
            </a:r>
            <a:r>
              <a:rPr sz="1200" b="1" spc="-40" dirty="0">
                <a:latin typeface="Times New Roman" pitchFamily="18" charset="0"/>
                <a:cs typeface="Times New Roman" pitchFamily="18" charset="0"/>
              </a:rPr>
              <a:t> </a:t>
            </a:r>
            <a:r>
              <a:rPr sz="1200" b="1" spc="-10" dirty="0">
                <a:latin typeface="Times New Roman" pitchFamily="18" charset="0"/>
                <a:cs typeface="Times New Roman" pitchFamily="18" charset="0"/>
              </a:rPr>
              <a:t>1942)</a:t>
            </a:r>
            <a:endParaRPr sz="1200" dirty="0">
              <a:latin typeface="Times New Roman" pitchFamily="18" charset="0"/>
              <a:cs typeface="Times New Roman" pitchFamily="18" charset="0"/>
            </a:endParaRPr>
          </a:p>
        </p:txBody>
      </p:sp>
      <p:sp>
        <p:nvSpPr>
          <p:cNvPr id="9" name="object 7"/>
          <p:cNvSpPr txBox="1"/>
          <p:nvPr/>
        </p:nvSpPr>
        <p:spPr>
          <a:xfrm>
            <a:off x="419735" y="1676400"/>
            <a:ext cx="4076065" cy="3141886"/>
          </a:xfrm>
          <a:prstGeom prst="rect">
            <a:avLst/>
          </a:prstGeom>
        </p:spPr>
        <p:txBody>
          <a:bodyPr vert="horz" wrap="square" lIns="0" tIns="12700" rIns="0" bIns="0" rtlCol="0">
            <a:spAutoFit/>
          </a:bodyPr>
          <a:lstStyle/>
          <a:p>
            <a:pPr marL="527685" indent="-515620">
              <a:lnSpc>
                <a:spcPct val="100000"/>
              </a:lnSpc>
              <a:spcBef>
                <a:spcPts val="100"/>
              </a:spcBef>
              <a:buFont typeface="Wingdings"/>
              <a:buChar char=""/>
              <a:tabLst>
                <a:tab pos="527685" algn="l"/>
                <a:tab pos="528320" algn="l"/>
              </a:tabLst>
            </a:pPr>
            <a:r>
              <a:rPr sz="2000" b="1" spc="-5" dirty="0">
                <a:latin typeface="Times New Roman" pitchFamily="18" charset="0"/>
                <a:cs typeface="Times New Roman" pitchFamily="18" charset="0"/>
              </a:rPr>
              <a:t>Developmental</a:t>
            </a:r>
            <a:r>
              <a:rPr sz="2000" b="1" spc="-55" dirty="0">
                <a:latin typeface="Times New Roman" pitchFamily="18" charset="0"/>
                <a:cs typeface="Times New Roman" pitchFamily="18" charset="0"/>
              </a:rPr>
              <a:t> </a:t>
            </a:r>
            <a:r>
              <a:rPr sz="2000" b="1" spc="-5" dirty="0">
                <a:latin typeface="Times New Roman" pitchFamily="18" charset="0"/>
                <a:cs typeface="Times New Roman" pitchFamily="18" charset="0"/>
              </a:rPr>
              <a:t>Variation</a:t>
            </a:r>
            <a:endParaRPr sz="2000" dirty="0">
              <a:latin typeface="Times New Roman" pitchFamily="18" charset="0"/>
              <a:cs typeface="Times New Roman" pitchFamily="18" charset="0"/>
            </a:endParaRPr>
          </a:p>
          <a:p>
            <a:pPr marL="527685" indent="-515620">
              <a:lnSpc>
                <a:spcPct val="100000"/>
              </a:lnSpc>
              <a:spcBef>
                <a:spcPts val="2020"/>
              </a:spcBef>
              <a:buFont typeface="Wingdings"/>
              <a:buChar char=""/>
              <a:tabLst>
                <a:tab pos="527685" algn="l"/>
                <a:tab pos="528320" algn="l"/>
              </a:tabLst>
            </a:pPr>
            <a:r>
              <a:rPr sz="2000" b="1" dirty="0">
                <a:latin typeface="Times New Roman" pitchFamily="18" charset="0"/>
                <a:cs typeface="Times New Roman" pitchFamily="18" charset="0"/>
              </a:rPr>
              <a:t>Mechanical</a:t>
            </a:r>
            <a:r>
              <a:rPr sz="2000" b="1" spc="-80" dirty="0">
                <a:latin typeface="Times New Roman" pitchFamily="18" charset="0"/>
                <a:cs typeface="Times New Roman" pitchFamily="18" charset="0"/>
              </a:rPr>
              <a:t> </a:t>
            </a:r>
            <a:r>
              <a:rPr sz="2000" b="1" spc="-5" dirty="0">
                <a:latin typeface="Times New Roman" pitchFamily="18" charset="0"/>
                <a:cs typeface="Times New Roman" pitchFamily="18" charset="0"/>
              </a:rPr>
              <a:t>Mixtures</a:t>
            </a:r>
            <a:endParaRPr sz="2000" dirty="0">
              <a:latin typeface="Times New Roman" pitchFamily="18" charset="0"/>
              <a:cs typeface="Times New Roman" pitchFamily="18" charset="0"/>
            </a:endParaRPr>
          </a:p>
          <a:p>
            <a:pPr marL="527685" indent="-515620">
              <a:lnSpc>
                <a:spcPct val="100000"/>
              </a:lnSpc>
              <a:spcBef>
                <a:spcPts val="2014"/>
              </a:spcBef>
              <a:buFont typeface="Wingdings"/>
              <a:buChar char=""/>
              <a:tabLst>
                <a:tab pos="527685" algn="l"/>
                <a:tab pos="528320" algn="l"/>
              </a:tabLst>
            </a:pPr>
            <a:r>
              <a:rPr sz="2000" b="1" dirty="0">
                <a:latin typeface="Times New Roman" pitchFamily="18" charset="0"/>
                <a:cs typeface="Times New Roman" pitchFamily="18" charset="0"/>
              </a:rPr>
              <a:t>Mutations</a:t>
            </a:r>
            <a:endParaRPr sz="2000" dirty="0">
              <a:latin typeface="Times New Roman" pitchFamily="18" charset="0"/>
              <a:cs typeface="Times New Roman" pitchFamily="18" charset="0"/>
            </a:endParaRPr>
          </a:p>
          <a:p>
            <a:pPr marL="527685" indent="-515620">
              <a:lnSpc>
                <a:spcPct val="100000"/>
              </a:lnSpc>
              <a:spcBef>
                <a:spcPts val="2020"/>
              </a:spcBef>
              <a:buFont typeface="Wingdings"/>
              <a:buChar char=""/>
              <a:tabLst>
                <a:tab pos="527685" algn="l"/>
                <a:tab pos="528320" algn="l"/>
              </a:tabLst>
            </a:pPr>
            <a:r>
              <a:rPr sz="2000" b="1" dirty="0">
                <a:latin typeface="Times New Roman" pitchFamily="18" charset="0"/>
                <a:cs typeface="Times New Roman" pitchFamily="18" charset="0"/>
              </a:rPr>
              <a:t>Natural</a:t>
            </a:r>
            <a:r>
              <a:rPr sz="2000" b="1" spc="-15" dirty="0">
                <a:latin typeface="Times New Roman" pitchFamily="18" charset="0"/>
                <a:cs typeface="Times New Roman" pitchFamily="18" charset="0"/>
              </a:rPr>
              <a:t> </a:t>
            </a:r>
            <a:r>
              <a:rPr sz="2000" b="1" dirty="0">
                <a:latin typeface="Times New Roman" pitchFamily="18" charset="0"/>
                <a:cs typeface="Times New Roman" pitchFamily="18" charset="0"/>
              </a:rPr>
              <a:t>Crossing</a:t>
            </a:r>
            <a:endParaRPr sz="2000" dirty="0">
              <a:latin typeface="Times New Roman" pitchFamily="18" charset="0"/>
              <a:cs typeface="Times New Roman" pitchFamily="18" charset="0"/>
            </a:endParaRPr>
          </a:p>
          <a:p>
            <a:pPr marL="527685" indent="-515620">
              <a:lnSpc>
                <a:spcPct val="100000"/>
              </a:lnSpc>
              <a:spcBef>
                <a:spcPts val="2014"/>
              </a:spcBef>
              <a:buFont typeface="Wingdings"/>
              <a:buChar char=""/>
              <a:tabLst>
                <a:tab pos="527685" algn="l"/>
                <a:tab pos="528320" algn="l"/>
              </a:tabLst>
            </a:pPr>
            <a:r>
              <a:rPr sz="2000" b="1" spc="-5" dirty="0">
                <a:latin typeface="Times New Roman" pitchFamily="18" charset="0"/>
                <a:cs typeface="Times New Roman" pitchFamily="18" charset="0"/>
              </a:rPr>
              <a:t>Genetic</a:t>
            </a:r>
            <a:r>
              <a:rPr sz="2000" b="1" spc="-20" dirty="0">
                <a:latin typeface="Times New Roman" pitchFamily="18" charset="0"/>
                <a:cs typeface="Times New Roman" pitchFamily="18" charset="0"/>
              </a:rPr>
              <a:t> </a:t>
            </a:r>
            <a:r>
              <a:rPr sz="2000" b="1" spc="-5" dirty="0">
                <a:latin typeface="Times New Roman" pitchFamily="18" charset="0"/>
                <a:cs typeface="Times New Roman" pitchFamily="18" charset="0"/>
              </a:rPr>
              <a:t>drift</a:t>
            </a:r>
            <a:endParaRPr sz="2000" dirty="0">
              <a:latin typeface="Times New Roman" pitchFamily="18" charset="0"/>
              <a:cs typeface="Times New Roman" pitchFamily="18" charset="0"/>
            </a:endParaRPr>
          </a:p>
          <a:p>
            <a:pPr marL="527685" indent="-515620">
              <a:lnSpc>
                <a:spcPct val="100000"/>
              </a:lnSpc>
              <a:spcBef>
                <a:spcPts val="2014"/>
              </a:spcBef>
              <a:buFont typeface="Wingdings"/>
              <a:buChar char=""/>
              <a:tabLst>
                <a:tab pos="527685" algn="l"/>
                <a:tab pos="528320" algn="l"/>
              </a:tabLst>
            </a:pPr>
            <a:r>
              <a:rPr sz="2000" b="1" dirty="0">
                <a:latin typeface="Times New Roman" pitchFamily="18" charset="0"/>
                <a:cs typeface="Times New Roman" pitchFamily="18" charset="0"/>
              </a:rPr>
              <a:t>Minor Genetic</a:t>
            </a:r>
            <a:r>
              <a:rPr sz="2000" b="1" spc="-60" dirty="0">
                <a:latin typeface="Times New Roman" pitchFamily="18" charset="0"/>
                <a:cs typeface="Times New Roman" pitchFamily="18" charset="0"/>
              </a:rPr>
              <a:t> </a:t>
            </a:r>
            <a:r>
              <a:rPr sz="2000" b="1" spc="-5" dirty="0">
                <a:latin typeface="Times New Roman" pitchFamily="18" charset="0"/>
                <a:cs typeface="Times New Roman" pitchFamily="18" charset="0"/>
              </a:rPr>
              <a:t>Variation</a:t>
            </a:r>
            <a:endParaRPr sz="2000" dirty="0">
              <a:latin typeface="Times New Roman" pitchFamily="18" charset="0"/>
              <a:cs typeface="Times New Roman" pitchFamily="18" charset="0"/>
            </a:endParaRPr>
          </a:p>
        </p:txBody>
      </p:sp>
      <p:sp>
        <p:nvSpPr>
          <p:cNvPr id="10" name="object 8"/>
          <p:cNvSpPr txBox="1"/>
          <p:nvPr/>
        </p:nvSpPr>
        <p:spPr>
          <a:xfrm>
            <a:off x="4267200" y="1611329"/>
            <a:ext cx="4571999" cy="2314095"/>
          </a:xfrm>
          <a:prstGeom prst="rect">
            <a:avLst/>
          </a:prstGeom>
        </p:spPr>
        <p:txBody>
          <a:bodyPr vert="horz" wrap="square" lIns="0" tIns="196215" rIns="0" bIns="0" rtlCol="0">
            <a:spAutoFit/>
          </a:bodyPr>
          <a:lstStyle/>
          <a:p>
            <a:pPr marL="619125" indent="-607060">
              <a:lnSpc>
                <a:spcPct val="100000"/>
              </a:lnSpc>
              <a:spcBef>
                <a:spcPts val="1545"/>
              </a:spcBef>
              <a:buFont typeface="Wingdings"/>
              <a:buChar char=""/>
              <a:tabLst>
                <a:tab pos="619125" algn="l"/>
                <a:tab pos="619760" algn="l"/>
              </a:tabLst>
            </a:pPr>
            <a:r>
              <a:rPr sz="2000" b="1" spc="-5" dirty="0">
                <a:latin typeface="Times New Roman" pitchFamily="18" charset="0"/>
                <a:cs typeface="Times New Roman" pitchFamily="18" charset="0"/>
              </a:rPr>
              <a:t>Selective influence</a:t>
            </a:r>
            <a:r>
              <a:rPr sz="2000" b="1" spc="-45" dirty="0">
                <a:latin typeface="Times New Roman" pitchFamily="18" charset="0"/>
                <a:cs typeface="Times New Roman" pitchFamily="18" charset="0"/>
              </a:rPr>
              <a:t> </a:t>
            </a:r>
            <a:r>
              <a:rPr sz="2000" b="1" spc="-5" dirty="0" smtClean="0">
                <a:latin typeface="Times New Roman" pitchFamily="18" charset="0"/>
                <a:cs typeface="Times New Roman" pitchFamily="18" charset="0"/>
              </a:rPr>
              <a:t>of</a:t>
            </a:r>
            <a:r>
              <a:rPr lang="en-US" sz="2000" b="1" spc="-5" dirty="0" smtClean="0">
                <a:latin typeface="Times New Roman" pitchFamily="18" charset="0"/>
                <a:cs typeface="Times New Roman" pitchFamily="18" charset="0"/>
              </a:rPr>
              <a:t> </a:t>
            </a:r>
            <a:r>
              <a:rPr sz="2000" b="1" spc="-5" dirty="0" smtClean="0">
                <a:latin typeface="Times New Roman" pitchFamily="18" charset="0"/>
                <a:cs typeface="Times New Roman" pitchFamily="18" charset="0"/>
              </a:rPr>
              <a:t>Diseases</a:t>
            </a:r>
            <a:endParaRPr lang="en-US" sz="2000" b="1" spc="-5" dirty="0" smtClean="0">
              <a:latin typeface="Times New Roman" pitchFamily="18" charset="0"/>
              <a:cs typeface="Times New Roman" pitchFamily="18" charset="0"/>
            </a:endParaRPr>
          </a:p>
          <a:p>
            <a:pPr marL="619125" indent="-607060">
              <a:lnSpc>
                <a:spcPct val="100000"/>
              </a:lnSpc>
              <a:spcBef>
                <a:spcPts val="1545"/>
              </a:spcBef>
              <a:buFont typeface="Wingdings"/>
              <a:buChar char=""/>
              <a:tabLst>
                <a:tab pos="619125" algn="l"/>
                <a:tab pos="619760" algn="l"/>
              </a:tabLst>
            </a:pPr>
            <a:r>
              <a:rPr sz="2000" dirty="0">
                <a:latin typeface="Times New Roman" pitchFamily="18" charset="0"/>
                <a:cs typeface="Times New Roman" pitchFamily="18" charset="0"/>
              </a:rPr>
              <a:t>	</a:t>
            </a:r>
            <a:r>
              <a:rPr sz="2000" b="1" spc="-5" dirty="0">
                <a:latin typeface="Times New Roman" pitchFamily="18" charset="0"/>
                <a:cs typeface="Times New Roman" pitchFamily="18" charset="0"/>
              </a:rPr>
              <a:t>Techniques </a:t>
            </a:r>
            <a:r>
              <a:rPr sz="2000" b="1" dirty="0">
                <a:latin typeface="Times New Roman" pitchFamily="18" charset="0"/>
                <a:cs typeface="Times New Roman" pitchFamily="18" charset="0"/>
              </a:rPr>
              <a:t>of</a:t>
            </a:r>
            <a:r>
              <a:rPr sz="2000" b="1" spc="-60" dirty="0">
                <a:latin typeface="Times New Roman" pitchFamily="18" charset="0"/>
                <a:cs typeface="Times New Roman" pitchFamily="18" charset="0"/>
              </a:rPr>
              <a:t> </a:t>
            </a:r>
            <a:r>
              <a:rPr sz="2000" b="1" spc="-5" dirty="0">
                <a:latin typeface="Times New Roman" pitchFamily="18" charset="0"/>
                <a:cs typeface="Times New Roman" pitchFamily="18" charset="0"/>
              </a:rPr>
              <a:t>the  </a:t>
            </a:r>
            <a:r>
              <a:rPr sz="2000" b="1" spc="-5" dirty="0" smtClean="0">
                <a:latin typeface="Times New Roman" pitchFamily="18" charset="0"/>
                <a:cs typeface="Times New Roman" pitchFamily="18" charset="0"/>
              </a:rPr>
              <a:t>Breeder</a:t>
            </a:r>
            <a:endParaRPr lang="en-US" sz="2000" b="1" spc="-5" dirty="0" smtClean="0">
              <a:latin typeface="Times New Roman" pitchFamily="18" charset="0"/>
              <a:cs typeface="Times New Roman" pitchFamily="18" charset="0"/>
            </a:endParaRPr>
          </a:p>
          <a:p>
            <a:pPr marL="619125" indent="-607060">
              <a:lnSpc>
                <a:spcPct val="100000"/>
              </a:lnSpc>
              <a:spcBef>
                <a:spcPts val="1545"/>
              </a:spcBef>
              <a:buFont typeface="Wingdings"/>
              <a:buChar char=""/>
              <a:tabLst>
                <a:tab pos="619125" algn="l"/>
                <a:tab pos="619760" algn="l"/>
              </a:tabLst>
            </a:pPr>
            <a:r>
              <a:rPr sz="2000" dirty="0">
                <a:latin typeface="Times New Roman" pitchFamily="18" charset="0"/>
                <a:cs typeface="Times New Roman" pitchFamily="18" charset="0"/>
              </a:rPr>
              <a:t>	</a:t>
            </a:r>
            <a:r>
              <a:rPr sz="2000" b="1" spc="-5" dirty="0">
                <a:latin typeface="Times New Roman" pitchFamily="18" charset="0"/>
                <a:cs typeface="Times New Roman" pitchFamily="18" charset="0"/>
              </a:rPr>
              <a:t>Breakdown </a:t>
            </a:r>
            <a:r>
              <a:rPr sz="2000" b="1" dirty="0">
                <a:latin typeface="Times New Roman" pitchFamily="18" charset="0"/>
                <a:cs typeface="Times New Roman" pitchFamily="18" charset="0"/>
              </a:rPr>
              <a:t>of</a:t>
            </a:r>
            <a:r>
              <a:rPr sz="2000" b="1" spc="-80" dirty="0">
                <a:latin typeface="Times New Roman" pitchFamily="18" charset="0"/>
                <a:cs typeface="Times New Roman" pitchFamily="18" charset="0"/>
              </a:rPr>
              <a:t> </a:t>
            </a:r>
            <a:r>
              <a:rPr sz="2000" b="1" spc="-5" dirty="0">
                <a:latin typeface="Times New Roman" pitchFamily="18" charset="0"/>
                <a:cs typeface="Times New Roman" pitchFamily="18" charset="0"/>
              </a:rPr>
              <a:t>male  </a:t>
            </a:r>
            <a:r>
              <a:rPr sz="2000" b="1" dirty="0" smtClean="0">
                <a:latin typeface="Times New Roman" pitchFamily="18" charset="0"/>
                <a:cs typeface="Times New Roman" pitchFamily="18" charset="0"/>
              </a:rPr>
              <a:t>sterility</a:t>
            </a:r>
            <a:endParaRPr lang="en-US" sz="2000" b="1" dirty="0" smtClean="0">
              <a:latin typeface="Times New Roman" pitchFamily="18" charset="0"/>
              <a:cs typeface="Times New Roman" pitchFamily="18" charset="0"/>
            </a:endParaRPr>
          </a:p>
          <a:p>
            <a:pPr marL="619125" indent="-607060">
              <a:lnSpc>
                <a:spcPct val="100000"/>
              </a:lnSpc>
              <a:spcBef>
                <a:spcPts val="1545"/>
              </a:spcBef>
              <a:buFont typeface="Wingdings"/>
              <a:buChar char=""/>
              <a:tabLst>
                <a:tab pos="619125" algn="l"/>
                <a:tab pos="619760" algn="l"/>
              </a:tabLst>
            </a:pPr>
            <a:r>
              <a:rPr sz="2000" dirty="0">
                <a:latin typeface="Times New Roman" pitchFamily="18" charset="0"/>
                <a:cs typeface="Times New Roman" pitchFamily="18" charset="0"/>
              </a:rPr>
              <a:t>	</a:t>
            </a:r>
            <a:r>
              <a:rPr sz="2000" b="1" spc="-5" dirty="0">
                <a:latin typeface="Times New Roman" pitchFamily="18" charset="0"/>
                <a:cs typeface="Times New Roman" pitchFamily="18" charset="0"/>
              </a:rPr>
              <a:t>Improper </a:t>
            </a:r>
            <a:r>
              <a:rPr sz="2000" b="1" dirty="0">
                <a:latin typeface="Times New Roman" pitchFamily="18" charset="0"/>
                <a:cs typeface="Times New Roman" pitchFamily="18" charset="0"/>
              </a:rPr>
              <a:t>/ </a:t>
            </a:r>
            <a:r>
              <a:rPr sz="2000" b="1" spc="-5" dirty="0">
                <a:latin typeface="Times New Roman" pitchFamily="18" charset="0"/>
                <a:cs typeface="Times New Roman" pitchFamily="18" charset="0"/>
              </a:rPr>
              <a:t>defective  </a:t>
            </a:r>
            <a:r>
              <a:rPr sz="2000" b="1" dirty="0">
                <a:latin typeface="Times New Roman" pitchFamily="18" charset="0"/>
                <a:cs typeface="Times New Roman" pitchFamily="18" charset="0"/>
              </a:rPr>
              <a:t>seed </a:t>
            </a:r>
            <a:r>
              <a:rPr sz="2000" b="1" spc="-5" dirty="0">
                <a:latin typeface="Times New Roman" pitchFamily="18" charset="0"/>
                <a:cs typeface="Times New Roman" pitchFamily="18" charset="0"/>
              </a:rPr>
              <a:t>certification</a:t>
            </a:r>
            <a:r>
              <a:rPr sz="2000" b="1" spc="-80" dirty="0">
                <a:latin typeface="Times New Roman" pitchFamily="18" charset="0"/>
                <a:cs typeface="Times New Roman" pitchFamily="18" charset="0"/>
              </a:rPr>
              <a:t> </a:t>
            </a:r>
            <a:r>
              <a:rPr sz="2000" b="1" dirty="0">
                <a:latin typeface="Times New Roman" pitchFamily="18" charset="0"/>
                <a:cs typeface="Times New Roman" pitchFamily="18" charset="0"/>
              </a:rPr>
              <a:t>System</a:t>
            </a:r>
            <a:endParaRPr sz="20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60000"/>
              <a:lumOff val="40000"/>
            </a:schemeClr>
          </a:solidFill>
          <a:ln>
            <a:solidFill>
              <a:srgbClr val="FF0000"/>
            </a:solidFill>
          </a:ln>
        </p:spPr>
        <p:txBody>
          <a:bodyPr>
            <a:noAutofit/>
          </a:bodyPr>
          <a:lstStyle/>
          <a:p>
            <a:r>
              <a:rPr lang="en-US" sz="3600" dirty="0" smtClean="0">
                <a:latin typeface="Times New Roman" pitchFamily="18" charset="0"/>
                <a:cs typeface="Times New Roman" pitchFamily="18" charset="0"/>
              </a:rPr>
              <a:t>Important safeguards for maintenance of genetic purity</a:t>
            </a:r>
            <a:endParaRPr lang="en-IN"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800600"/>
          </a:xfrm>
        </p:spPr>
        <p:txBody>
          <a:bodyPr>
            <a:noAutofit/>
          </a:bodyPr>
          <a:lstStyle/>
          <a:p>
            <a:pPr>
              <a:lnSpc>
                <a:spcPct val="150000"/>
              </a:lnSpc>
            </a:pPr>
            <a:r>
              <a:rPr lang="en-US" sz="2000" dirty="0" smtClean="0">
                <a:latin typeface="Times New Roman" pitchFamily="18" charset="0"/>
                <a:cs typeface="Times New Roman" pitchFamily="18" charset="0"/>
              </a:rPr>
              <a:t>Control of seed source/ Use of approved seed only in seed multiplications</a:t>
            </a:r>
          </a:p>
          <a:p>
            <a:pPr>
              <a:lnSpc>
                <a:spcPct val="150000"/>
              </a:lnSpc>
            </a:pPr>
            <a:r>
              <a:rPr lang="en-US" sz="2000" dirty="0" smtClean="0">
                <a:latin typeface="Times New Roman" pitchFamily="18" charset="0"/>
                <a:cs typeface="Times New Roman" pitchFamily="18" charset="0"/>
              </a:rPr>
              <a:t>Inspection and approval of fields prior to planting</a:t>
            </a:r>
          </a:p>
          <a:p>
            <a:pPr>
              <a:lnSpc>
                <a:spcPct val="150000"/>
              </a:lnSpc>
            </a:pPr>
            <a:r>
              <a:rPr lang="en-US" sz="2000" dirty="0" smtClean="0">
                <a:latin typeface="Times New Roman" pitchFamily="18" charset="0"/>
                <a:cs typeface="Times New Roman" pitchFamily="18" charset="0"/>
              </a:rPr>
              <a:t>Providing adequate isolation to prevent contaminations</a:t>
            </a:r>
          </a:p>
          <a:p>
            <a:pPr>
              <a:lnSpc>
                <a:spcPct val="150000"/>
              </a:lnSpc>
            </a:pPr>
            <a:r>
              <a:rPr lang="en-US" sz="2000" dirty="0" smtClean="0">
                <a:latin typeface="Times New Roman" pitchFamily="18" charset="0"/>
                <a:cs typeface="Times New Roman" pitchFamily="18" charset="0"/>
              </a:rPr>
              <a:t>Seed multiplication outside their normal cultivation area</a:t>
            </a:r>
          </a:p>
          <a:p>
            <a:pPr>
              <a:lnSpc>
                <a:spcPct val="150000"/>
              </a:lnSpc>
            </a:pPr>
            <a:r>
              <a:rPr lang="en-US" sz="2000" dirty="0" smtClean="0">
                <a:latin typeface="Times New Roman" pitchFamily="18" charset="0"/>
                <a:cs typeface="Times New Roman" pitchFamily="18" charset="0"/>
              </a:rPr>
              <a:t>Roguing of seed fields at critical stages</a:t>
            </a:r>
          </a:p>
          <a:p>
            <a:pPr>
              <a:lnSpc>
                <a:spcPct val="150000"/>
              </a:lnSpc>
            </a:pPr>
            <a:r>
              <a:rPr lang="en-US" sz="2000" dirty="0" smtClean="0">
                <a:latin typeface="Times New Roman" pitchFamily="18" charset="0"/>
                <a:cs typeface="Times New Roman" pitchFamily="18" charset="0"/>
              </a:rPr>
              <a:t>Periodic testing of varieties for genetic purity</a:t>
            </a:r>
          </a:p>
          <a:p>
            <a:pPr>
              <a:lnSpc>
                <a:spcPct val="150000"/>
              </a:lnSpc>
            </a:pPr>
            <a:r>
              <a:rPr lang="en-US" sz="2000" dirty="0" smtClean="0">
                <a:latin typeface="Times New Roman" pitchFamily="18" charset="0"/>
                <a:cs typeface="Times New Roman" pitchFamily="18" charset="0"/>
              </a:rPr>
              <a:t>Certification of seed crops to maintain genetic purity and quality of seed</a:t>
            </a:r>
          </a:p>
          <a:p>
            <a:pPr>
              <a:lnSpc>
                <a:spcPct val="150000"/>
              </a:lnSpc>
            </a:pPr>
            <a:r>
              <a:rPr lang="en-US" sz="2000" dirty="0" smtClean="0">
                <a:latin typeface="Times New Roman" pitchFamily="18" charset="0"/>
                <a:cs typeface="Times New Roman" pitchFamily="18" charset="0"/>
              </a:rPr>
              <a:t>Frequent field visits and monitoring during all operations</a:t>
            </a:r>
          </a:p>
          <a:p>
            <a:pPr>
              <a:lnSpc>
                <a:spcPct val="150000"/>
              </a:lnSpc>
            </a:pPr>
            <a:r>
              <a:rPr lang="en-US" sz="2000" dirty="0" smtClean="0">
                <a:latin typeface="Times New Roman" pitchFamily="18" charset="0"/>
                <a:cs typeface="Times New Roman" pitchFamily="18" charset="0"/>
              </a:rPr>
              <a:t>Grow out test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4953000" cy="762000"/>
          </a:xfrm>
        </p:spPr>
        <p:txBody>
          <a:bodyPr/>
          <a:lstStyle/>
          <a:p>
            <a:r>
              <a:rPr lang="en-US" dirty="0" smtClean="0">
                <a:latin typeface="Times New Roman" pitchFamily="18" charset="0"/>
                <a:cs typeface="Times New Roman" pitchFamily="18" charset="0"/>
              </a:rPr>
              <a:t>Grow out test</a:t>
            </a:r>
            <a:endParaRPr lang="en-IN" dirty="0"/>
          </a:p>
        </p:txBody>
      </p:sp>
      <p:sp>
        <p:nvSpPr>
          <p:cNvPr id="3" name="Content Placeholder 2"/>
          <p:cNvSpPr>
            <a:spLocks noGrp="1"/>
          </p:cNvSpPr>
          <p:nvPr>
            <p:ph idx="1"/>
          </p:nvPr>
        </p:nvSpPr>
        <p:spPr>
          <a:xfrm>
            <a:off x="457200" y="990601"/>
            <a:ext cx="8229600" cy="1981200"/>
          </a:xfrm>
        </p:spPr>
        <p:txBody>
          <a:bodyPr>
            <a:normAutofit/>
          </a:bodyPr>
          <a:lstStyle/>
          <a:p>
            <a:pPr algn="just">
              <a:lnSpc>
                <a:spcPct val="150000"/>
              </a:lnSpc>
            </a:pPr>
            <a:r>
              <a:rPr lang="en-US" sz="2000" dirty="0" smtClean="0">
                <a:latin typeface="Times New Roman" pitchFamily="18" charset="0"/>
                <a:cs typeface="Times New Roman" pitchFamily="18" charset="0"/>
              </a:rPr>
              <a:t>Conducted to determine genetic purity of a seed lot wherever it is prerequisite for grant of the certificate and also on the seed lots where a doubt has been arisen about the genetic purity. The grow-out test can be complemented by certain laboratory tests.</a:t>
            </a:r>
            <a:endParaRPr lang="en-IN" sz="2000" dirty="0">
              <a:latin typeface="Times New Roman" pitchFamily="18" charset="0"/>
              <a:cs typeface="Times New Roman" pitchFamily="18" charset="0"/>
            </a:endParaRPr>
          </a:p>
        </p:txBody>
      </p:sp>
      <p:pic>
        <p:nvPicPr>
          <p:cNvPr id="2052" name="Picture 4" descr="Closeup Of Rows Of Maize Seedlings In A Moist Field Stock Photo, Picture  And Royalty Free Image. Image 19259042."/>
          <p:cNvPicPr>
            <a:picLocks noChangeAspect="1" noChangeArrowheads="1"/>
          </p:cNvPicPr>
          <p:nvPr/>
        </p:nvPicPr>
        <p:blipFill>
          <a:blip r:embed="rId2" cstate="print">
            <a:lum bright="-10000" contrast="30000"/>
          </a:blip>
          <a:srcRect/>
          <a:stretch>
            <a:fillRect/>
          </a:stretch>
        </p:blipFill>
        <p:spPr bwMode="auto">
          <a:xfrm>
            <a:off x="838200" y="3200400"/>
            <a:ext cx="3429000" cy="2276329"/>
          </a:xfrm>
          <a:prstGeom prst="rect">
            <a:avLst/>
          </a:prstGeom>
          <a:noFill/>
        </p:spPr>
      </p:pic>
      <p:pic>
        <p:nvPicPr>
          <p:cNvPr id="2054" name="Picture 6" descr="Maize (corn) | Diseases and Pests, Description, Uses, Propagation"/>
          <p:cNvPicPr>
            <a:picLocks noChangeAspect="1" noChangeArrowheads="1"/>
          </p:cNvPicPr>
          <p:nvPr/>
        </p:nvPicPr>
        <p:blipFill>
          <a:blip r:embed="rId3" cstate="print"/>
          <a:srcRect/>
          <a:stretch>
            <a:fillRect/>
          </a:stretch>
        </p:blipFill>
        <p:spPr bwMode="auto">
          <a:xfrm>
            <a:off x="4547652" y="3200400"/>
            <a:ext cx="4139148" cy="2286000"/>
          </a:xfrm>
          <a:prstGeom prst="rect">
            <a:avLst/>
          </a:prstGeom>
          <a:noFill/>
        </p:spPr>
      </p:pic>
      <p:sp>
        <p:nvSpPr>
          <p:cNvPr id="7" name="Right Arrow 6"/>
          <p:cNvSpPr/>
          <p:nvPr/>
        </p:nvSpPr>
        <p:spPr>
          <a:xfrm>
            <a:off x="4038600" y="4038600"/>
            <a:ext cx="685800" cy="457200"/>
          </a:xfrm>
          <a:prstGeom prst="rightArrow">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TextBox 7"/>
          <p:cNvSpPr txBox="1"/>
          <p:nvPr/>
        </p:nvSpPr>
        <p:spPr>
          <a:xfrm>
            <a:off x="4419600" y="6043136"/>
            <a:ext cx="4419600" cy="461665"/>
          </a:xfrm>
          <a:prstGeom prst="rect">
            <a:avLst/>
          </a:prstGeom>
          <a:noFill/>
        </p:spPr>
        <p:txBody>
          <a:bodyPr wrap="square" rtlCol="0">
            <a:spAutoFit/>
          </a:bodyPr>
          <a:lstStyle/>
          <a:p>
            <a:pPr algn="just"/>
            <a:r>
              <a:rPr lang="en-US" sz="600" dirty="0" smtClean="0"/>
              <a:t>Source: https://www.google.com/search?q=maize+seedlings+in+field&amp;tbm=isch&amp;ved=2ahUKEwjHrf_jg6XvAhWZ5HMBHbiBD0cQ2-cCegQIABAA&amp;oq=maize+seedlings+in+field&amp;gs_lcp=CgNpbWcQAzoHCAAQsQMQQzoECAAQQzoCCAA6BggAEAUQHjoGCAAQCBAeOgQIABAYOgQIABAeUOMpWMZ2YNh8aAFwAHgAgAH8AYgBmSaSAQYwLjE4LjeYAQCgAQGqAQtnd3Mtd2l6LWltZ8ABAQ&amp;sclient=img&amp;ei=Al5IYMekN5nJz7sPuIO-uAQ&amp;bih=635&amp;biw=1366#imgrc=r9KqDLluJo-bPM</a:t>
            </a:r>
            <a:endParaRPr lang="en-IN" sz="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60000"/>
              <a:lumOff val="40000"/>
            </a:schemeClr>
          </a:solidFill>
          <a:ln>
            <a:solidFill>
              <a:srgbClr val="FF0000"/>
            </a:solidFill>
          </a:ln>
        </p:spPr>
        <p:txBody>
          <a:bodyPr>
            <a:noAutofit/>
          </a:bodyPr>
          <a:lstStyle/>
          <a:p>
            <a:r>
              <a:rPr lang="en-US" sz="3200" dirty="0" smtClean="0">
                <a:latin typeface="Times New Roman" pitchFamily="18" charset="0"/>
                <a:cs typeface="Times New Roman" pitchFamily="18" charset="0"/>
              </a:rPr>
              <a:t>Key deliverables of efficient seed production technology</a:t>
            </a:r>
            <a:endParaRPr lang="en-IN"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876800"/>
          </a:xfrm>
        </p:spPr>
        <p:txBody>
          <a:bodyPr>
            <a:noAutofit/>
          </a:bodyPr>
          <a:lstStyle/>
          <a:p>
            <a:pPr algn="just">
              <a:lnSpc>
                <a:spcPct val="150000"/>
              </a:lnSpc>
            </a:pPr>
            <a:r>
              <a:rPr lang="en-US" sz="2400" dirty="0" smtClean="0">
                <a:latin typeface="Times New Roman" pitchFamily="18" charset="0"/>
                <a:cs typeface="Times New Roman" pitchFamily="18" charset="0"/>
              </a:rPr>
              <a:t>Highest order of seed quality in terms of genetic purity, seed vigour and germination</a:t>
            </a:r>
          </a:p>
          <a:p>
            <a:pPr algn="just">
              <a:lnSpc>
                <a:spcPct val="150000"/>
              </a:lnSpc>
            </a:pPr>
            <a:r>
              <a:rPr lang="en-US" sz="2400" dirty="0" smtClean="0">
                <a:latin typeface="Times New Roman" pitchFamily="18" charset="0"/>
                <a:cs typeface="Times New Roman" pitchFamily="18" charset="0"/>
              </a:rPr>
              <a:t>Maximization of seed yield per unit area</a:t>
            </a:r>
          </a:p>
          <a:p>
            <a:pPr algn="just">
              <a:lnSpc>
                <a:spcPct val="150000"/>
              </a:lnSpc>
            </a:pPr>
            <a:r>
              <a:rPr lang="en-US" sz="2400" dirty="0" smtClean="0">
                <a:latin typeface="Times New Roman" pitchFamily="18" charset="0"/>
                <a:cs typeface="Times New Roman" pitchFamily="18" charset="0"/>
              </a:rPr>
              <a:t>Reduction of production cost per kg of seed</a:t>
            </a:r>
          </a:p>
          <a:p>
            <a:pPr algn="just">
              <a:lnSpc>
                <a:spcPct val="150000"/>
              </a:lnSpc>
            </a:pPr>
            <a:r>
              <a:rPr lang="en-US" sz="2400" dirty="0" smtClean="0">
                <a:latin typeface="Times New Roman" pitchFamily="18" charset="0"/>
                <a:cs typeface="Times New Roman" pitchFamily="18" charset="0"/>
              </a:rPr>
              <a:t>Freedom from inert matter, weed seed and other crops seed as per prescribed standards</a:t>
            </a:r>
          </a:p>
          <a:p>
            <a:pPr algn="just">
              <a:lnSpc>
                <a:spcPct val="150000"/>
              </a:lnSpc>
            </a:pPr>
            <a:r>
              <a:rPr lang="en-US" sz="2400" dirty="0" smtClean="0">
                <a:latin typeface="Times New Roman" pitchFamily="18" charset="0"/>
                <a:cs typeface="Times New Roman" pitchFamily="18" charset="0"/>
              </a:rPr>
              <a:t>Freedom from seed-borne diseases</a:t>
            </a:r>
          </a:p>
          <a:p>
            <a:pPr algn="just">
              <a:lnSpc>
                <a:spcPct val="150000"/>
              </a:lnSpc>
            </a:pPr>
            <a:r>
              <a:rPr lang="en-US" sz="2400" dirty="0" smtClean="0">
                <a:latin typeface="Times New Roman" pitchFamily="18" charset="0"/>
                <a:cs typeface="Times New Roman" pitchFamily="18" charset="0"/>
              </a:rPr>
              <a:t>Timely availability of seed to customers</a:t>
            </a:r>
            <a:endParaRPr lang="en-IN" sz="24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TotalTime>
  <Words>619</Words>
  <Application>Microsoft Office PowerPoint</Application>
  <PresentationFormat>On-screen Show (4:3)</PresentationFormat>
  <Paragraphs>95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Seed production</vt:lpstr>
      <vt:lpstr>Terminologies used in hybrid seed production</vt:lpstr>
      <vt:lpstr>Production of genetically pure and otherwise good quality pedigree seed is an exacting task requiring high technical skill and comparatively heavy financial investment. During seed production strict attention must be given to the maintenance of genetic purity and other qualities of seed. Seed production must be carried out under standardized and well-organized conditions.</vt:lpstr>
      <vt:lpstr>Seed production in cultivated plants</vt:lpstr>
      <vt:lpstr>Seed production-Key issues</vt:lpstr>
      <vt:lpstr>Slide 6</vt:lpstr>
      <vt:lpstr>Important safeguards for maintenance of genetic purity</vt:lpstr>
      <vt:lpstr>Grow out test</vt:lpstr>
      <vt:lpstr>Key deliverables of efficient seed production technology</vt:lpstr>
      <vt:lpstr>Slide 10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Seed production: Production of genetically pure and otherwise good quality pedigree seed is an exacting task requiring high technical skill and comparatively heavy financial investment. During seed production strict attention must be given to the maintenance of genetic purity and other qualities of seed. Seed production must be carried out under standardized and well-organized conditions.</dc:title>
  <dc:creator>Siddhartha Shankar Sharma</dc:creator>
  <cp:lastModifiedBy>GOURAV</cp:lastModifiedBy>
  <cp:revision>8</cp:revision>
  <dcterms:created xsi:type="dcterms:W3CDTF">2006-08-16T00:00:00Z</dcterms:created>
  <dcterms:modified xsi:type="dcterms:W3CDTF">2021-03-12T12:28:03Z</dcterms:modified>
</cp:coreProperties>
</file>