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5987" y="1306067"/>
            <a:ext cx="8292465" cy="1914525"/>
            <a:chOff x="665987" y="1306067"/>
            <a:chExt cx="8292465" cy="1914525"/>
          </a:xfrm>
        </p:grpSpPr>
        <p:sp>
          <p:nvSpPr>
            <p:cNvPr id="3" name="object 3"/>
            <p:cNvSpPr/>
            <p:nvPr/>
          </p:nvSpPr>
          <p:spPr>
            <a:xfrm>
              <a:off x="790955" y="1420367"/>
              <a:ext cx="7866888" cy="156514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5987" y="1306067"/>
              <a:ext cx="8292083" cy="191414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38199" y="1447799"/>
              <a:ext cx="7772400" cy="147066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38199" y="1447799"/>
              <a:ext cx="7772400" cy="1470660"/>
            </a:xfrm>
            <a:custGeom>
              <a:avLst/>
              <a:gdLst/>
              <a:ahLst/>
              <a:cxnLst/>
              <a:rect l="l" t="t" r="r" b="b"/>
              <a:pathLst>
                <a:path w="7772400" h="1470660">
                  <a:moveTo>
                    <a:pt x="0" y="1470660"/>
                  </a:moveTo>
                  <a:lnTo>
                    <a:pt x="7772400" y="1470660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1470660"/>
                  </a:lnTo>
                  <a:close/>
                </a:path>
              </a:pathLst>
            </a:custGeom>
            <a:ln w="9144">
              <a:solidFill>
                <a:srgbClr val="97B8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40714" y="1417701"/>
            <a:ext cx="7569200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3200" i="0" spc="-5" dirty="0">
                <a:latin typeface="Times New Roman" pitchFamily="18" charset="0"/>
                <a:cs typeface="Times New Roman" pitchFamily="18" charset="0"/>
              </a:rPr>
              <a:t>Deterioration </a:t>
            </a:r>
            <a:r>
              <a:rPr sz="3200" i="0" dirty="0">
                <a:latin typeface="Times New Roman" pitchFamily="18" charset="0"/>
                <a:cs typeface="Times New Roman" pitchFamily="18" charset="0"/>
              </a:rPr>
              <a:t>causes of </a:t>
            </a:r>
            <a:r>
              <a:rPr sz="3200" i="0" spc="-5" dirty="0">
                <a:latin typeface="Times New Roman" pitchFamily="18" charset="0"/>
                <a:cs typeface="Times New Roman" pitchFamily="18" charset="0"/>
              </a:rPr>
              <a:t>crop varieties  </a:t>
            </a:r>
            <a:r>
              <a:rPr sz="3200" i="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3200" i="0" spc="-5" dirty="0">
                <a:latin typeface="Times New Roman" pitchFamily="18" charset="0"/>
                <a:cs typeface="Times New Roman" pitchFamily="18" charset="0"/>
              </a:rPr>
              <a:t>their control; </a:t>
            </a:r>
            <a:r>
              <a:rPr sz="3200" i="0" dirty="0">
                <a:latin typeface="Times New Roman" pitchFamily="18" charset="0"/>
                <a:cs typeface="Times New Roman" pitchFamily="18" charset="0"/>
              </a:rPr>
              <a:t>Maintenance of  </a:t>
            </a:r>
            <a:r>
              <a:rPr sz="3200" i="0" spc="-5" dirty="0">
                <a:latin typeface="Times New Roman" pitchFamily="18" charset="0"/>
                <a:cs typeface="Times New Roman" pitchFamily="18" charset="0"/>
              </a:rPr>
              <a:t>Genetic </a:t>
            </a:r>
            <a:r>
              <a:rPr sz="3200" i="0" dirty="0">
                <a:latin typeface="Times New Roman" pitchFamily="18" charset="0"/>
                <a:cs typeface="Times New Roman" pitchFamily="18" charset="0"/>
              </a:rPr>
              <a:t>Purity </a:t>
            </a:r>
            <a:r>
              <a:rPr sz="3200" i="0" spc="-5" dirty="0">
                <a:latin typeface="Times New Roman" pitchFamily="18" charset="0"/>
                <a:cs typeface="Times New Roman" pitchFamily="18" charset="0"/>
              </a:rPr>
              <a:t>during </a:t>
            </a:r>
            <a:r>
              <a:rPr sz="3200" i="0" dirty="0">
                <a:latin typeface="Times New Roman" pitchFamily="18" charset="0"/>
                <a:cs typeface="Times New Roman" pitchFamily="18" charset="0"/>
              </a:rPr>
              <a:t>seed</a:t>
            </a:r>
            <a:r>
              <a:rPr sz="3200" i="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i="0" spc="-5" dirty="0">
                <a:latin typeface="Times New Roman" pitchFamily="18" charset="0"/>
                <a:cs typeface="Times New Roman" pitchFamily="18" charset="0"/>
              </a:rPr>
              <a:t>Production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66800" y="480845"/>
            <a:ext cx="7467600" cy="50975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668020">
              <a:lnSpc>
                <a:spcPct val="100000"/>
              </a:lnSpc>
              <a:spcBef>
                <a:spcPts val="135"/>
              </a:spcBef>
            </a:pPr>
            <a:r>
              <a:rPr sz="3200" i="0" spc="-5" dirty="0">
                <a:latin typeface="Times New Roman" pitchFamily="18" charset="0"/>
                <a:cs typeface="Times New Roman" pitchFamily="18" charset="0"/>
              </a:rPr>
              <a:t>Selective </a:t>
            </a:r>
            <a:r>
              <a:rPr sz="3200" i="0" dirty="0">
                <a:latin typeface="Times New Roman" pitchFamily="18" charset="0"/>
                <a:cs typeface="Times New Roman" pitchFamily="18" charset="0"/>
              </a:rPr>
              <a:t>influence of</a:t>
            </a:r>
            <a:r>
              <a:rPr sz="3200" i="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i="0" dirty="0" smtClean="0">
                <a:latin typeface="Times New Roman" pitchFamily="18" charset="0"/>
                <a:cs typeface="Times New Roman" pitchFamily="18" charset="0"/>
              </a:rPr>
              <a:t>Disease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600" y="1295400"/>
            <a:ext cx="8229600" cy="472501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5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case of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foliar diseases the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size of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the seed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gets affected</a:t>
            </a:r>
            <a:r>
              <a:rPr sz="2200" spc="-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due</a:t>
            </a: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poor supply of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carbohydrates from infected photosynthetic  tissue.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55600" marR="140335" indent="-342900">
              <a:lnSpc>
                <a:spcPct val="150000"/>
              </a:lnSpc>
              <a:spcBef>
                <a:spcPts val="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case of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seed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and soil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borne diseases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like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downy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mildew and 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ergot</a:t>
            </a: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Jowar,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smut of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bajra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bunt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wheat, it is dangerous  to </a:t>
            </a:r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seeds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commercial purpose once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crop gets</a:t>
            </a:r>
            <a:r>
              <a:rPr sz="2200" spc="-1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infected.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 algn="just">
              <a:lnSpc>
                <a:spcPct val="15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dirty="0">
                <a:latin typeface="Times New Roman" pitchFamily="18" charset="0"/>
                <a:cs typeface="Times New Roman" pitchFamily="18" charset="0"/>
              </a:rPr>
              <a:t>New crop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varieties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may often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become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susceptible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to new races </a:t>
            </a:r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diseases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leads to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these varieties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may become out of</a:t>
            </a:r>
            <a:r>
              <a:rPr sz="2200" spc="-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seed 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sz="22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programs.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>
              <a:lnSpc>
                <a:spcPct val="150000"/>
              </a:lnSpc>
              <a:spcBef>
                <a:spcPts val="480"/>
              </a:spcBef>
              <a:tabLst>
                <a:tab pos="354965" algn="l"/>
                <a:tab pos="355600" algn="l"/>
              </a:tabLst>
            </a:pP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Proper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plant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protection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- major pests and</a:t>
            </a:r>
            <a:r>
              <a:rPr sz="22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diseases)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71600" y="114946"/>
            <a:ext cx="6553200" cy="654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99060" rIns="0" bIns="0" rtlCol="0">
            <a:spAutoFit/>
          </a:bodyPr>
          <a:lstStyle/>
          <a:p>
            <a:pPr marL="408940">
              <a:lnSpc>
                <a:spcPct val="100000"/>
              </a:lnSpc>
              <a:spcBef>
                <a:spcPts val="780"/>
              </a:spcBef>
            </a:pPr>
            <a:r>
              <a:rPr sz="3600" i="0" spc="-5" dirty="0">
                <a:latin typeface="Times New Roman" pitchFamily="18" charset="0"/>
                <a:cs typeface="Times New Roman" pitchFamily="18" charset="0"/>
              </a:rPr>
              <a:t>Techniques </a:t>
            </a:r>
            <a:r>
              <a:rPr sz="3600" i="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3600" i="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3600" i="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i="0" spc="-5" dirty="0">
                <a:latin typeface="Times New Roman" pitchFamily="18" charset="0"/>
                <a:cs typeface="Times New Roman" pitchFamily="18" charset="0"/>
              </a:rPr>
              <a:t>Breeder</a:t>
            </a:r>
            <a:endParaRPr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7340" y="1080261"/>
            <a:ext cx="8608060" cy="5250796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1135380" indent="-342900" algn="just">
              <a:lnSpc>
                <a:spcPct val="150000"/>
              </a:lnSpc>
              <a:spcBef>
                <a:spcPts val="745"/>
              </a:spcBef>
              <a:buFont typeface="Arial"/>
              <a:buChar char="•"/>
              <a:tabLst>
                <a:tab pos="355600" algn="l"/>
              </a:tabLst>
            </a:pPr>
            <a:r>
              <a:rPr sz="2200" spc="-5" dirty="0">
                <a:latin typeface="Times New Roman" pitchFamily="18" charset="0"/>
                <a:cs typeface="Times New Roman" pitchFamily="18" charset="0"/>
              </a:rPr>
              <a:t>Instability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may occur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variety due to 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genetic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irregularities</a:t>
            </a: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properly 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assessed at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the time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22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release.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>
              <a:lnSpc>
                <a:spcPct val="150000"/>
              </a:lnSpc>
              <a:spcBef>
                <a:spcPts val="630"/>
              </a:spcBef>
              <a:buFont typeface="Arial"/>
              <a:buChar char="•"/>
              <a:tabLst>
                <a:tab pos="354965" algn="l"/>
                <a:tab pos="355600" algn="l"/>
                <a:tab pos="4339590" algn="l"/>
              </a:tabLst>
            </a:pPr>
            <a:r>
              <a:rPr sz="2200" dirty="0">
                <a:latin typeface="Times New Roman" pitchFamily="18" charset="0"/>
                <a:cs typeface="Times New Roman" pitchFamily="18" charset="0"/>
              </a:rPr>
              <a:t>Premature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release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of a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variety, which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has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been 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breed for </a:t>
            </a:r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particular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disease,</a:t>
            </a: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leads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to the  production</a:t>
            </a:r>
            <a:r>
              <a:rPr sz="22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22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resistant</a:t>
            </a: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susceptible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plants 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important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cause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of  deterioration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756285" marR="326390" indent="-287020">
              <a:lnSpc>
                <a:spcPct val="150000"/>
              </a:lnSpc>
            </a:pPr>
            <a:r>
              <a:rPr sz="2200" dirty="0">
                <a:latin typeface="Times New Roman" pitchFamily="18" charset="0"/>
                <a:cs typeface="Times New Roman" pitchFamily="18" charset="0"/>
              </a:rPr>
              <a:t>– When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sonalika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kalyan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sona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wheat varieties  were released in India for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commercial cultivation 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genetic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variability in both the varieties</a:t>
            </a:r>
            <a:r>
              <a:rPr sz="22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was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756285" marR="1219835" algn="just">
              <a:lnSpc>
                <a:spcPct val="150000"/>
              </a:lnSpc>
              <a:spcBef>
                <a:spcPts val="30"/>
              </a:spcBef>
              <a:tabLst>
                <a:tab pos="5128895" algn="l"/>
              </a:tabLst>
            </a:pPr>
            <a:r>
              <a:rPr sz="2200" dirty="0">
                <a:latin typeface="Times New Roman" pitchFamily="18" charset="0"/>
                <a:cs typeface="Times New Roman" pitchFamily="18" charset="0"/>
              </a:rPr>
              <a:t>still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in flowing stage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and several secondary  selections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made</a:t>
            </a:r>
            <a:r>
              <a:rPr sz="22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by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2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breeders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752600" y="381000"/>
            <a:ext cx="6049645" cy="3821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0" spc="-5" dirty="0">
                <a:latin typeface="Times New Roman" pitchFamily="18" charset="0"/>
                <a:cs typeface="Times New Roman" pitchFamily="18" charset="0"/>
              </a:rPr>
              <a:t>Breakdown </a:t>
            </a:r>
            <a:r>
              <a:rPr sz="2400" i="0" dirty="0">
                <a:latin typeface="Times New Roman" pitchFamily="18" charset="0"/>
                <a:cs typeface="Times New Roman" pitchFamily="18" charset="0"/>
              </a:rPr>
              <a:t>of male</a:t>
            </a:r>
            <a:r>
              <a:rPr sz="2400" i="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i="0" spc="-5" dirty="0" smtClean="0">
                <a:latin typeface="Times New Roman" pitchFamily="18" charset="0"/>
                <a:cs typeface="Times New Roman" pitchFamily="18" charset="0"/>
              </a:rPr>
              <a:t>sterility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8200" y="914400"/>
            <a:ext cx="7731125" cy="16741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71500" algn="just">
              <a:lnSpc>
                <a:spcPct val="150000"/>
              </a:lnSpc>
              <a:spcBef>
                <a:spcPts val="95"/>
              </a:spcBef>
            </a:pPr>
            <a:r>
              <a:rPr sz="2400" spc="-10" dirty="0">
                <a:latin typeface="Times New Roman" pitchFamily="18" charset="0"/>
                <a:cs typeface="Times New Roman" pitchFamily="18" charset="0"/>
              </a:rPr>
              <a:t>Generally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in hybrid seed production </a:t>
            </a:r>
            <a:r>
              <a:rPr sz="2400" spc="15" dirty="0">
                <a:latin typeface="Times New Roman" pitchFamily="18" charset="0"/>
                <a:cs typeface="Times New Roman" pitchFamily="18" charset="0"/>
              </a:rPr>
              <a:t>if 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there is any breakdown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male sterility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in 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may lead to a mixture of </a:t>
            </a:r>
            <a:r>
              <a:rPr sz="2400" spc="-10" dirty="0" err="1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-10" dirty="0" err="1">
                <a:latin typeface="Times New Roman" pitchFamily="18" charset="0"/>
                <a:cs typeface="Times New Roman" pitchFamily="18" charset="0"/>
              </a:rPr>
              <a:t>1</a:t>
            </a:r>
            <a:r>
              <a:rPr sz="24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 smtClean="0">
                <a:latin typeface="Times New Roman" pitchFamily="18" charset="0"/>
                <a:cs typeface="Times New Roman" pitchFamily="18" charset="0"/>
              </a:rPr>
              <a:t>hybrids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2819400"/>
            <a:ext cx="58674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Improper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Seed Certification</a:t>
            </a:r>
            <a:endParaRPr lang="en-IN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914400" y="3581400"/>
            <a:ext cx="769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a factor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deteriorates </a:t>
            </a:r>
            <a:r>
              <a:rPr lang="en-IN" sz="2400" spc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the crops varieties,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but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if there is any  lacuna in any of the above factors and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if 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it has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been checked it may lead </a:t>
            </a:r>
            <a:r>
              <a:rPr lang="en-IN" sz="2400" spc="5" dirty="0" smtClean="0">
                <a:latin typeface="Times New Roman" pitchFamily="18" charset="0"/>
                <a:cs typeface="Times New Roman" pitchFamily="18" charset="0"/>
              </a:rPr>
              <a:t>to 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deterioration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IN" sz="2400" spc="-5" dirty="0" smtClean="0">
                <a:latin typeface="Times New Roman" pitchFamily="18" charset="0"/>
                <a:cs typeface="Times New Roman" pitchFamily="18" charset="0"/>
              </a:rPr>
              <a:t>crop</a:t>
            </a:r>
            <a:r>
              <a:rPr lang="en-IN" sz="2400" spc="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spc="-10" dirty="0" smtClean="0">
                <a:latin typeface="Times New Roman" pitchFamily="18" charset="0"/>
                <a:cs typeface="Times New Roman" pitchFamily="18" charset="0"/>
              </a:rPr>
              <a:t>varieties.</a:t>
            </a:r>
            <a:endParaRPr lang="en-IN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686800" cy="55848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126364" rIns="0" bIns="0" rtlCol="0">
            <a:spAutoFit/>
          </a:bodyPr>
          <a:lstStyle/>
          <a:p>
            <a:pPr marL="3233420" marR="431800" indent="-2795905">
              <a:lnSpc>
                <a:spcPct val="100000"/>
              </a:lnSpc>
              <a:spcBef>
                <a:spcPts val="994"/>
              </a:spcBef>
              <a:tabLst>
                <a:tab pos="3227070" algn="l"/>
              </a:tabLst>
            </a:pP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Maintenance</a:t>
            </a:r>
            <a:r>
              <a:rPr sz="2800" i="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i="0" spc="-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800" i="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i="0" spc="-10" dirty="0" smtClean="0">
                <a:latin typeface="Times New Roman" pitchFamily="18" charset="0"/>
                <a:cs typeface="Times New Roman" pitchFamily="18" charset="0"/>
              </a:rPr>
              <a:t>Genetic </a:t>
            </a: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Purity </a:t>
            </a:r>
            <a:r>
              <a:rPr sz="2800" i="0" spc="-10" dirty="0">
                <a:latin typeface="Times New Roman" pitchFamily="18" charset="0"/>
                <a:cs typeface="Times New Roman" pitchFamily="18" charset="0"/>
              </a:rPr>
              <a:t>during </a:t>
            </a:r>
            <a:r>
              <a:rPr sz="2800" i="0" spc="-10" dirty="0" smtClean="0">
                <a:latin typeface="Times New Roman" pitchFamily="18" charset="0"/>
                <a:cs typeface="Times New Roman" pitchFamily="18" charset="0"/>
              </a:rPr>
              <a:t>seed</a:t>
            </a:r>
            <a:r>
              <a:rPr lang="en-US" sz="2800" i="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i="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Production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3400" y="914400"/>
            <a:ext cx="8227060" cy="57147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43510" indent="571500">
              <a:lnSpc>
                <a:spcPct val="150000"/>
              </a:lnSpc>
              <a:spcBef>
                <a:spcPts val="100"/>
              </a:spcBef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Horne (1953) had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suggested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following methods</a:t>
            </a:r>
            <a:r>
              <a:rPr sz="2400" spc="-1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for  maintenance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sz="24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purity;</a:t>
            </a:r>
          </a:p>
          <a:p>
            <a:pPr marL="527685" indent="-515620">
              <a:lnSpc>
                <a:spcPct val="150000"/>
              </a:lnSpc>
              <a:spcBef>
                <a:spcPts val="144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Use 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approved seed in seed</a:t>
            </a:r>
            <a:r>
              <a:rPr sz="24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multiplication</a:t>
            </a:r>
          </a:p>
          <a:p>
            <a:pPr marL="527685" indent="-515620">
              <a:lnSpc>
                <a:spcPct val="150000"/>
              </a:lnSpc>
              <a:spcBef>
                <a:spcPts val="144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Inspection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seed fields prior to</a:t>
            </a:r>
            <a:r>
              <a:rPr sz="24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planting</a:t>
            </a:r>
          </a:p>
          <a:p>
            <a:pPr marL="527685" marR="17780" indent="-515620">
              <a:lnSpc>
                <a:spcPct val="150000"/>
              </a:lnSpc>
              <a:spcBef>
                <a:spcPts val="4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Field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inspection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approval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 Crop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at critical stages 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for verification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genetic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purity,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detection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mixtures,  weeds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seed borne</a:t>
            </a:r>
            <a:r>
              <a:rPr sz="24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diseases.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>
              <a:lnSpc>
                <a:spcPct val="150000"/>
              </a:lnSpc>
              <a:spcBef>
                <a:spcPts val="144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Sampling and sealing of cleaned</a:t>
            </a:r>
            <a:r>
              <a:rPr sz="24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lots</a:t>
            </a:r>
          </a:p>
          <a:p>
            <a:pPr marL="527685" indent="-515620">
              <a:lnSpc>
                <a:spcPct val="150000"/>
              </a:lnSpc>
              <a:spcBef>
                <a:spcPts val="144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Growing of samples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with authentic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stocks or Grow-out</a:t>
            </a:r>
            <a:r>
              <a:rPr sz="2400" spc="-1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test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7200" y="351134"/>
            <a:ext cx="8229600" cy="9893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126364" rIns="0" bIns="0" rtlCol="0">
            <a:spAutoFit/>
          </a:bodyPr>
          <a:lstStyle/>
          <a:p>
            <a:pPr marL="913765" marR="594995" indent="-309880">
              <a:lnSpc>
                <a:spcPct val="100000"/>
              </a:lnSpc>
              <a:spcBef>
                <a:spcPts val="994"/>
              </a:spcBef>
            </a:pPr>
            <a:r>
              <a:rPr sz="2800" i="0" spc="-10" dirty="0">
                <a:latin typeface="Times New Roman" pitchFamily="18" charset="0"/>
                <a:cs typeface="Times New Roman" pitchFamily="18" charset="0"/>
              </a:rPr>
              <a:t>Steps </a:t>
            </a: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suggested by </a:t>
            </a:r>
            <a:r>
              <a:rPr sz="2800" i="0" spc="-10" dirty="0">
                <a:latin typeface="Times New Roman" pitchFamily="18" charset="0"/>
                <a:cs typeface="Times New Roman" pitchFamily="18" charset="0"/>
              </a:rPr>
              <a:t>Hartman </a:t>
            </a: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and Kestar  </a:t>
            </a:r>
            <a:r>
              <a:rPr sz="2800" i="0" spc="-10" dirty="0">
                <a:latin typeface="Times New Roman" pitchFamily="18" charset="0"/>
                <a:cs typeface="Times New Roman" pitchFamily="18" charset="0"/>
              </a:rPr>
              <a:t>(1968) for maintaining </a:t>
            </a: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sz="2800" i="0" spc="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purity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584934"/>
            <a:ext cx="8227060" cy="45494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914400" indent="-515620">
              <a:lnSpc>
                <a:spcPct val="130100"/>
              </a:lnSpc>
              <a:spcBef>
                <a:spcPts val="1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Providing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isolation to prevent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cross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fertilization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mechanical</a:t>
            </a:r>
            <a:r>
              <a:rPr sz="24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mixtures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Rouging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seed fields prior to</a:t>
            </a:r>
            <a:r>
              <a:rPr sz="24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planting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Periodic testing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varieties for genetic</a:t>
            </a:r>
            <a:r>
              <a:rPr sz="24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purity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Grow in adapted areas only to avoid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genetic shifts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2400" spc="-1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527685">
              <a:lnSpc>
                <a:spcPct val="100000"/>
              </a:lnSpc>
              <a:spcBef>
                <a:spcPts val="720"/>
              </a:spcBef>
            </a:pPr>
            <a:r>
              <a:rPr sz="2400" spc="-5" dirty="0" smtClean="0">
                <a:latin typeface="Times New Roman" pitchFamily="18" charset="0"/>
                <a:cs typeface="Times New Roman" pitchFamily="18" charset="0"/>
              </a:rPr>
              <a:t>variety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527685" marR="5080" indent="-515620">
              <a:lnSpc>
                <a:spcPct val="130000"/>
              </a:lnSpc>
              <a:spcBef>
                <a:spcPts val="480"/>
              </a:spcBef>
              <a:buAutoNum type="arabicPeriod" startAt="5"/>
              <a:tabLst>
                <a:tab pos="527685" algn="l"/>
                <a:tab pos="52832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Certification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seed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crops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maintain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genetic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purity</a:t>
            </a:r>
            <a:r>
              <a:rPr sz="2400" spc="-1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and 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>
              <a:lnSpc>
                <a:spcPct val="100000"/>
              </a:lnSpc>
              <a:spcBef>
                <a:spcPts val="1205"/>
              </a:spcBef>
              <a:buAutoNum type="arabicPeriod" startAt="5"/>
              <a:tabLst>
                <a:tab pos="527685" algn="l"/>
                <a:tab pos="52832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Adopting generation</a:t>
            </a:r>
            <a:r>
              <a:rPr sz="24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38200" y="609600"/>
            <a:ext cx="7696200" cy="48154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50165" rIns="0" bIns="0" rtlCol="0">
            <a:spAutoFit/>
          </a:bodyPr>
          <a:lstStyle/>
          <a:p>
            <a:pPr marL="300355">
              <a:lnSpc>
                <a:spcPct val="100000"/>
              </a:lnSpc>
              <a:spcBef>
                <a:spcPts val="395"/>
              </a:spcBef>
            </a:pPr>
            <a:r>
              <a:rPr sz="2800" i="0" spc="-10" dirty="0">
                <a:latin typeface="Times New Roman" pitchFamily="18" charset="0"/>
                <a:cs typeface="Times New Roman" pitchFamily="18" charset="0"/>
              </a:rPr>
              <a:t>Safe </a:t>
            </a: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guards </a:t>
            </a:r>
            <a:r>
              <a:rPr sz="2800" i="0" spc="-1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maintenance of genetic</a:t>
            </a:r>
            <a:r>
              <a:rPr sz="2800" i="0" spc="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purity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4400" y="1447800"/>
            <a:ext cx="5997575" cy="407355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13410" indent="-601345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614045" algn="l"/>
              </a:tabLst>
            </a:pPr>
            <a:r>
              <a:rPr sz="2800" dirty="0">
                <a:latin typeface="Times New Roman" pitchFamily="18" charset="0"/>
                <a:cs typeface="Times New Roman" pitchFamily="18" charset="0"/>
              </a:rPr>
              <a:t>Control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seed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source</a:t>
            </a:r>
            <a:r>
              <a:rPr sz="2800" spc="-35" dirty="0">
                <a:latin typeface="Times New Roman" pitchFamily="18" charset="0"/>
                <a:cs typeface="Times New Roman" pitchFamily="18" charset="0"/>
              </a:rPr>
              <a:t> 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613410" indent="-601345">
              <a:lnSpc>
                <a:spcPct val="100000"/>
              </a:lnSpc>
              <a:spcBef>
                <a:spcPts val="2305"/>
              </a:spcBef>
              <a:buAutoNum type="arabicPeriod"/>
              <a:tabLst>
                <a:tab pos="614045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Preceding crop</a:t>
            </a:r>
            <a:r>
              <a:rPr sz="28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requirement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613410" indent="-601345">
              <a:lnSpc>
                <a:spcPct val="100000"/>
              </a:lnSpc>
              <a:spcBef>
                <a:spcPts val="2305"/>
              </a:spcBef>
              <a:buAutoNum type="arabicPeriod"/>
              <a:tabLst>
                <a:tab pos="614045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Isolation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613410" indent="-601345">
              <a:lnSpc>
                <a:spcPct val="100000"/>
              </a:lnSpc>
              <a:spcBef>
                <a:spcPts val="2305"/>
              </a:spcBef>
              <a:buAutoNum type="arabicPeriod"/>
              <a:tabLst>
                <a:tab pos="614045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Rouging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of seed</a:t>
            </a:r>
            <a:r>
              <a:rPr sz="28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fields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613410" indent="-601345">
              <a:lnSpc>
                <a:spcPct val="100000"/>
              </a:lnSpc>
              <a:spcBef>
                <a:spcPts val="2305"/>
              </a:spcBef>
              <a:buAutoNum type="arabicPeriod"/>
              <a:tabLst>
                <a:tab pos="614045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Seed</a:t>
            </a:r>
            <a:r>
              <a:rPr sz="28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 smtClean="0">
                <a:latin typeface="Times New Roman" pitchFamily="18" charset="0"/>
                <a:cs typeface="Times New Roman" pitchFamily="18" charset="0"/>
              </a:rPr>
              <a:t>certification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13410" indent="-601345">
              <a:lnSpc>
                <a:spcPct val="100000"/>
              </a:lnSpc>
              <a:spcBef>
                <a:spcPts val="2305"/>
              </a:spcBef>
              <a:buAutoNum type="arabicPeriod"/>
              <a:tabLst>
                <a:tab pos="614045" algn="l"/>
              </a:tabLst>
            </a:pPr>
            <a:r>
              <a:rPr sz="2800" spc="-5" dirty="0" smtClean="0">
                <a:latin typeface="Times New Roman" pitchFamily="18" charset="0"/>
                <a:cs typeface="Times New Roman" pitchFamily="18" charset="0"/>
              </a:rPr>
              <a:t>Grow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out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 test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95400" y="228600"/>
            <a:ext cx="5609590" cy="635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i="0" spc="-5" dirty="0">
                <a:latin typeface="Times New Roman" pitchFamily="18" charset="0"/>
                <a:cs typeface="Times New Roman" pitchFamily="18" charset="0"/>
              </a:rPr>
              <a:t>Control of </a:t>
            </a:r>
            <a:r>
              <a:rPr sz="4000" i="0" spc="-10" dirty="0">
                <a:latin typeface="Times New Roman" pitchFamily="18" charset="0"/>
                <a:cs typeface="Times New Roman" pitchFamily="18" charset="0"/>
              </a:rPr>
              <a:t>Seed</a:t>
            </a:r>
            <a:r>
              <a:rPr sz="4000" i="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i="0" spc="-10" dirty="0">
                <a:latin typeface="Times New Roman" pitchFamily="18" charset="0"/>
                <a:cs typeface="Times New Roman" pitchFamily="18" charset="0"/>
              </a:rPr>
              <a:t>Source</a:t>
            </a:r>
            <a:endParaRPr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9600" y="990600"/>
            <a:ext cx="7701915" cy="5111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19710" indent="-342900">
              <a:lnSpc>
                <a:spcPct val="15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  <a:tab pos="221869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Appropriate	class from the approved source for  raising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 seed</a:t>
            </a:r>
            <a:r>
              <a:rPr sz="24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crop.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219710" indent="-342900">
              <a:lnSpc>
                <a:spcPct val="15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  <a:tab pos="2218690" algn="l"/>
              </a:tabLst>
            </a:pP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four classes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seed from breeder 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seed,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are given and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defined by Association 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Official </a:t>
            </a:r>
            <a:r>
              <a:rPr sz="2400" spc="-5" dirty="0" smtClean="0">
                <a:latin typeface="Times New Roman" pitchFamily="18" charset="0"/>
                <a:cs typeface="Times New Roman" pitchFamily="18" charset="0"/>
              </a:rPr>
              <a:t>Seed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Certification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agency</a:t>
            </a:r>
            <a:r>
              <a:rPr sz="24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(AOSCA).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00000"/>
              </a:lnSpc>
              <a:spcBef>
                <a:spcPts val="190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Times New Roman" pitchFamily="18" charset="0"/>
                <a:cs typeface="Times New Roman" pitchFamily="18" charset="0"/>
              </a:rPr>
              <a:t>Nucleus</a:t>
            </a:r>
            <a:r>
              <a:rPr sz="22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Seed: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00000"/>
              </a:lnSpc>
              <a:spcBef>
                <a:spcPts val="184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10" dirty="0">
                <a:latin typeface="Times New Roman" pitchFamily="18" charset="0"/>
                <a:cs typeface="Times New Roman" pitchFamily="18" charset="0"/>
              </a:rPr>
              <a:t>Breeder Seed</a:t>
            </a:r>
            <a:r>
              <a:rPr sz="22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: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00000"/>
              </a:lnSpc>
              <a:spcBef>
                <a:spcPts val="185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Times New Roman" pitchFamily="18" charset="0"/>
                <a:cs typeface="Times New Roman" pitchFamily="18" charset="0"/>
              </a:rPr>
              <a:t>Foundation</a:t>
            </a:r>
            <a:r>
              <a:rPr sz="22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Seed: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  <a:p>
            <a:pPr marL="756285" lvl="1" indent="-287020">
              <a:lnSpc>
                <a:spcPct val="100000"/>
              </a:lnSpc>
              <a:spcBef>
                <a:spcPts val="185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10" dirty="0">
                <a:latin typeface="Times New Roman" pitchFamily="18" charset="0"/>
                <a:cs typeface="Times New Roman" pitchFamily="18" charset="0"/>
              </a:rPr>
              <a:t>Certified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seed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81000" y="261450"/>
            <a:ext cx="8458200" cy="88870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26670" rIns="0" bIns="0" rtlCol="0">
            <a:spAutoFit/>
          </a:bodyPr>
          <a:lstStyle/>
          <a:p>
            <a:pPr marL="885825" marR="877569" indent="294005">
              <a:lnSpc>
                <a:spcPct val="100000"/>
              </a:lnSpc>
              <a:spcBef>
                <a:spcPts val="210"/>
              </a:spcBef>
            </a:pP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Scheme showing cultivar </a:t>
            </a:r>
            <a:r>
              <a:rPr sz="2800" i="0" spc="-10" dirty="0">
                <a:latin typeface="Times New Roman" pitchFamily="18" charset="0"/>
                <a:cs typeface="Times New Roman" pitchFamily="18" charset="0"/>
              </a:rPr>
              <a:t>breeding </a:t>
            </a:r>
            <a:r>
              <a:rPr sz="2800" i="0" spc="-5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sz="2800" i="0" spc="-10" dirty="0">
                <a:latin typeface="Times New Roman" pitchFamily="18" charset="0"/>
                <a:cs typeface="Times New Roman" pitchFamily="18" charset="0"/>
              </a:rPr>
              <a:t>maintenance </a:t>
            </a:r>
            <a:r>
              <a:rPr sz="2800" i="0" spc="-5" dirty="0">
                <a:latin typeface="Times New Roman" pitchFamily="18" charset="0"/>
                <a:cs typeface="Times New Roman" pitchFamily="18" charset="0"/>
              </a:rPr>
              <a:t>and multiplication in</a:t>
            </a:r>
            <a:r>
              <a:rPr sz="2800" i="0" spc="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i="0" spc="-10" dirty="0">
                <a:latin typeface="Times New Roman" pitchFamily="18" charset="0"/>
                <a:cs typeface="Times New Roman" pitchFamily="18" charset="0"/>
              </a:rPr>
              <a:t>India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1800" y="1905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Breeding programme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2743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Improved cultivar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3657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Nucleus seed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4419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Breeder seed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5334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Foundation seed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6600" y="6172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Certified seed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0" y="2373868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National institutes/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SAU’s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10200" y="36576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Maintenance Breeding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4001869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Sponsored/ producing Breeder/ institute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86400" y="5334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Multiplication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57150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Seed producing agencies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3886200" y="23622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Down Arrow 16"/>
          <p:cNvSpPr/>
          <p:nvPr/>
        </p:nvSpPr>
        <p:spPr>
          <a:xfrm>
            <a:off x="3886200" y="31242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Down Arrow 17"/>
          <p:cNvSpPr/>
          <p:nvPr/>
        </p:nvSpPr>
        <p:spPr>
          <a:xfrm>
            <a:off x="3886200" y="40386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Down Arrow 18"/>
          <p:cNvSpPr/>
          <p:nvPr/>
        </p:nvSpPr>
        <p:spPr>
          <a:xfrm>
            <a:off x="3886200" y="48768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Down Arrow 19"/>
          <p:cNvSpPr/>
          <p:nvPr/>
        </p:nvSpPr>
        <p:spPr>
          <a:xfrm>
            <a:off x="3886200" y="57912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Left Brace 20"/>
          <p:cNvSpPr/>
          <p:nvPr/>
        </p:nvSpPr>
        <p:spPr>
          <a:xfrm>
            <a:off x="3048000" y="3810000"/>
            <a:ext cx="304800" cy="838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Left Brace 21"/>
          <p:cNvSpPr/>
          <p:nvPr/>
        </p:nvSpPr>
        <p:spPr>
          <a:xfrm>
            <a:off x="2895600" y="5486400"/>
            <a:ext cx="304800" cy="838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Right Brace 22"/>
          <p:cNvSpPr/>
          <p:nvPr/>
        </p:nvSpPr>
        <p:spPr>
          <a:xfrm>
            <a:off x="4876800" y="4572000"/>
            <a:ext cx="457200" cy="1828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Right Brace 23"/>
          <p:cNvSpPr/>
          <p:nvPr/>
        </p:nvSpPr>
        <p:spPr>
          <a:xfrm>
            <a:off x="5029200" y="2133600"/>
            <a:ext cx="4572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Left Arrow 24"/>
          <p:cNvSpPr/>
          <p:nvPr/>
        </p:nvSpPr>
        <p:spPr>
          <a:xfrm>
            <a:off x="4800600" y="3733800"/>
            <a:ext cx="5334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3000" y="975919"/>
            <a:ext cx="6705600" cy="6155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60960" rIns="0" bIns="0" rtlCol="0">
            <a:spAutoFit/>
          </a:bodyPr>
          <a:lstStyle/>
          <a:p>
            <a:pPr marL="180340" algn="ctr">
              <a:lnSpc>
                <a:spcPct val="100000"/>
              </a:lnSpc>
              <a:spcBef>
                <a:spcPts val="480"/>
              </a:spcBef>
              <a:tabLst>
                <a:tab pos="3644900" algn="l"/>
              </a:tabLst>
            </a:pPr>
            <a:r>
              <a:rPr sz="3600" spc="-5" dirty="0">
                <a:latin typeface="Times New Roman" pitchFamily="18" charset="0"/>
                <a:cs typeface="Times New Roman" pitchFamily="18" charset="0"/>
              </a:rPr>
              <a:t>Preceding</a:t>
            </a:r>
            <a:r>
              <a:rPr sz="3600" spc="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dirty="0" smtClean="0">
                <a:latin typeface="Times New Roman" pitchFamily="18" charset="0"/>
                <a:cs typeface="Times New Roman" pitchFamily="18" charset="0"/>
              </a:rPr>
              <a:t>Crop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spc="-10" dirty="0" smtClean="0">
                <a:latin typeface="Times New Roman" pitchFamily="18" charset="0"/>
                <a:cs typeface="Times New Roman" pitchFamily="18" charset="0"/>
              </a:rPr>
              <a:t>requirement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8200" y="2209800"/>
            <a:ext cx="772795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70865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sz="2800" spc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has  been  fixed  to  avoid  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contamination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through 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volunteer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plants and  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also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the soil 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borne</a:t>
            </a:r>
            <a:r>
              <a:rPr sz="28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diseases.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429000" y="609600"/>
            <a:ext cx="2435225" cy="635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i="0" spc="-10" dirty="0">
                <a:latin typeface="Times New Roman" pitchFamily="18" charset="0"/>
                <a:cs typeface="Times New Roman" pitchFamily="18" charset="0"/>
              </a:rPr>
              <a:t>Isolation</a:t>
            </a:r>
            <a:r>
              <a:rPr sz="4000" i="0" spc="-30" dirty="0">
                <a:latin typeface="Times New Roman" pitchFamily="18" charset="0"/>
                <a:cs typeface="Times New Roman" pitchFamily="18" charset="0"/>
              </a:rPr>
              <a:t> </a:t>
            </a:r>
            <a:endParaRPr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9740" y="1423197"/>
            <a:ext cx="8378825" cy="41394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1837055" algn="l"/>
                <a:tab pos="2273935" algn="l"/>
                <a:tab pos="3691890" algn="l"/>
                <a:tab pos="4199255" algn="l"/>
                <a:tab pos="5144770" algn="l"/>
                <a:tab pos="6380480" algn="l"/>
                <a:tab pos="7750809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olation	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	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requir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	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	av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	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natura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l	cros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g	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with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55600" algn="just">
              <a:lnSpc>
                <a:spcPct val="100000"/>
              </a:lnSpc>
              <a:spcBef>
                <a:spcPts val="2014"/>
              </a:spcBef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sz="2400" spc="2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undesirable</a:t>
            </a:r>
            <a:r>
              <a:rPr sz="2400" spc="2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types,</a:t>
            </a:r>
            <a:r>
              <a:rPr sz="2400" spc="2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off</a:t>
            </a:r>
            <a:r>
              <a:rPr sz="2400" spc="2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types</a:t>
            </a:r>
            <a:r>
              <a:rPr sz="2400" spc="2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2400" spc="22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2400" spc="2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fields</a:t>
            </a:r>
            <a:r>
              <a:rPr sz="2400" spc="22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marL="355600" marR="5080" algn="just">
              <a:lnSpc>
                <a:spcPct val="170000"/>
              </a:lnSpc>
              <a:spcBef>
                <a:spcPts val="5"/>
              </a:spcBef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mechanical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mixtures at the time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2400" spc="9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sowing,  threshing, processing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contamination due to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seed 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borne diseases from nearby</a:t>
            </a:r>
            <a:r>
              <a:rPr sz="24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fields.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 algn="just">
              <a:lnSpc>
                <a:spcPct val="17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Protection from these sources of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contamination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is  necessary for maintaining genetic purity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and good  quality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24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seed.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39" y="1839239"/>
            <a:ext cx="7728584" cy="32983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indent="69850" algn="just">
              <a:lnSpc>
                <a:spcPct val="140000"/>
              </a:lnSpc>
              <a:spcBef>
                <a:spcPts val="100"/>
              </a:spcBef>
            </a:pPr>
            <a:r>
              <a:rPr sz="25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main aim </a:t>
            </a:r>
            <a:r>
              <a:rPr sz="25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seed production </a:t>
            </a:r>
            <a:r>
              <a:rPr sz="25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to produce  genetically pure and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good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quality</a:t>
            </a:r>
            <a:r>
              <a:rPr sz="2500" spc="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seed.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850" dirty="0">
              <a:latin typeface="Times New Roman" pitchFamily="18" charset="0"/>
              <a:cs typeface="Times New Roman" pitchFamily="18" charset="0"/>
            </a:endParaRPr>
          </a:p>
          <a:p>
            <a:pPr marL="12700" marR="5080" algn="just">
              <a:lnSpc>
                <a:spcPct val="140000"/>
              </a:lnSpc>
            </a:pPr>
            <a:r>
              <a:rPr sz="2500" spc="-5" dirty="0">
                <a:latin typeface="Times New Roman" pitchFamily="18" charset="0"/>
                <a:cs typeface="Times New Roman" pitchFamily="18" charset="0"/>
              </a:rPr>
              <a:t>Variety: Is a group of plants having clear  distinguished characters which when reproduced  either </a:t>
            </a:r>
            <a:r>
              <a:rPr sz="2500" dirty="0">
                <a:latin typeface="Times New Roman" pitchFamily="18" charset="0"/>
                <a:cs typeface="Times New Roman" pitchFamily="18" charset="0"/>
              </a:rPr>
              <a:t>sexually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asexually  retains</a:t>
            </a:r>
            <a:r>
              <a:rPr sz="2500" spc="10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these 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characters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246876" y="0"/>
            <a:ext cx="2897124" cy="20116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895600" y="914400"/>
            <a:ext cx="2940050" cy="577081"/>
          </a:xfrm>
          <a:prstGeom prst="rect">
            <a:avLst/>
          </a:prstGeom>
          <a:ln w="9144">
            <a:solidFill>
              <a:srgbClr val="BD4A47"/>
            </a:solidFill>
          </a:ln>
        </p:spPr>
        <p:txBody>
          <a:bodyPr vert="horz" wrap="square" lIns="0" tIns="22860" rIns="0" bIns="0" rtlCol="0">
            <a:spAutoFit/>
          </a:bodyPr>
          <a:lstStyle/>
          <a:p>
            <a:pPr marL="91440" algn="ctr">
              <a:lnSpc>
                <a:spcPct val="100000"/>
              </a:lnSpc>
              <a:spcBef>
                <a:spcPts val="180"/>
              </a:spcBef>
            </a:pPr>
            <a:r>
              <a:rPr sz="3600" b="0" i="0" spc="-5" dirty="0">
                <a:latin typeface="Times New Roman" pitchFamily="18" charset="0"/>
                <a:cs typeface="Times New Roman" pitchFamily="18" charset="0"/>
              </a:rPr>
              <a:t>Introduction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1600200" y="304800"/>
            <a:ext cx="6019800" cy="66364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169545" rIns="0" bIns="0" rtlCol="0">
            <a:spAutoFit/>
          </a:bodyPr>
          <a:lstStyle/>
          <a:p>
            <a:pPr marL="118110" algn="ctr">
              <a:lnSpc>
                <a:spcPct val="100000"/>
              </a:lnSpc>
              <a:spcBef>
                <a:spcPts val="1335"/>
              </a:spcBef>
            </a:pPr>
            <a:r>
              <a:rPr sz="3200" spc="-5" dirty="0">
                <a:latin typeface="Times New Roman" pitchFamily="18" charset="0"/>
                <a:cs typeface="Times New Roman" pitchFamily="18" charset="0"/>
              </a:rPr>
              <a:t>Rouging </a:t>
            </a:r>
            <a:r>
              <a:rPr sz="3200" spc="-1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3200" spc="-5" dirty="0">
                <a:latin typeface="Times New Roman" pitchFamily="18" charset="0"/>
                <a:cs typeface="Times New Roman" pitchFamily="18" charset="0"/>
              </a:rPr>
              <a:t>Seed</a:t>
            </a:r>
            <a:r>
              <a:rPr sz="32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>
                <a:latin typeface="Times New Roman" pitchFamily="18" charset="0"/>
                <a:cs typeface="Times New Roman" pitchFamily="18" charset="0"/>
              </a:rPr>
              <a:t>Fields:</a:t>
            </a:r>
            <a:endParaRPr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1611833"/>
            <a:ext cx="7730490" cy="21630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571500" algn="just">
              <a:lnSpc>
                <a:spcPct val="150000"/>
              </a:lnSpc>
              <a:spcBef>
                <a:spcPts val="105"/>
              </a:spcBef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existence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type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plants is  another source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genetic  contamination.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Off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type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plants  differing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their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characteristics from  that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seed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crop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called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as off  types.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Removal of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types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referred 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to as</a:t>
            </a:r>
            <a:r>
              <a:rPr sz="24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roughing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7200" y="320247"/>
            <a:ext cx="8229600" cy="5482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34"/>
              </a:spcBef>
            </a:pPr>
            <a:r>
              <a:rPr sz="3200" i="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3200" i="0" spc="-5" dirty="0">
                <a:latin typeface="Times New Roman" pitchFamily="18" charset="0"/>
                <a:cs typeface="Times New Roman" pitchFamily="18" charset="0"/>
              </a:rPr>
              <a:t>main </a:t>
            </a:r>
            <a:r>
              <a:rPr sz="3200" i="0" dirty="0">
                <a:latin typeface="Times New Roman" pitchFamily="18" charset="0"/>
                <a:cs typeface="Times New Roman" pitchFamily="18" charset="0"/>
              </a:rPr>
              <a:t>sources of off</a:t>
            </a:r>
            <a:r>
              <a:rPr sz="3200" i="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i="0" spc="-5" dirty="0">
                <a:latin typeface="Times New Roman" pitchFamily="18" charset="0"/>
                <a:cs typeface="Times New Roman" pitchFamily="18" charset="0"/>
              </a:rPr>
              <a:t>types</a:t>
            </a:r>
            <a:endParaRPr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2445" y="1100560"/>
            <a:ext cx="7945755" cy="473655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marR="302260" indent="-515620">
              <a:lnSpc>
                <a:spcPct val="150000"/>
              </a:lnSpc>
              <a:spcBef>
                <a:spcPts val="95"/>
              </a:spcBef>
              <a:buAutoNum type="alphaLcPeriod"/>
              <a:tabLst>
                <a:tab pos="527685" algn="l"/>
                <a:tab pos="528320" algn="l"/>
                <a:tab pos="3851275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Segregation</a:t>
            </a:r>
            <a:r>
              <a:rPr sz="24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24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plants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certain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characters</a:t>
            </a:r>
            <a:r>
              <a:rPr sz="24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or  mutations</a:t>
            </a:r>
          </a:p>
          <a:p>
            <a:pPr marL="527685" indent="-515620" algn="just">
              <a:lnSpc>
                <a:spcPct val="100000"/>
              </a:lnSpc>
              <a:spcBef>
                <a:spcPts val="2020"/>
              </a:spcBef>
              <a:buAutoNum type="alphaLcPeriod"/>
              <a:tabLst>
                <a:tab pos="52832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Volunteer plants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from previous crops</a:t>
            </a:r>
            <a:r>
              <a:rPr sz="24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pPr marL="527685" indent="-515620" algn="just">
              <a:lnSpc>
                <a:spcPct val="100000"/>
              </a:lnSpc>
              <a:spcBef>
                <a:spcPts val="2014"/>
              </a:spcBef>
              <a:buAutoNum type="alphaLcPeriod"/>
              <a:tabLst>
                <a:tab pos="52832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Accidentally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planted seeds 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variety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 algn="just">
              <a:lnSpc>
                <a:spcPct val="100000"/>
              </a:lnSpc>
              <a:spcBef>
                <a:spcPts val="2020"/>
              </a:spcBef>
              <a:buAutoNum type="alphaLcPeriod"/>
              <a:tabLst>
                <a:tab pos="52832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Diseased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plants</a:t>
            </a:r>
          </a:p>
          <a:p>
            <a:pPr marL="527685" marR="5080" indent="399415" algn="just">
              <a:lnSpc>
                <a:spcPct val="150000"/>
              </a:lnSpc>
              <a:spcBef>
                <a:spcPts val="575"/>
              </a:spcBef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Off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type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plants should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be rouged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out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from the 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seed plots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before they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shed pollen and pollination  occurs. To accomplish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this regular supervision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trained personnel is</a:t>
            </a:r>
            <a:r>
              <a:rPr sz="24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required.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52600" y="278963"/>
            <a:ext cx="5943600" cy="6155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60960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480"/>
              </a:spcBef>
            </a:pPr>
            <a:r>
              <a:rPr sz="3600" i="0" spc="-5" dirty="0">
                <a:latin typeface="Times New Roman" pitchFamily="18" charset="0"/>
                <a:cs typeface="Times New Roman" pitchFamily="18" charset="0"/>
              </a:rPr>
              <a:t>Seed</a:t>
            </a:r>
            <a:r>
              <a:rPr sz="3600" i="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i="0" dirty="0" smtClean="0">
                <a:latin typeface="Times New Roman" pitchFamily="18" charset="0"/>
                <a:cs typeface="Times New Roman" pitchFamily="18" charset="0"/>
              </a:rPr>
              <a:t>Certification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3400" y="1295400"/>
            <a:ext cx="8073390" cy="40531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715" indent="-342900" algn="just">
              <a:lnSpc>
                <a:spcPct val="15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</a:tabLst>
            </a:pPr>
            <a:r>
              <a:rPr sz="2200" spc="-5" dirty="0">
                <a:latin typeface="Times New Roman" pitchFamily="18" charset="0"/>
                <a:cs typeface="Times New Roman" pitchFamily="18" charset="0"/>
              </a:rPr>
              <a:t>The main objective of seed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certification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make  available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seeds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of good quality to</a:t>
            </a:r>
            <a:r>
              <a:rPr sz="2200" spc="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farmers</a:t>
            </a:r>
            <a:r>
              <a:rPr sz="2200" spc="-1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spc="-10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715" indent="-342900" algn="just">
              <a:lnSpc>
                <a:spcPct val="15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</a:tabLst>
            </a:pP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achieve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qualified and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trained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personnel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from 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SCA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carry out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field inspections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at appropriate stages  of crop</a:t>
            </a:r>
            <a:r>
              <a:rPr sz="22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growth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spc="-5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715" indent="-342900" algn="just">
              <a:lnSpc>
                <a:spcPct val="15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</a:tabLst>
            </a:pP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also make seed inspection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by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drawing samples  from seed lots after</a:t>
            </a:r>
            <a:r>
              <a:rPr sz="22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processing.</a:t>
            </a:r>
            <a:endParaRPr lang="en-US" sz="2200" spc="-5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715" indent="-342900" algn="just">
              <a:lnSpc>
                <a:spcPct val="15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</a:tabLst>
            </a:pPr>
            <a:r>
              <a:rPr sz="22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SCA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verifies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for both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filed and seed standards 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seed lot </a:t>
            </a:r>
            <a:r>
              <a:rPr sz="2200" dirty="0">
                <a:latin typeface="Times New Roman" pitchFamily="18" charset="0"/>
                <a:cs typeface="Times New Roman" pitchFamily="18" charset="0"/>
              </a:rPr>
              <a:t>must confirm to </a:t>
            </a:r>
            <a:r>
              <a:rPr sz="2200" spc="-5" dirty="0">
                <a:latin typeface="Times New Roman" pitchFamily="18" charset="0"/>
                <a:cs typeface="Times New Roman" pitchFamily="18" charset="0"/>
              </a:rPr>
              <a:t>get approval as  certified</a:t>
            </a:r>
            <a:r>
              <a:rPr sz="22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spc="-10" dirty="0">
                <a:latin typeface="Times New Roman" pitchFamily="18" charset="0"/>
                <a:cs typeface="Times New Roman" pitchFamily="18" charset="0"/>
              </a:rPr>
              <a:t>seed.</a:t>
            </a:r>
            <a:endParaRPr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590800" y="491609"/>
            <a:ext cx="3472179" cy="56618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i="0" spc="-5" dirty="0">
                <a:latin typeface="Times New Roman" pitchFamily="18" charset="0"/>
                <a:cs typeface="Times New Roman" pitchFamily="18" charset="0"/>
              </a:rPr>
              <a:t>Grow-out</a:t>
            </a:r>
            <a:r>
              <a:rPr sz="3600" i="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i="0" spc="-10" dirty="0">
                <a:latin typeface="Times New Roman" pitchFamily="18" charset="0"/>
                <a:cs typeface="Times New Roman" pitchFamily="18" charset="0"/>
              </a:rPr>
              <a:t>Test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9600" y="1524000"/>
            <a:ext cx="8077200" cy="3625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20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</a:tabLst>
            </a:pPr>
            <a:r>
              <a:rPr sz="2000" spc="-5" dirty="0">
                <a:latin typeface="Times New Roman" pitchFamily="18" charset="0"/>
                <a:cs typeface="Times New Roman" pitchFamily="18" charset="0"/>
              </a:rPr>
              <a:t>Varieties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are grown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seed production should 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periodically</a:t>
            </a:r>
            <a:r>
              <a:rPr sz="2000" spc="10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tested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genetic  purity 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by 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conducting GOT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make sure that they are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being 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maintained in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true</a:t>
            </a:r>
            <a:r>
              <a:rPr sz="2000" spc="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spc="-5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5080" indent="-342900" algn="just">
              <a:lnSpc>
                <a:spcPct val="200000"/>
              </a:lnSpc>
              <a:spcBef>
                <a:spcPts val="100"/>
              </a:spcBef>
              <a:buFont typeface="Wingdings"/>
              <a:buChar char=""/>
              <a:tabLst>
                <a:tab pos="355600" algn="l"/>
              </a:tabLst>
            </a:pP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GOT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test is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compulsory for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hybrids produced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by 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manual emasculation and pollination and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for testing  the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purity of parental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lines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used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hybrid seed 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production.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86200" y="4876800"/>
            <a:ext cx="5105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4825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imes New Roman" pitchFamily="18" charset="0"/>
                <a:cs typeface="Times New Roman" pitchFamily="18" charset="0"/>
              </a:rPr>
              <a:t>Thank</a:t>
            </a:r>
            <a:r>
              <a:rPr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you…</a:t>
            </a:r>
          </a:p>
        </p:txBody>
      </p:sp>
      <p:pic>
        <p:nvPicPr>
          <p:cNvPr id="1026" name="Picture 2" descr="Challenges Of Seed Production In In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990600"/>
            <a:ext cx="9003617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685800" y="533400"/>
            <a:ext cx="7620000" cy="74315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BD4A47"/>
            </a:solidFill>
          </a:ln>
        </p:spPr>
        <p:txBody>
          <a:bodyPr vert="horz" wrap="square" lIns="0" tIns="126364" rIns="0" bIns="0" rtlCol="0">
            <a:spAutoFit/>
          </a:bodyPr>
          <a:lstStyle/>
          <a:p>
            <a:pPr marR="90170" algn="ctr">
              <a:lnSpc>
                <a:spcPct val="100000"/>
              </a:lnSpc>
              <a:spcBef>
                <a:spcPts val="994"/>
              </a:spcBef>
              <a:tabLst>
                <a:tab pos="5483225" algn="l"/>
              </a:tabLst>
            </a:pPr>
            <a:r>
              <a:rPr sz="2000" spc="-5" dirty="0">
                <a:latin typeface="Times New Roman" pitchFamily="18" charset="0"/>
                <a:cs typeface="Times New Roman" pitchFamily="18" charset="0"/>
              </a:rPr>
              <a:t>Factors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responsible for</a:t>
            </a:r>
            <a:r>
              <a:rPr sz="2000" spc="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loss</a:t>
            </a:r>
            <a:r>
              <a:rPr sz="20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0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sz="20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purity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R="83820" algn="r">
              <a:lnSpc>
                <a:spcPct val="100000"/>
              </a:lnSpc>
            </a:pPr>
            <a:r>
              <a:rPr sz="2000" spc="-10" dirty="0">
                <a:latin typeface="Times New Roman" pitchFamily="18" charset="0"/>
                <a:cs typeface="Times New Roman" pitchFamily="18" charset="0"/>
              </a:rPr>
              <a:t>(kadam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.,</a:t>
            </a:r>
            <a:r>
              <a:rPr sz="20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1942)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801" y="1676400"/>
            <a:ext cx="3657600" cy="31418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2000" spc="-5" dirty="0">
                <a:latin typeface="Times New Roman" pitchFamily="18" charset="0"/>
                <a:cs typeface="Times New Roman" pitchFamily="18" charset="0"/>
              </a:rPr>
              <a:t>Developmental</a:t>
            </a:r>
            <a:r>
              <a:rPr sz="20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Variation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>
              <a:lnSpc>
                <a:spcPct val="100000"/>
              </a:lnSpc>
              <a:spcBef>
                <a:spcPts val="2020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Mechanical</a:t>
            </a:r>
            <a:r>
              <a:rPr sz="20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Mixtures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>
              <a:lnSpc>
                <a:spcPct val="100000"/>
              </a:lnSpc>
              <a:spcBef>
                <a:spcPts val="2014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Mutations</a:t>
            </a:r>
          </a:p>
          <a:p>
            <a:pPr marL="527685" indent="-515620">
              <a:lnSpc>
                <a:spcPct val="100000"/>
              </a:lnSpc>
              <a:spcBef>
                <a:spcPts val="2020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Natural</a:t>
            </a:r>
            <a:r>
              <a:rPr sz="20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Crossing</a:t>
            </a:r>
          </a:p>
          <a:p>
            <a:pPr marL="527685" indent="-515620">
              <a:lnSpc>
                <a:spcPct val="100000"/>
              </a:lnSpc>
              <a:spcBef>
                <a:spcPts val="2014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2000" spc="-5" dirty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sz="20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drift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>
              <a:lnSpc>
                <a:spcPct val="100000"/>
              </a:lnSpc>
              <a:spcBef>
                <a:spcPts val="2014"/>
              </a:spcBef>
              <a:buFont typeface="Wingdings"/>
              <a:buChar char=""/>
              <a:tabLst>
                <a:tab pos="527685" algn="l"/>
                <a:tab pos="528320" algn="l"/>
              </a:tabLst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Minor Genetic</a:t>
            </a:r>
            <a:r>
              <a:rPr sz="20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Variation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59934" y="1556465"/>
            <a:ext cx="4197350" cy="2314095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619125" indent="-607060">
              <a:lnSpc>
                <a:spcPct val="100000"/>
              </a:lnSpc>
              <a:spcBef>
                <a:spcPts val="1545"/>
              </a:spcBef>
              <a:buFont typeface="Wingdings" pitchFamily="2" charset="2"/>
              <a:buChar char="v"/>
              <a:tabLst>
                <a:tab pos="619125" algn="l"/>
                <a:tab pos="619760" algn="l"/>
              </a:tabLst>
            </a:pPr>
            <a:r>
              <a:rPr sz="2000" spc="-5" dirty="0">
                <a:latin typeface="Times New Roman" pitchFamily="18" charset="0"/>
                <a:cs typeface="Times New Roman" pitchFamily="18" charset="0"/>
              </a:rPr>
              <a:t>Selective influence</a:t>
            </a:r>
            <a:r>
              <a:rPr sz="20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Diseases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619125" indent="-607060">
              <a:lnSpc>
                <a:spcPct val="100000"/>
              </a:lnSpc>
              <a:spcBef>
                <a:spcPts val="1545"/>
              </a:spcBef>
              <a:buFont typeface="Wingdings" pitchFamily="2" charset="2"/>
              <a:buChar char="v"/>
              <a:tabLst>
                <a:tab pos="619125" algn="l"/>
                <a:tab pos="619760" algn="l"/>
              </a:tabLst>
            </a:pP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Techniques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20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the  </a:t>
            </a: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Breeder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619125" indent="-607060">
              <a:lnSpc>
                <a:spcPct val="100000"/>
              </a:lnSpc>
              <a:spcBef>
                <a:spcPts val="1545"/>
              </a:spcBef>
              <a:buFont typeface="Wingdings" pitchFamily="2" charset="2"/>
              <a:buChar char="v"/>
              <a:tabLst>
                <a:tab pos="619125" algn="l"/>
                <a:tab pos="619760" algn="l"/>
              </a:tabLst>
            </a:pP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Breakdown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20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male 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sterility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619125" indent="-607060">
              <a:lnSpc>
                <a:spcPct val="100000"/>
              </a:lnSpc>
              <a:spcBef>
                <a:spcPts val="1545"/>
              </a:spcBef>
              <a:buFont typeface="Wingdings" pitchFamily="2" charset="2"/>
              <a:buChar char="v"/>
              <a:tabLst>
                <a:tab pos="619125" algn="l"/>
                <a:tab pos="619760" algn="l"/>
              </a:tabLst>
            </a:pP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Improper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defective 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seed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certification</a:t>
            </a:r>
            <a:r>
              <a:rPr sz="20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System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2600" y="762000"/>
            <a:ext cx="5906135" cy="635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i="0" spc="-5" dirty="0">
                <a:latin typeface="Times New Roman" pitchFamily="18" charset="0"/>
                <a:cs typeface="Times New Roman" pitchFamily="18" charset="0"/>
              </a:rPr>
              <a:t>Developmental</a:t>
            </a:r>
            <a:r>
              <a:rPr sz="4000" b="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0" i="0" spc="-5" dirty="0" smtClean="0">
                <a:latin typeface="Times New Roman" pitchFamily="18" charset="0"/>
                <a:cs typeface="Times New Roman" pitchFamily="18" charset="0"/>
              </a:rPr>
              <a:t>Variation</a:t>
            </a:r>
            <a:endParaRPr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200" y="1752600"/>
            <a:ext cx="8458200" cy="29751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50000"/>
              </a:lnSpc>
              <a:spcBef>
                <a:spcPts val="95"/>
              </a:spcBef>
            </a:pPr>
            <a:r>
              <a:rPr sz="25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2500" spc="-10" dirty="0" smtClean="0">
                <a:latin typeface="Times New Roman" pitchFamily="18" charset="0"/>
                <a:cs typeface="Times New Roman" pitchFamily="18" charset="0"/>
              </a:rPr>
              <a:t>ee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25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sz="2500" spc="5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ro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25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sz="2500" spc="-1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sz="25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2500" spc="-15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dirty="0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sz="2500" spc="-1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25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2500" spc="-10" dirty="0" smtClean="0">
                <a:latin typeface="Times New Roman" pitchFamily="18" charset="0"/>
                <a:cs typeface="Times New Roman" pitchFamily="18" charset="0"/>
              </a:rPr>
              <a:t>ic</a:t>
            </a:r>
            <a:r>
              <a:rPr sz="25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lt</a:t>
            </a:r>
            <a:r>
              <a:rPr lang="en-US" sz="25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1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5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500" spc="-10" dirty="0" smtClean="0">
                <a:latin typeface="Times New Roman" pitchFamily="18" charset="0"/>
                <a:cs typeface="Times New Roman" pitchFamily="18" charset="0"/>
              </a:rPr>
              <a:t>vironm</a:t>
            </a:r>
            <a:r>
              <a:rPr sz="25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500" spc="-1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500" spc="5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en-US" sz="25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conditions</a:t>
            </a:r>
            <a:r>
              <a:rPr lang="en-US" sz="25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IN" sz="2500" spc="-1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IN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several </a:t>
            </a:r>
            <a:r>
              <a:rPr lang="en-IN" sz="2500" spc="5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onsecuti</a:t>
            </a:r>
            <a:r>
              <a:rPr lang="en-IN" sz="25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IN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gene</a:t>
            </a:r>
            <a:r>
              <a:rPr lang="en-IN" sz="2500" spc="1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ations </a:t>
            </a:r>
            <a:r>
              <a:rPr lang="en-IN" sz="25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e developmental </a:t>
            </a:r>
            <a:r>
              <a:rPr lang="en-IN" sz="2500" spc="-10" dirty="0" smtClean="0">
                <a:latin typeface="Times New Roman" pitchFamily="18" charset="0"/>
                <a:cs typeface="Times New Roman" pitchFamily="18" charset="0"/>
              </a:rPr>
              <a:t>variation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IN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500" dirty="0" smtClean="0"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IN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arise </a:t>
            </a:r>
            <a:r>
              <a:rPr lang="en-IN" sz="2500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IN" sz="2500" spc="-10" dirty="0" smtClean="0">
                <a:latin typeface="Times New Roman" pitchFamily="18" charset="0"/>
                <a:cs typeface="Times New Roman" pitchFamily="18" charset="0"/>
              </a:rPr>
              <a:t>differential growth</a:t>
            </a:r>
            <a:r>
              <a:rPr lang="en-IN" sz="2500" spc="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500" spc="-10" dirty="0" smtClean="0">
                <a:latin typeface="Times New Roman" pitchFamily="18" charset="0"/>
                <a:cs typeface="Times New Roman" pitchFamily="18" charset="0"/>
              </a:rPr>
              <a:t>response.</a:t>
            </a:r>
          </a:p>
          <a:p>
            <a:pPr marL="12700" marR="5080" indent="571500" algn="just">
              <a:lnSpc>
                <a:spcPct val="150000"/>
              </a:lnSpc>
              <a:spcBef>
                <a:spcPts val="600"/>
              </a:spcBef>
            </a:pP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To avoid or minimize such developmental  variations the variety should always </a:t>
            </a:r>
            <a:r>
              <a:rPr lang="en-IN" sz="2500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grown </a:t>
            </a:r>
            <a:r>
              <a:rPr lang="en-IN" sz="2500" spc="-10" dirty="0" smtClean="0">
                <a:latin typeface="Times New Roman" pitchFamily="18" charset="0"/>
                <a:cs typeface="Times New Roman" pitchFamily="18" charset="0"/>
              </a:rPr>
              <a:t>in  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adaptable</a:t>
            </a:r>
            <a:r>
              <a:rPr lang="en-IN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500" spc="-5" dirty="0" smtClean="0">
                <a:latin typeface="Times New Roman" pitchFamily="18" charset="0"/>
                <a:cs typeface="Times New Roman" pitchFamily="18" charset="0"/>
              </a:rPr>
              <a:t>area.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09600" y="609600"/>
            <a:ext cx="7924800" cy="5713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78105" rIns="0" bIns="0" rtlCol="0">
            <a:spAutoFit/>
          </a:bodyPr>
          <a:lstStyle/>
          <a:p>
            <a:pPr marL="1280795">
              <a:lnSpc>
                <a:spcPct val="100000"/>
              </a:lnSpc>
              <a:spcBef>
                <a:spcPts val="615"/>
              </a:spcBef>
              <a:tabLst>
                <a:tab pos="2117725" algn="l"/>
              </a:tabLst>
            </a:pPr>
            <a:r>
              <a:rPr sz="3200" i="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200" i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i="0" dirty="0" smtClean="0">
                <a:latin typeface="Times New Roman" pitchFamily="18" charset="0"/>
                <a:cs typeface="Times New Roman" pitchFamily="18" charset="0"/>
              </a:rPr>
              <a:t>Mechanical</a:t>
            </a:r>
            <a:r>
              <a:rPr sz="3200" i="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i="0" dirty="0" smtClean="0">
                <a:latin typeface="Times New Roman" pitchFamily="18" charset="0"/>
                <a:cs typeface="Times New Roman" pitchFamily="18" charset="0"/>
              </a:rPr>
              <a:t>Mixtures</a:t>
            </a: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600" y="1524000"/>
            <a:ext cx="8091805" cy="4749377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527685" marR="171450" indent="-515620" algn="just">
              <a:lnSpc>
                <a:spcPts val="2400"/>
              </a:lnSpc>
              <a:spcBef>
                <a:spcPts val="675"/>
              </a:spcBef>
              <a:buAutoNum type="alphaLcPeriod"/>
              <a:tabLst>
                <a:tab pos="528320" algn="l"/>
              </a:tabLst>
            </a:pPr>
            <a:r>
              <a:rPr sz="2500" spc="-5" dirty="0">
                <a:latin typeface="Times New Roman" pitchFamily="18" charset="0"/>
                <a:cs typeface="Times New Roman" pitchFamily="18" charset="0"/>
              </a:rPr>
              <a:t>Contamination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through field 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self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sown seed or 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volunteer</a:t>
            </a:r>
            <a:r>
              <a:rPr sz="25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plants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527685" marR="5080" indent="-515620" algn="just">
              <a:lnSpc>
                <a:spcPts val="2400"/>
              </a:lnSpc>
              <a:spcBef>
                <a:spcPts val="600"/>
              </a:spcBef>
              <a:buAutoNum type="alphaLcPeriod"/>
              <a:tabLst>
                <a:tab pos="528320" algn="l"/>
              </a:tabLst>
            </a:pPr>
            <a:r>
              <a:rPr sz="2500" spc="-10" dirty="0">
                <a:latin typeface="Times New Roman" pitchFamily="18" charset="0"/>
                <a:cs typeface="Times New Roman" pitchFamily="18" charset="0"/>
              </a:rPr>
              <a:t>Seed drill 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same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seed drill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is used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sz="2500" spc="-10" dirty="0" smtClean="0">
                <a:latin typeface="Times New Roman" pitchFamily="18" charset="0"/>
                <a:cs typeface="Times New Roman" pitchFamily="18" charset="0"/>
              </a:rPr>
              <a:t>sowing</a:t>
            </a:r>
            <a:r>
              <a:rPr lang="en-US" sz="25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2 or</a:t>
            </a:r>
            <a:r>
              <a:rPr lang="en-US" sz="25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5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varieties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527685" marR="179705" indent="-515620" algn="just">
              <a:lnSpc>
                <a:spcPts val="2400"/>
              </a:lnSpc>
              <a:spcBef>
                <a:spcPts val="600"/>
              </a:spcBef>
              <a:buAutoNum type="alphaLcPeriod"/>
              <a:tabLst>
                <a:tab pos="527685" algn="l"/>
                <a:tab pos="528320" algn="l"/>
              </a:tabLst>
            </a:pPr>
            <a:r>
              <a:rPr sz="2500" spc="-5" dirty="0">
                <a:latin typeface="Times New Roman" pitchFamily="18" charset="0"/>
                <a:cs typeface="Times New Roman" pitchFamily="18" charset="0"/>
              </a:rPr>
              <a:t>Carrying 2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different varieties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adjacent to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each  other.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527685" marR="278765" indent="-515620" algn="just">
              <a:lnSpc>
                <a:spcPts val="2400"/>
              </a:lnSpc>
              <a:spcBef>
                <a:spcPts val="600"/>
              </a:spcBef>
              <a:buAutoNum type="alphaLcPeriod"/>
              <a:tabLst>
                <a:tab pos="528320" algn="l"/>
              </a:tabLst>
            </a:pPr>
            <a:r>
              <a:rPr sz="2500" spc="-10" dirty="0">
                <a:latin typeface="Times New Roman" pitchFamily="18" charset="0"/>
                <a:cs typeface="Times New Roman" pitchFamily="18" charset="0"/>
              </a:rPr>
              <a:t>Growing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different varieties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adjacent to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each 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other.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 algn="just">
              <a:lnSpc>
                <a:spcPct val="100000"/>
              </a:lnSpc>
              <a:spcBef>
                <a:spcPts val="25"/>
              </a:spcBef>
              <a:buAutoNum type="alphaLcPeriod"/>
              <a:tabLst>
                <a:tab pos="528320" algn="l"/>
              </a:tabLst>
            </a:pPr>
            <a:r>
              <a:rPr sz="2500" spc="-5" dirty="0">
                <a:latin typeface="Times New Roman" pitchFamily="18" charset="0"/>
                <a:cs typeface="Times New Roman" pitchFamily="18" charset="0"/>
              </a:rPr>
              <a:t>Threshing</a:t>
            </a:r>
            <a:r>
              <a:rPr sz="25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floor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 algn="just">
              <a:lnSpc>
                <a:spcPct val="100000"/>
              </a:lnSpc>
              <a:buAutoNum type="alphaLcPeriod"/>
              <a:tabLst>
                <a:tab pos="527685" algn="l"/>
                <a:tab pos="528320" algn="l"/>
              </a:tabLst>
            </a:pPr>
            <a:r>
              <a:rPr sz="2500" spc="-5" dirty="0">
                <a:latin typeface="Times New Roman" pitchFamily="18" charset="0"/>
                <a:cs typeface="Times New Roman" pitchFamily="18" charset="0"/>
              </a:rPr>
              <a:t>Combine or</a:t>
            </a:r>
            <a:r>
              <a:rPr sz="25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threshers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 algn="just">
              <a:lnSpc>
                <a:spcPct val="100000"/>
              </a:lnSpc>
              <a:buAutoNum type="alphaLcPeriod"/>
              <a:tabLst>
                <a:tab pos="527685" algn="l"/>
                <a:tab pos="528320" algn="l"/>
              </a:tabLst>
            </a:pPr>
            <a:r>
              <a:rPr sz="2500" spc="-10" dirty="0">
                <a:latin typeface="Times New Roman" pitchFamily="18" charset="0"/>
                <a:cs typeface="Times New Roman" pitchFamily="18" charset="0"/>
              </a:rPr>
              <a:t>Bags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or seed</a:t>
            </a:r>
            <a:r>
              <a:rPr sz="25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10" dirty="0">
                <a:latin typeface="Times New Roman" pitchFamily="18" charset="0"/>
                <a:cs typeface="Times New Roman" pitchFamily="18" charset="0"/>
              </a:rPr>
              <a:t>bins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527685" indent="-515620" algn="just">
              <a:lnSpc>
                <a:spcPct val="100000"/>
              </a:lnSpc>
              <a:buAutoNum type="alphaLcPeriod"/>
              <a:tabLst>
                <a:tab pos="528320" algn="l"/>
              </a:tabLst>
            </a:pPr>
            <a:r>
              <a:rPr sz="2500" spc="-5" dirty="0">
                <a:latin typeface="Times New Roman" pitchFamily="18" charset="0"/>
                <a:cs typeface="Times New Roman" pitchFamily="18" charset="0"/>
              </a:rPr>
              <a:t>During seed</a:t>
            </a:r>
            <a:r>
              <a:rPr sz="25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500" spc="-5" dirty="0">
                <a:latin typeface="Times New Roman" pitchFamily="18" charset="0"/>
                <a:cs typeface="Times New Roman" pitchFamily="18" charset="0"/>
              </a:rPr>
              <a:t>processing</a:t>
            </a: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317500" marR="372110" algn="just">
              <a:lnSpc>
                <a:spcPct val="100000"/>
              </a:lnSpc>
              <a:spcBef>
                <a:spcPts val="2380"/>
              </a:spcBef>
              <a:tabLst>
                <a:tab pos="1816735" algn="l"/>
                <a:tab pos="2889250" algn="l"/>
                <a:tab pos="564261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it would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necessary to</a:t>
            </a:r>
            <a:r>
              <a:rPr sz="24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rogue</a:t>
            </a:r>
            <a:r>
              <a:rPr sz="24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seed </a:t>
            </a:r>
            <a:r>
              <a:rPr sz="2400" spc="-5" dirty="0" smtClean="0">
                <a:latin typeface="Times New Roman" pitchFamily="18" charset="0"/>
                <a:cs typeface="Times New Roman" pitchFamily="18" charset="0"/>
              </a:rPr>
              <a:t>fields</a:t>
            </a:r>
            <a:r>
              <a:rPr lang="en-US" sz="24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 smtClean="0"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en-US" sz="24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 smtClean="0">
                <a:latin typeface="Times New Roman" pitchFamily="18" charset="0"/>
                <a:cs typeface="Times New Roman" pitchFamily="18" charset="0"/>
              </a:rPr>
              <a:t>stages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crop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 growth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38200" y="290744"/>
            <a:ext cx="7391400" cy="88742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20827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39"/>
              </a:spcBef>
            </a:pPr>
            <a:r>
              <a:rPr sz="4400" i="0" dirty="0" smtClean="0">
                <a:latin typeface="Times New Roman" pitchFamily="18" charset="0"/>
                <a:cs typeface="Times New Roman" pitchFamily="18" charset="0"/>
              </a:rPr>
              <a:t>Mutations</a:t>
            </a:r>
            <a:endParaRPr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3439" y="1611832"/>
            <a:ext cx="7529830" cy="262392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124460" indent="186055" algn="just">
              <a:lnSpc>
                <a:spcPct val="150000"/>
              </a:lnSpc>
              <a:spcBef>
                <a:spcPts val="105"/>
              </a:spcBef>
            </a:pPr>
            <a:r>
              <a:rPr sz="2800" dirty="0">
                <a:latin typeface="Times New Roman" pitchFamily="18" charset="0"/>
                <a:cs typeface="Times New Roman" pitchFamily="18" charset="0"/>
              </a:rPr>
              <a:t>It is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of much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importance as the 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occurrence of spontaneous mutations 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very low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i.e. </a:t>
            </a:r>
            <a:r>
              <a:rPr sz="2800" spc="5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sz="2800" spc="7" baseline="25132" dirty="0">
                <a:latin typeface="Times New Roman" pitchFamily="18" charset="0"/>
                <a:cs typeface="Times New Roman" pitchFamily="18" charset="0"/>
              </a:rPr>
              <a:t>-7</a:t>
            </a:r>
            <a:r>
              <a:rPr sz="2800" spc="5" dirty="0">
                <a:latin typeface="Times New Roman" pitchFamily="18" charset="0"/>
                <a:cs typeface="Times New Roman" pitchFamily="18" charset="0"/>
              </a:rPr>
              <a:t>.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  <a:p>
            <a:pPr marL="38100" marR="30480" algn="just">
              <a:lnSpc>
                <a:spcPct val="150000"/>
              </a:lnSpc>
              <a:spcBef>
                <a:spcPts val="770"/>
              </a:spcBef>
            </a:pPr>
            <a:r>
              <a:rPr sz="2800" dirty="0">
                <a:latin typeface="Times New Roman" pitchFamily="18" charset="0"/>
                <a:cs typeface="Times New Roman" pitchFamily="18" charset="0"/>
              </a:rPr>
              <a:t>If any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visible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mutations are observed 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should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be removed by</a:t>
            </a:r>
            <a:r>
              <a:rPr sz="28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rouging.</a:t>
            </a:r>
          </a:p>
        </p:txBody>
      </p:sp>
      <p:sp>
        <p:nvSpPr>
          <p:cNvPr id="8" name="object 8"/>
          <p:cNvSpPr/>
          <p:nvPr/>
        </p:nvSpPr>
        <p:spPr>
          <a:xfrm>
            <a:off x="3048000" y="4343400"/>
            <a:ext cx="3677411" cy="228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7200" y="328844"/>
            <a:ext cx="8229600" cy="88742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208279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639"/>
              </a:spcBef>
            </a:pPr>
            <a:r>
              <a:rPr sz="4400" b="0" i="0" dirty="0">
                <a:latin typeface="Times New Roman" pitchFamily="18" charset="0"/>
                <a:cs typeface="Times New Roman" pitchFamily="18" charset="0"/>
              </a:rPr>
              <a:t>Natural</a:t>
            </a:r>
            <a:r>
              <a:rPr sz="4400" b="0" i="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400" b="0" i="0" dirty="0" smtClean="0">
                <a:latin typeface="Times New Roman" pitchFamily="18" charset="0"/>
                <a:cs typeface="Times New Roman" pitchFamily="18" charset="0"/>
              </a:rPr>
              <a:t>Crossing</a:t>
            </a:r>
            <a:endParaRPr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618234"/>
            <a:ext cx="8237220" cy="4975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92735" indent="-342900" algn="just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000" spc="-5" dirty="0">
                <a:latin typeface="Times New Roman" pitchFamily="18" charset="0"/>
                <a:cs typeface="Times New Roman" pitchFamily="18" charset="0"/>
              </a:rPr>
              <a:t>It is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important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source of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contamination in sexually 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propagated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crops due to introgression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of genes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from 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unrelated</a:t>
            </a:r>
            <a:r>
              <a:rPr sz="20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stocks/genotypes.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55600" marR="292735" indent="-342900" algn="just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extent of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contamination depends upon the 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amount of natural</a:t>
            </a:r>
            <a:r>
              <a:rPr sz="20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10" dirty="0" smtClean="0">
                <a:latin typeface="Times New Roman" pitchFamily="18" charset="0"/>
                <a:cs typeface="Times New Roman" pitchFamily="18" charset="0"/>
              </a:rPr>
              <a:t>cross-fertilization</a:t>
            </a:r>
            <a:r>
              <a:rPr lang="en-US" sz="2000" spc="-1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55600" marR="292735" indent="-342900" algn="just">
              <a:lnSpc>
                <a:spcPct val="15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atural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crossing is main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source of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contamination in  cross-fertilized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or often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cross-fertilized</a:t>
            </a:r>
            <a:r>
              <a:rPr sz="20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crops.</a:t>
            </a:r>
          </a:p>
          <a:p>
            <a:pPr marL="355600" marR="695325" indent="-342900" algn="just">
              <a:lnSpc>
                <a:spcPct val="15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The extent of genetic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contamination depends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on 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breeding system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species,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isolation distance,  varietal mass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and pollinating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agent.</a:t>
            </a:r>
          </a:p>
          <a:p>
            <a:pPr marL="241300" marR="5080">
              <a:lnSpc>
                <a:spcPct val="150000"/>
              </a:lnSpc>
              <a:spcBef>
                <a:spcPts val="1875"/>
              </a:spcBef>
            </a:pPr>
            <a:r>
              <a:rPr sz="2000" b="1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sz="2000" b="1" spc="-5" dirty="0">
                <a:latin typeface="Times New Roman" pitchFamily="18" charset="0"/>
                <a:cs typeface="Times New Roman" pitchFamily="18" charset="0"/>
              </a:rPr>
              <a:t>overcome the </a:t>
            </a:r>
            <a:r>
              <a:rPr sz="2000" b="1" dirty="0">
                <a:latin typeface="Times New Roman" pitchFamily="18" charset="0"/>
                <a:cs typeface="Times New Roman" pitchFamily="18" charset="0"/>
              </a:rPr>
              <a:t>problem of </a:t>
            </a:r>
            <a:r>
              <a:rPr sz="2000" b="1" spc="-5" dirty="0">
                <a:latin typeface="Times New Roman" pitchFamily="18" charset="0"/>
                <a:cs typeface="Times New Roman" pitchFamily="18" charset="0"/>
              </a:rPr>
              <a:t>natural crossing isolation  </a:t>
            </a:r>
            <a:r>
              <a:rPr sz="2000" b="1" spc="-10" dirty="0">
                <a:latin typeface="Times New Roman" pitchFamily="18" charset="0"/>
                <a:cs typeface="Times New Roman" pitchFamily="18" charset="0"/>
              </a:rPr>
              <a:t>distance </a:t>
            </a:r>
            <a:r>
              <a:rPr sz="2000" b="1" dirty="0">
                <a:latin typeface="Times New Roman" pitchFamily="18" charset="0"/>
                <a:cs typeface="Times New Roman" pitchFamily="18" charset="0"/>
              </a:rPr>
              <a:t>has </a:t>
            </a:r>
            <a:r>
              <a:rPr sz="2000" b="1" spc="-5" dirty="0">
                <a:latin typeface="Times New Roman" pitchFamily="18" charset="0"/>
                <a:cs typeface="Times New Roman" pitchFamily="18" charset="0"/>
              </a:rPr>
              <a:t>to be</a:t>
            </a:r>
            <a:r>
              <a:rPr sz="2000" b="1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b="1" spc="-5" dirty="0">
                <a:latin typeface="Times New Roman" pitchFamily="18" charset="0"/>
                <a:cs typeface="Times New Roman" pitchFamily="18" charset="0"/>
              </a:rPr>
              <a:t>maintained.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7200" y="402109"/>
            <a:ext cx="8229600" cy="88742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20827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39"/>
              </a:spcBef>
            </a:pPr>
            <a:r>
              <a:rPr sz="4400" i="0" dirty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sz="4400" i="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400" i="0" spc="-5" dirty="0" smtClean="0">
                <a:latin typeface="Times New Roman" pitchFamily="18" charset="0"/>
                <a:cs typeface="Times New Roman" pitchFamily="18" charset="0"/>
              </a:rPr>
              <a:t>drift</a:t>
            </a:r>
            <a:endParaRPr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3400" y="1905000"/>
            <a:ext cx="8229600" cy="286905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5080" indent="571500" algn="just">
              <a:lnSpc>
                <a:spcPct val="150000"/>
              </a:lnSpc>
              <a:spcBef>
                <a:spcPts val="490"/>
              </a:spcBef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When seed is multiplied in large  areas only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small quantities of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seed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is 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taken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preserved for the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next 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years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sowing.</a:t>
            </a:r>
          </a:p>
          <a:p>
            <a:pPr marL="12700" marR="5080" indent="571500" algn="just">
              <a:lnSpc>
                <a:spcPct val="150000"/>
              </a:lnSpc>
              <a:spcBef>
                <a:spcPts val="775"/>
              </a:spcBef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Because of such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sub-sampling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all 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 genotypes will not be represented 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 next generation and leads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to  change in genetic composition. This is  called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as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sz="24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drift.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71600" y="304800"/>
            <a:ext cx="6705600" cy="5482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144">
            <a:solidFill>
              <a:srgbClr val="FF0000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434"/>
              </a:spcBef>
            </a:pPr>
            <a:r>
              <a:rPr sz="3200" i="0" dirty="0">
                <a:latin typeface="Times New Roman" pitchFamily="18" charset="0"/>
                <a:cs typeface="Times New Roman" pitchFamily="18" charset="0"/>
              </a:rPr>
              <a:t>Minor Genetic</a:t>
            </a:r>
            <a:r>
              <a:rPr sz="3200" i="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i="0" dirty="0">
                <a:latin typeface="Times New Roman" pitchFamily="18" charset="0"/>
                <a:cs typeface="Times New Roman" pitchFamily="18" charset="0"/>
              </a:rPr>
              <a:t>variation</a:t>
            </a:r>
            <a:endParaRPr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540" y="1209456"/>
            <a:ext cx="8455660" cy="50389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105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spc="-5" dirty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sz="2400" spc="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minor</a:t>
            </a:r>
            <a:r>
              <a:rPr sz="2400" spc="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sz="2400" spc="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changes</a:t>
            </a:r>
            <a:r>
              <a:rPr sz="2400" spc="1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may</a:t>
            </a:r>
            <a:r>
              <a:rPr sz="2400" spc="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occur</a:t>
            </a:r>
            <a:r>
              <a:rPr sz="2400" spc="2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during</a:t>
            </a:r>
            <a:r>
              <a:rPr sz="2400" spc="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sz="2400" spc="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 smtClean="0">
                <a:latin typeface="Times New Roman" pitchFamily="18" charset="0"/>
                <a:cs typeface="Times New Roman" pitchFamily="18" charset="0"/>
              </a:rPr>
              <a:t>cycles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 smtClean="0">
                <a:latin typeface="Times New Roman" pitchFamily="18" charset="0"/>
                <a:cs typeface="Times New Roman" pitchFamily="18" charset="0"/>
              </a:rPr>
              <a:t>due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difference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24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environment.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464820" indent="-452755" algn="just">
              <a:lnSpc>
                <a:spcPct val="100000"/>
              </a:lnSpc>
              <a:spcBef>
                <a:spcPts val="1925"/>
              </a:spcBef>
              <a:buFont typeface="Wingdings"/>
              <a:buChar char=""/>
              <a:tabLst>
                <a:tab pos="465455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Due to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changes in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yields may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be</a:t>
            </a:r>
            <a:r>
              <a:rPr sz="2400" spc="-20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affected.</a:t>
            </a:r>
          </a:p>
          <a:p>
            <a:pPr marL="355600" marR="5080" indent="-342900" algn="just">
              <a:lnSpc>
                <a:spcPct val="160000"/>
              </a:lnSpc>
              <a:spcBef>
                <a:spcPts val="480"/>
              </a:spcBef>
              <a:buFont typeface="Wingdings"/>
              <a:buChar char=""/>
              <a:tabLst>
                <a:tab pos="465455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	To avoid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such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minor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genetic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variations periodic testing of the  varieties must be done from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breeder’s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seed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nucleus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seed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in  self-pollinated</a:t>
            </a:r>
            <a:r>
              <a:rPr sz="24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crops.</a:t>
            </a:r>
          </a:p>
          <a:p>
            <a:pPr marL="355600" marR="7620" indent="-342900" algn="just">
              <a:lnSpc>
                <a:spcPct val="160000"/>
              </a:lnSpc>
              <a:spcBef>
                <a:spcPts val="480"/>
              </a:spcBef>
              <a:buFont typeface="Wingdings"/>
              <a:buChar char=""/>
              <a:tabLst>
                <a:tab pos="35560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minor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genetic variation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is a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common feature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in often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cross-  pollinated species;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therefore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care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should </a:t>
            </a:r>
            <a:r>
              <a:rPr sz="2400" spc="-10" dirty="0">
                <a:latin typeface="Times New Roman" pitchFamily="18" charset="0"/>
                <a:cs typeface="Times New Roman" pitchFamily="18" charset="0"/>
              </a:rPr>
              <a:t>be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taken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during 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maintenance 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nucleus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breeder</a:t>
            </a:r>
            <a:r>
              <a:rPr sz="24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seed.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1109</Words>
  <Application>Microsoft Office PowerPoint</Application>
  <PresentationFormat>On-screen Show (4:3)</PresentationFormat>
  <Paragraphs>126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Deterioration causes of crop varieties  and their control; Maintenance of  Genetic Purity during seed Production</vt:lpstr>
      <vt:lpstr>Introduction</vt:lpstr>
      <vt:lpstr>Slide 3</vt:lpstr>
      <vt:lpstr>Developmental Variation</vt:lpstr>
      <vt:lpstr>2. Mechanical Mixtures</vt:lpstr>
      <vt:lpstr>Mutations</vt:lpstr>
      <vt:lpstr>Natural Crossing</vt:lpstr>
      <vt:lpstr>Genetic drift</vt:lpstr>
      <vt:lpstr>Minor Genetic variation</vt:lpstr>
      <vt:lpstr>Selective influence of Disease</vt:lpstr>
      <vt:lpstr>Techniques of the Breeder</vt:lpstr>
      <vt:lpstr>Breakdown of male sterility</vt:lpstr>
      <vt:lpstr>Maintenance of Genetic Purity during seed  Production</vt:lpstr>
      <vt:lpstr>Steps suggested by Hartman and Kestar  (1968) for maintaining genetic purity</vt:lpstr>
      <vt:lpstr>Safe guards for maintenance of genetic purity</vt:lpstr>
      <vt:lpstr>Control of Seed Source</vt:lpstr>
      <vt:lpstr>Scheme showing cultivar breeding , maintenance and multiplication in India</vt:lpstr>
      <vt:lpstr>Slide 18</vt:lpstr>
      <vt:lpstr>Isolation </vt:lpstr>
      <vt:lpstr>Slide 20</vt:lpstr>
      <vt:lpstr>The main sources of off types</vt:lpstr>
      <vt:lpstr>Seed Certification</vt:lpstr>
      <vt:lpstr>Grow-out Test</vt:lpstr>
      <vt:lpstr>Thank you…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Deterioration causes of crop varieties  and their control; Maintenance of  Genetic Purity during seed Production</dc:title>
  <cp:lastModifiedBy>GOURAV</cp:lastModifiedBy>
  <cp:revision>5</cp:revision>
  <dcterms:created xsi:type="dcterms:W3CDTF">2021-03-10T06:41:38Z</dcterms:created>
  <dcterms:modified xsi:type="dcterms:W3CDTF">2021-03-12T12:31:27Z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2017-08-16T00:00:00Z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2021-03-10T00:00:00Z</vt:filetime>
  </property>
</Properties>
</file>