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57" r:id="rId3"/>
    <p:sldId id="260" r:id="rId4"/>
    <p:sldId id="262" r:id="rId5"/>
    <p:sldId id="265" r:id="rId6"/>
    <p:sldId id="266" r:id="rId7"/>
    <p:sldId id="268" r:id="rId8"/>
    <p:sldId id="270" r:id="rId9"/>
    <p:sldId id="271" r:id="rId10"/>
    <p:sldId id="323" r:id="rId11"/>
    <p:sldId id="273" r:id="rId12"/>
    <p:sldId id="276" r:id="rId13"/>
    <p:sldId id="279" r:id="rId14"/>
    <p:sldId id="281" r:id="rId15"/>
    <p:sldId id="283" r:id="rId16"/>
    <p:sldId id="296" r:id="rId17"/>
    <p:sldId id="298" r:id="rId18"/>
    <p:sldId id="299" r:id="rId19"/>
    <p:sldId id="301" r:id="rId20"/>
    <p:sldId id="303" r:id="rId21"/>
    <p:sldId id="304" r:id="rId22"/>
    <p:sldId id="305" r:id="rId23"/>
    <p:sldId id="306" r:id="rId24"/>
    <p:sldId id="307" r:id="rId25"/>
    <p:sldId id="309" r:id="rId26"/>
    <p:sldId id="310" r:id="rId27"/>
    <p:sldId id="312" r:id="rId28"/>
    <p:sldId id="313" r:id="rId29"/>
    <p:sldId id="314" r:id="rId30"/>
    <p:sldId id="315" r:id="rId31"/>
    <p:sldId id="316" r:id="rId32"/>
    <p:sldId id="317" r:id="rId33"/>
    <p:sldId id="319" r:id="rId34"/>
    <p:sldId id="322" r:id="rId35"/>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24" autoAdjust="0"/>
  </p:normalViewPr>
  <p:slideViewPr>
    <p:cSldViewPr>
      <p:cViewPr varScale="1">
        <p:scale>
          <a:sx n="66" d="100"/>
          <a:sy n="66" d="100"/>
        </p:scale>
        <p:origin x="-1320"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IN"/>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12-Mar-21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12-Mar-21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53563" y="352637"/>
            <a:ext cx="7301071"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12-Mar-21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12-Mar-21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8"/>
            <a:ext cx="8549640" cy="1543685"/>
          </a:xfrm>
        </p:spPr>
        <p:txBody>
          <a:bodyPr anchor="t"/>
          <a:lstStyle>
            <a:lvl1pPr algn="l">
              <a:defRPr sz="4500" b="1" cap="all"/>
            </a:lvl1pPr>
          </a:lstStyle>
          <a:p>
            <a:r>
              <a:rPr lang="en-US" smtClean="0"/>
              <a:t>Click to edit Master title style</a:t>
            </a:r>
            <a:endParaRPr lang="en-IN"/>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12-Mar-21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615942"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12-Mar-21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12-Mar-21</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12-Mar-21</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12-Mar-21</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200" b="1"/>
            </a:lvl1pPr>
          </a:lstStyle>
          <a:p>
            <a:r>
              <a:rPr lang="en-US" smtClean="0"/>
              <a:t>Click to edit Master title style</a:t>
            </a:r>
            <a:endParaRPr lang="en-IN"/>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12-Mar-21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IN"/>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endParaRPr lang="en-IN"/>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12-Mar-21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70" tIns="50935" rIns="101870" bIns="50935"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502920" y="1813562"/>
            <a:ext cx="9052560" cy="5129425"/>
          </a:xfrm>
          <a:prstGeom prst="rect">
            <a:avLst/>
          </a:prstGeom>
        </p:spPr>
        <p:txBody>
          <a:bodyPr vert="horz" lIns="101870" tIns="50935" rIns="101870" bIns="509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502920" y="7203864"/>
            <a:ext cx="2346960" cy="413808"/>
          </a:xfrm>
          <a:prstGeom prst="rect">
            <a:avLst/>
          </a:prstGeom>
        </p:spPr>
        <p:txBody>
          <a:bodyPr vert="horz" lIns="101870" tIns="50935" rIns="101870" bIns="50935" rtlCol="0" anchor="ctr"/>
          <a:lstStyle>
            <a:lvl1pPr algn="l">
              <a:defRPr sz="1300">
                <a:solidFill>
                  <a:schemeClr val="tx1">
                    <a:tint val="75000"/>
                  </a:schemeClr>
                </a:solidFill>
              </a:defRPr>
            </a:lvl1pPr>
          </a:lstStyle>
          <a:p>
            <a:fld id="{1D8BD707-D9CF-40AE-B4C6-C98DA3205C09}" type="datetimeFigureOut">
              <a:rPr lang="en-US" smtClean="0"/>
              <a:pPr/>
              <a:t>12-Mar-21</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70" tIns="50935" rIns="101870" bIns="50935" rtlCol="0" anchor="ctr"/>
          <a:lstStyle>
            <a:lvl1pPr algn="ctr">
              <a:defRPr sz="13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70" tIns="50935" rIns="101870" bIns="50935" rtlCol="0" anchor="ctr"/>
          <a:lstStyle>
            <a:lvl1pPr algn="r">
              <a:defRPr sz="1300">
                <a:solidFill>
                  <a:schemeClr val="tx1">
                    <a:tint val="75000"/>
                  </a:schemeClr>
                </a:solidFill>
              </a:defRPr>
            </a:lvl1pPr>
          </a:lstStyle>
          <a:p>
            <a:fld id="{B6F15528-21DE-4FAA-801E-634DDDAF4B2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1018705" rtl="0" eaLnBrk="1" latinLnBrk="0" hangingPunct="1">
        <a:spcBef>
          <a:spcPct val="0"/>
        </a:spcBef>
        <a:buNone/>
        <a:defRPr sz="4900" kern="1200">
          <a:solidFill>
            <a:schemeClr val="tx1"/>
          </a:solidFill>
          <a:latin typeface="+mj-lt"/>
          <a:ea typeface="+mj-ea"/>
          <a:cs typeface="+mj-cs"/>
        </a:defRPr>
      </a:lvl1pPr>
    </p:titleStyle>
    <p:bodyStyle>
      <a:lvl1pPr marL="382015" indent="-382015" algn="l" defTabSz="1018705"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698" indent="-318346" algn="l" defTabSz="101870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754380" y="2486711"/>
            <a:ext cx="8549640" cy="1521570"/>
          </a:xfrm>
          <a:prstGeom prst="rect">
            <a:avLst/>
          </a:prstGeom>
          <a:solidFill>
            <a:schemeClr val="accent3">
              <a:lumMod val="60000"/>
              <a:lumOff val="40000"/>
            </a:schemeClr>
          </a:solidFill>
          <a:ln>
            <a:solidFill>
              <a:srgbClr val="FF0000"/>
            </a:solidFill>
          </a:ln>
        </p:spPr>
        <p:txBody>
          <a:bodyPr vert="horz" wrap="square" lIns="0" tIns="13335" rIns="0" bIns="0" rtlCol="0">
            <a:spAutoFit/>
          </a:bodyPr>
          <a:lstStyle/>
          <a:p>
            <a:pPr marL="240029">
              <a:lnSpc>
                <a:spcPct val="100000"/>
              </a:lnSpc>
              <a:spcBef>
                <a:spcPts val="105"/>
              </a:spcBef>
            </a:pPr>
            <a:r>
              <a:rPr lang="en-IN" dirty="0">
                <a:latin typeface="Times New Roman" pitchFamily="18" charset="0"/>
                <a:cs typeface="Times New Roman" pitchFamily="18" charset="0"/>
              </a:rPr>
              <a:t>Mode of pollination and reproduction in crop </a:t>
            </a:r>
            <a:r>
              <a:rPr lang="en-IN" dirty="0" smtClean="0">
                <a:latin typeface="Times New Roman" pitchFamily="18" charset="0"/>
                <a:cs typeface="Times New Roman" pitchFamily="18" charset="0"/>
              </a:rPr>
              <a:t>plants</a:t>
            </a:r>
            <a:endParaRPr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86000"/>
            <a:ext cx="7790915" cy="1446550"/>
          </a:xfrm>
          <a:prstGeom prst="rect">
            <a:avLst/>
          </a:prstGeom>
          <a:solidFill>
            <a:srgbClr val="92D050"/>
          </a:solidFill>
          <a:ln>
            <a:solidFill>
              <a:srgbClr val="FF0000"/>
            </a:solidFill>
          </a:ln>
        </p:spPr>
        <p:txBody>
          <a:bodyPr wrap="none">
            <a:spAutoFit/>
          </a:bodyPr>
          <a:lstStyle/>
          <a:p>
            <a:r>
              <a:rPr lang="en-IN" sz="4400" spc="-5" dirty="0" smtClean="0">
                <a:latin typeface="Times New Roman" pitchFamily="18" charset="0"/>
                <a:cs typeface="Times New Roman" pitchFamily="18" charset="0"/>
              </a:rPr>
              <a:t>HYBRID</a:t>
            </a:r>
            <a:r>
              <a:rPr lang="en-IN" sz="4400" spc="-35" dirty="0" smtClean="0">
                <a:latin typeface="Times New Roman" pitchFamily="18" charset="0"/>
                <a:cs typeface="Times New Roman" pitchFamily="18" charset="0"/>
              </a:rPr>
              <a:t> </a:t>
            </a:r>
            <a:r>
              <a:rPr lang="en-IN" sz="4400" spc="5" dirty="0" smtClean="0">
                <a:latin typeface="Times New Roman" pitchFamily="18" charset="0"/>
                <a:cs typeface="Times New Roman" pitchFamily="18" charset="0"/>
              </a:rPr>
              <a:t>SEED</a:t>
            </a:r>
            <a:r>
              <a:rPr lang="en-IN" sz="4400" spc="-55" dirty="0" smtClean="0">
                <a:latin typeface="Times New Roman" pitchFamily="18" charset="0"/>
                <a:cs typeface="Times New Roman" pitchFamily="18" charset="0"/>
              </a:rPr>
              <a:t> </a:t>
            </a:r>
            <a:r>
              <a:rPr lang="en-IN" sz="4400" spc="-5" dirty="0" smtClean="0">
                <a:latin typeface="Times New Roman" pitchFamily="18" charset="0"/>
                <a:cs typeface="Times New Roman" pitchFamily="18" charset="0"/>
              </a:rPr>
              <a:t>PRODUCTION</a:t>
            </a:r>
            <a:r>
              <a:rPr lang="en-IN" sz="4400" spc="-50" dirty="0" smtClean="0">
                <a:latin typeface="Times New Roman" pitchFamily="18" charset="0"/>
                <a:cs typeface="Times New Roman" pitchFamily="18" charset="0"/>
              </a:rPr>
              <a:t> </a:t>
            </a:r>
          </a:p>
          <a:p>
            <a:pPr algn="ctr"/>
            <a:r>
              <a:rPr lang="en-IN" sz="4400" dirty="0" smtClean="0">
                <a:latin typeface="Times New Roman" pitchFamily="18" charset="0"/>
                <a:cs typeface="Times New Roman" pitchFamily="18" charset="0"/>
              </a:rPr>
              <a:t>TECHNOLOGIES</a:t>
            </a:r>
            <a:endParaRPr lang="en-IN" sz="4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777989"/>
            <a:ext cx="9601200" cy="3336811"/>
          </a:xfrm>
          <a:prstGeom prst="rect">
            <a:avLst/>
          </a:prstGeom>
        </p:spPr>
        <p:txBody>
          <a:bodyPr vert="horz" wrap="square" lIns="0" tIns="12700" rIns="0" bIns="0" rtlCol="0">
            <a:spAutoFit/>
          </a:bodyPr>
          <a:lstStyle/>
          <a:p>
            <a:pPr marL="12700" marR="5080" algn="just">
              <a:lnSpc>
                <a:spcPct val="150000"/>
              </a:lnSpc>
              <a:spcBef>
                <a:spcPts val="100"/>
              </a:spcBef>
              <a:tabLst>
                <a:tab pos="926465" algn="l"/>
                <a:tab pos="2078989" algn="l"/>
                <a:tab pos="2602865" algn="l"/>
                <a:tab pos="3535679" algn="l"/>
                <a:tab pos="5114925" algn="l"/>
                <a:tab pos="5654040" algn="l"/>
                <a:tab pos="6772909" algn="l"/>
                <a:tab pos="7839709" algn="l"/>
              </a:tabLst>
            </a:pPr>
            <a:r>
              <a:rPr sz="2400" dirty="0" smtClean="0">
                <a:latin typeface="Times New Roman" pitchFamily="18" charset="0"/>
                <a:cs typeface="Times New Roman" pitchFamily="18" charset="0"/>
              </a:rPr>
              <a:t>See</a:t>
            </a:r>
            <a:r>
              <a:rPr sz="2400" spc="-5" dirty="0" smtClean="0">
                <a:latin typeface="Times New Roman" pitchFamily="18" charset="0"/>
                <a:cs typeface="Times New Roman" pitchFamily="18" charset="0"/>
              </a:rPr>
              <a:t>d</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fo</a:t>
            </a:r>
            <a:r>
              <a:rPr sz="2400" spc="-10" dirty="0" smtClean="0">
                <a:latin typeface="Times New Roman" pitchFamily="18" charset="0"/>
                <a:cs typeface="Times New Roman" pitchFamily="18" charset="0"/>
              </a:rPr>
              <a:t>r</a:t>
            </a:r>
            <a:r>
              <a:rPr sz="2400" spc="10" dirty="0" smtClean="0">
                <a:latin typeface="Times New Roman" pitchFamily="18" charset="0"/>
                <a:cs typeface="Times New Roman" pitchFamily="18" charset="0"/>
              </a:rPr>
              <a:t>m</a:t>
            </a:r>
            <a:r>
              <a:rPr sz="2400" dirty="0" smtClean="0">
                <a:latin typeface="Times New Roman" pitchFamily="18" charset="0"/>
                <a:cs typeface="Times New Roman" pitchFamily="18" charset="0"/>
              </a:rPr>
              <a:t>e</a:t>
            </a:r>
            <a:r>
              <a:rPr sz="2400" spc="-5" dirty="0" smtClean="0">
                <a:latin typeface="Times New Roman" pitchFamily="18" charset="0"/>
                <a:cs typeface="Times New Roman" pitchFamily="18" charset="0"/>
              </a:rPr>
              <a:t>d</a:t>
            </a:r>
            <a:r>
              <a:rPr lang="en-US" sz="2400" spc="-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by</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c</a:t>
            </a:r>
            <a:r>
              <a:rPr sz="2400" spc="-5" dirty="0" smtClean="0">
                <a:latin typeface="Times New Roman" pitchFamily="18" charset="0"/>
                <a:cs typeface="Times New Roman" pitchFamily="18" charset="0"/>
              </a:rPr>
              <a:t>r</a:t>
            </a:r>
            <a:r>
              <a:rPr sz="2400" dirty="0" smtClean="0">
                <a:latin typeface="Times New Roman" pitchFamily="18" charset="0"/>
                <a:cs typeface="Times New Roman" pitchFamily="18" charset="0"/>
              </a:rPr>
              <a:t>oss</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po</a:t>
            </a:r>
            <a:r>
              <a:rPr sz="2400" spc="-10" dirty="0" smtClean="0">
                <a:latin typeface="Times New Roman" pitchFamily="18" charset="0"/>
                <a:cs typeface="Times New Roman" pitchFamily="18" charset="0"/>
              </a:rPr>
              <a:t>lli</a:t>
            </a:r>
            <a:r>
              <a:rPr sz="2400" dirty="0" smtClean="0">
                <a:latin typeface="Times New Roman" pitchFamily="18" charset="0"/>
                <a:cs typeface="Times New Roman" pitchFamily="18" charset="0"/>
              </a:rPr>
              <a:t>nat</a:t>
            </a:r>
            <a:r>
              <a:rPr sz="2400" spc="-10" dirty="0" smtClean="0">
                <a:latin typeface="Times New Roman" pitchFamily="18" charset="0"/>
                <a:cs typeface="Times New Roman" pitchFamily="18" charset="0"/>
              </a:rPr>
              <a:t>i</a:t>
            </a:r>
            <a:r>
              <a:rPr sz="2400" dirty="0" smtClean="0">
                <a:latin typeface="Times New Roman" pitchFamily="18" charset="0"/>
                <a:cs typeface="Times New Roman" pitchFamily="18" charset="0"/>
              </a:rPr>
              <a:t>o</a:t>
            </a:r>
            <a:r>
              <a:rPr sz="2400" spc="-5" dirty="0" smtClean="0">
                <a:latin typeface="Times New Roman" pitchFamily="18" charset="0"/>
                <a:cs typeface="Times New Roman" pitchFamily="18" charset="0"/>
              </a:rPr>
              <a:t>n</a:t>
            </a:r>
            <a:r>
              <a:rPr lang="en-US" sz="2400" spc="-5" dirty="0" smtClean="0">
                <a:latin typeface="Times New Roman" pitchFamily="18" charset="0"/>
                <a:cs typeface="Times New Roman" pitchFamily="18" charset="0"/>
              </a:rPr>
              <a:t> </a:t>
            </a:r>
            <a:r>
              <a:rPr sz="2400" spc="-20" dirty="0" smtClean="0">
                <a:latin typeface="Times New Roman" pitchFamily="18" charset="0"/>
                <a:cs typeface="Times New Roman" pitchFamily="18" charset="0"/>
              </a:rPr>
              <a:t>o</a:t>
            </a:r>
            <a:r>
              <a:rPr sz="2400" spc="-5" dirty="0" smtClean="0">
                <a:latin typeface="Times New Roman" pitchFamily="18" charset="0"/>
                <a:cs typeface="Times New Roman" pitchFamily="18" charset="0"/>
              </a:rPr>
              <a:t>n</a:t>
            </a:r>
            <a:r>
              <a:rPr lang="en-US" sz="2400" spc="-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f</a:t>
            </a:r>
            <a:r>
              <a:rPr sz="2400" spc="-20" dirty="0" smtClean="0">
                <a:latin typeface="Times New Roman" pitchFamily="18" charset="0"/>
                <a:cs typeface="Times New Roman" pitchFamily="18" charset="0"/>
              </a:rPr>
              <a:t>e</a:t>
            </a:r>
            <a:r>
              <a:rPr sz="2400" spc="10" dirty="0" smtClean="0">
                <a:latin typeface="Times New Roman" pitchFamily="18" charset="0"/>
                <a:cs typeface="Times New Roman" pitchFamily="18" charset="0"/>
              </a:rPr>
              <a:t>m</a:t>
            </a:r>
            <a:r>
              <a:rPr sz="2400" dirty="0" smtClean="0">
                <a:latin typeface="Times New Roman" pitchFamily="18" charset="0"/>
                <a:cs typeface="Times New Roman" pitchFamily="18" charset="0"/>
              </a:rPr>
              <a:t>a</a:t>
            </a:r>
            <a:r>
              <a:rPr sz="2400" spc="-10" dirty="0" smtClean="0">
                <a:latin typeface="Times New Roman" pitchFamily="18" charset="0"/>
                <a:cs typeface="Times New Roman" pitchFamily="18" charset="0"/>
              </a:rPr>
              <a:t>l</a:t>
            </a:r>
            <a:r>
              <a:rPr sz="2400" spc="-5" dirty="0" smtClean="0">
                <a:latin typeface="Times New Roman" pitchFamily="18" charset="0"/>
                <a:cs typeface="Times New Roman" pitchFamily="18" charset="0"/>
              </a:rPr>
              <a:t>e</a:t>
            </a:r>
            <a:r>
              <a:rPr lang="en-US" sz="2400" spc="-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pa</a:t>
            </a:r>
            <a:r>
              <a:rPr sz="2400" spc="-5" dirty="0" smtClean="0">
                <a:latin typeface="Times New Roman" pitchFamily="18" charset="0"/>
                <a:cs typeface="Times New Roman" pitchFamily="18" charset="0"/>
              </a:rPr>
              <a:t>r</a:t>
            </a:r>
            <a:r>
              <a:rPr sz="2400" dirty="0" smtClean="0">
                <a:latin typeface="Times New Roman" pitchFamily="18" charset="0"/>
                <a:cs typeface="Times New Roman" pitchFamily="18" charset="0"/>
              </a:rPr>
              <a:t>e</a:t>
            </a:r>
            <a:r>
              <a:rPr sz="2400" spc="-20" dirty="0" smtClean="0">
                <a:latin typeface="Times New Roman" pitchFamily="18" charset="0"/>
                <a:cs typeface="Times New Roman" pitchFamily="18" charset="0"/>
              </a:rPr>
              <a:t>n</a:t>
            </a:r>
            <a:r>
              <a:rPr sz="2400"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h</a:t>
            </a:r>
            <a:r>
              <a:rPr sz="2400" spc="-5" dirty="0" smtClean="0">
                <a:latin typeface="Times New Roman" pitchFamily="18" charset="0"/>
                <a:cs typeface="Times New Roman" pitchFamily="18" charset="0"/>
              </a:rPr>
              <a:t>ybrid</a:t>
            </a:r>
            <a:r>
              <a:rPr lang="en-US" sz="2400" spc="-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seed</a:t>
            </a:r>
            <a:r>
              <a:rPr lang="en-US"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Performance</a:t>
            </a:r>
            <a:r>
              <a:rPr lang="en-IN" sz="2400" spc="195"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of</a:t>
            </a:r>
            <a:r>
              <a:rPr lang="en-IN" sz="2400" spc="204"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hybrid</a:t>
            </a:r>
            <a:r>
              <a:rPr lang="en-IN" sz="2400" spc="21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is</a:t>
            </a:r>
            <a:r>
              <a:rPr lang="en-IN" sz="2400" spc="19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better</a:t>
            </a:r>
            <a:r>
              <a:rPr lang="en-IN" sz="2400" spc="17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than</a:t>
            </a:r>
            <a:r>
              <a:rPr lang="en-IN" sz="2400" spc="19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the</a:t>
            </a:r>
            <a:r>
              <a:rPr lang="en-IN" sz="2400" spc="19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parents</a:t>
            </a:r>
            <a:r>
              <a:rPr lang="en-IN" sz="2400" spc="18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and</a:t>
            </a:r>
            <a:r>
              <a:rPr lang="en-IN" sz="2400" spc="19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other </a:t>
            </a:r>
            <a:r>
              <a:rPr lang="en-IN" sz="2400" spc="-65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varieties</a:t>
            </a:r>
            <a:r>
              <a:rPr lang="en-IN" sz="2400" dirty="0" smtClean="0">
                <a:latin typeface="Times New Roman" pitchFamily="18" charset="0"/>
                <a:cs typeface="Times New Roman" pitchFamily="18" charset="0"/>
              </a:rPr>
              <a:t> because</a:t>
            </a:r>
            <a:r>
              <a:rPr lang="en-IN" sz="2400" spc="-3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of</a:t>
            </a:r>
            <a:r>
              <a:rPr lang="en-IN" sz="2400" spc="-1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heterosis. Heterosis, </a:t>
            </a:r>
            <a:r>
              <a:rPr lang="en-IN" sz="2400" spc="-5" dirty="0" smtClean="0">
                <a:latin typeface="Times New Roman" pitchFamily="18" charset="0"/>
                <a:cs typeface="Times New Roman" pitchFamily="18" charset="0"/>
              </a:rPr>
              <a:t>hybrid </a:t>
            </a:r>
            <a:r>
              <a:rPr lang="en-IN" sz="2400" spc="-30" dirty="0" smtClean="0">
                <a:latin typeface="Times New Roman" pitchFamily="18" charset="0"/>
                <a:cs typeface="Times New Roman" pitchFamily="18" charset="0"/>
              </a:rPr>
              <a:t>vigour, </a:t>
            </a:r>
            <a:r>
              <a:rPr lang="en-IN" sz="2400" dirty="0" smtClean="0">
                <a:latin typeface="Times New Roman" pitchFamily="18" charset="0"/>
                <a:cs typeface="Times New Roman" pitchFamily="18" charset="0"/>
              </a:rPr>
              <a:t>or </a:t>
            </a:r>
            <a:r>
              <a:rPr lang="en-IN" sz="2400" spc="-5" dirty="0" smtClean="0">
                <a:latin typeface="Times New Roman" pitchFamily="18" charset="0"/>
                <a:cs typeface="Times New Roman" pitchFamily="18" charset="0"/>
              </a:rPr>
              <a:t>outbreeding enhancement, is </a:t>
            </a:r>
            <a:r>
              <a:rPr lang="en-IN" sz="2400" spc="-10" dirty="0" smtClean="0">
                <a:latin typeface="Times New Roman" pitchFamily="18" charset="0"/>
                <a:cs typeface="Times New Roman" pitchFamily="18" charset="0"/>
              </a:rPr>
              <a:t>the </a:t>
            </a:r>
            <a:r>
              <a:rPr lang="en-IN" sz="2400" spc="-65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improved </a:t>
            </a:r>
            <a:r>
              <a:rPr lang="en-IN" sz="2400" dirty="0" smtClean="0">
                <a:latin typeface="Times New Roman" pitchFamily="18" charset="0"/>
                <a:cs typeface="Times New Roman" pitchFamily="18" charset="0"/>
              </a:rPr>
              <a:t>or </a:t>
            </a:r>
            <a:r>
              <a:rPr lang="en-IN" sz="2400" spc="-5" dirty="0" smtClean="0">
                <a:latin typeface="Times New Roman" pitchFamily="18" charset="0"/>
                <a:cs typeface="Times New Roman" pitchFamily="18" charset="0"/>
              </a:rPr>
              <a:t>increased </a:t>
            </a:r>
            <a:r>
              <a:rPr lang="en-IN" sz="2400" dirty="0" smtClean="0">
                <a:latin typeface="Times New Roman" pitchFamily="18" charset="0"/>
                <a:cs typeface="Times New Roman" pitchFamily="18" charset="0"/>
              </a:rPr>
              <a:t>function </a:t>
            </a:r>
            <a:r>
              <a:rPr lang="en-IN" sz="2400" spc="-10" dirty="0" smtClean="0">
                <a:latin typeface="Times New Roman" pitchFamily="18" charset="0"/>
                <a:cs typeface="Times New Roman" pitchFamily="18" charset="0"/>
              </a:rPr>
              <a:t>of </a:t>
            </a:r>
            <a:r>
              <a:rPr lang="en-IN" sz="2400" dirty="0" smtClean="0">
                <a:latin typeface="Times New Roman" pitchFamily="18" charset="0"/>
                <a:cs typeface="Times New Roman" pitchFamily="18" charset="0"/>
              </a:rPr>
              <a:t>any </a:t>
            </a:r>
            <a:r>
              <a:rPr lang="en-IN" sz="2400" spc="-5" dirty="0" smtClean="0">
                <a:latin typeface="Times New Roman" pitchFamily="18" charset="0"/>
                <a:cs typeface="Times New Roman" pitchFamily="18" charset="0"/>
              </a:rPr>
              <a:t>biological quality in a </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hybrid</a:t>
            </a:r>
            <a:r>
              <a:rPr lang="en-IN" sz="2400" spc="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offspring. An</a:t>
            </a:r>
            <a:r>
              <a:rPr lang="en-IN" sz="2400" spc="210"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offspring</a:t>
            </a:r>
            <a:r>
              <a:rPr lang="en-IN" sz="2400" spc="18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exhibits</a:t>
            </a:r>
            <a:r>
              <a:rPr lang="en-IN" sz="2400" spc="204"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heterosis</a:t>
            </a:r>
            <a:r>
              <a:rPr lang="en-IN" sz="2400" spc="190" dirty="0" smtClean="0">
                <a:latin typeface="Times New Roman" pitchFamily="18" charset="0"/>
                <a:cs typeface="Times New Roman" pitchFamily="18" charset="0"/>
              </a:rPr>
              <a:t> </a:t>
            </a:r>
            <a:r>
              <a:rPr lang="en-IN" sz="2400" spc="-15" dirty="0" smtClean="0">
                <a:latin typeface="Times New Roman" pitchFamily="18" charset="0"/>
                <a:cs typeface="Times New Roman" pitchFamily="18" charset="0"/>
              </a:rPr>
              <a:t>if</a:t>
            </a:r>
            <a:r>
              <a:rPr lang="en-IN" sz="2400" spc="22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its</a:t>
            </a:r>
            <a:r>
              <a:rPr lang="en-IN" sz="2400" spc="17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traits</a:t>
            </a:r>
            <a:r>
              <a:rPr lang="en-IN" sz="2400" spc="185" dirty="0" smtClean="0">
                <a:latin typeface="Times New Roman" pitchFamily="18" charset="0"/>
                <a:cs typeface="Times New Roman" pitchFamily="18" charset="0"/>
              </a:rPr>
              <a:t> </a:t>
            </a:r>
            <a:r>
              <a:rPr lang="en-IN" sz="2400" spc="-15" dirty="0" smtClean="0">
                <a:latin typeface="Times New Roman" pitchFamily="18" charset="0"/>
                <a:cs typeface="Times New Roman" pitchFamily="18" charset="0"/>
              </a:rPr>
              <a:t>are</a:t>
            </a:r>
            <a:r>
              <a:rPr lang="en-IN" sz="2400" spc="21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enhanced</a:t>
            </a:r>
            <a:r>
              <a:rPr lang="en-IN" sz="2400" spc="19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as </a:t>
            </a:r>
            <a:r>
              <a:rPr lang="en-IN" sz="2400" spc="-65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a</a:t>
            </a:r>
            <a:r>
              <a:rPr lang="en-IN" sz="2400" spc="-3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result</a:t>
            </a:r>
            <a:r>
              <a:rPr lang="en-IN" sz="2400" spc="1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of</a:t>
            </a:r>
            <a:r>
              <a:rPr lang="en-IN" sz="2400" spc="-1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mixing</a:t>
            </a:r>
            <a:r>
              <a:rPr lang="en-IN" sz="2400" spc="1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the </a:t>
            </a:r>
            <a:r>
              <a:rPr lang="en-IN" sz="2400" spc="-5" dirty="0" smtClean="0">
                <a:latin typeface="Times New Roman" pitchFamily="18" charset="0"/>
                <a:cs typeface="Times New Roman" pitchFamily="18" charset="0"/>
              </a:rPr>
              <a:t>genetic</a:t>
            </a:r>
            <a:r>
              <a:rPr lang="en-IN" sz="2400" spc="-1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contributions</a:t>
            </a:r>
            <a:r>
              <a:rPr lang="en-IN" sz="2400" spc="-3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of</a:t>
            </a:r>
            <a:r>
              <a:rPr lang="en-IN" sz="2400" spc="-1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its</a:t>
            </a:r>
            <a:r>
              <a:rPr lang="en-IN" sz="2400" spc="1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parents.</a:t>
            </a:r>
            <a:endParaRPr sz="2400" dirty="0">
              <a:latin typeface="Times New Roman" pitchFamily="18" charset="0"/>
              <a:cs typeface="Times New Roman" pitchFamily="18" charset="0"/>
            </a:endParaRPr>
          </a:p>
        </p:txBody>
      </p:sp>
      <p:sp>
        <p:nvSpPr>
          <p:cNvPr id="6" name="Rectangle 5"/>
          <p:cNvSpPr/>
          <p:nvPr/>
        </p:nvSpPr>
        <p:spPr>
          <a:xfrm>
            <a:off x="457200" y="381000"/>
            <a:ext cx="2208618" cy="461665"/>
          </a:xfrm>
          <a:prstGeom prst="rect">
            <a:avLst/>
          </a:prstGeom>
          <a:solidFill>
            <a:schemeClr val="accent3">
              <a:lumMod val="60000"/>
              <a:lumOff val="40000"/>
            </a:schemeClr>
          </a:solidFill>
          <a:ln>
            <a:solidFill>
              <a:srgbClr val="FF0000"/>
            </a:solidFill>
          </a:ln>
        </p:spPr>
        <p:txBody>
          <a:bodyPr wrap="none">
            <a:spAutoFit/>
          </a:bodyPr>
          <a:lstStyle/>
          <a:p>
            <a:r>
              <a:rPr lang="en-US" sz="2400" dirty="0" smtClean="0">
                <a:latin typeface="Times New Roman" pitchFamily="18" charset="0"/>
                <a:cs typeface="Times New Roman" pitchFamily="18" charset="0"/>
              </a:rPr>
              <a:t>H</a:t>
            </a:r>
            <a:r>
              <a:rPr lang="en-US" sz="2400" spc="-5" dirty="0" smtClean="0">
                <a:latin typeface="Times New Roman" pitchFamily="18" charset="0"/>
                <a:cs typeface="Times New Roman" pitchFamily="18" charset="0"/>
              </a:rPr>
              <a:t>YBRID </a:t>
            </a:r>
            <a:r>
              <a:rPr lang="en-US" sz="2400" dirty="0" smtClean="0">
                <a:latin typeface="Times New Roman" pitchFamily="18" charset="0"/>
                <a:cs typeface="Times New Roman" pitchFamily="18" charset="0"/>
              </a:rPr>
              <a:t>SEED</a:t>
            </a:r>
            <a:endParaRPr lang="en-IN" sz="2400" dirty="0"/>
          </a:p>
        </p:txBody>
      </p:sp>
      <p:sp>
        <p:nvSpPr>
          <p:cNvPr id="7" name="Rectangle 6"/>
          <p:cNvSpPr/>
          <p:nvPr/>
        </p:nvSpPr>
        <p:spPr>
          <a:xfrm>
            <a:off x="304800" y="4038600"/>
            <a:ext cx="5029200" cy="3739485"/>
          </a:xfrm>
          <a:prstGeom prst="rect">
            <a:avLst/>
          </a:prstGeom>
        </p:spPr>
        <p:txBody>
          <a:bodyPr>
            <a:spAutoFit/>
          </a:bodyPr>
          <a:lstStyle/>
          <a:p>
            <a:pPr>
              <a:lnSpc>
                <a:spcPct val="150000"/>
              </a:lnSpc>
            </a:pPr>
            <a:r>
              <a:rPr lang="en-US" b="1" spc="-5" dirty="0" smtClean="0">
                <a:latin typeface="Times New Roman" pitchFamily="18" charset="0"/>
                <a:cs typeface="Times New Roman" pitchFamily="18" charset="0"/>
              </a:rPr>
              <a:t>Important features</a:t>
            </a:r>
            <a:endParaRPr lang="en-IN" b="1" spc="-5" dirty="0" smtClean="0">
              <a:latin typeface="Times New Roman" pitchFamily="18" charset="0"/>
              <a:cs typeface="Times New Roman" pitchFamily="18" charset="0"/>
            </a:endParaRPr>
          </a:p>
          <a:p>
            <a:pPr>
              <a:lnSpc>
                <a:spcPct val="150000"/>
              </a:lnSpc>
              <a:buFont typeface="Arial" pitchFamily="34" charset="0"/>
              <a:buChar char="•"/>
            </a:pPr>
            <a:r>
              <a:rPr lang="en-IN" sz="2000" spc="-5" dirty="0" smtClean="0">
                <a:latin typeface="Times New Roman" pitchFamily="18" charset="0"/>
                <a:cs typeface="Times New Roman" pitchFamily="18" charset="0"/>
              </a:rPr>
              <a:t>Hybrid is </a:t>
            </a:r>
            <a:r>
              <a:rPr lang="en-IN" sz="2000" dirty="0" smtClean="0">
                <a:latin typeface="Times New Roman" pitchFamily="18" charset="0"/>
                <a:cs typeface="Times New Roman" pitchFamily="18" charset="0"/>
              </a:rPr>
              <a:t>produced by </a:t>
            </a:r>
            <a:r>
              <a:rPr lang="en-IN" sz="2000" spc="-5" dirty="0" smtClean="0">
                <a:latin typeface="Times New Roman" pitchFamily="18" charset="0"/>
                <a:cs typeface="Times New Roman" pitchFamily="18" charset="0"/>
              </a:rPr>
              <a:t>crossing between </a:t>
            </a:r>
            <a:r>
              <a:rPr lang="en-IN" sz="2000" spc="-15" dirty="0" smtClean="0">
                <a:latin typeface="Times New Roman" pitchFamily="18" charset="0"/>
                <a:cs typeface="Times New Roman" pitchFamily="18" charset="0"/>
              </a:rPr>
              <a:t>two </a:t>
            </a:r>
            <a:r>
              <a:rPr lang="en-IN" sz="2000" dirty="0" smtClean="0">
                <a:latin typeface="Times New Roman" pitchFamily="18" charset="0"/>
                <a:cs typeface="Times New Roman" pitchFamily="18" charset="0"/>
              </a:rPr>
              <a:t>genetically </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dissimilar</a:t>
            </a:r>
            <a:r>
              <a:rPr lang="en-IN" sz="2000" spc="-4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parents.</a:t>
            </a:r>
          </a:p>
          <a:p>
            <a:pPr>
              <a:lnSpc>
                <a:spcPct val="150000"/>
              </a:lnSpc>
              <a:buFont typeface="Arial" pitchFamily="34" charset="0"/>
              <a:buChar char="•"/>
            </a:pPr>
            <a:r>
              <a:rPr lang="en-IN" sz="2000" dirty="0" smtClean="0">
                <a:latin typeface="Times New Roman" pitchFamily="18" charset="0"/>
                <a:cs typeface="Times New Roman" pitchFamily="18" charset="0"/>
              </a:rPr>
              <a:t>In </a:t>
            </a:r>
            <a:r>
              <a:rPr lang="en-IN" sz="2000" spc="-10" dirty="0" smtClean="0">
                <a:latin typeface="Times New Roman" pitchFamily="18" charset="0"/>
                <a:cs typeface="Times New Roman" pitchFamily="18" charset="0"/>
              </a:rPr>
              <a:t>self </a:t>
            </a:r>
            <a:r>
              <a:rPr lang="en-IN" sz="2000" dirty="0" smtClean="0">
                <a:latin typeface="Times New Roman" pitchFamily="18" charset="0"/>
                <a:cs typeface="Times New Roman" pitchFamily="18" charset="0"/>
              </a:rPr>
              <a:t>pollinated </a:t>
            </a:r>
            <a:r>
              <a:rPr lang="en-IN" sz="2000" spc="-5" dirty="0" smtClean="0">
                <a:latin typeface="Times New Roman" pitchFamily="18" charset="0"/>
                <a:cs typeface="Times New Roman" pitchFamily="18" charset="0"/>
              </a:rPr>
              <a:t>crops, it is </a:t>
            </a:r>
            <a:r>
              <a:rPr lang="en-IN" sz="2000" spc="-10" dirty="0" smtClean="0">
                <a:latin typeface="Times New Roman" pitchFamily="18" charset="0"/>
                <a:cs typeface="Times New Roman" pitchFamily="18" charset="0"/>
              </a:rPr>
              <a:t>difficult </a:t>
            </a:r>
            <a:r>
              <a:rPr lang="en-IN" sz="2000" dirty="0" smtClean="0">
                <a:latin typeface="Times New Roman" pitchFamily="18" charset="0"/>
                <a:cs typeface="Times New Roman" pitchFamily="18" charset="0"/>
              </a:rPr>
              <a:t>to </a:t>
            </a:r>
            <a:r>
              <a:rPr lang="en-IN" sz="2000" spc="-5" dirty="0" smtClean="0">
                <a:latin typeface="Times New Roman" pitchFamily="18" charset="0"/>
                <a:cs typeface="Times New Roman" pitchFamily="18" charset="0"/>
              </a:rPr>
              <a:t>cross but in cross </a:t>
            </a:r>
            <a:r>
              <a:rPr lang="en-IN" sz="2000" dirty="0" smtClean="0">
                <a:latin typeface="Times New Roman" pitchFamily="18" charset="0"/>
                <a:cs typeface="Times New Roman" pitchFamily="18" charset="0"/>
              </a:rPr>
              <a:t> pollinated</a:t>
            </a:r>
            <a:r>
              <a:rPr lang="en-IN" sz="2000" spc="-3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crops</a:t>
            </a:r>
            <a:r>
              <a:rPr lang="en-IN" sz="2000" spc="-2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it</a:t>
            </a:r>
            <a:r>
              <a:rPr lang="en-IN" sz="2000" spc="1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is </a:t>
            </a:r>
            <a:r>
              <a:rPr lang="en-IN" sz="2000" dirty="0" smtClean="0">
                <a:latin typeface="Times New Roman" pitchFamily="18" charset="0"/>
                <a:cs typeface="Times New Roman" pitchFamily="18" charset="0"/>
              </a:rPr>
              <a:t>easier</a:t>
            </a:r>
          </a:p>
          <a:p>
            <a:pPr>
              <a:lnSpc>
                <a:spcPct val="150000"/>
              </a:lnSpc>
              <a:buFont typeface="Arial" pitchFamily="34" charset="0"/>
              <a:buChar char="•"/>
            </a:pPr>
            <a:r>
              <a:rPr lang="en-IN" sz="2000" spc="-5" dirty="0" smtClean="0">
                <a:latin typeface="Times New Roman" pitchFamily="18" charset="0"/>
                <a:cs typeface="Times New Roman" pitchFamily="18" charset="0"/>
              </a:rPr>
              <a:t>Pollen </a:t>
            </a:r>
            <a:r>
              <a:rPr lang="en-IN" sz="2000" dirty="0" smtClean="0">
                <a:latin typeface="Times New Roman" pitchFamily="18" charset="0"/>
                <a:cs typeface="Times New Roman" pitchFamily="18" charset="0"/>
              </a:rPr>
              <a:t>from male </a:t>
            </a:r>
            <a:r>
              <a:rPr lang="en-IN" sz="2000" spc="-5" dirty="0" smtClean="0">
                <a:latin typeface="Times New Roman" pitchFamily="18" charset="0"/>
                <a:cs typeface="Times New Roman" pitchFamily="18" charset="0"/>
              </a:rPr>
              <a:t>parent (Pollen parent) </a:t>
            </a:r>
            <a:r>
              <a:rPr lang="en-IN" sz="2000" spc="-10" dirty="0" smtClean="0">
                <a:latin typeface="Times New Roman" pitchFamily="18" charset="0"/>
                <a:cs typeface="Times New Roman" pitchFamily="18" charset="0"/>
              </a:rPr>
              <a:t>will </a:t>
            </a:r>
            <a:r>
              <a:rPr lang="en-IN" sz="2000" dirty="0" smtClean="0">
                <a:latin typeface="Times New Roman" pitchFamily="18" charset="0"/>
                <a:cs typeface="Times New Roman" pitchFamily="18" charset="0"/>
              </a:rPr>
              <a:t>pollinate, </a:t>
            </a:r>
            <a:r>
              <a:rPr lang="en-IN" sz="2000" spc="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fertilize</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and</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set</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seeds</a:t>
            </a:r>
            <a:r>
              <a:rPr lang="en-IN" sz="200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in</a:t>
            </a:r>
            <a:r>
              <a:rPr lang="en-IN" sz="2000" dirty="0" smtClean="0">
                <a:latin typeface="Times New Roman" pitchFamily="18" charset="0"/>
                <a:cs typeface="Times New Roman" pitchFamily="18" charset="0"/>
              </a:rPr>
              <a:t> female</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(seed</a:t>
            </a:r>
            <a:r>
              <a:rPr lang="en-IN" sz="2000" dirty="0" smtClean="0">
                <a:latin typeface="Times New Roman" pitchFamily="18" charset="0"/>
                <a:cs typeface="Times New Roman" pitchFamily="18" charset="0"/>
              </a:rPr>
              <a:t> parent)</a:t>
            </a:r>
            <a:r>
              <a:rPr lang="en-IN" sz="2000" spc="66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to </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produce</a:t>
            </a:r>
            <a:r>
              <a:rPr lang="en-IN" sz="2000" spc="-35" dirty="0" smtClean="0">
                <a:latin typeface="Times New Roman" pitchFamily="18" charset="0"/>
                <a:cs typeface="Times New Roman" pitchFamily="18" charset="0"/>
              </a:rPr>
              <a:t> </a:t>
            </a:r>
            <a:r>
              <a:rPr lang="en-IN" sz="2000" spc="-5" dirty="0" err="1" smtClean="0">
                <a:latin typeface="Times New Roman" pitchFamily="18" charset="0"/>
                <a:cs typeface="Times New Roman" pitchFamily="18" charset="0"/>
              </a:rPr>
              <a:t>F</a:t>
            </a:r>
            <a:r>
              <a:rPr lang="en-IN" sz="2000" spc="-7" baseline="-20833" dirty="0" err="1" smtClean="0">
                <a:latin typeface="Times New Roman" pitchFamily="18" charset="0"/>
                <a:cs typeface="Times New Roman" pitchFamily="18" charset="0"/>
              </a:rPr>
              <a:t>1</a:t>
            </a:r>
            <a:r>
              <a:rPr lang="en-IN" sz="2000" spc="292" baseline="-20833"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hybrid</a:t>
            </a:r>
            <a:r>
              <a:rPr lang="en-IN" sz="2000" spc="4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seeds</a:t>
            </a:r>
            <a:r>
              <a:rPr lang="en-IN" dirty="0" smtClean="0">
                <a:latin typeface="Times New Roman" pitchFamily="18" charset="0"/>
                <a:cs typeface="Times New Roman" pitchFamily="18" charset="0"/>
              </a:rPr>
              <a:t>.</a:t>
            </a:r>
            <a:endParaRPr lang="en-IN" dirty="0"/>
          </a:p>
        </p:txBody>
      </p:sp>
      <p:pic>
        <p:nvPicPr>
          <p:cNvPr id="38916" name="Picture 4" descr="Hybrid maize seed production starts"/>
          <p:cNvPicPr>
            <a:picLocks noChangeAspect="1" noChangeArrowheads="1"/>
          </p:cNvPicPr>
          <p:nvPr/>
        </p:nvPicPr>
        <p:blipFill>
          <a:blip r:embed="rId2" cstate="print">
            <a:lum bright="-20000" contrast="20000"/>
          </a:blip>
          <a:srcRect/>
          <a:stretch>
            <a:fillRect/>
          </a:stretch>
        </p:blipFill>
        <p:spPr bwMode="auto">
          <a:xfrm>
            <a:off x="5486400" y="4114800"/>
            <a:ext cx="4273855" cy="28463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52400"/>
            <a:ext cx="2362200" cy="453390"/>
          </a:xfrm>
          <a:prstGeom prst="rect">
            <a:avLst/>
          </a:prstGeom>
          <a:solidFill>
            <a:schemeClr val="accent3">
              <a:lumMod val="40000"/>
              <a:lumOff val="60000"/>
            </a:schemeClr>
          </a:solidFill>
          <a:ln>
            <a:solidFill>
              <a:srgbClr val="FF0000"/>
            </a:solidFill>
          </a:ln>
        </p:spPr>
        <p:txBody>
          <a:bodyPr vert="horz" wrap="square" lIns="0" tIns="13335" rIns="0" bIns="0" rtlCol="0">
            <a:spAutoFit/>
          </a:bodyPr>
          <a:lstStyle/>
          <a:p>
            <a:pPr marL="12700">
              <a:lnSpc>
                <a:spcPct val="100000"/>
              </a:lnSpc>
              <a:spcBef>
                <a:spcPts val="105"/>
              </a:spcBef>
            </a:pPr>
            <a:r>
              <a:rPr sz="2800" b="1" spc="-215" dirty="0">
                <a:latin typeface="Times New Roman" pitchFamily="18" charset="0"/>
                <a:cs typeface="Times New Roman" pitchFamily="18" charset="0"/>
              </a:rPr>
              <a:t>P</a:t>
            </a:r>
            <a:r>
              <a:rPr sz="2800" b="1" spc="-80" dirty="0">
                <a:latin typeface="Times New Roman" pitchFamily="18" charset="0"/>
                <a:cs typeface="Times New Roman" pitchFamily="18" charset="0"/>
              </a:rPr>
              <a:t>A</a:t>
            </a:r>
            <a:r>
              <a:rPr sz="2800" b="1" spc="-10" dirty="0">
                <a:latin typeface="Times New Roman" pitchFamily="18" charset="0"/>
                <a:cs typeface="Times New Roman" pitchFamily="18" charset="0"/>
              </a:rPr>
              <a:t>R</a:t>
            </a:r>
            <a:r>
              <a:rPr sz="2800" b="1" spc="5" dirty="0">
                <a:latin typeface="Times New Roman" pitchFamily="18" charset="0"/>
                <a:cs typeface="Times New Roman" pitchFamily="18" charset="0"/>
              </a:rPr>
              <a:t>E</a:t>
            </a:r>
            <a:r>
              <a:rPr sz="2800" b="1" spc="-10" dirty="0">
                <a:latin typeface="Times New Roman" pitchFamily="18" charset="0"/>
                <a:cs typeface="Times New Roman" pitchFamily="18" charset="0"/>
              </a:rPr>
              <a:t>NT</a:t>
            </a:r>
            <a:r>
              <a:rPr sz="2800" b="1" spc="5" dirty="0">
                <a:latin typeface="Times New Roman" pitchFamily="18" charset="0"/>
                <a:cs typeface="Times New Roman" pitchFamily="18" charset="0"/>
              </a:rPr>
              <a:t>S</a:t>
            </a:r>
            <a:endParaRPr sz="2800" dirty="0">
              <a:latin typeface="Times New Roman" pitchFamily="18" charset="0"/>
              <a:cs typeface="Times New Roman" pitchFamily="18" charset="0"/>
            </a:endParaRPr>
          </a:p>
        </p:txBody>
      </p:sp>
      <p:sp>
        <p:nvSpPr>
          <p:cNvPr id="3" name="object 3"/>
          <p:cNvSpPr txBox="1"/>
          <p:nvPr/>
        </p:nvSpPr>
        <p:spPr>
          <a:xfrm>
            <a:off x="685800" y="488737"/>
            <a:ext cx="8686800" cy="2254463"/>
          </a:xfrm>
          <a:prstGeom prst="rect">
            <a:avLst/>
          </a:prstGeom>
        </p:spPr>
        <p:txBody>
          <a:bodyPr vert="horz" wrap="square" lIns="0" tIns="12700" rIns="0" bIns="0" rtlCol="0">
            <a:spAutoFit/>
          </a:bodyPr>
          <a:lstStyle/>
          <a:p>
            <a:pPr marL="12700" algn="just">
              <a:lnSpc>
                <a:spcPct val="150000"/>
              </a:lnSpc>
              <a:spcBef>
                <a:spcPts val="100"/>
              </a:spcBef>
              <a:tabLst>
                <a:tab pos="1350645" algn="l"/>
                <a:tab pos="1993264" algn="l"/>
                <a:tab pos="3108960" algn="l"/>
                <a:tab pos="4060190" algn="l"/>
                <a:tab pos="5770245" algn="l"/>
                <a:tab pos="7620000" algn="l"/>
              </a:tabLst>
            </a:pPr>
            <a:r>
              <a:rPr sz="2400" dirty="0" smtClean="0">
                <a:latin typeface="Times New Roman" pitchFamily="18" charset="0"/>
                <a:cs typeface="Times New Roman" pitchFamily="18" charset="0"/>
              </a:rPr>
              <a:t>Pa</a:t>
            </a:r>
            <a:r>
              <a:rPr sz="2400" spc="-5" dirty="0" smtClean="0">
                <a:latin typeface="Times New Roman" pitchFamily="18" charset="0"/>
                <a:cs typeface="Times New Roman" pitchFamily="18" charset="0"/>
              </a:rPr>
              <a:t>r</a:t>
            </a:r>
            <a:r>
              <a:rPr sz="2400" dirty="0" smtClean="0">
                <a:latin typeface="Times New Roman" pitchFamily="18" charset="0"/>
                <a:cs typeface="Times New Roman" pitchFamily="18" charset="0"/>
              </a:rPr>
              <a:t>ents</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for</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h</a:t>
            </a:r>
            <a:r>
              <a:rPr sz="2400" spc="-25" dirty="0" smtClean="0">
                <a:latin typeface="Times New Roman" pitchFamily="18" charset="0"/>
                <a:cs typeface="Times New Roman" pitchFamily="18" charset="0"/>
              </a:rPr>
              <a:t>y</a:t>
            </a:r>
            <a:r>
              <a:rPr sz="2400" dirty="0" smtClean="0">
                <a:latin typeface="Times New Roman" pitchFamily="18" charset="0"/>
                <a:cs typeface="Times New Roman" pitchFamily="18" charset="0"/>
              </a:rPr>
              <a:t>b</a:t>
            </a:r>
            <a:r>
              <a:rPr sz="2400" spc="-5" dirty="0" smtClean="0">
                <a:latin typeface="Times New Roman" pitchFamily="18" charset="0"/>
                <a:cs typeface="Times New Roman" pitchFamily="18" charset="0"/>
              </a:rPr>
              <a:t>r</a:t>
            </a:r>
            <a:r>
              <a:rPr sz="2400" spc="-10" dirty="0" smtClean="0">
                <a:latin typeface="Times New Roman" pitchFamily="18" charset="0"/>
                <a:cs typeface="Times New Roman" pitchFamily="18" charset="0"/>
              </a:rPr>
              <a:t>i</a:t>
            </a:r>
            <a:r>
              <a:rPr sz="2400" spc="-5" dirty="0" smtClean="0">
                <a:latin typeface="Times New Roman" pitchFamily="18" charset="0"/>
                <a:cs typeface="Times New Roman" pitchFamily="18" charset="0"/>
              </a:rPr>
              <a:t>d</a:t>
            </a:r>
            <a:r>
              <a:rPr lang="en-US" sz="240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s</a:t>
            </a:r>
            <a:r>
              <a:rPr sz="2400" dirty="0" smtClean="0">
                <a:latin typeface="Times New Roman" pitchFamily="18" charset="0"/>
                <a:cs typeface="Times New Roman" pitchFamily="18" charset="0"/>
              </a:rPr>
              <a:t>ee</a:t>
            </a:r>
            <a:r>
              <a:rPr sz="2400" spc="-5" dirty="0" smtClean="0">
                <a:latin typeface="Times New Roman" pitchFamily="18" charset="0"/>
                <a:cs typeface="Times New Roman" pitchFamily="18" charset="0"/>
              </a:rPr>
              <a:t>d</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p</a:t>
            </a:r>
            <a:r>
              <a:rPr sz="2400" spc="-10" dirty="0" smtClean="0">
                <a:latin typeface="Times New Roman" pitchFamily="18" charset="0"/>
                <a:cs typeface="Times New Roman" pitchFamily="18" charset="0"/>
              </a:rPr>
              <a:t>r</a:t>
            </a:r>
            <a:r>
              <a:rPr sz="2400" dirty="0" smtClean="0">
                <a:latin typeface="Times New Roman" pitchFamily="18" charset="0"/>
                <a:cs typeface="Times New Roman" pitchFamily="18" charset="0"/>
              </a:rPr>
              <a:t>o</a:t>
            </a:r>
            <a:r>
              <a:rPr sz="2400" spc="-20" dirty="0" smtClean="0">
                <a:latin typeface="Times New Roman" pitchFamily="18" charset="0"/>
                <a:cs typeface="Times New Roman" pitchFamily="18" charset="0"/>
              </a:rPr>
              <a:t>d</a:t>
            </a:r>
            <a:r>
              <a:rPr sz="2400" dirty="0" smtClean="0">
                <a:latin typeface="Times New Roman" pitchFamily="18" charset="0"/>
                <a:cs typeface="Times New Roman" pitchFamily="18" charset="0"/>
              </a:rPr>
              <a:t>uct</a:t>
            </a:r>
            <a:r>
              <a:rPr sz="2400" spc="-10" dirty="0" smtClean="0">
                <a:latin typeface="Times New Roman" pitchFamily="18" charset="0"/>
                <a:cs typeface="Times New Roman" pitchFamily="18" charset="0"/>
              </a:rPr>
              <a:t>i</a:t>
            </a:r>
            <a:r>
              <a:rPr sz="2400" dirty="0" smtClean="0">
                <a:latin typeface="Times New Roman" pitchFamily="18" charset="0"/>
                <a:cs typeface="Times New Roman" pitchFamily="18" charset="0"/>
              </a:rPr>
              <a:t>o</a:t>
            </a:r>
            <a:r>
              <a:rPr sz="2400" spc="-5" dirty="0" smtClean="0">
                <a:latin typeface="Times New Roman" pitchFamily="18" charset="0"/>
                <a:cs typeface="Times New Roman" pitchFamily="18" charset="0"/>
              </a:rPr>
              <a:t>n</a:t>
            </a:r>
            <a:r>
              <a:rPr lang="en-US" sz="2400" spc="-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p</a:t>
            </a:r>
            <a:r>
              <a:rPr sz="2400" spc="-10" dirty="0" smtClean="0">
                <a:latin typeface="Times New Roman" pitchFamily="18" charset="0"/>
                <a:cs typeface="Times New Roman" pitchFamily="18" charset="0"/>
              </a:rPr>
              <a:t>r</a:t>
            </a:r>
            <a:r>
              <a:rPr sz="2400" dirty="0" smtClean="0">
                <a:latin typeface="Times New Roman" pitchFamily="18" charset="0"/>
                <a:cs typeface="Times New Roman" pitchFamily="18" charset="0"/>
              </a:rPr>
              <a:t>o</a:t>
            </a:r>
            <a:r>
              <a:rPr sz="2400" spc="-20" dirty="0" smtClean="0">
                <a:latin typeface="Times New Roman" pitchFamily="18" charset="0"/>
                <a:cs typeface="Times New Roman" pitchFamily="18" charset="0"/>
              </a:rPr>
              <a:t>g</a:t>
            </a:r>
            <a:r>
              <a:rPr sz="2400" spc="-5" dirty="0" smtClean="0">
                <a:latin typeface="Times New Roman" pitchFamily="18" charset="0"/>
                <a:cs typeface="Times New Roman" pitchFamily="18" charset="0"/>
              </a:rPr>
              <a:t>r</a:t>
            </a:r>
            <a:r>
              <a:rPr sz="2400" dirty="0" smtClean="0">
                <a:latin typeface="Times New Roman" pitchFamily="18" charset="0"/>
                <a:cs typeface="Times New Roman" pitchFamily="18" charset="0"/>
              </a:rPr>
              <a:t>a</a:t>
            </a:r>
            <a:r>
              <a:rPr sz="2400" spc="15" dirty="0" smtClean="0">
                <a:latin typeface="Times New Roman" pitchFamily="18" charset="0"/>
                <a:cs typeface="Times New Roman" pitchFamily="18" charset="0"/>
              </a:rPr>
              <a:t>m</a:t>
            </a:r>
            <a:r>
              <a:rPr sz="2400" spc="10" dirty="0" smtClean="0">
                <a:latin typeface="Times New Roman" pitchFamily="18" charset="0"/>
                <a:cs typeface="Times New Roman" pitchFamily="18" charset="0"/>
              </a:rPr>
              <a:t>m</a:t>
            </a:r>
            <a:r>
              <a:rPr sz="2400" spc="-5" dirty="0" smtClean="0">
                <a:latin typeface="Times New Roman" pitchFamily="18" charset="0"/>
                <a:cs typeface="Times New Roman" pitchFamily="18" charset="0"/>
              </a:rPr>
              <a:t>e</a:t>
            </a:r>
            <a:r>
              <a:rPr lang="en-US" sz="2400" spc="-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a</a:t>
            </a:r>
            <a:r>
              <a:rPr sz="2400" spc="-5" dirty="0" smtClean="0">
                <a:latin typeface="Times New Roman" pitchFamily="18" charset="0"/>
                <a:cs typeface="Times New Roman" pitchFamily="18" charset="0"/>
              </a:rPr>
              <a:t>re</a:t>
            </a:r>
            <a:r>
              <a:rPr lang="en-US" sz="2400" spc="-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a:t>
            </a:r>
            <a:r>
              <a:rPr lang="en-IN" sz="2400" dirty="0" smtClean="0">
                <a:latin typeface="Times New Roman" pitchFamily="18" charset="0"/>
                <a:cs typeface="Times New Roman" pitchFamily="18" charset="0"/>
              </a:rPr>
              <a:t>e</a:t>
            </a:r>
            <a:r>
              <a:rPr lang="en-IN" sz="2400" spc="-10" dirty="0" smtClean="0">
                <a:latin typeface="Times New Roman" pitchFamily="18" charset="0"/>
                <a:cs typeface="Times New Roman" pitchFamily="18" charset="0"/>
              </a:rPr>
              <a:t>l</a:t>
            </a:r>
            <a:r>
              <a:rPr lang="en-IN" sz="2400" dirty="0" smtClean="0">
                <a:latin typeface="Times New Roman" pitchFamily="18" charset="0"/>
                <a:cs typeface="Times New Roman" pitchFamily="18" charset="0"/>
              </a:rPr>
              <a:t>ecte</a:t>
            </a:r>
            <a:r>
              <a:rPr lang="en-IN" sz="2400" spc="-5" dirty="0" smtClean="0">
                <a:latin typeface="Times New Roman" pitchFamily="18" charset="0"/>
                <a:cs typeface="Times New Roman" pitchFamily="18" charset="0"/>
              </a:rPr>
              <a:t>d</a:t>
            </a:r>
            <a:r>
              <a:rPr lang="en-IN" sz="2400" dirty="0" smtClean="0">
                <a:latin typeface="Times New Roman" pitchFamily="18" charset="0"/>
                <a:cs typeface="Times New Roman" pitchFamily="18" charset="0"/>
              </a:rPr>
              <a:t> </a:t>
            </a:r>
            <a:r>
              <a:rPr lang="en-IN" sz="2400" spc="-20" dirty="0" smtClean="0">
                <a:latin typeface="Times New Roman" pitchFamily="18" charset="0"/>
                <a:cs typeface="Times New Roman" pitchFamily="18" charset="0"/>
              </a:rPr>
              <a:t>o</a:t>
            </a:r>
            <a:r>
              <a:rPr lang="en-IN" sz="2400" spc="-5" dirty="0" smtClean="0">
                <a:latin typeface="Times New Roman" pitchFamily="18" charset="0"/>
                <a:cs typeface="Times New Roman" pitchFamily="18" charset="0"/>
              </a:rPr>
              <a:t>n</a:t>
            </a:r>
            <a:r>
              <a:rPr lang="en-IN" sz="2400" dirty="0" smtClean="0">
                <a:latin typeface="Times New Roman" pitchFamily="18" charset="0"/>
                <a:cs typeface="Times New Roman" pitchFamily="18" charset="0"/>
              </a:rPr>
              <a:t> </a:t>
            </a:r>
            <a:r>
              <a:rPr lang="en-IN" sz="2400" spc="-20" dirty="0" smtClean="0">
                <a:latin typeface="Times New Roman" pitchFamily="18" charset="0"/>
                <a:cs typeface="Times New Roman" pitchFamily="18" charset="0"/>
              </a:rPr>
              <a:t>t</a:t>
            </a:r>
            <a:r>
              <a:rPr lang="en-IN" sz="2400" dirty="0" smtClean="0">
                <a:latin typeface="Times New Roman" pitchFamily="18" charset="0"/>
                <a:cs typeface="Times New Roman" pitchFamily="18" charset="0"/>
              </a:rPr>
              <a:t>h</a:t>
            </a:r>
            <a:r>
              <a:rPr lang="en-IN" sz="2400" spc="-5" dirty="0" smtClean="0">
                <a:latin typeface="Times New Roman" pitchFamily="18" charset="0"/>
                <a:cs typeface="Times New Roman" pitchFamily="18" charset="0"/>
              </a:rPr>
              <a:t>e</a:t>
            </a:r>
            <a:r>
              <a:rPr lang="en-IN" sz="2400" dirty="0" smtClean="0">
                <a:latin typeface="Times New Roman" pitchFamily="18" charset="0"/>
                <a:cs typeface="Times New Roman" pitchFamily="18" charset="0"/>
              </a:rPr>
              <a:t> ba</a:t>
            </a:r>
            <a:r>
              <a:rPr lang="en-IN" sz="2400" spc="-5" dirty="0" smtClean="0">
                <a:latin typeface="Times New Roman" pitchFamily="18" charset="0"/>
                <a:cs typeface="Times New Roman" pitchFamily="18" charset="0"/>
              </a:rPr>
              <a:t>s</a:t>
            </a:r>
            <a:r>
              <a:rPr lang="en-IN" sz="2400" spc="-10" dirty="0"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s </a:t>
            </a:r>
            <a:r>
              <a:rPr lang="en-IN" sz="2400" spc="-20" dirty="0" smtClean="0">
                <a:latin typeface="Times New Roman" pitchFamily="18" charset="0"/>
                <a:cs typeface="Times New Roman" pitchFamily="18" charset="0"/>
              </a:rPr>
              <a:t>o</a:t>
            </a:r>
            <a:r>
              <a:rPr lang="en-IN" sz="2400" dirty="0" smtClean="0">
                <a:latin typeface="Times New Roman" pitchFamily="18" charset="0"/>
                <a:cs typeface="Times New Roman" pitchFamily="18" charset="0"/>
              </a:rPr>
              <a:t>f </a:t>
            </a:r>
            <a:r>
              <a:rPr lang="en-IN" sz="2400" spc="-5" dirty="0" smtClean="0">
                <a:latin typeface="Times New Roman" pitchFamily="18" charset="0"/>
                <a:cs typeface="Times New Roman" pitchFamily="18" charset="0"/>
              </a:rPr>
              <a:t>s</a:t>
            </a:r>
            <a:r>
              <a:rPr lang="en-IN" sz="2400" spc="-20" dirty="0" smtClean="0">
                <a:latin typeface="Times New Roman" pitchFamily="18" charset="0"/>
                <a:cs typeface="Times New Roman" pitchFamily="18" charset="0"/>
              </a:rPr>
              <a:t>p</a:t>
            </a:r>
            <a:r>
              <a:rPr lang="en-IN" sz="2400" dirty="0" smtClean="0">
                <a:latin typeface="Times New Roman" pitchFamily="18" charset="0"/>
                <a:cs typeface="Times New Roman" pitchFamily="18" charset="0"/>
              </a:rPr>
              <a:t>e</a:t>
            </a:r>
            <a:r>
              <a:rPr lang="en-IN" sz="2400" spc="-5" dirty="0" smtClean="0">
                <a:latin typeface="Times New Roman" pitchFamily="18" charset="0"/>
                <a:cs typeface="Times New Roman" pitchFamily="18" charset="0"/>
              </a:rPr>
              <a:t>c</a:t>
            </a:r>
            <a:r>
              <a:rPr lang="en-IN" sz="2400" spc="-35" dirty="0" smtClean="0">
                <a:latin typeface="Times New Roman" pitchFamily="18" charset="0"/>
                <a:cs typeface="Times New Roman" pitchFamily="18" charset="0"/>
              </a:rPr>
              <a:t>i</a:t>
            </a:r>
            <a:r>
              <a:rPr lang="en-IN" sz="2400" spc="25" dirty="0" smtClean="0">
                <a:latin typeface="Times New Roman" pitchFamily="18" charset="0"/>
                <a:cs typeface="Times New Roman" pitchFamily="18" charset="0"/>
              </a:rPr>
              <a:t>f</a:t>
            </a:r>
            <a:r>
              <a:rPr lang="en-IN" sz="2400" spc="-10" dirty="0"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c	 </a:t>
            </a:r>
            <a:r>
              <a:rPr lang="en-IN" sz="2400" spc="-5" dirty="0" smtClean="0">
                <a:latin typeface="Times New Roman" pitchFamily="18" charset="0"/>
                <a:cs typeface="Times New Roman" pitchFamily="18" charset="0"/>
              </a:rPr>
              <a:t>c</a:t>
            </a:r>
            <a:r>
              <a:rPr lang="en-IN" sz="2400" dirty="0" smtClean="0">
                <a:latin typeface="Times New Roman" pitchFamily="18" charset="0"/>
                <a:cs typeface="Times New Roman" pitchFamily="18" charset="0"/>
              </a:rPr>
              <a:t>o</a:t>
            </a:r>
            <a:r>
              <a:rPr lang="en-IN" sz="2400" spc="-10" dirty="0" smtClean="0">
                <a:latin typeface="Times New Roman" pitchFamily="18" charset="0"/>
                <a:cs typeface="Times New Roman" pitchFamily="18" charset="0"/>
              </a:rPr>
              <a:t>m</a:t>
            </a:r>
            <a:r>
              <a:rPr lang="en-IN" sz="2400" dirty="0" smtClean="0">
                <a:latin typeface="Times New Roman" pitchFamily="18" charset="0"/>
                <a:cs typeface="Times New Roman" pitchFamily="18" charset="0"/>
              </a:rPr>
              <a:t>b</a:t>
            </a:r>
            <a:r>
              <a:rPr lang="en-IN" sz="2400" spc="-10" dirty="0"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n</a:t>
            </a:r>
            <a:r>
              <a:rPr lang="en-IN" sz="2400" spc="-10" dirty="0"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n</a:t>
            </a:r>
            <a:r>
              <a:rPr lang="en-IN" sz="2400" spc="-5" dirty="0" smtClean="0">
                <a:latin typeface="Times New Roman" pitchFamily="18" charset="0"/>
                <a:cs typeface="Times New Roman" pitchFamily="18" charset="0"/>
              </a:rPr>
              <a:t>g </a:t>
            </a:r>
            <a:r>
              <a:rPr lang="en-IN" sz="2400" dirty="0" smtClean="0">
                <a:latin typeface="Times New Roman" pitchFamily="18" charset="0"/>
                <a:cs typeface="Times New Roman" pitchFamily="18" charset="0"/>
              </a:rPr>
              <a:t>ab</a:t>
            </a:r>
            <a:r>
              <a:rPr lang="en-IN" sz="2400" spc="-10" dirty="0" smtClean="0">
                <a:latin typeface="Times New Roman" pitchFamily="18" charset="0"/>
                <a:cs typeface="Times New Roman" pitchFamily="18" charset="0"/>
              </a:rPr>
              <a:t>ili</a:t>
            </a:r>
            <a:r>
              <a:rPr lang="en-IN" sz="2400" spc="25" dirty="0" smtClean="0">
                <a:latin typeface="Times New Roman" pitchFamily="18" charset="0"/>
                <a:cs typeface="Times New Roman" pitchFamily="18" charset="0"/>
              </a:rPr>
              <a:t>t</a:t>
            </a:r>
            <a:r>
              <a:rPr lang="en-IN" sz="2400" dirty="0" smtClean="0">
                <a:latin typeface="Times New Roman" pitchFamily="18" charset="0"/>
                <a:cs typeface="Times New Roman" pitchFamily="18" charset="0"/>
              </a:rPr>
              <a:t>y an</a:t>
            </a:r>
            <a:r>
              <a:rPr lang="en-IN" sz="2400" spc="-5" dirty="0" smtClean="0">
                <a:latin typeface="Times New Roman" pitchFamily="18" charset="0"/>
                <a:cs typeface="Times New Roman" pitchFamily="18" charset="0"/>
              </a:rPr>
              <a:t>d </a:t>
            </a:r>
            <a:r>
              <a:rPr lang="en-IN" sz="2400" dirty="0" smtClean="0">
                <a:latin typeface="Times New Roman" pitchFamily="18" charset="0"/>
                <a:cs typeface="Times New Roman" pitchFamily="18" charset="0"/>
              </a:rPr>
              <a:t>heterosis</a:t>
            </a:r>
            <a:r>
              <a:rPr lang="en-IN" sz="2400" dirty="0" smtClean="0">
                <a:latin typeface="Times New Roman" pitchFamily="18" charset="0"/>
                <a:cs typeface="Times New Roman" pitchFamily="18" charset="0"/>
              </a:rPr>
              <a:t>.</a:t>
            </a:r>
          </a:p>
          <a:p>
            <a:pPr marL="12700" marR="5080">
              <a:lnSpc>
                <a:spcPct val="150000"/>
              </a:lnSpc>
              <a:spcBef>
                <a:spcPts val="100"/>
              </a:spcBef>
              <a:buFont typeface="Arial" pitchFamily="34" charset="0"/>
              <a:buChar char="•"/>
            </a:pPr>
            <a:r>
              <a:rPr lang="en-IN" sz="2400" dirty="0" smtClean="0">
                <a:latin typeface="Times New Roman" pitchFamily="18" charset="0"/>
                <a:cs typeface="Times New Roman" pitchFamily="18" charset="0"/>
              </a:rPr>
              <a:t>Female</a:t>
            </a:r>
            <a:r>
              <a:rPr lang="en-IN" sz="2400" spc="-7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Parent</a:t>
            </a:r>
            <a:r>
              <a:rPr lang="en-IN" sz="2400" spc="-2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known</a:t>
            </a:r>
            <a:r>
              <a:rPr lang="en-IN" sz="2400" dirty="0" smtClean="0">
                <a:latin typeface="Times New Roman" pitchFamily="18" charset="0"/>
                <a:cs typeface="Times New Roman" pitchFamily="18" charset="0"/>
              </a:rPr>
              <a:t> as</a:t>
            </a:r>
            <a:r>
              <a:rPr lang="en-IN" sz="2400" spc="-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seed</a:t>
            </a:r>
            <a:r>
              <a:rPr lang="en-IN" sz="2400" spc="-2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parent</a:t>
            </a:r>
          </a:p>
          <a:p>
            <a:pPr marL="12700" marR="5080">
              <a:lnSpc>
                <a:spcPct val="150000"/>
              </a:lnSpc>
              <a:spcBef>
                <a:spcPts val="100"/>
              </a:spcBef>
              <a:buFont typeface="Arial" pitchFamily="34" charset="0"/>
              <a:buChar char="•"/>
            </a:pPr>
            <a:r>
              <a:rPr lang="en-IN" sz="2400" spc="-5" dirty="0" smtClean="0">
                <a:latin typeface="Times New Roman" pitchFamily="18" charset="0"/>
                <a:cs typeface="Times New Roman" pitchFamily="18" charset="0"/>
              </a:rPr>
              <a:t>Male</a:t>
            </a:r>
            <a:r>
              <a:rPr lang="en-IN" sz="2400" spc="-2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parent</a:t>
            </a:r>
            <a:r>
              <a:rPr lang="en-IN" sz="2400" spc="-5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designated</a:t>
            </a:r>
            <a:r>
              <a:rPr lang="en-IN" sz="2400" spc="-2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as</a:t>
            </a:r>
            <a:r>
              <a:rPr lang="en-IN" sz="2400" spc="-1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pollinator</a:t>
            </a:r>
            <a:endParaRPr sz="2400" dirty="0">
              <a:latin typeface="Times New Roman" pitchFamily="18" charset="0"/>
              <a:cs typeface="Times New Roman" pitchFamily="18" charset="0"/>
            </a:endParaRPr>
          </a:p>
        </p:txBody>
      </p:sp>
      <p:sp>
        <p:nvSpPr>
          <p:cNvPr id="8" name="object 2"/>
          <p:cNvSpPr txBox="1">
            <a:spLocks/>
          </p:cNvSpPr>
          <p:nvPr/>
        </p:nvSpPr>
        <p:spPr>
          <a:xfrm>
            <a:off x="685800" y="2819400"/>
            <a:ext cx="8686800" cy="751488"/>
          </a:xfrm>
          <a:prstGeom prst="rect">
            <a:avLst/>
          </a:prstGeom>
        </p:spPr>
        <p:txBody>
          <a:bodyPr vert="horz" wrap="square" lIns="0" tIns="12700" rIns="0" bIns="0" rtlCol="0" anchor="ctr">
            <a:spAutoFit/>
          </a:bodyPr>
          <a:lstStyle/>
          <a:p>
            <a:pPr marL="12700" algn="just" defTabSz="1018705">
              <a:spcBef>
                <a:spcPts val="100"/>
              </a:spcBef>
            </a:pPr>
            <a:r>
              <a:rPr kumimoji="0" lang="en-IN" sz="2400" b="0" i="0" u="none" strike="noStrike" kern="1200" cap="none" spc="-10" normalizeH="0" baseline="0" noProof="0" dirty="0" smtClean="0">
                <a:ln>
                  <a:noFill/>
                </a:ln>
                <a:solidFill>
                  <a:schemeClr val="tx1"/>
                </a:solidFill>
                <a:effectLst/>
                <a:uLnTx/>
                <a:uFillTx/>
                <a:latin typeface="Times New Roman" pitchFamily="18" charset="0"/>
                <a:ea typeface="+mj-ea"/>
                <a:cs typeface="Times New Roman" pitchFamily="18" charset="0"/>
              </a:rPr>
              <a:t>Flower</a:t>
            </a:r>
            <a:r>
              <a:rPr kumimoji="0" lang="en-IN" sz="2400"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of</a:t>
            </a:r>
            <a:r>
              <a:rPr kumimoji="0" lang="en-IN" sz="2400" b="0" i="0" u="none" strike="noStrike" kern="1200" cap="none" spc="-15"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most</a:t>
            </a:r>
            <a:r>
              <a:rPr kumimoji="0" lang="en-IN" sz="2400" b="0" i="0" u="none" strike="noStrike" kern="1200" cap="none" spc="-35"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of</a:t>
            </a:r>
            <a:r>
              <a:rPr kumimoji="0" lang="en-IN" sz="2400" b="0" i="0" u="none" strike="noStrike" kern="1200" cap="none" spc="-15"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a:t>
            </a:r>
            <a:r>
              <a:rPr kumimoji="0" lang="en-IN" sz="2400"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 crop</a:t>
            </a:r>
            <a:r>
              <a:rPr kumimoji="0" lang="en-IN" sz="2400" b="0" i="0" u="none" strike="noStrike" kern="1200" cap="none" spc="-1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plants</a:t>
            </a:r>
            <a:r>
              <a:rPr kumimoji="0" lang="en-IN" sz="2400" b="0" i="0" u="none" strike="noStrike" kern="1200" cap="none" spc="-2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sz="2400"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is</a:t>
            </a:r>
            <a:r>
              <a:rPr kumimoji="0" lang="en-IN" sz="2400" b="0" i="0" u="none" strike="noStrike" kern="1200" cap="none" spc="25"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hermaphrodite</a:t>
            </a:r>
            <a:r>
              <a:rPr kumimoji="0" lang="en-IN" sz="2400" b="0" i="0" u="none" strike="noStrike" kern="1200" cap="none" spc="-25"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sz="2400"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in </a:t>
            </a:r>
            <a:r>
              <a:rPr kumimoji="0" lang="en-IN"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nature </a:t>
            </a:r>
            <a:r>
              <a:rPr lang="en-IN" sz="2400" i="1" dirty="0" smtClean="0">
                <a:latin typeface="Times New Roman" pitchFamily="18" charset="0"/>
                <a:cs typeface="Times New Roman" pitchFamily="18" charset="0"/>
              </a:rPr>
              <a:t>i.e., </a:t>
            </a:r>
            <a:r>
              <a:rPr lang="en-IN" sz="2400" dirty="0" smtClean="0">
                <a:latin typeface="Times New Roman" pitchFamily="18" charset="0"/>
                <a:cs typeface="Times New Roman" pitchFamily="18" charset="0"/>
              </a:rPr>
              <a:t>both</a:t>
            </a:r>
            <a:r>
              <a:rPr lang="en-IN" sz="2400" spc="-3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male</a:t>
            </a:r>
            <a:r>
              <a:rPr lang="en-IN" sz="2400" spc="-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and</a:t>
            </a:r>
            <a:r>
              <a:rPr lang="en-IN" sz="2400" spc="-1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female</a:t>
            </a:r>
            <a:r>
              <a:rPr lang="en-IN" sz="2400" spc="-6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part</a:t>
            </a:r>
            <a:r>
              <a:rPr lang="en-IN" sz="2400" spc="-1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are</a:t>
            </a:r>
            <a:r>
              <a:rPr lang="en-IN" sz="2400" spc="-1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present</a:t>
            </a:r>
            <a:r>
              <a:rPr lang="en-IN" sz="2400" spc="-1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in</a:t>
            </a:r>
            <a:r>
              <a:rPr lang="en-IN" sz="2400" spc="-1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the</a:t>
            </a:r>
            <a:r>
              <a:rPr lang="en-IN" sz="2400" spc="-1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same</a:t>
            </a:r>
            <a:r>
              <a:rPr lang="en-IN" sz="2400" spc="-3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flower</a:t>
            </a:r>
            <a:endParaRPr lang="en-IN" sz="2400" dirty="0" smtClean="0">
              <a:latin typeface="Times New Roman" pitchFamily="18" charset="0"/>
              <a:cs typeface="Times New Roman" pitchFamily="18" charset="0"/>
            </a:endParaRPr>
          </a:p>
        </p:txBody>
      </p:sp>
      <p:pic>
        <p:nvPicPr>
          <p:cNvPr id="10" name="object 4"/>
          <p:cNvPicPr/>
          <p:nvPr/>
        </p:nvPicPr>
        <p:blipFill>
          <a:blip r:embed="rId2" cstate="print"/>
          <a:stretch>
            <a:fillRect/>
          </a:stretch>
        </p:blipFill>
        <p:spPr>
          <a:xfrm>
            <a:off x="762000" y="3733800"/>
            <a:ext cx="3124200" cy="2590800"/>
          </a:xfrm>
          <a:prstGeom prst="rect">
            <a:avLst/>
          </a:prstGeom>
        </p:spPr>
      </p:pic>
      <p:sp>
        <p:nvSpPr>
          <p:cNvPr id="11" name="object 2"/>
          <p:cNvSpPr txBox="1">
            <a:spLocks/>
          </p:cNvSpPr>
          <p:nvPr/>
        </p:nvSpPr>
        <p:spPr>
          <a:xfrm>
            <a:off x="5791200" y="6172200"/>
            <a:ext cx="3195320" cy="1397819"/>
          </a:xfrm>
          <a:prstGeom prst="rect">
            <a:avLst/>
          </a:prstGeom>
        </p:spPr>
        <p:txBody>
          <a:bodyPr vert="horz" wrap="square" lIns="0" tIns="12700" rIns="0" bIns="0" rtlCol="0" anchor="ctr">
            <a:spAutoFit/>
          </a:bodyPr>
          <a:lstStyle/>
          <a:p>
            <a:pPr marL="12700" marR="5080" lvl="0" indent="0" algn="just" defTabSz="1018705" rtl="0" eaLnBrk="1" fontAlgn="auto" latinLnBrk="0" hangingPunct="1">
              <a:lnSpc>
                <a:spcPct val="100000"/>
              </a:lnSpc>
              <a:spcBef>
                <a:spcPts val="100"/>
              </a:spcBef>
              <a:spcAft>
                <a:spcPts val="0"/>
              </a:spcAft>
              <a:buClrTx/>
              <a:buSzTx/>
              <a:buFontTx/>
              <a:buNone/>
              <a:tabLst/>
              <a:defRPr/>
            </a:pPr>
            <a:r>
              <a:rPr kumimoji="0" lang="en-IN" b="0" i="0" u="none" strike="noStrike" kern="1200" cap="none" spc="-125" normalizeH="0" baseline="0" noProof="0" dirty="0" smtClean="0">
                <a:ln>
                  <a:noFill/>
                </a:ln>
                <a:solidFill>
                  <a:schemeClr val="tx1"/>
                </a:solidFill>
                <a:effectLst/>
                <a:uLnTx/>
                <a:uFillTx/>
                <a:latin typeface="Times New Roman" pitchFamily="18" charset="0"/>
                <a:ea typeface="+mj-ea"/>
                <a:cs typeface="Times New Roman" pitchFamily="18" charset="0"/>
              </a:rPr>
              <a:t>To </a:t>
            </a:r>
            <a:r>
              <a:rPr kumimoji="0" lang="en-I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check the </a:t>
            </a:r>
            <a:r>
              <a:rPr kumimoji="0" lang="en-IN" b="0" i="0" u="none" strike="noStrike" kern="1200" cap="none" spc="-10" normalizeH="0" baseline="0" noProof="0" dirty="0" smtClean="0">
                <a:ln>
                  <a:noFill/>
                </a:ln>
                <a:solidFill>
                  <a:schemeClr val="tx1"/>
                </a:solidFill>
                <a:effectLst/>
                <a:uLnTx/>
                <a:uFillTx/>
                <a:latin typeface="Times New Roman" pitchFamily="18" charset="0"/>
                <a:ea typeface="+mj-ea"/>
                <a:cs typeface="Times New Roman" pitchFamily="18" charset="0"/>
              </a:rPr>
              <a:t>self </a:t>
            </a:r>
            <a:r>
              <a:rPr kumimoji="0" lang="en-IN"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pollination </a:t>
            </a:r>
            <a:r>
              <a:rPr kumimoji="0" lang="en-I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and enhance </a:t>
            </a:r>
            <a:r>
              <a:rPr kumimoji="0" lang="en-IN" b="0" i="0" u="none" strike="noStrike" kern="1200" cap="none" spc="-10" normalizeH="0" baseline="0" noProof="0" dirty="0" smtClean="0">
                <a:ln>
                  <a:noFill/>
                </a:ln>
                <a:solidFill>
                  <a:schemeClr val="tx1"/>
                </a:solidFill>
                <a:effectLst/>
                <a:uLnTx/>
                <a:uFillTx/>
                <a:latin typeface="Times New Roman" pitchFamily="18" charset="0"/>
                <a:ea typeface="+mj-ea"/>
                <a:cs typeface="Times New Roman" pitchFamily="18" charset="0"/>
              </a:rPr>
              <a:t>cross </a:t>
            </a:r>
            <a:r>
              <a:rPr kumimoji="0" lang="en-I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pollination </a:t>
            </a:r>
            <a:r>
              <a:rPr kumimoji="0" lang="en-IN"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male </a:t>
            </a:r>
            <a:r>
              <a:rPr kumimoji="0" lang="en-IN" b="0" i="0" u="none" strike="noStrike" kern="1200" cap="none" spc="-10" normalizeH="0" baseline="0" noProof="0" dirty="0" smtClean="0">
                <a:ln>
                  <a:noFill/>
                </a:ln>
                <a:solidFill>
                  <a:schemeClr val="tx1"/>
                </a:solidFill>
                <a:effectLst/>
                <a:uLnTx/>
                <a:uFillTx/>
                <a:latin typeface="Times New Roman" pitchFamily="18" charset="0"/>
                <a:ea typeface="+mj-ea"/>
                <a:cs typeface="Times New Roman" pitchFamily="18" charset="0"/>
              </a:rPr>
              <a:t>part of </a:t>
            </a:r>
            <a:r>
              <a:rPr kumimoji="0" lang="en-I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 </a:t>
            </a:r>
            <a:r>
              <a:rPr kumimoji="0" lang="en-IN"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flower </a:t>
            </a:r>
            <a:r>
              <a:rPr kumimoji="0" lang="en-I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has </a:t>
            </a:r>
            <a:r>
              <a:rPr kumimoji="0" lang="en-IN" b="0" i="0" u="none" strike="noStrike" kern="1200" cap="none" spc="-10" normalizeH="0" baseline="0" noProof="0" dirty="0" smtClean="0">
                <a:ln>
                  <a:noFill/>
                </a:ln>
                <a:solidFill>
                  <a:schemeClr val="tx1"/>
                </a:solidFill>
                <a:effectLst/>
                <a:uLnTx/>
                <a:uFillTx/>
                <a:latin typeface="Times New Roman" pitchFamily="18" charset="0"/>
                <a:ea typeface="+mj-ea"/>
                <a:cs typeface="Times New Roman" pitchFamily="18" charset="0"/>
              </a:rPr>
              <a:t>to </a:t>
            </a:r>
            <a:r>
              <a:rPr kumimoji="0" lang="en-I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be </a:t>
            </a:r>
            <a:r>
              <a:rPr kumimoji="0" lang="en-IN"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removed. </a:t>
            </a:r>
            <a:r>
              <a:rPr kumimoji="0" lang="en-I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This process </a:t>
            </a:r>
            <a:r>
              <a:rPr kumimoji="0" lang="en-IN"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is </a:t>
            </a:r>
            <a:r>
              <a:rPr kumimoji="0" lang="en-I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known</a:t>
            </a:r>
            <a:r>
              <a:rPr kumimoji="0" lang="en-IN" b="0" i="0" u="none" strike="noStrike" kern="1200" cap="none" spc="-15"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as</a:t>
            </a:r>
            <a:r>
              <a:rPr kumimoji="0" lang="en-IN"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emasculation</a:t>
            </a:r>
            <a:endParaRPr kumimoji="0" lang="en-IN"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12" name="object 3"/>
          <p:cNvPicPr/>
          <p:nvPr/>
        </p:nvPicPr>
        <p:blipFill>
          <a:blip r:embed="rId3" cstate="print">
            <a:lum bright="-20000" contrast="30000"/>
          </a:blip>
          <a:stretch>
            <a:fillRect/>
          </a:stretch>
        </p:blipFill>
        <p:spPr>
          <a:xfrm>
            <a:off x="6172200" y="3581400"/>
            <a:ext cx="2895600" cy="2590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1600200"/>
            <a:ext cx="8763000" cy="5061450"/>
          </a:xfrm>
          <a:prstGeom prst="rect">
            <a:avLst/>
          </a:prstGeom>
        </p:spPr>
        <p:txBody>
          <a:bodyPr vert="horz" wrap="square" lIns="0" tIns="12700" rIns="0" bIns="0" rtlCol="0">
            <a:spAutoFit/>
          </a:bodyPr>
          <a:lstStyle/>
          <a:p>
            <a:pPr marR="5080" indent="457200" algn="just">
              <a:lnSpc>
                <a:spcPct val="150000"/>
              </a:lnSpc>
              <a:spcBef>
                <a:spcPts val="100"/>
              </a:spcBef>
              <a:buFont typeface="Wingdings" pitchFamily="2" charset="2"/>
              <a:buChar char="Ø"/>
            </a:pPr>
            <a:r>
              <a:rPr sz="2000" spc="-20" dirty="0" smtClean="0">
                <a:latin typeface="Times New Roman" pitchFamily="18" charset="0"/>
                <a:cs typeface="Times New Roman" pitchFamily="18" charset="0"/>
              </a:rPr>
              <a:t>A</a:t>
            </a:r>
            <a:r>
              <a:rPr sz="2000" spc="25" dirty="0" smtClean="0">
                <a:latin typeface="Times New Roman" pitchFamily="18" charset="0"/>
                <a:cs typeface="Times New Roman" pitchFamily="18" charset="0"/>
              </a:rPr>
              <a:t>f</a:t>
            </a:r>
            <a:r>
              <a:rPr sz="2000" dirty="0" smtClean="0">
                <a:latin typeface="Times New Roman" pitchFamily="18" charset="0"/>
                <a:cs typeface="Times New Roman" pitchFamily="18" charset="0"/>
              </a:rPr>
              <a:t>ter</a:t>
            </a:r>
            <a:r>
              <a:rPr lang="en-US" sz="2000" dirty="0" smtClean="0">
                <a:latin typeface="Times New Roman" pitchFamily="18" charset="0"/>
                <a:cs typeface="Times New Roman" pitchFamily="18" charset="0"/>
              </a:rPr>
              <a:t> </a:t>
            </a:r>
            <a:r>
              <a:rPr sz="2000" dirty="0" smtClean="0">
                <a:latin typeface="Times New Roman" pitchFamily="18" charset="0"/>
                <a:cs typeface="Times New Roman" pitchFamily="18" charset="0"/>
              </a:rPr>
              <a:t>e</a:t>
            </a:r>
            <a:r>
              <a:rPr sz="2000" spc="-5" dirty="0" smtClean="0">
                <a:latin typeface="Times New Roman" pitchFamily="18" charset="0"/>
                <a:cs typeface="Times New Roman" pitchFamily="18" charset="0"/>
              </a:rPr>
              <a:t>m</a:t>
            </a:r>
            <a:r>
              <a:rPr sz="2000" dirty="0" smtClean="0">
                <a:latin typeface="Times New Roman" pitchFamily="18" charset="0"/>
                <a:cs typeface="Times New Roman" pitchFamily="18" charset="0"/>
              </a:rPr>
              <a:t>a</a:t>
            </a:r>
            <a:r>
              <a:rPr sz="2000" spc="-5" dirty="0" smtClean="0">
                <a:latin typeface="Times New Roman" pitchFamily="18" charset="0"/>
                <a:cs typeface="Times New Roman" pitchFamily="18" charset="0"/>
              </a:rPr>
              <a:t>sc</a:t>
            </a:r>
            <a:r>
              <a:rPr sz="2000" dirty="0" smtClean="0">
                <a:latin typeface="Times New Roman" pitchFamily="18" charset="0"/>
                <a:cs typeface="Times New Roman" pitchFamily="18" charset="0"/>
              </a:rPr>
              <a:t>u</a:t>
            </a:r>
            <a:r>
              <a:rPr sz="2000" spc="-10" dirty="0" smtClean="0">
                <a:latin typeface="Times New Roman" pitchFamily="18" charset="0"/>
                <a:cs typeface="Times New Roman" pitchFamily="18" charset="0"/>
              </a:rPr>
              <a:t>l</a:t>
            </a:r>
            <a:r>
              <a:rPr sz="2000" dirty="0" smtClean="0">
                <a:latin typeface="Times New Roman" pitchFamily="18" charset="0"/>
                <a:cs typeface="Times New Roman" pitchFamily="18" charset="0"/>
              </a:rPr>
              <a:t>at</a:t>
            </a:r>
            <a:r>
              <a:rPr sz="2000" spc="-10" dirty="0" smtClean="0">
                <a:latin typeface="Times New Roman" pitchFamily="18" charset="0"/>
                <a:cs typeface="Times New Roman" pitchFamily="18" charset="0"/>
              </a:rPr>
              <a:t>i</a:t>
            </a:r>
            <a:r>
              <a:rPr sz="2000" dirty="0" smtClean="0">
                <a:latin typeface="Times New Roman" pitchFamily="18" charset="0"/>
                <a:cs typeface="Times New Roman" pitchFamily="18" charset="0"/>
              </a:rPr>
              <a:t>o</a:t>
            </a:r>
            <a:r>
              <a:rPr sz="2000" spc="-5"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a:t>
            </a:r>
            <a:r>
              <a:rPr sz="2000" dirty="0" smtClean="0">
                <a:latin typeface="Times New Roman" pitchFamily="18" charset="0"/>
                <a:cs typeface="Times New Roman" pitchFamily="18" charset="0"/>
              </a:rPr>
              <a:t>p</a:t>
            </a:r>
            <a:r>
              <a:rPr sz="2000" spc="-20" dirty="0" smtClean="0">
                <a:latin typeface="Times New Roman" pitchFamily="18" charset="0"/>
                <a:cs typeface="Times New Roman" pitchFamily="18" charset="0"/>
              </a:rPr>
              <a:t>o</a:t>
            </a:r>
            <a:r>
              <a:rPr sz="2000" spc="-10" dirty="0" smtClean="0">
                <a:latin typeface="Times New Roman" pitchFamily="18" charset="0"/>
                <a:cs typeface="Times New Roman" pitchFamily="18" charset="0"/>
              </a:rPr>
              <a:t>ll</a:t>
            </a:r>
            <a:r>
              <a:rPr sz="2000" dirty="0" smtClean="0">
                <a:latin typeface="Times New Roman" pitchFamily="18" charset="0"/>
                <a:cs typeface="Times New Roman" pitchFamily="18" charset="0"/>
              </a:rPr>
              <a:t>e</a:t>
            </a:r>
            <a:r>
              <a:rPr sz="2000" spc="-5"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a:t>
            </a:r>
            <a:r>
              <a:rPr sz="2000" spc="25" dirty="0" smtClean="0">
                <a:latin typeface="Times New Roman" pitchFamily="18" charset="0"/>
                <a:cs typeface="Times New Roman" pitchFamily="18" charset="0"/>
              </a:rPr>
              <a:t>f</a:t>
            </a:r>
            <a:r>
              <a:rPr sz="2000" spc="-10" dirty="0" smtClean="0">
                <a:latin typeface="Times New Roman" pitchFamily="18" charset="0"/>
                <a:cs typeface="Times New Roman" pitchFamily="18" charset="0"/>
              </a:rPr>
              <a:t>r</a:t>
            </a:r>
            <a:r>
              <a:rPr sz="2000" dirty="0" smtClean="0">
                <a:latin typeface="Times New Roman" pitchFamily="18" charset="0"/>
                <a:cs typeface="Times New Roman" pitchFamily="18" charset="0"/>
              </a:rPr>
              <a:t>om</a:t>
            </a:r>
            <a:r>
              <a:rPr lang="en-US" sz="2000" dirty="0" smtClean="0">
                <a:latin typeface="Times New Roman" pitchFamily="18" charset="0"/>
                <a:cs typeface="Times New Roman" pitchFamily="18" charset="0"/>
              </a:rPr>
              <a:t> </a:t>
            </a:r>
            <a:r>
              <a:rPr sz="2000" dirty="0" smtClean="0">
                <a:latin typeface="Times New Roman" pitchFamily="18" charset="0"/>
                <a:cs typeface="Times New Roman" pitchFamily="18" charset="0"/>
              </a:rPr>
              <a:t>de</a:t>
            </a:r>
            <a:r>
              <a:rPr sz="2000" spc="-5" dirty="0" smtClean="0">
                <a:latin typeface="Times New Roman" pitchFamily="18" charset="0"/>
                <a:cs typeface="Times New Roman" pitchFamily="18" charset="0"/>
              </a:rPr>
              <a:t>s</a:t>
            </a:r>
            <a:r>
              <a:rPr sz="2000" spc="-10" dirty="0" smtClean="0">
                <a:latin typeface="Times New Roman" pitchFamily="18" charset="0"/>
                <a:cs typeface="Times New Roman" pitchFamily="18" charset="0"/>
              </a:rPr>
              <a:t>i</a:t>
            </a:r>
            <a:r>
              <a:rPr sz="2000" spc="-5" dirty="0" smtClean="0">
                <a:latin typeface="Times New Roman" pitchFamily="18" charset="0"/>
                <a:cs typeface="Times New Roman" pitchFamily="18" charset="0"/>
              </a:rPr>
              <a:t>r</a:t>
            </a:r>
            <a:r>
              <a:rPr sz="2000" dirty="0" smtClean="0">
                <a:latin typeface="Times New Roman" pitchFamily="18" charset="0"/>
                <a:cs typeface="Times New Roman" pitchFamily="18" charset="0"/>
              </a:rPr>
              <a:t>e</a:t>
            </a:r>
            <a:r>
              <a:rPr sz="2000" spc="-5"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rPr>
              <a:t> </a:t>
            </a:r>
            <a:r>
              <a:rPr sz="2000" spc="10" dirty="0" smtClean="0">
                <a:latin typeface="Times New Roman" pitchFamily="18" charset="0"/>
                <a:cs typeface="Times New Roman" pitchFamily="18" charset="0"/>
              </a:rPr>
              <a:t>m</a:t>
            </a:r>
            <a:r>
              <a:rPr sz="2000" dirty="0" smtClean="0">
                <a:latin typeface="Times New Roman" pitchFamily="18" charset="0"/>
                <a:cs typeface="Times New Roman" pitchFamily="18" charset="0"/>
              </a:rPr>
              <a:t>a</a:t>
            </a:r>
            <a:r>
              <a:rPr sz="2000" spc="-35" dirty="0" smtClean="0">
                <a:latin typeface="Times New Roman" pitchFamily="18" charset="0"/>
                <a:cs typeface="Times New Roman" pitchFamily="18" charset="0"/>
              </a:rPr>
              <a:t>l</a:t>
            </a:r>
            <a:r>
              <a:rPr sz="2000" spc="-5"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 </a:t>
            </a:r>
            <a:r>
              <a:rPr sz="2000" dirty="0" smtClean="0">
                <a:latin typeface="Times New Roman" pitchFamily="18" charset="0"/>
                <a:cs typeface="Times New Roman" pitchFamily="18" charset="0"/>
              </a:rPr>
              <a:t>pa</a:t>
            </a:r>
            <a:r>
              <a:rPr sz="2000" spc="-10" dirty="0" smtClean="0">
                <a:latin typeface="Times New Roman" pitchFamily="18" charset="0"/>
                <a:cs typeface="Times New Roman" pitchFamily="18" charset="0"/>
              </a:rPr>
              <a:t>r</a:t>
            </a:r>
            <a:r>
              <a:rPr sz="2000" dirty="0" smtClean="0">
                <a:latin typeface="Times New Roman" pitchFamily="18" charset="0"/>
                <a:cs typeface="Times New Roman" pitchFamily="18" charset="0"/>
              </a:rPr>
              <a:t>e</a:t>
            </a:r>
            <a:r>
              <a:rPr sz="2000" spc="-20" dirty="0" smtClean="0">
                <a:latin typeface="Times New Roman" pitchFamily="18" charset="0"/>
                <a:cs typeface="Times New Roman" pitchFamily="18" charset="0"/>
              </a:rPr>
              <a:t>n</a:t>
            </a:r>
            <a:r>
              <a:rPr sz="2000" dirty="0"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 </a:t>
            </a:r>
            <a:r>
              <a:rPr sz="2000" spc="-10" dirty="0" smtClean="0">
                <a:latin typeface="Times New Roman" pitchFamily="18" charset="0"/>
                <a:cs typeface="Times New Roman" pitchFamily="18" charset="0"/>
              </a:rPr>
              <a:t>i</a:t>
            </a:r>
            <a:r>
              <a:rPr sz="20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collected</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and</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dusted</a:t>
            </a:r>
            <a:r>
              <a:rPr lang="en-IN" sz="2000"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on</a:t>
            </a:r>
            <a:r>
              <a:rPr lang="en-IN" sz="2000" spc="-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the</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female</a:t>
            </a:r>
            <a:r>
              <a:rPr lang="en-IN" sz="2000" spc="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part</a:t>
            </a:r>
            <a:r>
              <a:rPr lang="en-IN" sz="2000" spc="-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of</a:t>
            </a:r>
            <a:r>
              <a:rPr lang="en-IN" sz="2000" spc="-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the </a:t>
            </a:r>
            <a:r>
              <a:rPr lang="en-IN" sz="2000" spc="-65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emasculated</a:t>
            </a:r>
            <a:r>
              <a:rPr lang="en-IN" sz="2000" spc="5" dirty="0" smtClean="0">
                <a:latin typeface="Times New Roman" pitchFamily="18" charset="0"/>
                <a:cs typeface="Times New Roman" pitchFamily="18" charset="0"/>
              </a:rPr>
              <a:t> </a:t>
            </a:r>
            <a:r>
              <a:rPr lang="en-IN" sz="2000" spc="-25" dirty="0" smtClean="0">
                <a:latin typeface="Times New Roman" pitchFamily="18" charset="0"/>
                <a:cs typeface="Times New Roman" pitchFamily="18" charset="0"/>
              </a:rPr>
              <a:t>flower.</a:t>
            </a:r>
            <a:r>
              <a:rPr lang="en-IN" sz="2000" spc="-2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This</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process</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is</a:t>
            </a:r>
            <a:r>
              <a:rPr lang="en-IN" sz="200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known</a:t>
            </a:r>
            <a:r>
              <a:rPr lang="en-IN" sz="2000" spc="66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as </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pollination.</a:t>
            </a:r>
          </a:p>
          <a:p>
            <a:pPr marR="5080" indent="457200" algn="just">
              <a:lnSpc>
                <a:spcPct val="150000"/>
              </a:lnSpc>
              <a:spcBef>
                <a:spcPts val="100"/>
              </a:spcBef>
              <a:buFont typeface="Wingdings" pitchFamily="2" charset="2"/>
              <a:buChar char="Ø"/>
            </a:pPr>
            <a:r>
              <a:rPr lang="en-IN" sz="2000" dirty="0" smtClean="0">
                <a:latin typeface="Times New Roman" pitchFamily="18" charset="0"/>
                <a:cs typeface="Times New Roman" pitchFamily="18" charset="0"/>
              </a:rPr>
              <a:t>The</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seed</a:t>
            </a:r>
            <a:r>
              <a:rPr lang="en-IN" sz="200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thus</a:t>
            </a:r>
            <a:r>
              <a:rPr lang="en-IN" sz="2000" dirty="0" smtClean="0">
                <a:latin typeface="Times New Roman" pitchFamily="18" charset="0"/>
                <a:cs typeface="Times New Roman" pitchFamily="18" charset="0"/>
              </a:rPr>
              <a:t> formed</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on</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the</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female</a:t>
            </a:r>
            <a:r>
              <a:rPr lang="en-IN" sz="2000" dirty="0" smtClean="0">
                <a:latin typeface="Times New Roman" pitchFamily="18" charset="0"/>
                <a:cs typeface="Times New Roman" pitchFamily="18" charset="0"/>
              </a:rPr>
              <a:t> plant </a:t>
            </a:r>
            <a:r>
              <a:rPr lang="en-IN" sz="2000" spc="-65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i</a:t>
            </a:r>
            <a:r>
              <a:rPr lang="en-IN" sz="2000" spc="-20"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e., emasculated</a:t>
            </a:r>
            <a:r>
              <a:rPr lang="en-IN" sz="2000" spc="-7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flower</a:t>
            </a:r>
            <a:r>
              <a:rPr lang="en-IN" sz="200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is</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hybrid</a:t>
            </a:r>
            <a:r>
              <a:rPr lang="en-IN" sz="2000" spc="4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seed</a:t>
            </a:r>
          </a:p>
          <a:p>
            <a:pPr marR="7620" indent="457200" algn="just">
              <a:lnSpc>
                <a:spcPct val="150000"/>
              </a:lnSpc>
              <a:spcBef>
                <a:spcPts val="100"/>
              </a:spcBef>
              <a:buFont typeface="Wingdings" pitchFamily="2" charset="2"/>
              <a:buChar char="Ø"/>
              <a:tabLst>
                <a:tab pos="469900" algn="l"/>
              </a:tabLst>
            </a:pPr>
            <a:r>
              <a:rPr lang="en-IN" sz="2000" spc="-125" dirty="0" smtClean="0">
                <a:latin typeface="Times New Roman" pitchFamily="18" charset="0"/>
                <a:cs typeface="Times New Roman" pitchFamily="18" charset="0"/>
              </a:rPr>
              <a:t>To</a:t>
            </a:r>
            <a:r>
              <a:rPr lang="en-IN" sz="2000" spc="-12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produce</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hybrid</a:t>
            </a:r>
            <a:r>
              <a:rPr lang="en-IN" sz="2000" dirty="0" smtClean="0">
                <a:latin typeface="Times New Roman" pitchFamily="18" charset="0"/>
                <a:cs typeface="Times New Roman" pitchFamily="18" charset="0"/>
              </a:rPr>
              <a:t> seed</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hand</a:t>
            </a:r>
            <a:r>
              <a:rPr lang="en-IN" sz="200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emasculation</a:t>
            </a:r>
            <a:r>
              <a:rPr lang="en-IN" sz="200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and </a:t>
            </a:r>
            <a:r>
              <a:rPr lang="en-IN" sz="2000" dirty="0" smtClean="0">
                <a:latin typeface="Times New Roman" pitchFamily="18" charset="0"/>
                <a:cs typeface="Times New Roman" pitchFamily="18" charset="0"/>
              </a:rPr>
              <a:t>pollination</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is</a:t>
            </a:r>
            <a:r>
              <a:rPr lang="en-IN" sz="200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not</a:t>
            </a:r>
            <a:r>
              <a:rPr lang="en-IN" sz="2000" dirty="0" smtClean="0">
                <a:latin typeface="Times New Roman" pitchFamily="18" charset="0"/>
                <a:cs typeface="Times New Roman" pitchFamily="18" charset="0"/>
              </a:rPr>
              <a:t> economical</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and</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feasible</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in</a:t>
            </a:r>
            <a:r>
              <a:rPr lang="en-IN" sz="200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all</a:t>
            </a:r>
            <a:r>
              <a:rPr lang="en-IN" sz="2000" spc="65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the </a:t>
            </a:r>
            <a:r>
              <a:rPr lang="en-IN" sz="2000" spc="-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crops.</a:t>
            </a:r>
          </a:p>
          <a:p>
            <a:pPr marR="6350" indent="457200" algn="just">
              <a:lnSpc>
                <a:spcPct val="150000"/>
              </a:lnSpc>
              <a:spcBef>
                <a:spcPts val="1200"/>
              </a:spcBef>
              <a:buFont typeface="Wingdings" pitchFamily="2" charset="2"/>
              <a:buChar char="Ø"/>
              <a:tabLst>
                <a:tab pos="469900" algn="l"/>
              </a:tabLst>
            </a:pPr>
            <a:r>
              <a:rPr lang="en-IN" sz="2000" dirty="0" smtClean="0">
                <a:latin typeface="Times New Roman" pitchFamily="18" charset="0"/>
                <a:cs typeface="Times New Roman" pitchFamily="18" charset="0"/>
              </a:rPr>
              <a:t>Therefore the </a:t>
            </a:r>
            <a:r>
              <a:rPr lang="en-IN" sz="2000" spc="-5" dirty="0" smtClean="0">
                <a:latin typeface="Times New Roman" pitchFamily="18" charset="0"/>
                <a:cs typeface="Times New Roman" pitchFamily="18" charset="0"/>
              </a:rPr>
              <a:t>technique </a:t>
            </a:r>
            <a:r>
              <a:rPr lang="en-IN" sz="2000" dirty="0" smtClean="0">
                <a:latin typeface="Times New Roman" pitchFamily="18" charset="0"/>
                <a:cs typeface="Times New Roman" pitchFamily="18" charset="0"/>
              </a:rPr>
              <a:t>has </a:t>
            </a:r>
            <a:r>
              <a:rPr lang="en-IN" sz="2000" spc="-5" dirty="0" smtClean="0">
                <a:latin typeface="Times New Roman" pitchFamily="18" charset="0"/>
                <a:cs typeface="Times New Roman" pitchFamily="18" charset="0"/>
              </a:rPr>
              <a:t>been developed in </a:t>
            </a:r>
            <a:r>
              <a:rPr lang="en-IN" sz="2000" spc="-10" dirty="0" smtClean="0">
                <a:latin typeface="Times New Roman" pitchFamily="18" charset="0"/>
                <a:cs typeface="Times New Roman" pitchFamily="18" charset="0"/>
              </a:rPr>
              <a:t>which </a:t>
            </a:r>
            <a:r>
              <a:rPr lang="en-IN" sz="2000" dirty="0" smtClean="0">
                <a:latin typeface="Times New Roman" pitchFamily="18" charset="0"/>
                <a:cs typeface="Times New Roman" pitchFamily="18" charset="0"/>
              </a:rPr>
              <a:t>the male </a:t>
            </a:r>
            <a:r>
              <a:rPr lang="en-IN" sz="2000" spc="-5" dirty="0" smtClean="0">
                <a:latin typeface="Times New Roman" pitchFamily="18" charset="0"/>
                <a:cs typeface="Times New Roman" pitchFamily="18" charset="0"/>
              </a:rPr>
              <a:t>part </a:t>
            </a:r>
            <a:r>
              <a:rPr lang="en-IN" sz="2000" spc="-10" dirty="0" smtClean="0">
                <a:latin typeface="Times New Roman" pitchFamily="18" charset="0"/>
                <a:cs typeface="Times New Roman" pitchFamily="18" charset="0"/>
              </a:rPr>
              <a:t>of </a:t>
            </a:r>
            <a:r>
              <a:rPr lang="en-IN" sz="2000" dirty="0" smtClean="0">
                <a:latin typeface="Times New Roman" pitchFamily="18" charset="0"/>
                <a:cs typeface="Times New Roman" pitchFamily="18" charset="0"/>
              </a:rPr>
              <a:t>the </a:t>
            </a:r>
            <a:r>
              <a:rPr lang="en-IN" sz="2000" spc="-5" dirty="0" smtClean="0">
                <a:latin typeface="Times New Roman" pitchFamily="18" charset="0"/>
                <a:cs typeface="Times New Roman" pitchFamily="18" charset="0"/>
              </a:rPr>
              <a:t>flower </a:t>
            </a:r>
            <a:r>
              <a:rPr lang="en-IN" sz="2000" dirty="0" smtClean="0">
                <a:latin typeface="Times New Roman" pitchFamily="18" charset="0"/>
                <a:cs typeface="Times New Roman" pitchFamily="18" charset="0"/>
              </a:rPr>
              <a:t>remain </a:t>
            </a:r>
            <a:r>
              <a:rPr lang="en-IN" sz="2000" spc="-5" dirty="0" smtClean="0">
                <a:latin typeface="Times New Roman" pitchFamily="18" charset="0"/>
                <a:cs typeface="Times New Roman" pitchFamily="18" charset="0"/>
              </a:rPr>
              <a:t>sterile due </a:t>
            </a:r>
            <a:r>
              <a:rPr lang="en-IN" sz="2000" dirty="0" smtClean="0">
                <a:latin typeface="Times New Roman" pitchFamily="18" charset="0"/>
                <a:cs typeface="Times New Roman" pitchFamily="18" charset="0"/>
              </a:rPr>
              <a:t>to </a:t>
            </a:r>
            <a:r>
              <a:rPr lang="en-IN" sz="2000" spc="-5" dirty="0" smtClean="0">
                <a:latin typeface="Times New Roman" pitchFamily="18" charset="0"/>
                <a:cs typeface="Times New Roman" pitchFamily="18" charset="0"/>
              </a:rPr>
              <a:t>genetic </a:t>
            </a:r>
            <a:r>
              <a:rPr lang="en-IN" sz="200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alteration</a:t>
            </a:r>
            <a:endParaRPr lang="en-IN" sz="2000" dirty="0" smtClean="0">
              <a:latin typeface="Times New Roman" pitchFamily="18" charset="0"/>
              <a:cs typeface="Times New Roman" pitchFamily="18" charset="0"/>
            </a:endParaRPr>
          </a:p>
          <a:p>
            <a:pPr marR="7620" indent="457200" algn="just">
              <a:lnSpc>
                <a:spcPct val="150000"/>
              </a:lnSpc>
              <a:spcBef>
                <a:spcPts val="1200"/>
              </a:spcBef>
              <a:buFont typeface="Wingdings" pitchFamily="2" charset="2"/>
              <a:buChar char="Ø"/>
              <a:tabLst>
                <a:tab pos="469900" algn="l"/>
              </a:tabLst>
            </a:pPr>
            <a:r>
              <a:rPr lang="en-IN" sz="2000" spc="-5" dirty="0" smtClean="0">
                <a:latin typeface="Times New Roman" pitchFamily="18" charset="0"/>
                <a:cs typeface="Times New Roman" pitchFamily="18" charset="0"/>
              </a:rPr>
              <a:t>Due </a:t>
            </a:r>
            <a:r>
              <a:rPr lang="en-IN" sz="2000" dirty="0" smtClean="0">
                <a:latin typeface="Times New Roman" pitchFamily="18" charset="0"/>
                <a:cs typeface="Times New Roman" pitchFamily="18" charset="0"/>
              </a:rPr>
              <a:t>to male </a:t>
            </a:r>
            <a:r>
              <a:rPr lang="en-IN" sz="2000" spc="-5" dirty="0" smtClean="0">
                <a:latin typeface="Times New Roman" pitchFamily="18" charset="0"/>
                <a:cs typeface="Times New Roman" pitchFamily="18" charset="0"/>
              </a:rPr>
              <a:t>sterility </a:t>
            </a:r>
            <a:r>
              <a:rPr lang="en-IN" sz="2000" dirty="0" smtClean="0">
                <a:latin typeface="Times New Roman" pitchFamily="18" charset="0"/>
                <a:cs typeface="Times New Roman" pitchFamily="18" charset="0"/>
              </a:rPr>
              <a:t>neither </a:t>
            </a:r>
            <a:r>
              <a:rPr lang="en-IN" sz="2000" spc="-5" dirty="0" smtClean="0">
                <a:latin typeface="Times New Roman" pitchFamily="18" charset="0"/>
                <a:cs typeface="Times New Roman" pitchFamily="18" charset="0"/>
              </a:rPr>
              <a:t>self-pollination is </a:t>
            </a:r>
            <a:r>
              <a:rPr lang="en-IN" sz="2000" dirty="0" smtClean="0">
                <a:latin typeface="Times New Roman" pitchFamily="18" charset="0"/>
                <a:cs typeface="Times New Roman" pitchFamily="18" charset="0"/>
              </a:rPr>
              <a:t>possible nor</a:t>
            </a:r>
            <a:r>
              <a:rPr lang="en-IN" sz="2000" spc="-55"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emasculation</a:t>
            </a:r>
            <a:r>
              <a:rPr lang="en-IN" sz="2000" spc="-2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is</a:t>
            </a:r>
            <a:r>
              <a:rPr lang="en-IN" sz="2000" spc="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required</a:t>
            </a:r>
            <a:endParaRPr lang="en-IN" sz="2000" dirty="0" smtClean="0">
              <a:latin typeface="Times New Roman" pitchFamily="18" charset="0"/>
              <a:cs typeface="Times New Roman" pitchFamily="18" charset="0"/>
            </a:endParaRPr>
          </a:p>
          <a:p>
            <a:pPr marR="5080" indent="457200" algn="just">
              <a:lnSpc>
                <a:spcPct val="150000"/>
              </a:lnSpc>
              <a:spcBef>
                <a:spcPts val="1200"/>
              </a:spcBef>
              <a:buFont typeface="Wingdings" pitchFamily="2" charset="2"/>
              <a:buChar char="Ø"/>
              <a:tabLst>
                <a:tab pos="469900" algn="l"/>
              </a:tabLst>
            </a:pPr>
            <a:r>
              <a:rPr lang="en-IN" sz="2000" spc="-5" dirty="0" smtClean="0">
                <a:latin typeface="Times New Roman" pitchFamily="18" charset="0"/>
                <a:cs typeface="Times New Roman" pitchFamily="18" charset="0"/>
              </a:rPr>
              <a:t>Pollen </a:t>
            </a:r>
            <a:r>
              <a:rPr lang="en-IN" sz="2000" dirty="0" smtClean="0">
                <a:latin typeface="Times New Roman" pitchFamily="18" charset="0"/>
                <a:cs typeface="Times New Roman" pitchFamily="18" charset="0"/>
              </a:rPr>
              <a:t>from male </a:t>
            </a:r>
            <a:r>
              <a:rPr lang="en-IN" sz="2000" spc="-5" dirty="0" smtClean="0">
                <a:latin typeface="Times New Roman" pitchFamily="18" charset="0"/>
                <a:cs typeface="Times New Roman" pitchFamily="18" charset="0"/>
              </a:rPr>
              <a:t>parent </a:t>
            </a:r>
            <a:r>
              <a:rPr lang="en-IN" sz="2000" spc="-10" dirty="0" smtClean="0">
                <a:latin typeface="Times New Roman" pitchFamily="18" charset="0"/>
                <a:cs typeface="Times New Roman" pitchFamily="18" charset="0"/>
              </a:rPr>
              <a:t>to </a:t>
            </a:r>
            <a:r>
              <a:rPr lang="en-IN" sz="2000" dirty="0" smtClean="0">
                <a:latin typeface="Times New Roman" pitchFamily="18" charset="0"/>
                <a:cs typeface="Times New Roman" pitchFamily="18" charset="0"/>
              </a:rPr>
              <a:t>female </a:t>
            </a:r>
            <a:r>
              <a:rPr lang="en-IN" sz="2000" spc="-5" dirty="0" smtClean="0">
                <a:latin typeface="Times New Roman" pitchFamily="18" charset="0"/>
                <a:cs typeface="Times New Roman" pitchFamily="18" charset="0"/>
              </a:rPr>
              <a:t>parent is transferred </a:t>
            </a:r>
            <a:r>
              <a:rPr lang="en-IN" sz="2000" dirty="0" smtClean="0">
                <a:latin typeface="Times New Roman" pitchFamily="18" charset="0"/>
                <a:cs typeface="Times New Roman" pitchFamily="18" charset="0"/>
              </a:rPr>
              <a:t> by</a:t>
            </a:r>
            <a:r>
              <a:rPr lang="en-IN" sz="2000" spc="-5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air </a:t>
            </a:r>
            <a:r>
              <a:rPr lang="en-IN" sz="2000" dirty="0" smtClean="0">
                <a:latin typeface="Times New Roman" pitchFamily="18" charset="0"/>
                <a:cs typeface="Times New Roman" pitchFamily="18" charset="0"/>
              </a:rPr>
              <a:t>or by</a:t>
            </a:r>
            <a:r>
              <a:rPr lang="en-IN" sz="2000" spc="-2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insect</a:t>
            </a:r>
            <a:endParaRPr sz="2000" dirty="0">
              <a:latin typeface="Times New Roman" pitchFamily="18" charset="0"/>
              <a:cs typeface="Times New Roman" pitchFamily="18" charset="0"/>
            </a:endParaRPr>
          </a:p>
        </p:txBody>
      </p:sp>
      <p:sp>
        <p:nvSpPr>
          <p:cNvPr id="6" name="TextBox 5"/>
          <p:cNvSpPr txBox="1"/>
          <p:nvPr/>
        </p:nvSpPr>
        <p:spPr>
          <a:xfrm>
            <a:off x="609600" y="609600"/>
            <a:ext cx="6934200" cy="661207"/>
          </a:xfrm>
          <a:prstGeom prst="rect">
            <a:avLst/>
          </a:prstGeom>
          <a:solidFill>
            <a:schemeClr val="accent3">
              <a:lumMod val="60000"/>
              <a:lumOff val="40000"/>
            </a:schemeClr>
          </a:solidFill>
          <a:ln>
            <a:solidFill>
              <a:srgbClr val="FF0000"/>
            </a:solidFill>
          </a:ln>
        </p:spPr>
        <p:txBody>
          <a:bodyPr wrap="square" rtlCol="0">
            <a:spAutoFit/>
          </a:bodyPr>
          <a:lstStyle/>
          <a:p>
            <a:pPr>
              <a:lnSpc>
                <a:spcPct val="150000"/>
              </a:lnSpc>
            </a:pPr>
            <a:r>
              <a:rPr lang="en-US" sz="2800" dirty="0" smtClean="0">
                <a:latin typeface="Times New Roman" pitchFamily="18" charset="0"/>
                <a:cs typeface="Times New Roman" pitchFamily="18" charset="0"/>
              </a:rPr>
              <a:t>General procedure of Hybrid seed production</a:t>
            </a:r>
            <a:endParaRPr lang="en-IN" sz="28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524000"/>
            <a:ext cx="9067800" cy="5783635"/>
          </a:xfrm>
          <a:prstGeom prst="rect">
            <a:avLst/>
          </a:prstGeom>
        </p:spPr>
        <p:txBody>
          <a:bodyPr vert="horz" wrap="square" lIns="0" tIns="12700" rIns="0" bIns="0" rtlCol="0">
            <a:spAutoFit/>
          </a:bodyPr>
          <a:lstStyle/>
          <a:p>
            <a:pPr marL="12700" marR="5080" algn="just">
              <a:lnSpc>
                <a:spcPct val="150000"/>
              </a:lnSpc>
              <a:spcBef>
                <a:spcPts val="100"/>
              </a:spcBef>
            </a:pPr>
            <a:r>
              <a:rPr sz="2400" dirty="0">
                <a:latin typeface="Times New Roman" pitchFamily="18" charset="0"/>
                <a:cs typeface="Times New Roman" pitchFamily="18" charset="0"/>
              </a:rPr>
              <a:t>Commercial</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hybrid</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seed</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production</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demands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crossing </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technique</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which</a:t>
            </a:r>
            <a:r>
              <a:rPr sz="2400" spc="-5" dirty="0">
                <a:latin typeface="Times New Roman" pitchFamily="18" charset="0"/>
                <a:cs typeface="Times New Roman" pitchFamily="18" charset="0"/>
              </a:rPr>
              <a:t> is </a:t>
            </a:r>
            <a:r>
              <a:rPr sz="2400" spc="5" dirty="0">
                <a:latin typeface="Times New Roman" pitchFamily="18" charset="0"/>
                <a:cs typeface="Times New Roman" pitchFamily="18" charset="0"/>
              </a:rPr>
              <a:t>easy </a:t>
            </a:r>
            <a:r>
              <a:rPr sz="2400" dirty="0">
                <a:latin typeface="Times New Roman" pitchFamily="18" charset="0"/>
                <a:cs typeface="Times New Roman" pitchFamily="18" charset="0"/>
              </a:rPr>
              <a:t>and</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also</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economic</a:t>
            </a:r>
            <a:r>
              <a:rPr sz="2400" dirty="0">
                <a:latin typeface="Times New Roman" pitchFamily="18" charset="0"/>
                <a:cs typeface="Times New Roman" pitchFamily="18" charset="0"/>
              </a:rPr>
              <a:t> to</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maintain </a:t>
            </a:r>
            <a:r>
              <a:rPr sz="2400" dirty="0">
                <a:latin typeface="Times New Roman" pitchFamily="18" charset="0"/>
                <a:cs typeface="Times New Roman" pitchFamily="18" charset="0"/>
              </a:rPr>
              <a:t> parental </a:t>
            </a:r>
            <a:r>
              <a:rPr sz="2400" spc="-5" dirty="0">
                <a:latin typeface="Times New Roman" pitchFamily="18" charset="0"/>
                <a:cs typeface="Times New Roman" pitchFamily="18" charset="0"/>
              </a:rPr>
              <a:t>lines.</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Only </a:t>
            </a:r>
            <a:r>
              <a:rPr sz="2400" dirty="0">
                <a:latin typeface="Times New Roman" pitchFamily="18" charset="0"/>
                <a:cs typeface="Times New Roman" pitchFamily="18" charset="0"/>
              </a:rPr>
              <a:t>few </a:t>
            </a:r>
            <a:r>
              <a:rPr sz="2400" spc="-5" dirty="0">
                <a:latin typeface="Times New Roman" pitchFamily="18" charset="0"/>
                <a:cs typeface="Times New Roman" pitchFamily="18" charset="0"/>
              </a:rPr>
              <a:t>crossing </a:t>
            </a:r>
            <a:r>
              <a:rPr sz="2400" dirty="0">
                <a:latin typeface="Times New Roman" pitchFamily="18" charset="0"/>
                <a:cs typeface="Times New Roman" pitchFamily="18" charset="0"/>
              </a:rPr>
              <a:t>mechanisms </a:t>
            </a:r>
            <a:r>
              <a:rPr sz="2400" spc="-5" dirty="0">
                <a:latin typeface="Times New Roman" pitchFamily="18" charset="0"/>
                <a:cs typeface="Times New Roman" pitchFamily="18" charset="0"/>
              </a:rPr>
              <a:t>have been </a:t>
            </a:r>
            <a:r>
              <a:rPr sz="2400" dirty="0">
                <a:latin typeface="Times New Roman" pitchFamily="18" charset="0"/>
                <a:cs typeface="Times New Roman" pitchFamily="18" charset="0"/>
              </a:rPr>
              <a:t> adopted</a:t>
            </a:r>
            <a:r>
              <a:rPr sz="2400" spc="-50" dirty="0">
                <a:latin typeface="Times New Roman" pitchFamily="18" charset="0"/>
                <a:cs typeface="Times New Roman" pitchFamily="18" charset="0"/>
              </a:rPr>
              <a:t> </a:t>
            </a:r>
            <a:r>
              <a:rPr sz="2400" spc="10" dirty="0">
                <a:latin typeface="Times New Roman" pitchFamily="18" charset="0"/>
                <a:cs typeface="Times New Roman" pitchFamily="18" charset="0"/>
              </a:rPr>
              <a:t>for</a:t>
            </a:r>
            <a:r>
              <a:rPr sz="2400" spc="-50" dirty="0">
                <a:latin typeface="Times New Roman" pitchFamily="18" charset="0"/>
                <a:cs typeface="Times New Roman" pitchFamily="18" charset="0"/>
              </a:rPr>
              <a:t> </a:t>
            </a:r>
            <a:r>
              <a:rPr sz="2400" dirty="0">
                <a:latin typeface="Times New Roman" pitchFamily="18" charset="0"/>
                <a:cs typeface="Times New Roman" pitchFamily="18" charset="0"/>
              </a:rPr>
              <a:t>commercial</a:t>
            </a:r>
            <a:r>
              <a:rPr sz="2400" spc="-40" dirty="0">
                <a:latin typeface="Times New Roman" pitchFamily="18" charset="0"/>
                <a:cs typeface="Times New Roman" pitchFamily="18" charset="0"/>
              </a:rPr>
              <a:t> </a:t>
            </a:r>
            <a:r>
              <a:rPr sz="2400" spc="-5" dirty="0">
                <a:latin typeface="Times New Roman" pitchFamily="18" charset="0"/>
                <a:cs typeface="Times New Roman" pitchFamily="18" charset="0"/>
              </a:rPr>
              <a:t>hybrid</a:t>
            </a:r>
            <a:r>
              <a:rPr sz="2400" spc="40" dirty="0">
                <a:latin typeface="Times New Roman" pitchFamily="18" charset="0"/>
                <a:cs typeface="Times New Roman" pitchFamily="18" charset="0"/>
              </a:rPr>
              <a:t> </a:t>
            </a:r>
            <a:r>
              <a:rPr sz="2400" dirty="0">
                <a:latin typeface="Times New Roman" pitchFamily="18" charset="0"/>
                <a:cs typeface="Times New Roman" pitchFamily="18" charset="0"/>
              </a:rPr>
              <a:t>seed</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production</a:t>
            </a:r>
            <a:r>
              <a:rPr sz="2400" spc="-30" dirty="0">
                <a:latin typeface="Times New Roman" pitchFamily="18" charset="0"/>
                <a:cs typeface="Times New Roman" pitchFamily="18" charset="0"/>
              </a:rPr>
              <a:t> </a:t>
            </a:r>
            <a:r>
              <a:rPr sz="2400" dirty="0">
                <a:latin typeface="Times New Roman" pitchFamily="18" charset="0"/>
                <a:cs typeface="Times New Roman" pitchFamily="18" charset="0"/>
              </a:rPr>
              <a:t>they</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are;</a:t>
            </a:r>
            <a:endParaRPr sz="2400" dirty="0">
              <a:latin typeface="Times New Roman" pitchFamily="18" charset="0"/>
              <a:cs typeface="Times New Roman" pitchFamily="18" charset="0"/>
            </a:endParaRPr>
          </a:p>
          <a:p>
            <a:pPr marL="274320" indent="-262255">
              <a:lnSpc>
                <a:spcPct val="150000"/>
              </a:lnSpc>
              <a:buChar char="•"/>
              <a:tabLst>
                <a:tab pos="274320" algn="l"/>
                <a:tab pos="274955" algn="l"/>
              </a:tabLst>
            </a:pPr>
            <a:r>
              <a:rPr sz="2400" dirty="0" smtClean="0">
                <a:latin typeface="Times New Roman" pitchFamily="18" charset="0"/>
                <a:cs typeface="Times New Roman" pitchFamily="18" charset="0"/>
              </a:rPr>
              <a:t>Hand</a:t>
            </a:r>
            <a:r>
              <a:rPr sz="2400" spc="-30" dirty="0" smtClean="0">
                <a:latin typeface="Times New Roman" pitchFamily="18" charset="0"/>
                <a:cs typeface="Times New Roman" pitchFamily="18" charset="0"/>
              </a:rPr>
              <a:t> </a:t>
            </a:r>
            <a:r>
              <a:rPr sz="2400" dirty="0">
                <a:latin typeface="Times New Roman" pitchFamily="18" charset="0"/>
                <a:cs typeface="Times New Roman" pitchFamily="18" charset="0"/>
              </a:rPr>
              <a:t>emasculation</a:t>
            </a:r>
            <a:r>
              <a:rPr sz="2400" spc="-40"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40" dirty="0">
                <a:latin typeface="Times New Roman" pitchFamily="18" charset="0"/>
                <a:cs typeface="Times New Roman" pitchFamily="18" charset="0"/>
              </a:rPr>
              <a:t> </a:t>
            </a:r>
            <a:r>
              <a:rPr sz="2400" dirty="0">
                <a:latin typeface="Times New Roman" pitchFamily="18" charset="0"/>
                <a:cs typeface="Times New Roman" pitchFamily="18" charset="0"/>
              </a:rPr>
              <a:t>pollination</a:t>
            </a:r>
          </a:p>
          <a:p>
            <a:pPr marL="274320" indent="-262255">
              <a:lnSpc>
                <a:spcPct val="150000"/>
              </a:lnSpc>
              <a:spcBef>
                <a:spcPts val="600"/>
              </a:spcBef>
              <a:buChar char="•"/>
              <a:tabLst>
                <a:tab pos="274320" algn="l"/>
                <a:tab pos="274955" algn="l"/>
              </a:tabLst>
            </a:pPr>
            <a:r>
              <a:rPr sz="2400" dirty="0">
                <a:latin typeface="Times New Roman" pitchFamily="18" charset="0"/>
                <a:cs typeface="Times New Roman" pitchFamily="18" charset="0"/>
              </a:rPr>
              <a:t>Self-incompatibility</a:t>
            </a:r>
          </a:p>
          <a:p>
            <a:pPr marL="274320" indent="-262255">
              <a:lnSpc>
                <a:spcPct val="150000"/>
              </a:lnSpc>
              <a:spcBef>
                <a:spcPts val="600"/>
              </a:spcBef>
              <a:buChar char="•"/>
              <a:tabLst>
                <a:tab pos="274320" algn="l"/>
                <a:tab pos="274955" algn="l"/>
              </a:tabLst>
            </a:pPr>
            <a:r>
              <a:rPr sz="2400" spc="-5" dirty="0">
                <a:latin typeface="Times New Roman" pitchFamily="18" charset="0"/>
                <a:cs typeface="Times New Roman" pitchFamily="18" charset="0"/>
              </a:rPr>
              <a:t>Dicliny</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monoecious</a:t>
            </a:r>
            <a:r>
              <a:rPr sz="2400" spc="-60"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dioecious</a:t>
            </a:r>
          </a:p>
          <a:p>
            <a:pPr marL="274320" indent="-262255">
              <a:lnSpc>
                <a:spcPct val="150000"/>
              </a:lnSpc>
              <a:spcBef>
                <a:spcPts val="600"/>
              </a:spcBef>
              <a:buChar char="•"/>
              <a:tabLst>
                <a:tab pos="274320" algn="l"/>
                <a:tab pos="274955" algn="l"/>
              </a:tabLst>
            </a:pPr>
            <a:r>
              <a:rPr sz="2400" spc="-5" dirty="0">
                <a:latin typeface="Times New Roman" pitchFamily="18" charset="0"/>
                <a:cs typeface="Times New Roman" pitchFamily="18" charset="0"/>
              </a:rPr>
              <a:t>Male</a:t>
            </a:r>
            <a:r>
              <a:rPr sz="2400" spc="-45" dirty="0">
                <a:latin typeface="Times New Roman" pitchFamily="18" charset="0"/>
                <a:cs typeface="Times New Roman" pitchFamily="18" charset="0"/>
              </a:rPr>
              <a:t> </a:t>
            </a:r>
            <a:r>
              <a:rPr sz="2400" spc="-5" dirty="0">
                <a:latin typeface="Times New Roman" pitchFamily="18" charset="0"/>
                <a:cs typeface="Times New Roman" pitchFamily="18" charset="0"/>
              </a:rPr>
              <a:t>sterility</a:t>
            </a:r>
            <a:endParaRPr sz="2400" dirty="0">
              <a:latin typeface="Times New Roman" pitchFamily="18" charset="0"/>
              <a:cs typeface="Times New Roman" pitchFamily="18" charset="0"/>
            </a:endParaRPr>
          </a:p>
          <a:p>
            <a:pPr marL="12700" marR="8255" algn="just">
              <a:lnSpc>
                <a:spcPct val="150000"/>
              </a:lnSpc>
            </a:pPr>
            <a:r>
              <a:rPr sz="2400" dirty="0" smtClean="0">
                <a:latin typeface="Times New Roman" pitchFamily="18" charset="0"/>
                <a:cs typeface="Times New Roman" pitchFamily="18" charset="0"/>
              </a:rPr>
              <a:t>These </a:t>
            </a:r>
            <a:r>
              <a:rPr sz="2400" spc="-5" dirty="0">
                <a:latin typeface="Times New Roman" pitchFamily="18" charset="0"/>
                <a:cs typeface="Times New Roman" pitchFamily="18" charset="0"/>
              </a:rPr>
              <a:t>techniques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are specific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crop </a:t>
            </a:r>
            <a:r>
              <a:rPr sz="2400" dirty="0">
                <a:latin typeface="Times New Roman" pitchFamily="18" charset="0"/>
                <a:cs typeface="Times New Roman" pitchFamily="18" charset="0"/>
              </a:rPr>
              <a:t>floral </a:t>
            </a:r>
            <a:r>
              <a:rPr sz="2400" spc="-5" dirty="0">
                <a:latin typeface="Times New Roman" pitchFamily="18" charset="0"/>
                <a:cs typeface="Times New Roman" pitchFamily="18" charset="0"/>
              </a:rPr>
              <a:t>biology </a:t>
            </a:r>
            <a:r>
              <a:rPr sz="2400" dirty="0">
                <a:latin typeface="Times New Roman" pitchFamily="18" charset="0"/>
                <a:cs typeface="Times New Roman" pitchFamily="18" charset="0"/>
              </a:rPr>
              <a:t>and </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flowering</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behaviour</a:t>
            </a:r>
            <a:endParaRPr sz="2400" dirty="0">
              <a:latin typeface="Times New Roman" pitchFamily="18" charset="0"/>
              <a:cs typeface="Times New Roman" pitchFamily="18" charset="0"/>
            </a:endParaRPr>
          </a:p>
        </p:txBody>
      </p:sp>
      <p:sp>
        <p:nvSpPr>
          <p:cNvPr id="4" name="Rectangle 3"/>
          <p:cNvSpPr/>
          <p:nvPr/>
        </p:nvSpPr>
        <p:spPr>
          <a:xfrm>
            <a:off x="609600" y="685800"/>
            <a:ext cx="5431936" cy="523220"/>
          </a:xfrm>
          <a:prstGeom prst="rect">
            <a:avLst/>
          </a:prstGeom>
          <a:solidFill>
            <a:schemeClr val="accent3">
              <a:lumMod val="60000"/>
              <a:lumOff val="40000"/>
            </a:schemeClr>
          </a:solidFill>
          <a:ln>
            <a:solidFill>
              <a:srgbClr val="FF0000"/>
            </a:solidFill>
          </a:ln>
        </p:spPr>
        <p:txBody>
          <a:bodyPr wrap="none">
            <a:spAutoFit/>
          </a:bodyPr>
          <a:lstStyle/>
          <a:p>
            <a:r>
              <a:rPr lang="en-IN" sz="2800" dirty="0" smtClean="0">
                <a:latin typeface="Times New Roman" pitchFamily="18" charset="0"/>
                <a:cs typeface="Times New Roman" pitchFamily="18" charset="0"/>
              </a:rPr>
              <a:t>Commercial</a:t>
            </a:r>
            <a:r>
              <a:rPr lang="en-IN" sz="2800" spc="5" dirty="0" smtClean="0">
                <a:latin typeface="Times New Roman" pitchFamily="18" charset="0"/>
                <a:cs typeface="Times New Roman" pitchFamily="18" charset="0"/>
              </a:rPr>
              <a:t> </a:t>
            </a:r>
            <a:r>
              <a:rPr lang="en-IN" sz="2800" spc="-5" dirty="0" smtClean="0">
                <a:latin typeface="Times New Roman" pitchFamily="18" charset="0"/>
                <a:cs typeface="Times New Roman" pitchFamily="18" charset="0"/>
              </a:rPr>
              <a:t>hybrid</a:t>
            </a:r>
            <a:r>
              <a:rPr lang="en-IN" sz="2800" dirty="0" smtClean="0">
                <a:latin typeface="Times New Roman" pitchFamily="18" charset="0"/>
                <a:cs typeface="Times New Roman" pitchFamily="18" charset="0"/>
              </a:rPr>
              <a:t> </a:t>
            </a:r>
            <a:r>
              <a:rPr lang="en-IN" sz="2800" spc="-5" dirty="0" smtClean="0">
                <a:latin typeface="Times New Roman" pitchFamily="18" charset="0"/>
                <a:cs typeface="Times New Roman" pitchFamily="18" charset="0"/>
              </a:rPr>
              <a:t>seed</a:t>
            </a:r>
            <a:r>
              <a:rPr lang="en-IN" sz="2800" dirty="0" smtClean="0">
                <a:latin typeface="Times New Roman" pitchFamily="18" charset="0"/>
                <a:cs typeface="Times New Roman" pitchFamily="18" charset="0"/>
              </a:rPr>
              <a:t> </a:t>
            </a:r>
            <a:r>
              <a:rPr lang="en-IN" sz="2800" spc="-5" dirty="0" smtClean="0">
                <a:latin typeface="Times New Roman" pitchFamily="18" charset="0"/>
                <a:cs typeface="Times New Roman" pitchFamily="18" charset="0"/>
              </a:rPr>
              <a:t>production</a:t>
            </a:r>
            <a:r>
              <a:rPr lang="en-IN" sz="2800" dirty="0" smtClean="0">
                <a:latin typeface="Times New Roman" pitchFamily="18" charset="0"/>
                <a:cs typeface="Times New Roman" pitchFamily="18" charset="0"/>
              </a:rPr>
              <a:t> </a:t>
            </a:r>
            <a:endParaRPr lang="en-IN" sz="2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1413764"/>
            <a:ext cx="2819400" cy="2286000"/>
          </a:xfrm>
          <a:prstGeom prst="rect">
            <a:avLst/>
          </a:prstGeom>
        </p:spPr>
      </p:pic>
      <p:pic>
        <p:nvPicPr>
          <p:cNvPr id="3" name="object 3"/>
          <p:cNvPicPr/>
          <p:nvPr/>
        </p:nvPicPr>
        <p:blipFill>
          <a:blip r:embed="rId3" cstate="print"/>
          <a:stretch>
            <a:fillRect/>
          </a:stretch>
        </p:blipFill>
        <p:spPr>
          <a:xfrm>
            <a:off x="3657600" y="1413764"/>
            <a:ext cx="2057400" cy="2286000"/>
          </a:xfrm>
          <a:prstGeom prst="rect">
            <a:avLst/>
          </a:prstGeom>
        </p:spPr>
      </p:pic>
      <p:pic>
        <p:nvPicPr>
          <p:cNvPr id="4" name="object 4"/>
          <p:cNvPicPr/>
          <p:nvPr/>
        </p:nvPicPr>
        <p:blipFill>
          <a:blip r:embed="rId4" cstate="print"/>
          <a:stretch>
            <a:fillRect/>
          </a:stretch>
        </p:blipFill>
        <p:spPr>
          <a:xfrm>
            <a:off x="6172200" y="1371600"/>
            <a:ext cx="3200400" cy="2362200"/>
          </a:xfrm>
          <a:prstGeom prst="rect">
            <a:avLst/>
          </a:prstGeom>
        </p:spPr>
      </p:pic>
      <p:sp>
        <p:nvSpPr>
          <p:cNvPr id="5" name="object 5"/>
          <p:cNvSpPr txBox="1"/>
          <p:nvPr/>
        </p:nvSpPr>
        <p:spPr>
          <a:xfrm>
            <a:off x="688340" y="3876040"/>
            <a:ext cx="242824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Selection</a:t>
            </a:r>
            <a:r>
              <a:rPr sz="2400" b="1" spc="-55" dirty="0">
                <a:latin typeface="Times New Roman"/>
                <a:cs typeface="Times New Roman"/>
              </a:rPr>
              <a:t> </a:t>
            </a:r>
            <a:r>
              <a:rPr sz="2400" b="1" dirty="0">
                <a:latin typeface="Times New Roman"/>
                <a:cs typeface="Times New Roman"/>
              </a:rPr>
              <a:t>of</a:t>
            </a:r>
            <a:r>
              <a:rPr sz="2400" b="1" spc="-40" dirty="0">
                <a:latin typeface="Times New Roman"/>
                <a:cs typeface="Times New Roman"/>
              </a:rPr>
              <a:t> </a:t>
            </a:r>
            <a:r>
              <a:rPr sz="2400" b="1" dirty="0">
                <a:latin typeface="Times New Roman"/>
                <a:cs typeface="Times New Roman"/>
              </a:rPr>
              <a:t>flower</a:t>
            </a:r>
            <a:endParaRPr sz="2400">
              <a:latin typeface="Times New Roman"/>
              <a:cs typeface="Times New Roman"/>
            </a:endParaRPr>
          </a:p>
        </p:txBody>
      </p:sp>
      <p:sp>
        <p:nvSpPr>
          <p:cNvPr id="6" name="object 6"/>
          <p:cNvSpPr txBox="1">
            <a:spLocks noGrp="1"/>
          </p:cNvSpPr>
          <p:nvPr>
            <p:ph type="title"/>
          </p:nvPr>
        </p:nvSpPr>
        <p:spPr>
          <a:xfrm>
            <a:off x="3431540" y="3876040"/>
            <a:ext cx="3105785"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Times New Roman"/>
                <a:cs typeface="Times New Roman"/>
              </a:rPr>
              <a:t>Removal</a:t>
            </a:r>
            <a:r>
              <a:rPr sz="2400" b="1" spc="10" dirty="0">
                <a:latin typeface="Times New Roman"/>
                <a:cs typeface="Times New Roman"/>
              </a:rPr>
              <a:t> </a:t>
            </a:r>
            <a:r>
              <a:rPr sz="2400" b="1" dirty="0">
                <a:latin typeface="Times New Roman"/>
                <a:cs typeface="Times New Roman"/>
              </a:rPr>
              <a:t>of</a:t>
            </a:r>
            <a:r>
              <a:rPr sz="2400" b="1" spc="-25" dirty="0">
                <a:latin typeface="Times New Roman"/>
                <a:cs typeface="Times New Roman"/>
              </a:rPr>
              <a:t> </a:t>
            </a:r>
            <a:r>
              <a:rPr sz="2400" b="1" spc="-5" dirty="0">
                <a:latin typeface="Times New Roman"/>
                <a:cs typeface="Times New Roman"/>
              </a:rPr>
              <a:t>anther</a:t>
            </a:r>
            <a:r>
              <a:rPr sz="2400" b="1" spc="-65" dirty="0">
                <a:latin typeface="Times New Roman"/>
                <a:cs typeface="Times New Roman"/>
              </a:rPr>
              <a:t> </a:t>
            </a:r>
            <a:r>
              <a:rPr sz="2400" b="1" spc="-5" dirty="0">
                <a:latin typeface="Times New Roman"/>
                <a:cs typeface="Times New Roman"/>
              </a:rPr>
              <a:t>cone</a:t>
            </a:r>
            <a:endParaRPr sz="2400">
              <a:latin typeface="Times New Roman"/>
              <a:cs typeface="Times New Roman"/>
            </a:endParaRPr>
          </a:p>
        </p:txBody>
      </p:sp>
      <p:sp>
        <p:nvSpPr>
          <p:cNvPr id="7" name="object 7"/>
          <p:cNvSpPr txBox="1"/>
          <p:nvPr/>
        </p:nvSpPr>
        <p:spPr>
          <a:xfrm>
            <a:off x="6860540" y="3876040"/>
            <a:ext cx="2470150"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Times New Roman"/>
                <a:cs typeface="Times New Roman"/>
              </a:rPr>
              <a:t>Removal</a:t>
            </a:r>
            <a:r>
              <a:rPr sz="2400" b="1" spc="-15" dirty="0">
                <a:latin typeface="Times New Roman"/>
                <a:cs typeface="Times New Roman"/>
              </a:rPr>
              <a:t> </a:t>
            </a:r>
            <a:r>
              <a:rPr sz="2400" b="1" dirty="0">
                <a:latin typeface="Times New Roman"/>
                <a:cs typeface="Times New Roman"/>
              </a:rPr>
              <a:t>of</a:t>
            </a:r>
            <a:r>
              <a:rPr sz="2400" b="1" spc="-40" dirty="0">
                <a:latin typeface="Times New Roman"/>
                <a:cs typeface="Times New Roman"/>
              </a:rPr>
              <a:t> </a:t>
            </a:r>
            <a:r>
              <a:rPr sz="2400" b="1" spc="-10" dirty="0">
                <a:latin typeface="Times New Roman"/>
                <a:cs typeface="Times New Roman"/>
              </a:rPr>
              <a:t>corolla</a:t>
            </a:r>
            <a:endParaRPr sz="2400" dirty="0">
              <a:latin typeface="Times New Roman"/>
              <a:cs typeface="Times New Roman"/>
            </a:endParaRPr>
          </a:p>
        </p:txBody>
      </p:sp>
      <p:pic>
        <p:nvPicPr>
          <p:cNvPr id="8" name="object 8"/>
          <p:cNvPicPr/>
          <p:nvPr/>
        </p:nvPicPr>
        <p:blipFill>
          <a:blip r:embed="rId5" cstate="print"/>
          <a:stretch>
            <a:fillRect/>
          </a:stretch>
        </p:blipFill>
        <p:spPr>
          <a:xfrm>
            <a:off x="3200400" y="4572000"/>
            <a:ext cx="2743200" cy="2014220"/>
          </a:xfrm>
          <a:prstGeom prst="rect">
            <a:avLst/>
          </a:prstGeom>
        </p:spPr>
      </p:pic>
      <p:pic>
        <p:nvPicPr>
          <p:cNvPr id="9" name="object 9"/>
          <p:cNvPicPr/>
          <p:nvPr/>
        </p:nvPicPr>
        <p:blipFill>
          <a:blip r:embed="rId6" cstate="print"/>
          <a:stretch>
            <a:fillRect/>
          </a:stretch>
        </p:blipFill>
        <p:spPr>
          <a:xfrm>
            <a:off x="6400800" y="4572000"/>
            <a:ext cx="2971800" cy="2133600"/>
          </a:xfrm>
          <a:prstGeom prst="rect">
            <a:avLst/>
          </a:prstGeom>
        </p:spPr>
      </p:pic>
      <p:sp>
        <p:nvSpPr>
          <p:cNvPr id="10" name="object 10"/>
          <p:cNvSpPr txBox="1"/>
          <p:nvPr/>
        </p:nvSpPr>
        <p:spPr>
          <a:xfrm>
            <a:off x="3718560" y="6847840"/>
            <a:ext cx="214884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Collected</a:t>
            </a:r>
            <a:r>
              <a:rPr sz="2400" b="1" spc="-80" dirty="0">
                <a:latin typeface="Times New Roman"/>
                <a:cs typeface="Times New Roman"/>
              </a:rPr>
              <a:t> </a:t>
            </a:r>
            <a:r>
              <a:rPr sz="2400" b="1" dirty="0">
                <a:latin typeface="Times New Roman"/>
                <a:cs typeface="Times New Roman"/>
              </a:rPr>
              <a:t>flower</a:t>
            </a:r>
            <a:endParaRPr sz="2400" dirty="0">
              <a:latin typeface="Times New Roman"/>
              <a:cs typeface="Times New Roman"/>
            </a:endParaRPr>
          </a:p>
        </p:txBody>
      </p:sp>
      <p:sp>
        <p:nvSpPr>
          <p:cNvPr id="11" name="object 11"/>
          <p:cNvSpPr txBox="1"/>
          <p:nvPr/>
        </p:nvSpPr>
        <p:spPr>
          <a:xfrm>
            <a:off x="7325360" y="6847840"/>
            <a:ext cx="159004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Male</a:t>
            </a:r>
            <a:r>
              <a:rPr sz="2400" b="1" spc="-95" dirty="0">
                <a:latin typeface="Times New Roman"/>
                <a:cs typeface="Times New Roman"/>
              </a:rPr>
              <a:t> </a:t>
            </a:r>
            <a:r>
              <a:rPr sz="2400" b="1" dirty="0">
                <a:latin typeface="Times New Roman"/>
                <a:cs typeface="Times New Roman"/>
              </a:rPr>
              <a:t>flower</a:t>
            </a:r>
            <a:endParaRPr sz="2400" dirty="0">
              <a:latin typeface="Times New Roman"/>
              <a:cs typeface="Times New Roman"/>
            </a:endParaRPr>
          </a:p>
        </p:txBody>
      </p:sp>
      <p:pic>
        <p:nvPicPr>
          <p:cNvPr id="12" name="object 12"/>
          <p:cNvPicPr/>
          <p:nvPr/>
        </p:nvPicPr>
        <p:blipFill>
          <a:blip r:embed="rId7" cstate="print"/>
          <a:stretch>
            <a:fillRect/>
          </a:stretch>
        </p:blipFill>
        <p:spPr>
          <a:xfrm>
            <a:off x="457200" y="4537964"/>
            <a:ext cx="2286000" cy="2142744"/>
          </a:xfrm>
          <a:prstGeom prst="rect">
            <a:avLst/>
          </a:prstGeom>
        </p:spPr>
      </p:pic>
      <p:sp>
        <p:nvSpPr>
          <p:cNvPr id="13" name="object 13"/>
          <p:cNvSpPr txBox="1"/>
          <p:nvPr/>
        </p:nvSpPr>
        <p:spPr>
          <a:xfrm>
            <a:off x="535940" y="6858000"/>
            <a:ext cx="2607310"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Times New Roman"/>
                <a:cs typeface="Times New Roman"/>
              </a:rPr>
              <a:t>Emasculated</a:t>
            </a:r>
            <a:r>
              <a:rPr sz="2400" b="1" spc="-25" dirty="0">
                <a:latin typeface="Times New Roman"/>
                <a:cs typeface="Times New Roman"/>
              </a:rPr>
              <a:t> </a:t>
            </a:r>
            <a:r>
              <a:rPr sz="2400" b="1" dirty="0">
                <a:latin typeface="Times New Roman"/>
                <a:cs typeface="Times New Roman"/>
              </a:rPr>
              <a:t>flower</a:t>
            </a:r>
            <a:endParaRPr sz="2400" dirty="0">
              <a:latin typeface="Times New Roman"/>
              <a:cs typeface="Times New Roman"/>
            </a:endParaRPr>
          </a:p>
        </p:txBody>
      </p:sp>
      <p:sp>
        <p:nvSpPr>
          <p:cNvPr id="14" name="Rectangle 13"/>
          <p:cNvSpPr/>
          <p:nvPr/>
        </p:nvSpPr>
        <p:spPr>
          <a:xfrm>
            <a:off x="2057400" y="457200"/>
            <a:ext cx="5554406" cy="523220"/>
          </a:xfrm>
          <a:prstGeom prst="rect">
            <a:avLst/>
          </a:prstGeom>
          <a:solidFill>
            <a:schemeClr val="accent3">
              <a:lumMod val="60000"/>
              <a:lumOff val="40000"/>
            </a:schemeClr>
          </a:solidFill>
          <a:ln>
            <a:solidFill>
              <a:srgbClr val="FF0000"/>
            </a:solidFill>
          </a:ln>
        </p:spPr>
        <p:txBody>
          <a:bodyPr wrap="none">
            <a:spAutoFit/>
          </a:bodyPr>
          <a:lstStyle/>
          <a:p>
            <a:pPr algn="ctr"/>
            <a:r>
              <a:rPr lang="en-IN" sz="2800" b="1" spc="-5" dirty="0" smtClean="0">
                <a:latin typeface="Times New Roman" pitchFamily="18" charset="0"/>
                <a:cs typeface="Times New Roman" pitchFamily="18" charset="0"/>
              </a:rPr>
              <a:t>Hand</a:t>
            </a:r>
            <a:r>
              <a:rPr lang="en-IN" sz="2800" b="1" spc="-35" dirty="0" smtClean="0">
                <a:latin typeface="Times New Roman" pitchFamily="18" charset="0"/>
                <a:cs typeface="Times New Roman" pitchFamily="18" charset="0"/>
              </a:rPr>
              <a:t> </a:t>
            </a:r>
            <a:r>
              <a:rPr lang="en-IN" sz="2800" b="1" dirty="0" smtClean="0">
                <a:latin typeface="Times New Roman" pitchFamily="18" charset="0"/>
                <a:cs typeface="Times New Roman" pitchFamily="18" charset="0"/>
              </a:rPr>
              <a:t>emasculation</a:t>
            </a:r>
            <a:r>
              <a:rPr lang="en-IN" sz="2800" b="1" spc="-10" dirty="0" smtClean="0">
                <a:latin typeface="Times New Roman" pitchFamily="18" charset="0"/>
                <a:cs typeface="Times New Roman" pitchFamily="18" charset="0"/>
              </a:rPr>
              <a:t> </a:t>
            </a:r>
            <a:r>
              <a:rPr lang="en-IN" sz="2800" b="1" spc="-5" dirty="0" smtClean="0">
                <a:latin typeface="Times New Roman" pitchFamily="18" charset="0"/>
                <a:cs typeface="Times New Roman" pitchFamily="18" charset="0"/>
              </a:rPr>
              <a:t>and</a:t>
            </a:r>
            <a:r>
              <a:rPr lang="en-IN" sz="2800" b="1" spc="-10" dirty="0" smtClean="0">
                <a:latin typeface="Times New Roman" pitchFamily="18" charset="0"/>
                <a:cs typeface="Times New Roman" pitchFamily="18" charset="0"/>
              </a:rPr>
              <a:t> </a:t>
            </a:r>
            <a:r>
              <a:rPr lang="en-IN" sz="2800" b="1" dirty="0" smtClean="0">
                <a:latin typeface="Times New Roman" pitchFamily="18" charset="0"/>
                <a:cs typeface="Times New Roman" pitchFamily="18" charset="0"/>
              </a:rPr>
              <a:t>pollination</a:t>
            </a:r>
            <a:endParaRPr lang="en-IN"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1010910"/>
            <a:ext cx="8915400" cy="6304290"/>
          </a:xfrm>
          <a:prstGeom prst="rect">
            <a:avLst/>
          </a:prstGeom>
        </p:spPr>
        <p:txBody>
          <a:bodyPr vert="horz" wrap="square" lIns="0" tIns="165100" rIns="0" bIns="0" rtlCol="0">
            <a:spAutoFit/>
          </a:bodyPr>
          <a:lstStyle/>
          <a:p>
            <a:pPr marL="347345" indent="-335280">
              <a:lnSpc>
                <a:spcPct val="100000"/>
              </a:lnSpc>
              <a:spcBef>
                <a:spcPts val="1200"/>
              </a:spcBef>
              <a:buAutoNum type="arabicPeriod"/>
              <a:tabLst>
                <a:tab pos="347980" algn="l"/>
              </a:tabLst>
            </a:pPr>
            <a:r>
              <a:rPr sz="2400" b="1" dirty="0" smtClean="0">
                <a:latin typeface="Times New Roman" pitchFamily="18" charset="0"/>
                <a:cs typeface="Times New Roman" pitchFamily="18" charset="0"/>
              </a:rPr>
              <a:t>Breeders</a:t>
            </a:r>
            <a:r>
              <a:rPr sz="2400" b="1" spc="-25" dirty="0" smtClean="0">
                <a:latin typeface="Times New Roman" pitchFamily="18" charset="0"/>
                <a:cs typeface="Times New Roman" pitchFamily="18" charset="0"/>
              </a:rPr>
              <a:t> </a:t>
            </a:r>
            <a:r>
              <a:rPr sz="2400" b="1" spc="-5" dirty="0" smtClean="0">
                <a:latin typeface="Times New Roman" pitchFamily="18" charset="0"/>
                <a:cs typeface="Times New Roman" pitchFamily="18" charset="0"/>
              </a:rPr>
              <a:t>responsibilities</a:t>
            </a:r>
            <a:endParaRPr sz="2400" dirty="0" smtClean="0">
              <a:latin typeface="Times New Roman" pitchFamily="18" charset="0"/>
              <a:cs typeface="Times New Roman" pitchFamily="18" charset="0"/>
            </a:endParaRPr>
          </a:p>
          <a:p>
            <a:pPr marL="469900" lvl="1" indent="-180340">
              <a:lnSpc>
                <a:spcPct val="100000"/>
              </a:lnSpc>
              <a:spcBef>
                <a:spcPts val="1200"/>
              </a:spcBef>
              <a:buChar char="•"/>
              <a:tabLst>
                <a:tab pos="469900" algn="l"/>
              </a:tabLst>
            </a:pPr>
            <a:r>
              <a:rPr sz="2400" spc="-5" dirty="0" smtClean="0">
                <a:latin typeface="Times New Roman" pitchFamily="18" charset="0"/>
                <a:cs typeface="Times New Roman" pitchFamily="18" charset="0"/>
              </a:rPr>
              <a:t>Develop</a:t>
            </a:r>
            <a:r>
              <a:rPr sz="2400" spc="-3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inbred</a:t>
            </a:r>
            <a:r>
              <a:rPr sz="2400" spc="-1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lines</a:t>
            </a:r>
            <a:endParaRPr sz="2400" dirty="0" smtClean="0">
              <a:latin typeface="Times New Roman" pitchFamily="18" charset="0"/>
              <a:cs typeface="Times New Roman" pitchFamily="18" charset="0"/>
            </a:endParaRPr>
          </a:p>
          <a:p>
            <a:pPr marL="469900" lvl="1" indent="-180340">
              <a:lnSpc>
                <a:spcPct val="100000"/>
              </a:lnSpc>
              <a:spcBef>
                <a:spcPts val="1200"/>
              </a:spcBef>
              <a:buChar char="•"/>
              <a:tabLst>
                <a:tab pos="469900" algn="l"/>
              </a:tabLst>
            </a:pPr>
            <a:r>
              <a:rPr sz="2400" dirty="0" smtClean="0">
                <a:latin typeface="Times New Roman" pitchFamily="18" charset="0"/>
                <a:cs typeface="Times New Roman" pitchFamily="18" charset="0"/>
              </a:rPr>
              <a:t>Identification</a:t>
            </a:r>
            <a:r>
              <a:rPr sz="2400" spc="-90" dirty="0" smtClean="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specific</a:t>
            </a:r>
            <a:r>
              <a:rPr sz="2400" spc="-45" dirty="0">
                <a:latin typeface="Times New Roman" pitchFamily="18" charset="0"/>
                <a:cs typeface="Times New Roman" pitchFamily="18" charset="0"/>
              </a:rPr>
              <a:t> </a:t>
            </a:r>
            <a:r>
              <a:rPr sz="2400" dirty="0">
                <a:latin typeface="Times New Roman" pitchFamily="18" charset="0"/>
                <a:cs typeface="Times New Roman" pitchFamily="18" charset="0"/>
              </a:rPr>
              <a:t>parental</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lines</a:t>
            </a:r>
            <a:endParaRPr sz="2400" dirty="0">
              <a:latin typeface="Times New Roman" pitchFamily="18" charset="0"/>
              <a:cs typeface="Times New Roman" pitchFamily="18" charset="0"/>
            </a:endParaRPr>
          </a:p>
          <a:p>
            <a:pPr marL="469900" lvl="1" indent="-180340">
              <a:lnSpc>
                <a:spcPct val="100000"/>
              </a:lnSpc>
              <a:spcBef>
                <a:spcPts val="1200"/>
              </a:spcBef>
              <a:buChar char="•"/>
              <a:tabLst>
                <a:tab pos="469900" algn="l"/>
              </a:tabLst>
            </a:pPr>
            <a:r>
              <a:rPr sz="2400" spc="-5" dirty="0">
                <a:latin typeface="Times New Roman" pitchFamily="18" charset="0"/>
                <a:cs typeface="Times New Roman" pitchFamily="18" charset="0"/>
              </a:rPr>
              <a:t>Develop</a:t>
            </a:r>
            <a:r>
              <a:rPr sz="2400" spc="-30" dirty="0">
                <a:latin typeface="Times New Roman" pitchFamily="18" charset="0"/>
                <a:cs typeface="Times New Roman" pitchFamily="18" charset="0"/>
              </a:rPr>
              <a:t> </a:t>
            </a:r>
            <a:r>
              <a:rPr sz="2400" spc="-5" dirty="0">
                <a:latin typeface="Times New Roman" pitchFamily="18" charset="0"/>
                <a:cs typeface="Times New Roman" pitchFamily="18" charset="0"/>
              </a:rPr>
              <a:t>system</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for</a:t>
            </a:r>
            <a:r>
              <a:rPr sz="2400" spc="-60" dirty="0">
                <a:latin typeface="Times New Roman" pitchFamily="18" charset="0"/>
                <a:cs typeface="Times New Roman" pitchFamily="18" charset="0"/>
              </a:rPr>
              <a:t> </a:t>
            </a:r>
            <a:r>
              <a:rPr sz="2400" dirty="0">
                <a:latin typeface="Times New Roman" pitchFamily="18" charset="0"/>
                <a:cs typeface="Times New Roman" pitchFamily="18" charset="0"/>
              </a:rPr>
              <a:t>pollen</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control</a:t>
            </a:r>
          </a:p>
          <a:p>
            <a:pPr marL="347345" indent="-335280">
              <a:lnSpc>
                <a:spcPct val="100000"/>
              </a:lnSpc>
              <a:spcBef>
                <a:spcPts val="1200"/>
              </a:spcBef>
              <a:buAutoNum type="arabicPeriod"/>
              <a:tabLst>
                <a:tab pos="347980" algn="l"/>
              </a:tabLst>
            </a:pPr>
            <a:r>
              <a:rPr sz="2400" b="1" spc="-5" dirty="0">
                <a:latin typeface="Times New Roman" pitchFamily="18" charset="0"/>
                <a:cs typeface="Times New Roman" pitchFamily="18" charset="0"/>
              </a:rPr>
              <a:t>Major</a:t>
            </a:r>
            <a:r>
              <a:rPr sz="2400" b="1" spc="-15" dirty="0">
                <a:latin typeface="Times New Roman" pitchFamily="18" charset="0"/>
                <a:cs typeface="Times New Roman" pitchFamily="18" charset="0"/>
              </a:rPr>
              <a:t> </a:t>
            </a:r>
            <a:r>
              <a:rPr sz="2400" b="1" dirty="0">
                <a:latin typeface="Times New Roman" pitchFamily="18" charset="0"/>
                <a:cs typeface="Times New Roman" pitchFamily="18" charset="0"/>
              </a:rPr>
              <a:t>problems</a:t>
            </a:r>
            <a:r>
              <a:rPr sz="2400" b="1" spc="-20" dirty="0">
                <a:latin typeface="Times New Roman" pitchFamily="18" charset="0"/>
                <a:cs typeface="Times New Roman" pitchFamily="18" charset="0"/>
              </a:rPr>
              <a:t> </a:t>
            </a:r>
            <a:r>
              <a:rPr sz="2400" b="1" spc="-5" dirty="0">
                <a:latin typeface="Times New Roman" pitchFamily="18" charset="0"/>
                <a:cs typeface="Times New Roman" pitchFamily="18" charset="0"/>
              </a:rPr>
              <a:t>for </a:t>
            </a:r>
            <a:r>
              <a:rPr sz="2400" b="1" dirty="0">
                <a:latin typeface="Times New Roman" pitchFamily="18" charset="0"/>
                <a:cs typeface="Times New Roman" pitchFamily="18" charset="0"/>
              </a:rPr>
              <a:t>breeders</a:t>
            </a:r>
            <a:r>
              <a:rPr sz="2400" b="1" spc="-45" dirty="0">
                <a:latin typeface="Times New Roman" pitchFamily="18" charset="0"/>
                <a:cs typeface="Times New Roman" pitchFamily="18" charset="0"/>
              </a:rPr>
              <a:t> </a:t>
            </a:r>
            <a:r>
              <a:rPr sz="2400" b="1" spc="-5" dirty="0">
                <a:latin typeface="Times New Roman" pitchFamily="18" charset="0"/>
                <a:cs typeface="Times New Roman" pitchFamily="18" charset="0"/>
              </a:rPr>
              <a:t>&amp;</a:t>
            </a:r>
            <a:r>
              <a:rPr sz="2400" b="1" spc="-10" dirty="0">
                <a:latin typeface="Times New Roman" pitchFamily="18" charset="0"/>
                <a:cs typeface="Times New Roman" pitchFamily="18" charset="0"/>
              </a:rPr>
              <a:t> </a:t>
            </a:r>
            <a:r>
              <a:rPr sz="2400" b="1" dirty="0">
                <a:latin typeface="Times New Roman" pitchFamily="18" charset="0"/>
                <a:cs typeface="Times New Roman" pitchFamily="18" charset="0"/>
              </a:rPr>
              <a:t>producers</a:t>
            </a:r>
            <a:endParaRPr sz="2400" dirty="0">
              <a:latin typeface="Times New Roman" pitchFamily="18" charset="0"/>
              <a:cs typeface="Times New Roman" pitchFamily="18" charset="0"/>
            </a:endParaRPr>
          </a:p>
          <a:p>
            <a:pPr marL="469900" lvl="1" indent="-180340">
              <a:lnSpc>
                <a:spcPct val="100000"/>
              </a:lnSpc>
              <a:spcBef>
                <a:spcPts val="1200"/>
              </a:spcBef>
              <a:buChar char="•"/>
              <a:tabLst>
                <a:tab pos="469900" algn="l"/>
              </a:tabLst>
            </a:pPr>
            <a:r>
              <a:rPr sz="2400" dirty="0">
                <a:latin typeface="Times New Roman" pitchFamily="18" charset="0"/>
                <a:cs typeface="Times New Roman" pitchFamily="18" charset="0"/>
              </a:rPr>
              <a:t>Maintenance</a:t>
            </a:r>
            <a:r>
              <a:rPr sz="2400" spc="-70" dirty="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parental</a:t>
            </a:r>
            <a:r>
              <a:rPr sz="2400" spc="-35" dirty="0">
                <a:latin typeface="Times New Roman" pitchFamily="18" charset="0"/>
                <a:cs typeface="Times New Roman" pitchFamily="18" charset="0"/>
              </a:rPr>
              <a:t> </a:t>
            </a:r>
            <a:r>
              <a:rPr sz="2400" spc="-5" dirty="0">
                <a:latin typeface="Times New Roman" pitchFamily="18" charset="0"/>
                <a:cs typeface="Times New Roman" pitchFamily="18" charset="0"/>
              </a:rPr>
              <a:t>lines</a:t>
            </a:r>
            <a:endParaRPr sz="2400" dirty="0">
              <a:latin typeface="Times New Roman" pitchFamily="18" charset="0"/>
              <a:cs typeface="Times New Roman" pitchFamily="18" charset="0"/>
            </a:endParaRPr>
          </a:p>
          <a:p>
            <a:pPr marL="469900" lvl="1" indent="-180340">
              <a:lnSpc>
                <a:spcPct val="100000"/>
              </a:lnSpc>
              <a:spcBef>
                <a:spcPts val="1200"/>
              </a:spcBef>
              <a:buChar char="•"/>
              <a:tabLst>
                <a:tab pos="469900" algn="l"/>
              </a:tabLst>
            </a:pPr>
            <a:r>
              <a:rPr sz="2400" dirty="0">
                <a:latin typeface="Times New Roman" pitchFamily="18" charset="0"/>
                <a:cs typeface="Times New Roman" pitchFamily="18" charset="0"/>
              </a:rPr>
              <a:t>Separation</a:t>
            </a:r>
            <a:r>
              <a:rPr sz="2400" spc="-60" dirty="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male</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female</a:t>
            </a:r>
            <a:r>
              <a:rPr sz="2400" spc="-60" dirty="0">
                <a:latin typeface="Times New Roman" pitchFamily="18" charset="0"/>
                <a:cs typeface="Times New Roman" pitchFamily="18" charset="0"/>
              </a:rPr>
              <a:t> </a:t>
            </a:r>
            <a:r>
              <a:rPr sz="2400" spc="-5" dirty="0">
                <a:latin typeface="Times New Roman" pitchFamily="18" charset="0"/>
                <a:cs typeface="Times New Roman" pitchFamily="18" charset="0"/>
              </a:rPr>
              <a:t>reproductive</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organs</a:t>
            </a:r>
            <a:endParaRPr sz="2400" dirty="0">
              <a:latin typeface="Times New Roman" pitchFamily="18" charset="0"/>
              <a:cs typeface="Times New Roman" pitchFamily="18" charset="0"/>
            </a:endParaRPr>
          </a:p>
          <a:p>
            <a:pPr marL="469900" lvl="1" indent="-180340">
              <a:lnSpc>
                <a:spcPct val="100000"/>
              </a:lnSpc>
              <a:spcBef>
                <a:spcPts val="1200"/>
              </a:spcBef>
              <a:buChar char="•"/>
              <a:tabLst>
                <a:tab pos="469900" algn="l"/>
              </a:tabLst>
            </a:pPr>
            <a:r>
              <a:rPr sz="2400" spc="-5" dirty="0" smtClean="0">
                <a:latin typeface="Times New Roman" pitchFamily="18" charset="0"/>
                <a:cs typeface="Times New Roman" pitchFamily="18" charset="0"/>
              </a:rPr>
              <a:t>Pollination</a:t>
            </a:r>
            <a:endParaRPr lang="en-US" sz="2400" spc="-5" dirty="0" smtClean="0">
              <a:latin typeface="Times New Roman" pitchFamily="18" charset="0"/>
              <a:cs typeface="Times New Roman" pitchFamily="18" charset="0"/>
            </a:endParaRPr>
          </a:p>
          <a:p>
            <a:pPr marL="360045" indent="-335280">
              <a:lnSpc>
                <a:spcPct val="100000"/>
              </a:lnSpc>
              <a:spcBef>
                <a:spcPts val="1300"/>
              </a:spcBef>
              <a:buAutoNum type="arabicPeriod" startAt="3"/>
              <a:tabLst>
                <a:tab pos="360680" algn="l"/>
              </a:tabLst>
            </a:pPr>
            <a:r>
              <a:rPr lang="en-IN" sz="2400" b="1" dirty="0" smtClean="0">
                <a:latin typeface="Times New Roman" pitchFamily="18" charset="0"/>
                <a:cs typeface="Times New Roman" pitchFamily="18" charset="0"/>
              </a:rPr>
              <a:t>Basic</a:t>
            </a:r>
            <a:r>
              <a:rPr lang="en-IN" sz="2400" b="1" spc="-10" dirty="0" smtClean="0">
                <a:latin typeface="Times New Roman" pitchFamily="18" charset="0"/>
                <a:cs typeface="Times New Roman" pitchFamily="18" charset="0"/>
              </a:rPr>
              <a:t> </a:t>
            </a:r>
            <a:r>
              <a:rPr lang="en-IN" sz="2400" b="1" spc="-5" dirty="0" smtClean="0">
                <a:latin typeface="Times New Roman" pitchFamily="18" charset="0"/>
                <a:cs typeface="Times New Roman" pitchFamily="18" charset="0"/>
              </a:rPr>
              <a:t>procedures</a:t>
            </a:r>
            <a:r>
              <a:rPr lang="en-IN" sz="2400" b="1" spc="-30" dirty="0" smtClean="0">
                <a:latin typeface="Times New Roman" pitchFamily="18" charset="0"/>
                <a:cs typeface="Times New Roman" pitchFamily="18" charset="0"/>
              </a:rPr>
              <a:t> </a:t>
            </a:r>
            <a:r>
              <a:rPr lang="en-IN" sz="2400" b="1" spc="-5" dirty="0" smtClean="0">
                <a:latin typeface="Times New Roman" pitchFamily="18" charset="0"/>
                <a:cs typeface="Times New Roman" pitchFamily="18" charset="0"/>
              </a:rPr>
              <a:t>for</a:t>
            </a:r>
            <a:r>
              <a:rPr lang="en-IN" sz="2400" b="1" spc="10" dirty="0" smtClean="0">
                <a:latin typeface="Times New Roman" pitchFamily="18" charset="0"/>
                <a:cs typeface="Times New Roman" pitchFamily="18" charset="0"/>
              </a:rPr>
              <a:t> </a:t>
            </a:r>
            <a:r>
              <a:rPr lang="en-IN" sz="2400" b="1" spc="-15" dirty="0" smtClean="0">
                <a:latin typeface="Times New Roman" pitchFamily="18" charset="0"/>
                <a:cs typeface="Times New Roman" pitchFamily="18" charset="0"/>
              </a:rPr>
              <a:t>hybrid</a:t>
            </a:r>
            <a:r>
              <a:rPr lang="en-IN" sz="2400" b="1" spc="55" dirty="0" smtClean="0">
                <a:latin typeface="Times New Roman" pitchFamily="18" charset="0"/>
                <a:cs typeface="Times New Roman" pitchFamily="18" charset="0"/>
              </a:rPr>
              <a:t> </a:t>
            </a:r>
            <a:r>
              <a:rPr lang="en-IN" sz="2400" b="1" dirty="0" smtClean="0">
                <a:latin typeface="Times New Roman" pitchFamily="18" charset="0"/>
                <a:cs typeface="Times New Roman" pitchFamily="18" charset="0"/>
              </a:rPr>
              <a:t>seed</a:t>
            </a:r>
            <a:r>
              <a:rPr lang="en-IN" sz="2400" b="1" spc="-20" dirty="0" smtClean="0">
                <a:latin typeface="Times New Roman" pitchFamily="18" charset="0"/>
                <a:cs typeface="Times New Roman" pitchFamily="18" charset="0"/>
              </a:rPr>
              <a:t> </a:t>
            </a:r>
            <a:r>
              <a:rPr lang="en-IN" sz="2400" b="1" spc="-5" dirty="0" smtClean="0">
                <a:latin typeface="Times New Roman" pitchFamily="18" charset="0"/>
                <a:cs typeface="Times New Roman" pitchFamily="18" charset="0"/>
              </a:rPr>
              <a:t>production</a:t>
            </a:r>
            <a:endParaRPr lang="en-IN" sz="2400" dirty="0" smtClean="0">
              <a:latin typeface="Times New Roman" pitchFamily="18" charset="0"/>
              <a:cs typeface="Times New Roman" pitchFamily="18" charset="0"/>
            </a:endParaRPr>
          </a:p>
          <a:p>
            <a:pPr marL="939800" lvl="1" indent="-457834">
              <a:lnSpc>
                <a:spcPct val="100000"/>
              </a:lnSpc>
              <a:spcBef>
                <a:spcPts val="1200"/>
              </a:spcBef>
              <a:buChar char="•"/>
              <a:tabLst>
                <a:tab pos="939165" algn="l"/>
                <a:tab pos="939800" algn="l"/>
              </a:tabLst>
            </a:pPr>
            <a:r>
              <a:rPr lang="en-IN" sz="2400" dirty="0" smtClean="0">
                <a:latin typeface="Times New Roman" pitchFamily="18" charset="0"/>
                <a:cs typeface="Times New Roman" pitchFamily="18" charset="0"/>
              </a:rPr>
              <a:t>Development</a:t>
            </a:r>
            <a:r>
              <a:rPr lang="en-IN" sz="2400" spc="-4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and</a:t>
            </a:r>
            <a:r>
              <a:rPr lang="en-IN" sz="2400" spc="-1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identification</a:t>
            </a:r>
            <a:r>
              <a:rPr lang="en-IN" sz="2400" spc="-65"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for</a:t>
            </a:r>
            <a:r>
              <a:rPr lang="en-IN" sz="2400" spc="-5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parental</a:t>
            </a:r>
            <a:r>
              <a:rPr lang="en-IN" sz="2400" spc="-3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lines</a:t>
            </a:r>
            <a:endParaRPr lang="en-IN" sz="2400" dirty="0" smtClean="0">
              <a:latin typeface="Times New Roman" pitchFamily="18" charset="0"/>
              <a:cs typeface="Times New Roman" pitchFamily="18" charset="0"/>
            </a:endParaRPr>
          </a:p>
          <a:p>
            <a:pPr marL="939800" lvl="1" indent="-457834">
              <a:lnSpc>
                <a:spcPct val="100000"/>
              </a:lnSpc>
              <a:spcBef>
                <a:spcPts val="1200"/>
              </a:spcBef>
              <a:buChar char="•"/>
              <a:tabLst>
                <a:tab pos="939165" algn="l"/>
                <a:tab pos="939800" algn="l"/>
              </a:tabLst>
            </a:pPr>
            <a:r>
              <a:rPr lang="en-IN" sz="2400" spc="-5" dirty="0" smtClean="0">
                <a:latin typeface="Times New Roman" pitchFamily="18" charset="0"/>
                <a:cs typeface="Times New Roman" pitchFamily="18" charset="0"/>
              </a:rPr>
              <a:t>Multiplication</a:t>
            </a:r>
            <a:r>
              <a:rPr lang="en-IN" sz="2400" spc="-2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of</a:t>
            </a:r>
            <a:r>
              <a:rPr lang="en-IN" sz="2400" spc="-1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parental</a:t>
            </a:r>
            <a:r>
              <a:rPr lang="en-IN" sz="2400" spc="-5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lines</a:t>
            </a:r>
            <a:endParaRPr lang="en-IN" sz="2400" dirty="0" smtClean="0">
              <a:latin typeface="Times New Roman" pitchFamily="18" charset="0"/>
              <a:cs typeface="Times New Roman" pitchFamily="18" charset="0"/>
            </a:endParaRPr>
          </a:p>
          <a:p>
            <a:pPr marL="939165" marR="120650" lvl="1" indent="-457200">
              <a:lnSpc>
                <a:spcPct val="100000"/>
              </a:lnSpc>
              <a:spcBef>
                <a:spcPts val="1200"/>
              </a:spcBef>
              <a:buChar char="•"/>
              <a:tabLst>
                <a:tab pos="939165" algn="l"/>
                <a:tab pos="939800" algn="l"/>
              </a:tabLst>
            </a:pPr>
            <a:r>
              <a:rPr lang="en-IN" sz="2400" spc="-5" dirty="0" smtClean="0">
                <a:latin typeface="Times New Roman" pitchFamily="18" charset="0"/>
                <a:cs typeface="Times New Roman" pitchFamily="18" charset="0"/>
              </a:rPr>
              <a:t>Crossing between </a:t>
            </a:r>
            <a:r>
              <a:rPr lang="en-IN" sz="2400" dirty="0" smtClean="0">
                <a:latin typeface="Times New Roman" pitchFamily="18" charset="0"/>
                <a:cs typeface="Times New Roman" pitchFamily="18" charset="0"/>
              </a:rPr>
              <a:t>parental </a:t>
            </a:r>
            <a:r>
              <a:rPr lang="en-IN" sz="2400" spc="-5" dirty="0" smtClean="0">
                <a:latin typeface="Times New Roman" pitchFamily="18" charset="0"/>
                <a:cs typeface="Times New Roman" pitchFamily="18" charset="0"/>
              </a:rPr>
              <a:t>lines </a:t>
            </a:r>
            <a:r>
              <a:rPr lang="en-IN" sz="2400" dirty="0" smtClean="0">
                <a:latin typeface="Times New Roman" pitchFamily="18" charset="0"/>
                <a:cs typeface="Times New Roman" pitchFamily="18" charset="0"/>
              </a:rPr>
              <a:t>and production </a:t>
            </a:r>
            <a:r>
              <a:rPr lang="en-IN" sz="2400" spc="-65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of</a:t>
            </a:r>
            <a:r>
              <a:rPr lang="en-IN" sz="2400" spc="-45"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F</a:t>
            </a:r>
            <a:r>
              <a:rPr lang="en-IN" sz="2400" baseline="-20833" dirty="0" err="1" smtClean="0">
                <a:latin typeface="Times New Roman" pitchFamily="18" charset="0"/>
                <a:cs typeface="Times New Roman" pitchFamily="18" charset="0"/>
              </a:rPr>
              <a:t>1</a:t>
            </a:r>
            <a:endParaRPr sz="2400" dirty="0">
              <a:latin typeface="Times New Roman" pitchFamily="18" charset="0"/>
              <a:cs typeface="Times New Roman" pitchFamily="18" charset="0"/>
            </a:endParaRPr>
          </a:p>
        </p:txBody>
      </p:sp>
      <p:sp>
        <p:nvSpPr>
          <p:cNvPr id="4" name="Rectangle 3"/>
          <p:cNvSpPr/>
          <p:nvPr/>
        </p:nvSpPr>
        <p:spPr>
          <a:xfrm>
            <a:off x="762000" y="457200"/>
            <a:ext cx="5779403" cy="523220"/>
          </a:xfrm>
          <a:prstGeom prst="rect">
            <a:avLst/>
          </a:prstGeom>
          <a:solidFill>
            <a:schemeClr val="accent3">
              <a:lumMod val="60000"/>
              <a:lumOff val="40000"/>
            </a:schemeClr>
          </a:solidFill>
          <a:ln>
            <a:solidFill>
              <a:srgbClr val="FF0000"/>
            </a:solidFill>
          </a:ln>
        </p:spPr>
        <p:txBody>
          <a:bodyPr wrap="none">
            <a:spAutoFit/>
          </a:bodyPr>
          <a:lstStyle/>
          <a:p>
            <a:r>
              <a:rPr lang="en-IN" sz="2800" b="1" spc="-5" dirty="0" smtClean="0">
                <a:latin typeface="Times New Roman" pitchFamily="18" charset="0"/>
                <a:cs typeface="Times New Roman" pitchFamily="18" charset="0"/>
              </a:rPr>
              <a:t>Requisites</a:t>
            </a:r>
            <a:r>
              <a:rPr lang="en-IN" sz="2800" b="1" spc="-55" dirty="0" smtClean="0">
                <a:latin typeface="Times New Roman" pitchFamily="18" charset="0"/>
                <a:cs typeface="Times New Roman" pitchFamily="18" charset="0"/>
              </a:rPr>
              <a:t> </a:t>
            </a:r>
            <a:r>
              <a:rPr lang="en-IN" sz="2800" b="1" dirty="0" smtClean="0">
                <a:latin typeface="Times New Roman" pitchFamily="18" charset="0"/>
                <a:cs typeface="Times New Roman" pitchFamily="18" charset="0"/>
              </a:rPr>
              <a:t>of </a:t>
            </a:r>
            <a:r>
              <a:rPr lang="en-IN" sz="2800" b="1" spc="-15" dirty="0" smtClean="0">
                <a:latin typeface="Times New Roman" pitchFamily="18" charset="0"/>
                <a:cs typeface="Times New Roman" pitchFamily="18" charset="0"/>
              </a:rPr>
              <a:t>hybrid</a:t>
            </a:r>
            <a:r>
              <a:rPr lang="en-IN" sz="2800" b="1" spc="50" dirty="0" smtClean="0">
                <a:latin typeface="Times New Roman" pitchFamily="18" charset="0"/>
                <a:cs typeface="Times New Roman" pitchFamily="18" charset="0"/>
              </a:rPr>
              <a:t> </a:t>
            </a:r>
            <a:r>
              <a:rPr lang="en-IN" sz="2800" b="1" dirty="0" smtClean="0">
                <a:latin typeface="Times New Roman" pitchFamily="18" charset="0"/>
                <a:cs typeface="Times New Roman" pitchFamily="18" charset="0"/>
              </a:rPr>
              <a:t>seed</a:t>
            </a:r>
            <a:r>
              <a:rPr lang="en-IN" sz="2800" b="1" spc="-15" dirty="0" smtClean="0">
                <a:latin typeface="Times New Roman" pitchFamily="18" charset="0"/>
                <a:cs typeface="Times New Roman" pitchFamily="18" charset="0"/>
              </a:rPr>
              <a:t> </a:t>
            </a:r>
            <a:r>
              <a:rPr lang="en-IN" sz="2800" b="1" spc="-5" dirty="0" smtClean="0">
                <a:latin typeface="Times New Roman" pitchFamily="18" charset="0"/>
                <a:cs typeface="Times New Roman" pitchFamily="18" charset="0"/>
              </a:rPr>
              <a:t>production</a:t>
            </a:r>
            <a:endParaRPr lang="en-IN"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685800"/>
            <a:ext cx="507555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pitchFamily="18" charset="0"/>
                <a:cs typeface="Times New Roman" pitchFamily="18" charset="0"/>
              </a:rPr>
              <a:t>4.</a:t>
            </a:r>
            <a:r>
              <a:rPr sz="2400" b="1" spc="-65" dirty="0">
                <a:latin typeface="Times New Roman" pitchFamily="18" charset="0"/>
                <a:cs typeface="Times New Roman" pitchFamily="18" charset="0"/>
              </a:rPr>
              <a:t> </a:t>
            </a:r>
            <a:r>
              <a:rPr sz="2400" b="1" dirty="0">
                <a:latin typeface="Times New Roman" pitchFamily="18" charset="0"/>
                <a:cs typeface="Times New Roman" pitchFamily="18" charset="0"/>
              </a:rPr>
              <a:t>Characteristics</a:t>
            </a:r>
            <a:r>
              <a:rPr sz="2400" b="1" spc="-60" dirty="0">
                <a:latin typeface="Times New Roman" pitchFamily="18" charset="0"/>
                <a:cs typeface="Times New Roman" pitchFamily="18" charset="0"/>
              </a:rPr>
              <a:t> </a:t>
            </a:r>
            <a:r>
              <a:rPr sz="2400" b="1" dirty="0">
                <a:latin typeface="Times New Roman" pitchFamily="18" charset="0"/>
                <a:cs typeface="Times New Roman" pitchFamily="18" charset="0"/>
              </a:rPr>
              <a:t>of</a:t>
            </a:r>
            <a:r>
              <a:rPr sz="2400" b="1" spc="-30" dirty="0">
                <a:latin typeface="Times New Roman" pitchFamily="18" charset="0"/>
                <a:cs typeface="Times New Roman" pitchFamily="18" charset="0"/>
              </a:rPr>
              <a:t> </a:t>
            </a:r>
            <a:r>
              <a:rPr sz="2400" b="1" dirty="0">
                <a:latin typeface="Times New Roman" pitchFamily="18" charset="0"/>
                <a:cs typeface="Times New Roman" pitchFamily="18" charset="0"/>
              </a:rPr>
              <a:t>parental</a:t>
            </a:r>
            <a:r>
              <a:rPr sz="2400" b="1" spc="-35" dirty="0">
                <a:latin typeface="Times New Roman" pitchFamily="18" charset="0"/>
                <a:cs typeface="Times New Roman" pitchFamily="18" charset="0"/>
              </a:rPr>
              <a:t> </a:t>
            </a:r>
            <a:r>
              <a:rPr sz="2400" b="1" spc="5" dirty="0">
                <a:latin typeface="Times New Roman" pitchFamily="18" charset="0"/>
                <a:cs typeface="Times New Roman" pitchFamily="18" charset="0"/>
              </a:rPr>
              <a:t>lines.</a:t>
            </a:r>
            <a:endParaRPr sz="24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838200" y="1295400"/>
          <a:ext cx="8458200" cy="3214704"/>
        </p:xfrm>
        <a:graphic>
          <a:graphicData uri="http://schemas.openxmlformats.org/drawingml/2006/table">
            <a:tbl>
              <a:tblPr firstRow="1" bandRow="1">
                <a:tableStyleId>{5C22544A-7EE6-4342-B048-85BDC9FD1C3A}</a:tableStyleId>
              </a:tblPr>
              <a:tblGrid>
                <a:gridCol w="4229100"/>
                <a:gridCol w="4229100"/>
              </a:tblGrid>
              <a:tr h="625777">
                <a:tc>
                  <a:txBody>
                    <a:bodyPr/>
                    <a:lstStyle/>
                    <a:p>
                      <a:pPr marL="0" marR="0" indent="0" algn="ctr" defTabSz="1018705" rtl="0" eaLnBrk="1" fontAlgn="auto" latinLnBrk="0" hangingPunct="1">
                        <a:lnSpc>
                          <a:spcPct val="150000"/>
                        </a:lnSpc>
                        <a:spcBef>
                          <a:spcPts val="0"/>
                        </a:spcBef>
                        <a:spcAft>
                          <a:spcPts val="0"/>
                        </a:spcAft>
                        <a:buClrTx/>
                        <a:buSzTx/>
                        <a:buFontTx/>
                        <a:buNone/>
                        <a:tabLst/>
                        <a:defRPr/>
                      </a:pPr>
                      <a:r>
                        <a:rPr lang="en-IN" sz="2400" b="1" dirty="0" smtClean="0">
                          <a:latin typeface="Times New Roman" pitchFamily="18" charset="0"/>
                          <a:cs typeface="Times New Roman" pitchFamily="18" charset="0"/>
                        </a:rPr>
                        <a:t>Female</a:t>
                      </a:r>
                      <a:r>
                        <a:rPr lang="en-IN" sz="2400" b="1" spc="-155" dirty="0" smtClean="0">
                          <a:latin typeface="Times New Roman" pitchFamily="18" charset="0"/>
                          <a:cs typeface="Times New Roman" pitchFamily="18" charset="0"/>
                        </a:rPr>
                        <a:t> </a:t>
                      </a:r>
                      <a:r>
                        <a:rPr lang="en-IN" sz="2400" b="1" dirty="0" smtClean="0">
                          <a:latin typeface="Times New Roman" pitchFamily="18" charset="0"/>
                          <a:cs typeface="Times New Roman" pitchFamily="18" charset="0"/>
                        </a:rPr>
                        <a:t>Parent</a:t>
                      </a:r>
                      <a:endParaRPr lang="en-IN" sz="2400" dirty="0">
                        <a:latin typeface="Times New Roman" pitchFamily="18" charset="0"/>
                        <a:cs typeface="Times New Roman" pitchFamily="18" charset="0"/>
                      </a:endParaRPr>
                    </a:p>
                  </a:txBody>
                  <a:tcPr/>
                </a:tc>
                <a:tc>
                  <a:txBody>
                    <a:bodyPr/>
                    <a:lstStyle/>
                    <a:p>
                      <a:pPr marL="0" marR="0" indent="0" algn="ctr" defTabSz="1018705" rtl="0" eaLnBrk="1" fontAlgn="auto" latinLnBrk="0" hangingPunct="1">
                        <a:lnSpc>
                          <a:spcPct val="150000"/>
                        </a:lnSpc>
                        <a:spcBef>
                          <a:spcPts val="0"/>
                        </a:spcBef>
                        <a:spcAft>
                          <a:spcPts val="0"/>
                        </a:spcAft>
                        <a:buClrTx/>
                        <a:buSzTx/>
                        <a:buFontTx/>
                        <a:buNone/>
                        <a:tabLst/>
                        <a:defRPr/>
                      </a:pPr>
                      <a:r>
                        <a:rPr lang="en-IN" sz="2400" b="1" spc="-5" dirty="0" smtClean="0">
                          <a:latin typeface="Times New Roman" pitchFamily="18" charset="0"/>
                          <a:cs typeface="Times New Roman" pitchFamily="18" charset="0"/>
                        </a:rPr>
                        <a:t>Male</a:t>
                      </a:r>
                      <a:r>
                        <a:rPr lang="en-IN" sz="2400" b="1" spc="-70" dirty="0" smtClean="0">
                          <a:latin typeface="Times New Roman" pitchFamily="18" charset="0"/>
                          <a:cs typeface="Times New Roman" pitchFamily="18" charset="0"/>
                        </a:rPr>
                        <a:t> </a:t>
                      </a:r>
                      <a:r>
                        <a:rPr lang="en-IN" sz="2400" b="1" dirty="0" smtClean="0">
                          <a:latin typeface="Times New Roman" pitchFamily="18" charset="0"/>
                          <a:cs typeface="Times New Roman" pitchFamily="18" charset="0"/>
                        </a:rPr>
                        <a:t>Parent</a:t>
                      </a:r>
                      <a:endParaRPr lang="en-IN" sz="2400" dirty="0">
                        <a:latin typeface="Times New Roman" pitchFamily="18" charset="0"/>
                        <a:cs typeface="Times New Roman" pitchFamily="18" charset="0"/>
                      </a:endParaRPr>
                    </a:p>
                  </a:txBody>
                  <a:tcPr/>
                </a:tc>
              </a:tr>
              <a:tr h="643656">
                <a:tc>
                  <a:txBody>
                    <a:bodyPr/>
                    <a:lstStyle/>
                    <a:p>
                      <a:pPr marL="0" marR="0" indent="0" algn="l" defTabSz="1018705" rtl="0" eaLnBrk="1" fontAlgn="auto" latinLnBrk="0" hangingPunct="1">
                        <a:lnSpc>
                          <a:spcPct val="150000"/>
                        </a:lnSpc>
                        <a:spcBef>
                          <a:spcPts val="0"/>
                        </a:spcBef>
                        <a:spcAft>
                          <a:spcPts val="0"/>
                        </a:spcAft>
                        <a:buClrTx/>
                        <a:buSzTx/>
                        <a:buFontTx/>
                        <a:buNone/>
                        <a:tabLst/>
                        <a:defRPr/>
                      </a:pPr>
                      <a:r>
                        <a:rPr lang="en-IN" sz="2400" spc="-10" dirty="0" smtClean="0">
                          <a:latin typeface="Times New Roman" pitchFamily="18" charset="0"/>
                          <a:cs typeface="Times New Roman" pitchFamily="18" charset="0"/>
                        </a:rPr>
                        <a:t>High</a:t>
                      </a:r>
                      <a:r>
                        <a:rPr lang="en-IN" sz="2400" spc="-2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seed</a:t>
                      </a:r>
                      <a:r>
                        <a:rPr lang="en-IN" sz="2400" spc="-40"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yield</a:t>
                      </a:r>
                      <a:endParaRPr lang="en-IN" sz="2400" dirty="0" smtClean="0">
                        <a:latin typeface="Times New Roman" pitchFamily="18" charset="0"/>
                        <a:cs typeface="Times New Roman" pitchFamily="18" charset="0"/>
                      </a:endParaRPr>
                    </a:p>
                  </a:txBody>
                  <a:tcPr/>
                </a:tc>
                <a:tc>
                  <a:txBody>
                    <a:bodyPr/>
                    <a:lstStyle/>
                    <a:p>
                      <a:pPr>
                        <a:lnSpc>
                          <a:spcPct val="150000"/>
                        </a:lnSpc>
                      </a:pPr>
                      <a:r>
                        <a:rPr lang="en-IN" sz="2400" dirty="0" smtClean="0">
                          <a:latin typeface="Times New Roman" pitchFamily="18" charset="0"/>
                          <a:cs typeface="Times New Roman" pitchFamily="18" charset="0"/>
                        </a:rPr>
                        <a:t>Good</a:t>
                      </a:r>
                      <a:r>
                        <a:rPr lang="en-IN" sz="2400" spc="-10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pollen</a:t>
                      </a:r>
                      <a:r>
                        <a:rPr lang="en-IN" sz="2400" spc="-3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production </a:t>
                      </a:r>
                      <a:endParaRPr lang="en-IN" sz="2400" dirty="0">
                        <a:latin typeface="Times New Roman" pitchFamily="18" charset="0"/>
                        <a:cs typeface="Times New Roman" pitchFamily="18" charset="0"/>
                      </a:endParaRPr>
                    </a:p>
                  </a:txBody>
                  <a:tcPr/>
                </a:tc>
              </a:tr>
              <a:tr h="643656">
                <a:tc>
                  <a:txBody>
                    <a:bodyPr/>
                    <a:lstStyle/>
                    <a:p>
                      <a:pPr>
                        <a:lnSpc>
                          <a:spcPct val="150000"/>
                        </a:lnSpc>
                      </a:pPr>
                      <a:r>
                        <a:rPr lang="en-IN" sz="2400" dirty="0" smtClean="0">
                          <a:latin typeface="Times New Roman" pitchFamily="18" charset="0"/>
                          <a:cs typeface="Times New Roman" pitchFamily="18" charset="0"/>
                        </a:rPr>
                        <a:t>Good</a:t>
                      </a:r>
                      <a:r>
                        <a:rPr lang="en-IN" sz="2400" spc="-6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seed</a:t>
                      </a:r>
                      <a:r>
                        <a:rPr lang="en-IN" sz="2400" spc="-2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characteristics </a:t>
                      </a:r>
                      <a:endParaRPr lang="en-IN" sz="2400" dirty="0">
                        <a:latin typeface="Times New Roman" pitchFamily="18" charset="0"/>
                        <a:cs typeface="Times New Roman" pitchFamily="18" charset="0"/>
                      </a:endParaRPr>
                    </a:p>
                  </a:txBody>
                  <a:tcPr/>
                </a:tc>
                <a:tc>
                  <a:txBody>
                    <a:bodyPr/>
                    <a:lstStyle/>
                    <a:p>
                      <a:pPr>
                        <a:lnSpc>
                          <a:spcPct val="150000"/>
                        </a:lnSpc>
                      </a:pPr>
                      <a:r>
                        <a:rPr lang="en-IN" sz="2400" dirty="0" smtClean="0">
                          <a:latin typeface="Times New Roman" pitchFamily="18" charset="0"/>
                          <a:cs typeface="Times New Roman" pitchFamily="18" charset="0"/>
                        </a:rPr>
                        <a:t>long shedding </a:t>
                      </a:r>
                      <a:r>
                        <a:rPr lang="en-IN" sz="2400" spc="-5" dirty="0" smtClean="0">
                          <a:latin typeface="Times New Roman" pitchFamily="18" charset="0"/>
                          <a:cs typeface="Times New Roman" pitchFamily="18" charset="0"/>
                        </a:rPr>
                        <a:t>period </a:t>
                      </a:r>
                      <a:endParaRPr lang="en-IN" sz="2400" dirty="0">
                        <a:latin typeface="Times New Roman" pitchFamily="18" charset="0"/>
                        <a:cs typeface="Times New Roman" pitchFamily="18" charset="0"/>
                      </a:endParaRPr>
                    </a:p>
                  </a:txBody>
                  <a:tcPr/>
                </a:tc>
              </a:tr>
              <a:tr h="643656">
                <a:tc>
                  <a:txBody>
                    <a:bodyPr/>
                    <a:lstStyle/>
                    <a:p>
                      <a:pPr marL="0" marR="0" indent="0" algn="l" defTabSz="1018705" rtl="0" eaLnBrk="1" fontAlgn="auto" latinLnBrk="0" hangingPunct="1">
                        <a:lnSpc>
                          <a:spcPct val="150000"/>
                        </a:lnSpc>
                        <a:spcBef>
                          <a:spcPts val="0"/>
                        </a:spcBef>
                        <a:spcAft>
                          <a:spcPts val="0"/>
                        </a:spcAft>
                        <a:buClrTx/>
                        <a:buSzTx/>
                        <a:buFontTx/>
                        <a:buNone/>
                        <a:tabLst/>
                        <a:defRPr/>
                      </a:pPr>
                      <a:r>
                        <a:rPr lang="en-IN" sz="2400" spc="-5" dirty="0" smtClean="0">
                          <a:latin typeface="Times New Roman" pitchFamily="18" charset="0"/>
                          <a:cs typeface="Times New Roman" pitchFamily="18" charset="0"/>
                        </a:rPr>
                        <a:t>Male</a:t>
                      </a:r>
                      <a:r>
                        <a:rPr lang="en-IN" sz="2400" spc="-2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sterility</a:t>
                      </a:r>
                      <a:endParaRPr lang="en-IN" sz="2400" dirty="0" smtClean="0">
                        <a:latin typeface="Times New Roman" pitchFamily="18" charset="0"/>
                        <a:cs typeface="Times New Roman" pitchFamily="18" charset="0"/>
                      </a:endParaRPr>
                    </a:p>
                  </a:txBody>
                  <a:tcPr/>
                </a:tc>
                <a:tc>
                  <a:txBody>
                    <a:bodyPr/>
                    <a:lstStyle/>
                    <a:p>
                      <a:pPr marL="0" marR="0" indent="0" algn="l" defTabSz="1018705" rtl="0" eaLnBrk="1" fontAlgn="auto" latinLnBrk="0" hangingPunct="1">
                        <a:lnSpc>
                          <a:spcPct val="150000"/>
                        </a:lnSpc>
                        <a:spcBef>
                          <a:spcPts val="0"/>
                        </a:spcBef>
                        <a:spcAft>
                          <a:spcPts val="0"/>
                        </a:spcAft>
                        <a:buClrTx/>
                        <a:buSzTx/>
                        <a:buFontTx/>
                        <a:buNone/>
                        <a:tabLst/>
                        <a:defRPr/>
                      </a:pPr>
                      <a:r>
                        <a:rPr lang="en-IN" sz="2400" dirty="0" smtClean="0">
                          <a:latin typeface="Times New Roman" pitchFamily="18" charset="0"/>
                          <a:cs typeface="Times New Roman" pitchFamily="18" charset="0"/>
                        </a:rPr>
                        <a:t>Plant</a:t>
                      </a:r>
                      <a:r>
                        <a:rPr lang="en-IN" sz="2400" spc="-4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height</a:t>
                      </a:r>
                      <a:endParaRPr lang="en-IN" sz="2400" dirty="0" smtClean="0">
                        <a:latin typeface="Times New Roman" pitchFamily="18" charset="0"/>
                        <a:cs typeface="Times New Roman" pitchFamily="18" charset="0"/>
                      </a:endParaRPr>
                    </a:p>
                  </a:txBody>
                  <a:tcPr/>
                </a:tc>
              </a:tr>
              <a:tr h="643656">
                <a:tc>
                  <a:txBody>
                    <a:bodyPr/>
                    <a:lstStyle/>
                    <a:p>
                      <a:pPr marL="0" marR="0" indent="0" algn="l" defTabSz="1018705" rtl="0" eaLnBrk="1" fontAlgn="auto" latinLnBrk="0" hangingPunct="1">
                        <a:lnSpc>
                          <a:spcPct val="150000"/>
                        </a:lnSpc>
                        <a:spcBef>
                          <a:spcPts val="0"/>
                        </a:spcBef>
                        <a:spcAft>
                          <a:spcPts val="0"/>
                        </a:spcAft>
                        <a:buClrTx/>
                        <a:buSzTx/>
                        <a:buFontTx/>
                        <a:buNone/>
                        <a:tabLst/>
                        <a:defRPr/>
                      </a:pPr>
                      <a:r>
                        <a:rPr lang="en-IN" sz="2400" spc="-5" dirty="0" smtClean="0">
                          <a:latin typeface="Times New Roman" pitchFamily="18" charset="0"/>
                          <a:cs typeface="Times New Roman" pitchFamily="18" charset="0"/>
                        </a:rPr>
                        <a:t>Lodging</a:t>
                      </a:r>
                      <a:r>
                        <a:rPr lang="en-IN" sz="2400" spc="-5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resistant</a:t>
                      </a:r>
                      <a:endParaRPr lang="en-IN" sz="2400" dirty="0" smtClean="0">
                        <a:latin typeface="Times New Roman" pitchFamily="18" charset="0"/>
                        <a:cs typeface="Times New Roman" pitchFamily="18" charset="0"/>
                      </a:endParaRPr>
                    </a:p>
                  </a:txBody>
                  <a:tcPr/>
                </a:tc>
                <a:tc>
                  <a:txBody>
                    <a:bodyPr/>
                    <a:lstStyle/>
                    <a:p>
                      <a:pPr marL="0" marR="0" indent="0" algn="l" defTabSz="1018705" rtl="0" eaLnBrk="1" fontAlgn="auto" latinLnBrk="0" hangingPunct="1">
                        <a:lnSpc>
                          <a:spcPct val="150000"/>
                        </a:lnSpc>
                        <a:spcBef>
                          <a:spcPts val="0"/>
                        </a:spcBef>
                        <a:spcAft>
                          <a:spcPts val="0"/>
                        </a:spcAft>
                        <a:buClrTx/>
                        <a:buSzTx/>
                        <a:buFontTx/>
                        <a:buNone/>
                        <a:tabLst/>
                        <a:defRPr/>
                      </a:pPr>
                      <a:r>
                        <a:rPr lang="en-IN" sz="2400" spc="-5" dirty="0" smtClean="0">
                          <a:latin typeface="Times New Roman" pitchFamily="18" charset="0"/>
                          <a:cs typeface="Times New Roman" pitchFamily="18" charset="0"/>
                        </a:rPr>
                        <a:t>Fertility</a:t>
                      </a:r>
                      <a:r>
                        <a:rPr lang="en-IN" sz="2400" spc="-3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restoration</a:t>
                      </a:r>
                      <a:endParaRPr lang="en-IN" sz="2400" dirty="0" smtClean="0">
                        <a:latin typeface="Times New Roman" pitchFamily="18" charset="0"/>
                        <a:cs typeface="Times New Roman" pitchFamily="18" charset="0"/>
                      </a:endParaRPr>
                    </a:p>
                  </a:txBody>
                  <a:tcPr/>
                </a:tc>
              </a:tr>
            </a:tbl>
          </a:graphicData>
        </a:graphic>
      </p:graphicFrame>
      <p:pic>
        <p:nvPicPr>
          <p:cNvPr id="25602" name="Picture 2" descr="3.4 Hybrid rice &amp; seed"/>
          <p:cNvPicPr>
            <a:picLocks noChangeAspect="1" noChangeArrowheads="1"/>
          </p:cNvPicPr>
          <p:nvPr/>
        </p:nvPicPr>
        <p:blipFill>
          <a:blip r:embed="rId2" cstate="print">
            <a:lum bright="-20000" contrast="30000"/>
          </a:blip>
          <a:srcRect/>
          <a:stretch>
            <a:fillRect/>
          </a:stretch>
        </p:blipFill>
        <p:spPr bwMode="auto">
          <a:xfrm>
            <a:off x="2971800" y="4572000"/>
            <a:ext cx="3657600" cy="307450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04800" y="914400"/>
            <a:ext cx="9829800" cy="1120820"/>
          </a:xfrm>
          <a:prstGeom prst="rect">
            <a:avLst/>
          </a:prstGeom>
        </p:spPr>
        <p:txBody>
          <a:bodyPr vert="horz" wrap="square" lIns="0" tIns="12700" rIns="0" bIns="0" rtlCol="0">
            <a:spAutoFit/>
          </a:bodyPr>
          <a:lstStyle/>
          <a:p>
            <a:pPr marL="12700">
              <a:lnSpc>
                <a:spcPct val="150000"/>
              </a:lnSpc>
              <a:spcBef>
                <a:spcPts val="100"/>
              </a:spcBef>
            </a:pPr>
            <a:r>
              <a:rPr sz="2400" spc="-10" dirty="0" smtClean="0">
                <a:latin typeface="Times New Roman" pitchFamily="18" charset="0"/>
                <a:cs typeface="Times New Roman" pitchFamily="18" charset="0"/>
              </a:rPr>
              <a:t>Maize</a:t>
            </a:r>
            <a:r>
              <a:rPr lang="en-US" sz="2400" spc="-1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Pearl </a:t>
            </a:r>
            <a:r>
              <a:rPr sz="2400" spc="-5" dirty="0" smtClean="0">
                <a:latin typeface="Times New Roman" pitchFamily="18" charset="0"/>
                <a:cs typeface="Times New Roman" pitchFamily="18" charset="0"/>
              </a:rPr>
              <a:t>millet</a:t>
            </a:r>
            <a:r>
              <a:rPr lang="en-US" sz="2400" spc="-5" dirty="0" smtClean="0">
                <a:latin typeface="Times New Roman" pitchFamily="18" charset="0"/>
                <a:cs typeface="Times New Roman" pitchFamily="18" charset="0"/>
              </a:rPr>
              <a:t>, </a:t>
            </a:r>
            <a:r>
              <a:rPr sz="2400" spc="-65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Cotton</a:t>
            </a:r>
            <a:r>
              <a:rPr lang="en-US" sz="2400" dirty="0" smtClean="0">
                <a:latin typeface="Times New Roman" pitchFamily="18" charset="0"/>
                <a:cs typeface="Times New Roman" pitchFamily="18" charset="0"/>
              </a:rPr>
              <a:t>,</a:t>
            </a:r>
            <a:r>
              <a:rPr sz="240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 </a:t>
            </a:r>
            <a:r>
              <a:rPr sz="2400" spc="-5" dirty="0">
                <a:latin typeface="Times New Roman" pitchFamily="18" charset="0"/>
                <a:cs typeface="Times New Roman" pitchFamily="18" charset="0"/>
              </a:rPr>
              <a:t>Pigeon</a:t>
            </a:r>
            <a:r>
              <a:rPr sz="2400" spc="-80" dirty="0">
                <a:latin typeface="Times New Roman" pitchFamily="18" charset="0"/>
                <a:cs typeface="Times New Roman" pitchFamily="18" charset="0"/>
              </a:rPr>
              <a:t> </a:t>
            </a:r>
            <a:r>
              <a:rPr sz="2400" dirty="0" smtClean="0">
                <a:latin typeface="Times New Roman" pitchFamily="18" charset="0"/>
                <a:cs typeface="Times New Roman" pitchFamily="18" charset="0"/>
              </a:rPr>
              <a:t>pea</a:t>
            </a:r>
            <a:r>
              <a:rPr lang="en-US" sz="2400" dirty="0" smtClean="0">
                <a:latin typeface="Times New Roman" pitchFamily="18" charset="0"/>
                <a:cs typeface="Times New Roman" pitchFamily="18" charset="0"/>
              </a:rPr>
              <a:t>,</a:t>
            </a:r>
            <a:r>
              <a:rPr sz="2400" dirty="0" smtClean="0">
                <a:latin typeface="Times New Roman" pitchFamily="18" charset="0"/>
                <a:cs typeface="Times New Roman" pitchFamily="18" charset="0"/>
              </a:rPr>
              <a:t> </a:t>
            </a:r>
            <a:r>
              <a:rPr sz="2400" spc="-65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Safflower</a:t>
            </a:r>
            <a:r>
              <a:rPr lang="en-US"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Sorghum, Rice, </a:t>
            </a:r>
            <a:r>
              <a:rPr lang="en-IN" sz="2400" dirty="0" smtClean="0">
                <a:latin typeface="Times New Roman" pitchFamily="18" charset="0"/>
                <a:cs typeface="Times New Roman" pitchFamily="18" charset="0"/>
              </a:rPr>
              <a:t>Sun</a:t>
            </a:r>
            <a:r>
              <a:rPr lang="en-IN" sz="2400" spc="25" dirty="0" smtClean="0">
                <a:latin typeface="Times New Roman" pitchFamily="18" charset="0"/>
                <a:cs typeface="Times New Roman" pitchFamily="18" charset="0"/>
              </a:rPr>
              <a:t>f</a:t>
            </a:r>
            <a:r>
              <a:rPr lang="en-IN" sz="2400" spc="-10" dirty="0" smtClean="0">
                <a:latin typeface="Times New Roman" pitchFamily="18" charset="0"/>
                <a:cs typeface="Times New Roman" pitchFamily="18" charset="0"/>
              </a:rPr>
              <a:t>l</a:t>
            </a:r>
            <a:r>
              <a:rPr lang="en-IN" sz="2400" dirty="0" smtClean="0">
                <a:latin typeface="Times New Roman" pitchFamily="18" charset="0"/>
                <a:cs typeface="Times New Roman" pitchFamily="18" charset="0"/>
              </a:rPr>
              <a:t>o</a:t>
            </a:r>
            <a:r>
              <a:rPr lang="en-IN" sz="2400" spc="-35" dirty="0" smtClean="0">
                <a:latin typeface="Times New Roman" pitchFamily="18" charset="0"/>
                <a:cs typeface="Times New Roman" pitchFamily="18" charset="0"/>
              </a:rPr>
              <a:t>w</a:t>
            </a:r>
            <a:r>
              <a:rPr lang="en-IN" sz="2400" dirty="0" smtClean="0">
                <a:latin typeface="Times New Roman" pitchFamily="18" charset="0"/>
                <a:cs typeface="Times New Roman" pitchFamily="18" charset="0"/>
              </a:rPr>
              <a:t>er, </a:t>
            </a:r>
            <a:r>
              <a:rPr lang="en-IN" sz="2400" spc="-10" dirty="0" smtClean="0">
                <a:latin typeface="Times New Roman" pitchFamily="18" charset="0"/>
                <a:cs typeface="Times New Roman" pitchFamily="18" charset="0"/>
              </a:rPr>
              <a:t>C</a:t>
            </a:r>
            <a:r>
              <a:rPr lang="en-IN" sz="2400" dirty="0" smtClean="0">
                <a:latin typeface="Times New Roman" pitchFamily="18" charset="0"/>
                <a:cs typeface="Times New Roman" pitchFamily="18" charset="0"/>
              </a:rPr>
              <a:t>astor</a:t>
            </a:r>
          </a:p>
        </p:txBody>
      </p:sp>
      <p:sp>
        <p:nvSpPr>
          <p:cNvPr id="5" name="object 5"/>
          <p:cNvSpPr txBox="1">
            <a:spLocks noGrp="1"/>
          </p:cNvSpPr>
          <p:nvPr>
            <p:ph type="title"/>
          </p:nvPr>
        </p:nvSpPr>
        <p:spPr>
          <a:xfrm>
            <a:off x="457200" y="416296"/>
            <a:ext cx="3801745" cy="382797"/>
          </a:xfrm>
          <a:prstGeom prst="rect">
            <a:avLst/>
          </a:prstGeom>
        </p:spPr>
        <p:txBody>
          <a:bodyPr vert="horz" wrap="square" lIns="0" tIns="13335" rIns="0" bIns="0" rtlCol="0">
            <a:spAutoFit/>
          </a:bodyPr>
          <a:lstStyle/>
          <a:p>
            <a:pPr marL="12700" algn="l">
              <a:lnSpc>
                <a:spcPct val="100000"/>
              </a:lnSpc>
              <a:spcBef>
                <a:spcPts val="105"/>
              </a:spcBef>
            </a:pPr>
            <a:r>
              <a:rPr sz="2400" b="1" spc="-15" dirty="0">
                <a:latin typeface="Times New Roman" pitchFamily="18" charset="0"/>
                <a:cs typeface="Times New Roman" pitchFamily="18" charset="0"/>
              </a:rPr>
              <a:t>Hybrids</a:t>
            </a:r>
            <a:r>
              <a:rPr sz="2400" b="1" spc="35" dirty="0">
                <a:latin typeface="Times New Roman" pitchFamily="18" charset="0"/>
                <a:cs typeface="Times New Roman" pitchFamily="18" charset="0"/>
              </a:rPr>
              <a:t> </a:t>
            </a:r>
            <a:r>
              <a:rPr sz="2400" b="1" spc="5" dirty="0">
                <a:latin typeface="Times New Roman" pitchFamily="18" charset="0"/>
                <a:cs typeface="Times New Roman" pitchFamily="18" charset="0"/>
              </a:rPr>
              <a:t>are</a:t>
            </a:r>
            <a:r>
              <a:rPr sz="2400" b="1" spc="-25" dirty="0">
                <a:latin typeface="Times New Roman" pitchFamily="18" charset="0"/>
                <a:cs typeface="Times New Roman" pitchFamily="18" charset="0"/>
              </a:rPr>
              <a:t> </a:t>
            </a:r>
            <a:r>
              <a:rPr sz="2400" b="1" spc="-5" dirty="0">
                <a:latin typeface="Times New Roman" pitchFamily="18" charset="0"/>
                <a:cs typeface="Times New Roman" pitchFamily="18" charset="0"/>
              </a:rPr>
              <a:t>popular</a:t>
            </a:r>
            <a:r>
              <a:rPr sz="2400" b="1" spc="-20" dirty="0">
                <a:latin typeface="Times New Roman" pitchFamily="18" charset="0"/>
                <a:cs typeface="Times New Roman" pitchFamily="18" charset="0"/>
              </a:rPr>
              <a:t> </a:t>
            </a:r>
            <a:r>
              <a:rPr sz="2400" b="1" spc="5" dirty="0">
                <a:latin typeface="Times New Roman" pitchFamily="18" charset="0"/>
                <a:cs typeface="Times New Roman" pitchFamily="18" charset="0"/>
              </a:rPr>
              <a:t>in</a:t>
            </a:r>
            <a:endParaRPr sz="2400" dirty="0">
              <a:latin typeface="Times New Roman" pitchFamily="18" charset="0"/>
              <a:cs typeface="Times New Roman" pitchFamily="18" charset="0"/>
            </a:endParaRPr>
          </a:p>
        </p:txBody>
      </p:sp>
      <p:sp>
        <p:nvSpPr>
          <p:cNvPr id="7" name="object 2"/>
          <p:cNvSpPr txBox="1"/>
          <p:nvPr/>
        </p:nvSpPr>
        <p:spPr>
          <a:xfrm>
            <a:off x="381000" y="1981200"/>
            <a:ext cx="9220200" cy="5306581"/>
          </a:xfrm>
          <a:prstGeom prst="rect">
            <a:avLst/>
          </a:prstGeom>
        </p:spPr>
        <p:txBody>
          <a:bodyPr vert="horz" wrap="square" lIns="0" tIns="88900" rIns="0" bIns="0" rtlCol="0">
            <a:spAutoFit/>
          </a:bodyPr>
          <a:lstStyle/>
          <a:p>
            <a:pPr marL="12700" algn="just">
              <a:lnSpc>
                <a:spcPct val="150000"/>
              </a:lnSpc>
              <a:spcBef>
                <a:spcPts val="700"/>
              </a:spcBef>
            </a:pPr>
            <a:r>
              <a:rPr sz="2400" b="1" dirty="0">
                <a:latin typeface="Times New Roman" pitchFamily="18" charset="0"/>
                <a:cs typeface="Times New Roman" pitchFamily="18" charset="0"/>
              </a:rPr>
              <a:t>Nucleus</a:t>
            </a:r>
            <a:r>
              <a:rPr sz="2400" b="1" spc="-45" dirty="0">
                <a:latin typeface="Times New Roman" pitchFamily="18" charset="0"/>
                <a:cs typeface="Times New Roman" pitchFamily="18" charset="0"/>
              </a:rPr>
              <a:t> </a:t>
            </a:r>
            <a:r>
              <a:rPr sz="2400" b="1" dirty="0">
                <a:latin typeface="Times New Roman" pitchFamily="18" charset="0"/>
                <a:cs typeface="Times New Roman" pitchFamily="18" charset="0"/>
              </a:rPr>
              <a:t>and</a:t>
            </a:r>
            <a:r>
              <a:rPr sz="2400" b="1" spc="-35" dirty="0">
                <a:latin typeface="Times New Roman" pitchFamily="18" charset="0"/>
                <a:cs typeface="Times New Roman" pitchFamily="18" charset="0"/>
              </a:rPr>
              <a:t> </a:t>
            </a:r>
            <a:r>
              <a:rPr sz="2400" b="1" dirty="0">
                <a:latin typeface="Times New Roman" pitchFamily="18" charset="0"/>
                <a:cs typeface="Times New Roman" pitchFamily="18" charset="0"/>
              </a:rPr>
              <a:t>Breeder’s</a:t>
            </a:r>
            <a:r>
              <a:rPr sz="2400" b="1" spc="-40" dirty="0">
                <a:latin typeface="Times New Roman" pitchFamily="18" charset="0"/>
                <a:cs typeface="Times New Roman" pitchFamily="18" charset="0"/>
              </a:rPr>
              <a:t> </a:t>
            </a:r>
            <a:r>
              <a:rPr sz="2400" b="1" dirty="0">
                <a:latin typeface="Times New Roman" pitchFamily="18" charset="0"/>
                <a:cs typeface="Times New Roman" pitchFamily="18" charset="0"/>
              </a:rPr>
              <a:t>seed</a:t>
            </a:r>
            <a:r>
              <a:rPr sz="2400" b="1" spc="-25" dirty="0">
                <a:latin typeface="Times New Roman" pitchFamily="18" charset="0"/>
                <a:cs typeface="Times New Roman" pitchFamily="18" charset="0"/>
              </a:rPr>
              <a:t> </a:t>
            </a:r>
            <a:r>
              <a:rPr sz="2400" b="1" spc="-5" dirty="0">
                <a:latin typeface="Times New Roman" pitchFamily="18" charset="0"/>
                <a:cs typeface="Times New Roman" pitchFamily="18" charset="0"/>
              </a:rPr>
              <a:t>production:</a:t>
            </a:r>
            <a:endParaRPr sz="2400" dirty="0">
              <a:latin typeface="Times New Roman" pitchFamily="18" charset="0"/>
              <a:cs typeface="Times New Roman" pitchFamily="18" charset="0"/>
            </a:endParaRPr>
          </a:p>
          <a:p>
            <a:pPr marL="12700" marR="5080" algn="just">
              <a:lnSpc>
                <a:spcPct val="150000"/>
              </a:lnSpc>
              <a:spcBef>
                <a:spcPts val="600"/>
              </a:spcBef>
            </a:pPr>
            <a:r>
              <a:rPr sz="2400" dirty="0">
                <a:latin typeface="Times New Roman" pitchFamily="18" charset="0"/>
                <a:cs typeface="Times New Roman" pitchFamily="18" charset="0"/>
              </a:rPr>
              <a:t>Seed </a:t>
            </a:r>
            <a:r>
              <a:rPr sz="2400" spc="-10" dirty="0">
                <a:latin typeface="Times New Roman" pitchFamily="18" charset="0"/>
                <a:cs typeface="Times New Roman" pitchFamily="18" charset="0"/>
              </a:rPr>
              <a:t>of </a:t>
            </a:r>
            <a:r>
              <a:rPr sz="2400" spc="-5" dirty="0">
                <a:latin typeface="Times New Roman" pitchFamily="18" charset="0"/>
                <a:cs typeface="Times New Roman" pitchFamily="18" charset="0"/>
              </a:rPr>
              <a:t>both seed and </a:t>
            </a:r>
            <a:r>
              <a:rPr sz="2400" dirty="0">
                <a:latin typeface="Times New Roman" pitchFamily="18" charset="0"/>
                <a:cs typeface="Times New Roman" pitchFamily="18" charset="0"/>
              </a:rPr>
              <a:t>pollinator </a:t>
            </a:r>
            <a:r>
              <a:rPr sz="2400" spc="-5" dirty="0">
                <a:latin typeface="Times New Roman" pitchFamily="18" charset="0"/>
                <a:cs typeface="Times New Roman" pitchFamily="18" charset="0"/>
              </a:rPr>
              <a:t>parents </a:t>
            </a:r>
            <a:r>
              <a:rPr sz="2400" spc="-10" dirty="0">
                <a:latin typeface="Times New Roman" pitchFamily="18" charset="0"/>
                <a:cs typeface="Times New Roman" pitchFamily="18" charset="0"/>
              </a:rPr>
              <a:t>are </a:t>
            </a:r>
            <a:r>
              <a:rPr sz="2400" dirty="0">
                <a:latin typeface="Times New Roman" pitchFamily="18" charset="0"/>
                <a:cs typeface="Times New Roman" pitchFamily="18" charset="0"/>
              </a:rPr>
              <a:t>multiplied at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nucleus</a:t>
            </a:r>
            <a:r>
              <a:rPr sz="2400" spc="-45"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breeder’s</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seed</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stage.</a:t>
            </a:r>
          </a:p>
          <a:p>
            <a:pPr marL="12700" algn="just">
              <a:lnSpc>
                <a:spcPct val="150000"/>
              </a:lnSpc>
            </a:pPr>
            <a:r>
              <a:rPr sz="2400" b="1" spc="-5" dirty="0" smtClean="0">
                <a:latin typeface="Times New Roman" pitchFamily="18" charset="0"/>
                <a:cs typeface="Times New Roman" pitchFamily="18" charset="0"/>
              </a:rPr>
              <a:t>Foundation</a:t>
            </a:r>
            <a:r>
              <a:rPr sz="2400" b="1" spc="-60" dirty="0" smtClean="0">
                <a:latin typeface="Times New Roman" pitchFamily="18" charset="0"/>
                <a:cs typeface="Times New Roman" pitchFamily="18" charset="0"/>
              </a:rPr>
              <a:t> </a:t>
            </a:r>
            <a:r>
              <a:rPr sz="2400" b="1" dirty="0">
                <a:latin typeface="Times New Roman" pitchFamily="18" charset="0"/>
                <a:cs typeface="Times New Roman" pitchFamily="18" charset="0"/>
              </a:rPr>
              <a:t>seed</a:t>
            </a:r>
            <a:r>
              <a:rPr sz="2400" b="1" spc="-25" dirty="0">
                <a:latin typeface="Times New Roman" pitchFamily="18" charset="0"/>
                <a:cs typeface="Times New Roman" pitchFamily="18" charset="0"/>
              </a:rPr>
              <a:t> </a:t>
            </a:r>
            <a:r>
              <a:rPr sz="2400" b="1" spc="-5" dirty="0">
                <a:latin typeface="Times New Roman" pitchFamily="18" charset="0"/>
                <a:cs typeface="Times New Roman" pitchFamily="18" charset="0"/>
              </a:rPr>
              <a:t>production:</a:t>
            </a:r>
            <a:endParaRPr sz="2400" dirty="0">
              <a:latin typeface="Times New Roman" pitchFamily="18" charset="0"/>
              <a:cs typeface="Times New Roman" pitchFamily="18" charset="0"/>
            </a:endParaRPr>
          </a:p>
          <a:p>
            <a:pPr marL="12700" marR="6350" algn="just">
              <a:lnSpc>
                <a:spcPct val="150000"/>
              </a:lnSpc>
              <a:spcBef>
                <a:spcPts val="600"/>
              </a:spcBef>
            </a:pPr>
            <a:r>
              <a:rPr sz="2400" dirty="0">
                <a:latin typeface="Times New Roman" pitchFamily="18" charset="0"/>
                <a:cs typeface="Times New Roman" pitchFamily="18" charset="0"/>
              </a:rPr>
              <a:t>Seed </a:t>
            </a:r>
            <a:r>
              <a:rPr sz="2400" spc="-5" dirty="0">
                <a:latin typeface="Times New Roman" pitchFamily="18" charset="0"/>
                <a:cs typeface="Times New Roman" pitchFamily="18" charset="0"/>
              </a:rPr>
              <a:t>production </a:t>
            </a:r>
            <a:r>
              <a:rPr sz="2400" spc="-10" dirty="0">
                <a:latin typeface="Times New Roman" pitchFamily="18" charset="0"/>
                <a:cs typeface="Times New Roman" pitchFamily="18" charset="0"/>
              </a:rPr>
              <a:t>of seed </a:t>
            </a:r>
            <a:r>
              <a:rPr sz="2400" dirty="0">
                <a:latin typeface="Times New Roman" pitchFamily="18" charset="0"/>
                <a:cs typeface="Times New Roman" pitchFamily="18" charset="0"/>
              </a:rPr>
              <a:t>and pollinator </a:t>
            </a:r>
            <a:r>
              <a:rPr sz="2400" spc="-5" dirty="0">
                <a:latin typeface="Times New Roman" pitchFamily="18" charset="0"/>
                <a:cs typeface="Times New Roman" pitchFamily="18" charset="0"/>
              </a:rPr>
              <a:t>parent required </a:t>
            </a:r>
            <a:r>
              <a:rPr sz="2400" spc="10" dirty="0">
                <a:latin typeface="Times New Roman" pitchFamily="18" charset="0"/>
                <a:cs typeface="Times New Roman" pitchFamily="18" charset="0"/>
              </a:rPr>
              <a:t>for </a:t>
            </a:r>
            <a:r>
              <a:rPr sz="2400" spc="15" dirty="0">
                <a:latin typeface="Times New Roman" pitchFamily="18" charset="0"/>
                <a:cs typeface="Times New Roman" pitchFamily="18" charset="0"/>
              </a:rPr>
              <a:t> </a:t>
            </a:r>
            <a:r>
              <a:rPr sz="2400" spc="-10" dirty="0">
                <a:latin typeface="Times New Roman" pitchFamily="18" charset="0"/>
                <a:cs typeface="Times New Roman" pitchFamily="18" charset="0"/>
              </a:rPr>
              <a:t>hybrid </a:t>
            </a:r>
            <a:r>
              <a:rPr sz="2400" dirty="0">
                <a:latin typeface="Times New Roman" pitchFamily="18" charset="0"/>
                <a:cs typeface="Times New Roman" pitchFamily="18" charset="0"/>
              </a:rPr>
              <a:t>seed </a:t>
            </a:r>
            <a:r>
              <a:rPr sz="2400" spc="-5" dirty="0">
                <a:latin typeface="Times New Roman" pitchFamily="18" charset="0"/>
                <a:cs typeface="Times New Roman" pitchFamily="18" charset="0"/>
              </a:rPr>
              <a:t>production programme is </a:t>
            </a:r>
            <a:r>
              <a:rPr sz="2400" spc="-10" dirty="0">
                <a:latin typeface="Times New Roman" pitchFamily="18" charset="0"/>
                <a:cs typeface="Times New Roman" pitchFamily="18" charset="0"/>
              </a:rPr>
              <a:t>known </a:t>
            </a:r>
            <a:r>
              <a:rPr sz="2400" dirty="0">
                <a:latin typeface="Times New Roman" pitchFamily="18" charset="0"/>
                <a:cs typeface="Times New Roman" pitchFamily="18" charset="0"/>
              </a:rPr>
              <a:t>as foundation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seed</a:t>
            </a:r>
            <a:r>
              <a:rPr sz="2400" spc="-35" dirty="0">
                <a:latin typeface="Times New Roman" pitchFamily="18" charset="0"/>
                <a:cs typeface="Times New Roman" pitchFamily="18" charset="0"/>
              </a:rPr>
              <a:t> </a:t>
            </a:r>
            <a:r>
              <a:rPr sz="2400" dirty="0">
                <a:latin typeface="Times New Roman" pitchFamily="18" charset="0"/>
                <a:cs typeface="Times New Roman" pitchFamily="18" charset="0"/>
              </a:rPr>
              <a:t>programme</a:t>
            </a:r>
          </a:p>
          <a:p>
            <a:pPr marL="12700" algn="just">
              <a:lnSpc>
                <a:spcPct val="150000"/>
              </a:lnSpc>
            </a:pPr>
            <a:r>
              <a:rPr sz="2400" b="1" spc="-5" dirty="0" smtClean="0">
                <a:latin typeface="Times New Roman" pitchFamily="18" charset="0"/>
                <a:cs typeface="Times New Roman" pitchFamily="18" charset="0"/>
              </a:rPr>
              <a:t>Certified</a:t>
            </a:r>
            <a:r>
              <a:rPr sz="2400" b="1" spc="-50" dirty="0" smtClean="0">
                <a:latin typeface="Times New Roman" pitchFamily="18" charset="0"/>
                <a:cs typeface="Times New Roman" pitchFamily="18" charset="0"/>
              </a:rPr>
              <a:t> </a:t>
            </a:r>
            <a:r>
              <a:rPr sz="2400" b="1" dirty="0">
                <a:latin typeface="Times New Roman" pitchFamily="18" charset="0"/>
                <a:cs typeface="Times New Roman" pitchFamily="18" charset="0"/>
              </a:rPr>
              <a:t>seed</a:t>
            </a:r>
            <a:r>
              <a:rPr sz="2400" b="1" spc="-20" dirty="0">
                <a:latin typeface="Times New Roman" pitchFamily="18" charset="0"/>
                <a:cs typeface="Times New Roman" pitchFamily="18" charset="0"/>
              </a:rPr>
              <a:t> </a:t>
            </a:r>
            <a:r>
              <a:rPr sz="2400" b="1" spc="-5" dirty="0">
                <a:latin typeface="Times New Roman" pitchFamily="18" charset="0"/>
                <a:cs typeface="Times New Roman" pitchFamily="18" charset="0"/>
              </a:rPr>
              <a:t>production:</a:t>
            </a:r>
            <a:endParaRPr sz="2400" dirty="0">
              <a:latin typeface="Times New Roman" pitchFamily="18" charset="0"/>
              <a:cs typeface="Times New Roman" pitchFamily="18" charset="0"/>
            </a:endParaRPr>
          </a:p>
          <a:p>
            <a:pPr marL="12700" marR="5080" algn="just">
              <a:lnSpc>
                <a:spcPct val="150000"/>
              </a:lnSpc>
              <a:spcBef>
                <a:spcPts val="600"/>
              </a:spcBef>
            </a:pPr>
            <a:r>
              <a:rPr sz="2400" spc="-5" dirty="0">
                <a:latin typeface="Times New Roman" pitchFamily="18" charset="0"/>
                <a:cs typeface="Times New Roman" pitchFamily="18" charset="0"/>
              </a:rPr>
              <a:t>Hybrid </a:t>
            </a:r>
            <a:r>
              <a:rPr sz="2400" dirty="0">
                <a:latin typeface="Times New Roman" pitchFamily="18" charset="0"/>
                <a:cs typeface="Times New Roman" pitchFamily="18" charset="0"/>
              </a:rPr>
              <a:t>seed </a:t>
            </a:r>
            <a:r>
              <a:rPr sz="2400" spc="-5" dirty="0">
                <a:latin typeface="Times New Roman" pitchFamily="18" charset="0"/>
                <a:cs typeface="Times New Roman" pitchFamily="18" charset="0"/>
              </a:rPr>
              <a:t>production </a:t>
            </a:r>
            <a:r>
              <a:rPr sz="2400" dirty="0">
                <a:latin typeface="Times New Roman" pitchFamily="18" charset="0"/>
                <a:cs typeface="Times New Roman" pitchFamily="18" charset="0"/>
              </a:rPr>
              <a:t>by </a:t>
            </a:r>
            <a:r>
              <a:rPr sz="2400" spc="-5" dirty="0">
                <a:latin typeface="Times New Roman" pitchFamily="18" charset="0"/>
                <a:cs typeface="Times New Roman" pitchFamily="18" charset="0"/>
              </a:rPr>
              <a:t>registered growers </a:t>
            </a:r>
            <a:r>
              <a:rPr sz="2400" dirty="0">
                <a:latin typeface="Times New Roman" pitchFamily="18" charset="0"/>
                <a:cs typeface="Times New Roman" pitchFamily="18" charset="0"/>
              </a:rPr>
              <a:t>under the </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supervision </a:t>
            </a:r>
            <a:r>
              <a:rPr sz="2400" dirty="0">
                <a:latin typeface="Times New Roman" pitchFamily="18" charset="0"/>
                <a:cs typeface="Times New Roman" pitchFamily="18" charset="0"/>
              </a:rPr>
              <a:t>of seed </a:t>
            </a:r>
            <a:r>
              <a:rPr sz="2400" spc="-5" dirty="0">
                <a:latin typeface="Times New Roman" pitchFamily="18" charset="0"/>
                <a:cs typeface="Times New Roman" pitchFamily="18" charset="0"/>
              </a:rPr>
              <a:t>certification </a:t>
            </a:r>
            <a:r>
              <a:rPr sz="2400" spc="-10" dirty="0">
                <a:latin typeface="Times New Roman" pitchFamily="18" charset="0"/>
                <a:cs typeface="Times New Roman" pitchFamily="18" charset="0"/>
              </a:rPr>
              <a:t>officer </a:t>
            </a:r>
            <a:r>
              <a:rPr sz="2400" spc="-5" dirty="0">
                <a:latin typeface="Times New Roman" pitchFamily="18" charset="0"/>
                <a:cs typeface="Times New Roman" pitchFamily="18" charset="0"/>
              </a:rPr>
              <a:t>is </a:t>
            </a:r>
            <a:r>
              <a:rPr sz="2400" spc="-10" dirty="0">
                <a:latin typeface="Times New Roman" pitchFamily="18" charset="0"/>
                <a:cs typeface="Times New Roman" pitchFamily="18" charset="0"/>
              </a:rPr>
              <a:t>known </a:t>
            </a:r>
            <a:r>
              <a:rPr sz="2400" dirty="0">
                <a:latin typeface="Times New Roman" pitchFamily="18" charset="0"/>
                <a:cs typeface="Times New Roman" pitchFamily="18" charset="0"/>
              </a:rPr>
              <a:t>as certified </a:t>
            </a:r>
            <a:r>
              <a:rPr sz="2400" spc="-655" dirty="0">
                <a:latin typeface="Times New Roman" pitchFamily="18" charset="0"/>
                <a:cs typeface="Times New Roman" pitchFamily="18" charset="0"/>
              </a:rPr>
              <a:t> </a:t>
            </a:r>
            <a:r>
              <a:rPr sz="2400" dirty="0">
                <a:latin typeface="Times New Roman" pitchFamily="18" charset="0"/>
                <a:cs typeface="Times New Roman" pitchFamily="18" charset="0"/>
              </a:rPr>
              <a:t>seed</a:t>
            </a:r>
            <a:r>
              <a:rPr sz="2400" spc="-35" dirty="0">
                <a:latin typeface="Times New Roman" pitchFamily="18" charset="0"/>
                <a:cs typeface="Times New Roman" pitchFamily="18" charset="0"/>
              </a:rPr>
              <a:t> </a:t>
            </a:r>
            <a:r>
              <a:rPr sz="2400" dirty="0">
                <a:latin typeface="Times New Roman" pitchFamily="18" charset="0"/>
                <a:cs typeface="Times New Roman" pitchFamily="18" charset="0"/>
              </a:rPr>
              <a:t>programme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400" y="4572000"/>
            <a:ext cx="573405" cy="914400"/>
          </a:xfrm>
          <a:custGeom>
            <a:avLst/>
            <a:gdLst/>
            <a:ahLst/>
            <a:cxnLst/>
            <a:rect l="l" t="t" r="r" b="b"/>
            <a:pathLst>
              <a:path w="573405" h="914400">
                <a:moveTo>
                  <a:pt x="429768" y="0"/>
                </a:moveTo>
                <a:lnTo>
                  <a:pt x="143256" y="0"/>
                </a:lnTo>
                <a:lnTo>
                  <a:pt x="143256" y="685800"/>
                </a:lnTo>
                <a:lnTo>
                  <a:pt x="0" y="685800"/>
                </a:lnTo>
                <a:lnTo>
                  <a:pt x="286512" y="914400"/>
                </a:lnTo>
                <a:lnTo>
                  <a:pt x="573024" y="685800"/>
                </a:lnTo>
                <a:lnTo>
                  <a:pt x="429768" y="685800"/>
                </a:lnTo>
                <a:lnTo>
                  <a:pt x="429768" y="0"/>
                </a:lnTo>
                <a:close/>
              </a:path>
            </a:pathLst>
          </a:custGeom>
          <a:solidFill>
            <a:srgbClr val="FFFFFF"/>
          </a:solidFill>
        </p:spPr>
        <p:txBody>
          <a:bodyPr wrap="square" lIns="0" tIns="0" rIns="0" bIns="0" rtlCol="0"/>
          <a:lstStyle/>
          <a:p>
            <a:endParaRPr>
              <a:latin typeface="Times New Roman" pitchFamily="18" charset="0"/>
              <a:cs typeface="Times New Roman" pitchFamily="18" charset="0"/>
            </a:endParaRPr>
          </a:p>
        </p:txBody>
      </p:sp>
      <p:sp>
        <p:nvSpPr>
          <p:cNvPr id="3" name="object 3"/>
          <p:cNvSpPr/>
          <p:nvPr/>
        </p:nvSpPr>
        <p:spPr>
          <a:xfrm>
            <a:off x="457200" y="1886711"/>
            <a:ext cx="9144000" cy="40005"/>
          </a:xfrm>
          <a:custGeom>
            <a:avLst/>
            <a:gdLst/>
            <a:ahLst/>
            <a:cxnLst/>
            <a:rect l="l" t="t" r="r" b="b"/>
            <a:pathLst>
              <a:path w="9144000" h="40005">
                <a:moveTo>
                  <a:pt x="9144000" y="0"/>
                </a:moveTo>
                <a:lnTo>
                  <a:pt x="0" y="0"/>
                </a:lnTo>
                <a:lnTo>
                  <a:pt x="0" y="39624"/>
                </a:lnTo>
                <a:lnTo>
                  <a:pt x="9144000" y="39624"/>
                </a:lnTo>
                <a:lnTo>
                  <a:pt x="9144000" y="0"/>
                </a:lnTo>
                <a:close/>
              </a:path>
            </a:pathLst>
          </a:custGeom>
          <a:solidFill>
            <a:srgbClr val="FF3300"/>
          </a:solidFill>
        </p:spPr>
        <p:txBody>
          <a:bodyPr wrap="square" lIns="0" tIns="0" rIns="0" bIns="0" rtlCol="0"/>
          <a:lstStyle/>
          <a:p>
            <a:endParaRPr>
              <a:latin typeface="Times New Roman" pitchFamily="18" charset="0"/>
              <a:cs typeface="Times New Roman" pitchFamily="18" charset="0"/>
            </a:endParaRPr>
          </a:p>
        </p:txBody>
      </p:sp>
      <p:grpSp>
        <p:nvGrpSpPr>
          <p:cNvPr id="4" name="object 4"/>
          <p:cNvGrpSpPr/>
          <p:nvPr/>
        </p:nvGrpSpPr>
        <p:grpSpPr>
          <a:xfrm>
            <a:off x="1441703" y="5480303"/>
            <a:ext cx="2758440" cy="1082040"/>
            <a:chOff x="1441703" y="5480303"/>
            <a:chExt cx="2758440" cy="1082040"/>
          </a:xfrm>
        </p:grpSpPr>
        <p:sp>
          <p:nvSpPr>
            <p:cNvPr id="5" name="object 5"/>
            <p:cNvSpPr/>
            <p:nvPr/>
          </p:nvSpPr>
          <p:spPr>
            <a:xfrm>
              <a:off x="1447799" y="5486399"/>
              <a:ext cx="2743200" cy="1066800"/>
            </a:xfrm>
            <a:custGeom>
              <a:avLst/>
              <a:gdLst/>
              <a:ahLst/>
              <a:cxnLst/>
              <a:rect l="l" t="t" r="r" b="b"/>
              <a:pathLst>
                <a:path w="2743200" h="1066800">
                  <a:moveTo>
                    <a:pt x="2743200" y="0"/>
                  </a:moveTo>
                  <a:lnTo>
                    <a:pt x="0" y="0"/>
                  </a:lnTo>
                  <a:lnTo>
                    <a:pt x="0" y="1066800"/>
                  </a:lnTo>
                  <a:lnTo>
                    <a:pt x="2743200" y="1066800"/>
                  </a:lnTo>
                  <a:lnTo>
                    <a:pt x="2743200" y="0"/>
                  </a:lnTo>
                  <a:close/>
                </a:path>
              </a:pathLst>
            </a:custGeom>
            <a:solidFill>
              <a:srgbClr val="00CCFF"/>
            </a:solidFill>
          </p:spPr>
          <p:txBody>
            <a:bodyPr wrap="square" lIns="0" tIns="0" rIns="0" bIns="0" rtlCol="0"/>
            <a:lstStyle/>
            <a:p>
              <a:endParaRPr>
                <a:latin typeface="Times New Roman" pitchFamily="18" charset="0"/>
                <a:cs typeface="Times New Roman" pitchFamily="18" charset="0"/>
              </a:endParaRPr>
            </a:p>
          </p:txBody>
        </p:sp>
        <p:sp>
          <p:nvSpPr>
            <p:cNvPr id="6" name="object 6"/>
            <p:cNvSpPr/>
            <p:nvPr/>
          </p:nvSpPr>
          <p:spPr>
            <a:xfrm>
              <a:off x="1441703" y="5480303"/>
              <a:ext cx="2758440" cy="1082040"/>
            </a:xfrm>
            <a:custGeom>
              <a:avLst/>
              <a:gdLst/>
              <a:ahLst/>
              <a:cxnLst/>
              <a:rect l="l" t="t" r="r" b="b"/>
              <a:pathLst>
                <a:path w="2758440" h="1082040">
                  <a:moveTo>
                    <a:pt x="2758440" y="0"/>
                  </a:moveTo>
                  <a:lnTo>
                    <a:pt x="0" y="0"/>
                  </a:lnTo>
                  <a:lnTo>
                    <a:pt x="0" y="1082040"/>
                  </a:lnTo>
                  <a:lnTo>
                    <a:pt x="2758440" y="1082040"/>
                  </a:lnTo>
                  <a:lnTo>
                    <a:pt x="2758440" y="1072896"/>
                  </a:lnTo>
                  <a:lnTo>
                    <a:pt x="15240" y="1072896"/>
                  </a:lnTo>
                  <a:lnTo>
                    <a:pt x="6096" y="1066800"/>
                  </a:lnTo>
                  <a:lnTo>
                    <a:pt x="15240" y="1066800"/>
                  </a:lnTo>
                  <a:lnTo>
                    <a:pt x="15240" y="15240"/>
                  </a:lnTo>
                  <a:lnTo>
                    <a:pt x="6096" y="15240"/>
                  </a:lnTo>
                  <a:lnTo>
                    <a:pt x="15240" y="6096"/>
                  </a:lnTo>
                  <a:lnTo>
                    <a:pt x="2758440" y="6096"/>
                  </a:lnTo>
                  <a:lnTo>
                    <a:pt x="2758440" y="0"/>
                  </a:lnTo>
                  <a:close/>
                </a:path>
                <a:path w="2758440" h="1082040">
                  <a:moveTo>
                    <a:pt x="15240" y="1066800"/>
                  </a:moveTo>
                  <a:lnTo>
                    <a:pt x="6096" y="1066800"/>
                  </a:lnTo>
                  <a:lnTo>
                    <a:pt x="15240" y="1072896"/>
                  </a:lnTo>
                  <a:lnTo>
                    <a:pt x="15240" y="1066800"/>
                  </a:lnTo>
                  <a:close/>
                </a:path>
                <a:path w="2758440" h="1082040">
                  <a:moveTo>
                    <a:pt x="2743200" y="1066800"/>
                  </a:moveTo>
                  <a:lnTo>
                    <a:pt x="15240" y="1066800"/>
                  </a:lnTo>
                  <a:lnTo>
                    <a:pt x="15240" y="1072896"/>
                  </a:lnTo>
                  <a:lnTo>
                    <a:pt x="2743200" y="1072896"/>
                  </a:lnTo>
                  <a:lnTo>
                    <a:pt x="2743200" y="1066800"/>
                  </a:lnTo>
                  <a:close/>
                </a:path>
                <a:path w="2758440" h="1082040">
                  <a:moveTo>
                    <a:pt x="2743200" y="6096"/>
                  </a:moveTo>
                  <a:lnTo>
                    <a:pt x="2743200" y="1072896"/>
                  </a:lnTo>
                  <a:lnTo>
                    <a:pt x="2749296" y="1066800"/>
                  </a:lnTo>
                  <a:lnTo>
                    <a:pt x="2758440" y="1066800"/>
                  </a:lnTo>
                  <a:lnTo>
                    <a:pt x="2758440" y="15240"/>
                  </a:lnTo>
                  <a:lnTo>
                    <a:pt x="2749296" y="15240"/>
                  </a:lnTo>
                  <a:lnTo>
                    <a:pt x="2743200" y="6096"/>
                  </a:lnTo>
                  <a:close/>
                </a:path>
                <a:path w="2758440" h="1082040">
                  <a:moveTo>
                    <a:pt x="2758440" y="1066800"/>
                  </a:moveTo>
                  <a:lnTo>
                    <a:pt x="2749296" y="1066800"/>
                  </a:lnTo>
                  <a:lnTo>
                    <a:pt x="2743200" y="1072896"/>
                  </a:lnTo>
                  <a:lnTo>
                    <a:pt x="2758440" y="1072896"/>
                  </a:lnTo>
                  <a:lnTo>
                    <a:pt x="2758440" y="1066800"/>
                  </a:lnTo>
                  <a:close/>
                </a:path>
                <a:path w="2758440" h="1082040">
                  <a:moveTo>
                    <a:pt x="15240" y="6096"/>
                  </a:moveTo>
                  <a:lnTo>
                    <a:pt x="6096" y="15240"/>
                  </a:lnTo>
                  <a:lnTo>
                    <a:pt x="15240" y="15240"/>
                  </a:lnTo>
                  <a:lnTo>
                    <a:pt x="15240" y="6096"/>
                  </a:lnTo>
                  <a:close/>
                </a:path>
                <a:path w="2758440" h="1082040">
                  <a:moveTo>
                    <a:pt x="2743200" y="6096"/>
                  </a:moveTo>
                  <a:lnTo>
                    <a:pt x="15240" y="6096"/>
                  </a:lnTo>
                  <a:lnTo>
                    <a:pt x="15240" y="15240"/>
                  </a:lnTo>
                  <a:lnTo>
                    <a:pt x="2743200" y="15240"/>
                  </a:lnTo>
                  <a:lnTo>
                    <a:pt x="2743200" y="6096"/>
                  </a:lnTo>
                  <a:close/>
                </a:path>
                <a:path w="2758440" h="1082040">
                  <a:moveTo>
                    <a:pt x="2758440" y="6096"/>
                  </a:moveTo>
                  <a:lnTo>
                    <a:pt x="2743200" y="6096"/>
                  </a:lnTo>
                  <a:lnTo>
                    <a:pt x="2749296" y="15240"/>
                  </a:lnTo>
                  <a:lnTo>
                    <a:pt x="2758440" y="15240"/>
                  </a:lnTo>
                  <a:lnTo>
                    <a:pt x="2758440" y="6096"/>
                  </a:lnTo>
                  <a:close/>
                </a:path>
              </a:pathLst>
            </a:custGeom>
            <a:solidFill>
              <a:srgbClr val="33CCCC"/>
            </a:solidFill>
          </p:spPr>
          <p:txBody>
            <a:bodyPr wrap="square" lIns="0" tIns="0" rIns="0" bIns="0" rtlCol="0"/>
            <a:lstStyle/>
            <a:p>
              <a:endParaRPr>
                <a:latin typeface="Times New Roman" pitchFamily="18" charset="0"/>
                <a:cs typeface="Times New Roman" pitchFamily="18" charset="0"/>
              </a:endParaRPr>
            </a:p>
          </p:txBody>
        </p:sp>
      </p:grpSp>
      <p:sp>
        <p:nvSpPr>
          <p:cNvPr id="7" name="object 7"/>
          <p:cNvSpPr txBox="1"/>
          <p:nvPr/>
        </p:nvSpPr>
        <p:spPr>
          <a:xfrm>
            <a:off x="1447800" y="5486400"/>
            <a:ext cx="2743200" cy="576440"/>
          </a:xfrm>
          <a:prstGeom prst="rect">
            <a:avLst/>
          </a:prstGeom>
        </p:spPr>
        <p:txBody>
          <a:bodyPr vert="horz" wrap="square" lIns="0" tIns="6985" rIns="0" bIns="0" rtlCol="0">
            <a:spAutoFit/>
          </a:bodyPr>
          <a:lstStyle/>
          <a:p>
            <a:pPr>
              <a:lnSpc>
                <a:spcPct val="100000"/>
              </a:lnSpc>
              <a:spcBef>
                <a:spcPts val="55"/>
              </a:spcBef>
            </a:pPr>
            <a:endParaRPr sz="2000">
              <a:latin typeface="Times New Roman" pitchFamily="18" charset="0"/>
              <a:cs typeface="Times New Roman" pitchFamily="18" charset="0"/>
            </a:endParaRPr>
          </a:p>
          <a:p>
            <a:pPr marL="648970">
              <a:lnSpc>
                <a:spcPct val="100000"/>
              </a:lnSpc>
            </a:pPr>
            <a:r>
              <a:rPr sz="1700" b="1" dirty="0">
                <a:latin typeface="Times New Roman" pitchFamily="18" charset="0"/>
                <a:cs typeface="Times New Roman" pitchFamily="18" charset="0"/>
              </a:rPr>
              <a:t>Certified</a:t>
            </a:r>
            <a:r>
              <a:rPr sz="1700" b="1" spc="-90" dirty="0">
                <a:latin typeface="Times New Roman" pitchFamily="18" charset="0"/>
                <a:cs typeface="Times New Roman" pitchFamily="18" charset="0"/>
              </a:rPr>
              <a:t> </a:t>
            </a:r>
            <a:r>
              <a:rPr sz="1700" b="1" spc="-10" dirty="0">
                <a:latin typeface="Times New Roman" pitchFamily="18" charset="0"/>
                <a:cs typeface="Times New Roman" pitchFamily="18" charset="0"/>
              </a:rPr>
              <a:t>Seed</a:t>
            </a:r>
            <a:endParaRPr sz="1700">
              <a:latin typeface="Times New Roman" pitchFamily="18" charset="0"/>
              <a:cs typeface="Times New Roman" pitchFamily="18" charset="0"/>
            </a:endParaRPr>
          </a:p>
        </p:txBody>
      </p:sp>
      <p:sp>
        <p:nvSpPr>
          <p:cNvPr id="8" name="object 8"/>
          <p:cNvSpPr txBox="1"/>
          <p:nvPr/>
        </p:nvSpPr>
        <p:spPr>
          <a:xfrm>
            <a:off x="1447800" y="3806952"/>
            <a:ext cx="2743200" cy="576440"/>
          </a:xfrm>
          <a:prstGeom prst="rect">
            <a:avLst/>
          </a:prstGeom>
          <a:solidFill>
            <a:srgbClr val="FFFFFF"/>
          </a:solidFill>
        </p:spPr>
        <p:txBody>
          <a:bodyPr vert="horz" wrap="square" lIns="0" tIns="6985" rIns="0" bIns="0" rtlCol="0">
            <a:spAutoFit/>
          </a:bodyPr>
          <a:lstStyle/>
          <a:p>
            <a:pPr>
              <a:lnSpc>
                <a:spcPct val="100000"/>
              </a:lnSpc>
              <a:spcBef>
                <a:spcPts val="55"/>
              </a:spcBef>
            </a:pPr>
            <a:endParaRPr sz="2000">
              <a:latin typeface="Times New Roman" pitchFamily="18" charset="0"/>
              <a:cs typeface="Times New Roman" pitchFamily="18" charset="0"/>
            </a:endParaRPr>
          </a:p>
          <a:p>
            <a:pPr marL="499745">
              <a:lnSpc>
                <a:spcPct val="100000"/>
              </a:lnSpc>
            </a:pPr>
            <a:r>
              <a:rPr sz="1700" b="1" spc="-5" dirty="0">
                <a:latin typeface="Times New Roman" pitchFamily="18" charset="0"/>
                <a:cs typeface="Times New Roman" pitchFamily="18" charset="0"/>
              </a:rPr>
              <a:t>Foundation</a:t>
            </a:r>
            <a:r>
              <a:rPr sz="1700" b="1" spc="-45" dirty="0">
                <a:latin typeface="Times New Roman" pitchFamily="18" charset="0"/>
                <a:cs typeface="Times New Roman" pitchFamily="18" charset="0"/>
              </a:rPr>
              <a:t> </a:t>
            </a:r>
            <a:r>
              <a:rPr sz="1700" b="1" spc="-10" dirty="0">
                <a:latin typeface="Times New Roman" pitchFamily="18" charset="0"/>
                <a:cs typeface="Times New Roman" pitchFamily="18" charset="0"/>
              </a:rPr>
              <a:t>Seed</a:t>
            </a:r>
            <a:endParaRPr sz="1700">
              <a:latin typeface="Times New Roman" pitchFamily="18" charset="0"/>
              <a:cs typeface="Times New Roman" pitchFamily="18" charset="0"/>
            </a:endParaRPr>
          </a:p>
        </p:txBody>
      </p:sp>
      <p:sp>
        <p:nvSpPr>
          <p:cNvPr id="9" name="object 9"/>
          <p:cNvSpPr/>
          <p:nvPr/>
        </p:nvSpPr>
        <p:spPr>
          <a:xfrm>
            <a:off x="1441704" y="2075687"/>
            <a:ext cx="2758440" cy="1731645"/>
          </a:xfrm>
          <a:custGeom>
            <a:avLst/>
            <a:gdLst/>
            <a:ahLst/>
            <a:cxnLst/>
            <a:rect l="l" t="t" r="r" b="b"/>
            <a:pathLst>
              <a:path w="2758440" h="1731645">
                <a:moveTo>
                  <a:pt x="2758440" y="0"/>
                </a:moveTo>
                <a:lnTo>
                  <a:pt x="0" y="0"/>
                </a:lnTo>
                <a:lnTo>
                  <a:pt x="0" y="1057656"/>
                </a:lnTo>
                <a:lnTo>
                  <a:pt x="1139952" y="1057656"/>
                </a:lnTo>
                <a:lnTo>
                  <a:pt x="1139952" y="1472184"/>
                </a:lnTo>
                <a:lnTo>
                  <a:pt x="996696" y="1472184"/>
                </a:lnTo>
                <a:lnTo>
                  <a:pt x="1283208" y="1731264"/>
                </a:lnTo>
                <a:lnTo>
                  <a:pt x="1569720" y="1472184"/>
                </a:lnTo>
                <a:lnTo>
                  <a:pt x="1426464" y="1472184"/>
                </a:lnTo>
                <a:lnTo>
                  <a:pt x="1426464" y="1057656"/>
                </a:lnTo>
                <a:lnTo>
                  <a:pt x="2758440" y="1057656"/>
                </a:lnTo>
                <a:lnTo>
                  <a:pt x="2758440" y="1048512"/>
                </a:lnTo>
                <a:lnTo>
                  <a:pt x="2758440" y="1042416"/>
                </a:lnTo>
                <a:lnTo>
                  <a:pt x="2758440" y="12192"/>
                </a:lnTo>
                <a:lnTo>
                  <a:pt x="2758440" y="6096"/>
                </a:lnTo>
                <a:lnTo>
                  <a:pt x="2758440"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10" name="object 10"/>
          <p:cNvSpPr txBox="1"/>
          <p:nvPr/>
        </p:nvSpPr>
        <p:spPr>
          <a:xfrm>
            <a:off x="1447800" y="2081783"/>
            <a:ext cx="2743200" cy="576440"/>
          </a:xfrm>
          <a:prstGeom prst="rect">
            <a:avLst/>
          </a:prstGeom>
        </p:spPr>
        <p:txBody>
          <a:bodyPr vert="horz" wrap="square" lIns="0" tIns="6985" rIns="0" bIns="0" rtlCol="0">
            <a:spAutoFit/>
          </a:bodyPr>
          <a:lstStyle/>
          <a:p>
            <a:pPr>
              <a:lnSpc>
                <a:spcPct val="100000"/>
              </a:lnSpc>
              <a:spcBef>
                <a:spcPts val="55"/>
              </a:spcBef>
            </a:pPr>
            <a:endParaRPr sz="2000">
              <a:latin typeface="Times New Roman" pitchFamily="18" charset="0"/>
              <a:cs typeface="Times New Roman" pitchFamily="18" charset="0"/>
            </a:endParaRPr>
          </a:p>
          <a:p>
            <a:pPr marL="676275">
              <a:lnSpc>
                <a:spcPct val="100000"/>
              </a:lnSpc>
            </a:pPr>
            <a:r>
              <a:rPr sz="1700" b="1" spc="-10" dirty="0">
                <a:latin typeface="Times New Roman" pitchFamily="18" charset="0"/>
                <a:cs typeface="Times New Roman" pitchFamily="18" charset="0"/>
              </a:rPr>
              <a:t>Breeder</a:t>
            </a:r>
            <a:r>
              <a:rPr sz="1700" b="1" spc="-20" dirty="0">
                <a:latin typeface="Times New Roman" pitchFamily="18" charset="0"/>
                <a:cs typeface="Times New Roman" pitchFamily="18" charset="0"/>
              </a:rPr>
              <a:t> </a:t>
            </a:r>
            <a:r>
              <a:rPr sz="1700" b="1" spc="-10" dirty="0">
                <a:latin typeface="Times New Roman" pitchFamily="18" charset="0"/>
                <a:cs typeface="Times New Roman" pitchFamily="18" charset="0"/>
              </a:rPr>
              <a:t>Seed</a:t>
            </a:r>
            <a:endParaRPr sz="1700">
              <a:latin typeface="Times New Roman" pitchFamily="18" charset="0"/>
              <a:cs typeface="Times New Roman" pitchFamily="18" charset="0"/>
            </a:endParaRPr>
          </a:p>
        </p:txBody>
      </p:sp>
      <p:grpSp>
        <p:nvGrpSpPr>
          <p:cNvPr id="11" name="object 11"/>
          <p:cNvGrpSpPr/>
          <p:nvPr/>
        </p:nvGrpSpPr>
        <p:grpSpPr>
          <a:xfrm>
            <a:off x="6318503" y="5458967"/>
            <a:ext cx="2758440" cy="1079500"/>
            <a:chOff x="6318503" y="5458967"/>
            <a:chExt cx="2758440" cy="1079500"/>
          </a:xfrm>
        </p:grpSpPr>
        <p:sp>
          <p:nvSpPr>
            <p:cNvPr id="12" name="object 12"/>
            <p:cNvSpPr/>
            <p:nvPr/>
          </p:nvSpPr>
          <p:spPr>
            <a:xfrm>
              <a:off x="6324599" y="5465063"/>
              <a:ext cx="2743200" cy="1066800"/>
            </a:xfrm>
            <a:custGeom>
              <a:avLst/>
              <a:gdLst/>
              <a:ahLst/>
              <a:cxnLst/>
              <a:rect l="l" t="t" r="r" b="b"/>
              <a:pathLst>
                <a:path w="2743200" h="1066800">
                  <a:moveTo>
                    <a:pt x="2743200" y="0"/>
                  </a:moveTo>
                  <a:lnTo>
                    <a:pt x="0" y="0"/>
                  </a:lnTo>
                  <a:lnTo>
                    <a:pt x="0" y="1066800"/>
                  </a:lnTo>
                  <a:lnTo>
                    <a:pt x="2743200" y="1066800"/>
                  </a:lnTo>
                  <a:lnTo>
                    <a:pt x="2743200" y="0"/>
                  </a:lnTo>
                  <a:close/>
                </a:path>
              </a:pathLst>
            </a:custGeom>
            <a:solidFill>
              <a:srgbClr val="00CCFF"/>
            </a:solidFill>
          </p:spPr>
          <p:txBody>
            <a:bodyPr wrap="square" lIns="0" tIns="0" rIns="0" bIns="0" rtlCol="0"/>
            <a:lstStyle/>
            <a:p>
              <a:endParaRPr>
                <a:latin typeface="Times New Roman" pitchFamily="18" charset="0"/>
                <a:cs typeface="Times New Roman" pitchFamily="18" charset="0"/>
              </a:endParaRPr>
            </a:p>
          </p:txBody>
        </p:sp>
        <p:sp>
          <p:nvSpPr>
            <p:cNvPr id="13" name="object 13"/>
            <p:cNvSpPr/>
            <p:nvPr/>
          </p:nvSpPr>
          <p:spPr>
            <a:xfrm>
              <a:off x="6318503" y="5458967"/>
              <a:ext cx="2758440" cy="1079500"/>
            </a:xfrm>
            <a:custGeom>
              <a:avLst/>
              <a:gdLst/>
              <a:ahLst/>
              <a:cxnLst/>
              <a:rect l="l" t="t" r="r" b="b"/>
              <a:pathLst>
                <a:path w="2758440" h="1079500">
                  <a:moveTo>
                    <a:pt x="2758440" y="0"/>
                  </a:moveTo>
                  <a:lnTo>
                    <a:pt x="0" y="0"/>
                  </a:lnTo>
                  <a:lnTo>
                    <a:pt x="0" y="1078991"/>
                  </a:lnTo>
                  <a:lnTo>
                    <a:pt x="2758440" y="1078991"/>
                  </a:lnTo>
                  <a:lnTo>
                    <a:pt x="2758440" y="1072895"/>
                  </a:lnTo>
                  <a:lnTo>
                    <a:pt x="15240" y="1072895"/>
                  </a:lnTo>
                  <a:lnTo>
                    <a:pt x="6096" y="1066799"/>
                  </a:lnTo>
                  <a:lnTo>
                    <a:pt x="15240" y="1066799"/>
                  </a:lnTo>
                  <a:lnTo>
                    <a:pt x="15240" y="12191"/>
                  </a:lnTo>
                  <a:lnTo>
                    <a:pt x="6096" y="12191"/>
                  </a:lnTo>
                  <a:lnTo>
                    <a:pt x="15240" y="6095"/>
                  </a:lnTo>
                  <a:lnTo>
                    <a:pt x="2758440" y="6095"/>
                  </a:lnTo>
                  <a:lnTo>
                    <a:pt x="2758440" y="0"/>
                  </a:lnTo>
                  <a:close/>
                </a:path>
                <a:path w="2758440" h="1079500">
                  <a:moveTo>
                    <a:pt x="15240" y="1066799"/>
                  </a:moveTo>
                  <a:lnTo>
                    <a:pt x="6096" y="1066799"/>
                  </a:lnTo>
                  <a:lnTo>
                    <a:pt x="15240" y="1072895"/>
                  </a:lnTo>
                  <a:lnTo>
                    <a:pt x="15240" y="1066799"/>
                  </a:lnTo>
                  <a:close/>
                </a:path>
                <a:path w="2758440" h="1079500">
                  <a:moveTo>
                    <a:pt x="2743200" y="1066799"/>
                  </a:moveTo>
                  <a:lnTo>
                    <a:pt x="15240" y="1066799"/>
                  </a:lnTo>
                  <a:lnTo>
                    <a:pt x="15240" y="1072895"/>
                  </a:lnTo>
                  <a:lnTo>
                    <a:pt x="2743200" y="1072895"/>
                  </a:lnTo>
                  <a:lnTo>
                    <a:pt x="2743200" y="1066799"/>
                  </a:lnTo>
                  <a:close/>
                </a:path>
                <a:path w="2758440" h="1079500">
                  <a:moveTo>
                    <a:pt x="2743200" y="6095"/>
                  </a:moveTo>
                  <a:lnTo>
                    <a:pt x="2743200" y="1072895"/>
                  </a:lnTo>
                  <a:lnTo>
                    <a:pt x="2749296" y="1066799"/>
                  </a:lnTo>
                  <a:lnTo>
                    <a:pt x="2758440" y="1066799"/>
                  </a:lnTo>
                  <a:lnTo>
                    <a:pt x="2758440" y="12191"/>
                  </a:lnTo>
                  <a:lnTo>
                    <a:pt x="2749296" y="12191"/>
                  </a:lnTo>
                  <a:lnTo>
                    <a:pt x="2743200" y="6095"/>
                  </a:lnTo>
                  <a:close/>
                </a:path>
                <a:path w="2758440" h="1079500">
                  <a:moveTo>
                    <a:pt x="2758440" y="1066799"/>
                  </a:moveTo>
                  <a:lnTo>
                    <a:pt x="2749296" y="1066799"/>
                  </a:lnTo>
                  <a:lnTo>
                    <a:pt x="2743200" y="1072895"/>
                  </a:lnTo>
                  <a:lnTo>
                    <a:pt x="2758440" y="1072895"/>
                  </a:lnTo>
                  <a:lnTo>
                    <a:pt x="2758440" y="1066799"/>
                  </a:lnTo>
                  <a:close/>
                </a:path>
                <a:path w="2758440" h="1079500">
                  <a:moveTo>
                    <a:pt x="15240" y="6095"/>
                  </a:moveTo>
                  <a:lnTo>
                    <a:pt x="6096" y="12191"/>
                  </a:lnTo>
                  <a:lnTo>
                    <a:pt x="15240" y="12191"/>
                  </a:lnTo>
                  <a:lnTo>
                    <a:pt x="15240" y="6095"/>
                  </a:lnTo>
                  <a:close/>
                </a:path>
                <a:path w="2758440" h="1079500">
                  <a:moveTo>
                    <a:pt x="2743200" y="6095"/>
                  </a:moveTo>
                  <a:lnTo>
                    <a:pt x="15240" y="6095"/>
                  </a:lnTo>
                  <a:lnTo>
                    <a:pt x="15240" y="12191"/>
                  </a:lnTo>
                  <a:lnTo>
                    <a:pt x="2743200" y="12191"/>
                  </a:lnTo>
                  <a:lnTo>
                    <a:pt x="2743200" y="6095"/>
                  </a:lnTo>
                  <a:close/>
                </a:path>
                <a:path w="2758440" h="1079500">
                  <a:moveTo>
                    <a:pt x="2758440" y="6095"/>
                  </a:moveTo>
                  <a:lnTo>
                    <a:pt x="2743200" y="6095"/>
                  </a:lnTo>
                  <a:lnTo>
                    <a:pt x="2749296" y="12191"/>
                  </a:lnTo>
                  <a:lnTo>
                    <a:pt x="2758440" y="12191"/>
                  </a:lnTo>
                  <a:lnTo>
                    <a:pt x="2758440" y="6095"/>
                  </a:lnTo>
                  <a:close/>
                </a:path>
              </a:pathLst>
            </a:custGeom>
            <a:solidFill>
              <a:srgbClr val="33CCCC"/>
            </a:solidFill>
          </p:spPr>
          <p:txBody>
            <a:bodyPr wrap="square" lIns="0" tIns="0" rIns="0" bIns="0" rtlCol="0"/>
            <a:lstStyle/>
            <a:p>
              <a:endParaRPr>
                <a:latin typeface="Times New Roman" pitchFamily="18" charset="0"/>
                <a:cs typeface="Times New Roman" pitchFamily="18" charset="0"/>
              </a:endParaRPr>
            </a:p>
          </p:txBody>
        </p:sp>
      </p:grpSp>
      <p:sp>
        <p:nvSpPr>
          <p:cNvPr id="14" name="object 14"/>
          <p:cNvSpPr txBox="1"/>
          <p:nvPr/>
        </p:nvSpPr>
        <p:spPr>
          <a:xfrm>
            <a:off x="6324600" y="5465064"/>
            <a:ext cx="2743200" cy="614271"/>
          </a:xfrm>
          <a:prstGeom prst="rect">
            <a:avLst/>
          </a:prstGeom>
        </p:spPr>
        <p:txBody>
          <a:bodyPr vert="horz" wrap="square" lIns="0" tIns="6350" rIns="0" bIns="0" rtlCol="0">
            <a:spAutoFit/>
          </a:bodyPr>
          <a:lstStyle/>
          <a:p>
            <a:pPr>
              <a:lnSpc>
                <a:spcPct val="100000"/>
              </a:lnSpc>
              <a:spcBef>
                <a:spcPts val="50"/>
              </a:spcBef>
            </a:pPr>
            <a:endParaRPr sz="1950">
              <a:latin typeface="Times New Roman" pitchFamily="18" charset="0"/>
              <a:cs typeface="Times New Roman" pitchFamily="18" charset="0"/>
            </a:endParaRPr>
          </a:p>
          <a:p>
            <a:pPr marL="749300">
              <a:lnSpc>
                <a:spcPct val="100000"/>
              </a:lnSpc>
            </a:pPr>
            <a:r>
              <a:rPr sz="2000" b="1" i="1" spc="-5" dirty="0">
                <a:latin typeface="Times New Roman" pitchFamily="18" charset="0"/>
                <a:cs typeface="Times New Roman" pitchFamily="18" charset="0"/>
              </a:rPr>
              <a:t>Hybrid</a:t>
            </a:r>
            <a:r>
              <a:rPr sz="2000" b="1" i="1" spc="-65" dirty="0">
                <a:latin typeface="Times New Roman" pitchFamily="18" charset="0"/>
                <a:cs typeface="Times New Roman" pitchFamily="18" charset="0"/>
              </a:rPr>
              <a:t> </a:t>
            </a:r>
            <a:r>
              <a:rPr sz="2000" b="1" i="1" spc="-10" dirty="0">
                <a:latin typeface="Times New Roman" pitchFamily="18" charset="0"/>
                <a:cs typeface="Times New Roman" pitchFamily="18" charset="0"/>
              </a:rPr>
              <a:t>seed</a:t>
            </a:r>
            <a:endParaRPr sz="2000">
              <a:latin typeface="Times New Roman" pitchFamily="18" charset="0"/>
              <a:cs typeface="Times New Roman" pitchFamily="18" charset="0"/>
            </a:endParaRPr>
          </a:p>
        </p:txBody>
      </p:sp>
      <p:sp>
        <p:nvSpPr>
          <p:cNvPr id="15" name="object 15"/>
          <p:cNvSpPr txBox="1"/>
          <p:nvPr/>
        </p:nvSpPr>
        <p:spPr>
          <a:xfrm>
            <a:off x="6324600" y="3785615"/>
            <a:ext cx="2743200" cy="614271"/>
          </a:xfrm>
          <a:prstGeom prst="rect">
            <a:avLst/>
          </a:prstGeom>
          <a:solidFill>
            <a:srgbClr val="FFFFFF"/>
          </a:solidFill>
        </p:spPr>
        <p:txBody>
          <a:bodyPr vert="horz" wrap="square" lIns="0" tIns="6350" rIns="0" bIns="0" rtlCol="0">
            <a:spAutoFit/>
          </a:bodyPr>
          <a:lstStyle/>
          <a:p>
            <a:pPr>
              <a:lnSpc>
                <a:spcPct val="100000"/>
              </a:lnSpc>
              <a:spcBef>
                <a:spcPts val="50"/>
              </a:spcBef>
            </a:pPr>
            <a:endParaRPr sz="1950">
              <a:latin typeface="Times New Roman" pitchFamily="18" charset="0"/>
              <a:cs typeface="Times New Roman" pitchFamily="18" charset="0"/>
            </a:endParaRPr>
          </a:p>
          <a:p>
            <a:pPr marL="669925">
              <a:lnSpc>
                <a:spcPct val="100000"/>
              </a:lnSpc>
            </a:pPr>
            <a:r>
              <a:rPr sz="2000" b="1" i="1" spc="-10" dirty="0">
                <a:latin typeface="Times New Roman" pitchFamily="18" charset="0"/>
                <a:cs typeface="Times New Roman" pitchFamily="18" charset="0"/>
              </a:rPr>
              <a:t>A</a:t>
            </a:r>
            <a:r>
              <a:rPr sz="2000" b="1" i="1" spc="-125" dirty="0">
                <a:latin typeface="Times New Roman" pitchFamily="18" charset="0"/>
                <a:cs typeface="Times New Roman" pitchFamily="18" charset="0"/>
              </a:rPr>
              <a:t> </a:t>
            </a:r>
            <a:r>
              <a:rPr sz="2000" b="1" i="1" spc="5" dirty="0">
                <a:latin typeface="Times New Roman" pitchFamily="18" charset="0"/>
                <a:cs typeface="Times New Roman" pitchFamily="18" charset="0"/>
              </a:rPr>
              <a:t>a</a:t>
            </a:r>
            <a:r>
              <a:rPr sz="2000" b="1" i="1" spc="-10" dirty="0">
                <a:latin typeface="Times New Roman" pitchFamily="18" charset="0"/>
                <a:cs typeface="Times New Roman" pitchFamily="18" charset="0"/>
              </a:rPr>
              <a:t>n</a:t>
            </a:r>
            <a:r>
              <a:rPr sz="2000" b="1" i="1" spc="-5" dirty="0">
                <a:latin typeface="Times New Roman" pitchFamily="18" charset="0"/>
                <a:cs typeface="Times New Roman" pitchFamily="18" charset="0"/>
              </a:rPr>
              <a:t>d</a:t>
            </a:r>
            <a:r>
              <a:rPr sz="2000" b="1" i="1" spc="-10" dirty="0">
                <a:latin typeface="Times New Roman" pitchFamily="18" charset="0"/>
                <a:cs typeface="Times New Roman" pitchFamily="18" charset="0"/>
              </a:rPr>
              <a:t> R</a:t>
            </a:r>
            <a:r>
              <a:rPr sz="2000" b="1" i="1" spc="15" dirty="0">
                <a:latin typeface="Times New Roman" pitchFamily="18" charset="0"/>
                <a:cs typeface="Times New Roman" pitchFamily="18" charset="0"/>
              </a:rPr>
              <a:t> </a:t>
            </a:r>
            <a:r>
              <a:rPr sz="2000" b="1" i="1" spc="-5" dirty="0">
                <a:latin typeface="Times New Roman" pitchFamily="18" charset="0"/>
                <a:cs typeface="Times New Roman" pitchFamily="18" charset="0"/>
              </a:rPr>
              <a:t>li</a:t>
            </a:r>
            <a:r>
              <a:rPr sz="2000" b="1" i="1" spc="-10" dirty="0">
                <a:latin typeface="Times New Roman" pitchFamily="18" charset="0"/>
                <a:cs typeface="Times New Roman" pitchFamily="18" charset="0"/>
              </a:rPr>
              <a:t>n</a:t>
            </a:r>
            <a:r>
              <a:rPr sz="2000" b="1" i="1" spc="-5" dirty="0">
                <a:latin typeface="Times New Roman" pitchFamily="18" charset="0"/>
                <a:cs typeface="Times New Roman" pitchFamily="18" charset="0"/>
              </a:rPr>
              <a:t>es</a:t>
            </a:r>
            <a:endParaRPr sz="2000">
              <a:latin typeface="Times New Roman" pitchFamily="18" charset="0"/>
              <a:cs typeface="Times New Roman" pitchFamily="18" charset="0"/>
            </a:endParaRPr>
          </a:p>
        </p:txBody>
      </p:sp>
      <p:sp>
        <p:nvSpPr>
          <p:cNvPr id="16" name="object 16"/>
          <p:cNvSpPr/>
          <p:nvPr/>
        </p:nvSpPr>
        <p:spPr>
          <a:xfrm>
            <a:off x="6318504" y="2051303"/>
            <a:ext cx="2758440" cy="1057910"/>
          </a:xfrm>
          <a:custGeom>
            <a:avLst/>
            <a:gdLst/>
            <a:ahLst/>
            <a:cxnLst/>
            <a:rect l="l" t="t" r="r" b="b"/>
            <a:pathLst>
              <a:path w="2758440" h="1057910">
                <a:moveTo>
                  <a:pt x="2758440" y="0"/>
                </a:moveTo>
                <a:lnTo>
                  <a:pt x="0" y="0"/>
                </a:lnTo>
                <a:lnTo>
                  <a:pt x="0" y="1057656"/>
                </a:lnTo>
                <a:lnTo>
                  <a:pt x="2758440" y="1057656"/>
                </a:lnTo>
                <a:lnTo>
                  <a:pt x="2758440" y="1051560"/>
                </a:lnTo>
                <a:lnTo>
                  <a:pt x="2758440" y="1045464"/>
                </a:lnTo>
                <a:lnTo>
                  <a:pt x="2758440" y="15240"/>
                </a:lnTo>
                <a:lnTo>
                  <a:pt x="2758440" y="6096"/>
                </a:lnTo>
                <a:lnTo>
                  <a:pt x="2758440"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17" name="object 17"/>
          <p:cNvSpPr txBox="1">
            <a:spLocks noGrp="1"/>
          </p:cNvSpPr>
          <p:nvPr>
            <p:ph type="title"/>
          </p:nvPr>
        </p:nvSpPr>
        <p:spPr>
          <a:xfrm>
            <a:off x="6324600" y="2269981"/>
            <a:ext cx="2743200" cy="620683"/>
          </a:xfrm>
          <a:prstGeom prst="rect">
            <a:avLst/>
          </a:prstGeom>
        </p:spPr>
        <p:txBody>
          <a:bodyPr vert="horz" wrap="square" lIns="0" tIns="5080" rIns="0" bIns="0" rtlCol="0">
            <a:spAutoFit/>
          </a:bodyPr>
          <a:lstStyle/>
          <a:p>
            <a:pPr>
              <a:lnSpc>
                <a:spcPct val="100000"/>
              </a:lnSpc>
              <a:spcBef>
                <a:spcPts val="40"/>
              </a:spcBef>
            </a:pPr>
            <a:endParaRPr sz="2000">
              <a:latin typeface="Times New Roman" pitchFamily="18" charset="0"/>
              <a:cs typeface="Times New Roman" pitchFamily="18" charset="0"/>
            </a:endParaRPr>
          </a:p>
          <a:p>
            <a:pPr marL="514984">
              <a:lnSpc>
                <a:spcPct val="100000"/>
              </a:lnSpc>
              <a:spcBef>
                <a:spcPts val="5"/>
              </a:spcBef>
            </a:pPr>
            <a:r>
              <a:rPr sz="2000" b="1" i="1" spc="-10" dirty="0">
                <a:latin typeface="Times New Roman" pitchFamily="18" charset="0"/>
                <a:cs typeface="Times New Roman" pitchFamily="18" charset="0"/>
              </a:rPr>
              <a:t>A,</a:t>
            </a:r>
            <a:r>
              <a:rPr sz="2000" b="1" i="1" spc="-30" dirty="0">
                <a:latin typeface="Times New Roman" pitchFamily="18" charset="0"/>
                <a:cs typeface="Times New Roman" pitchFamily="18" charset="0"/>
              </a:rPr>
              <a:t> </a:t>
            </a:r>
            <a:r>
              <a:rPr sz="2000" b="1" i="1" spc="-10" dirty="0">
                <a:latin typeface="Times New Roman" pitchFamily="18" charset="0"/>
                <a:cs typeface="Times New Roman" pitchFamily="18" charset="0"/>
              </a:rPr>
              <a:t>B</a:t>
            </a:r>
            <a:r>
              <a:rPr sz="2000" b="1" i="1" dirty="0">
                <a:latin typeface="Times New Roman" pitchFamily="18" charset="0"/>
                <a:cs typeface="Times New Roman" pitchFamily="18" charset="0"/>
              </a:rPr>
              <a:t> </a:t>
            </a:r>
            <a:r>
              <a:rPr sz="2000" b="1" i="1" spc="-5" dirty="0">
                <a:latin typeface="Times New Roman" pitchFamily="18" charset="0"/>
                <a:cs typeface="Times New Roman" pitchFamily="18" charset="0"/>
              </a:rPr>
              <a:t>and</a:t>
            </a:r>
            <a:r>
              <a:rPr sz="2000" b="1" i="1" spc="-25" dirty="0">
                <a:latin typeface="Times New Roman" pitchFamily="18" charset="0"/>
                <a:cs typeface="Times New Roman" pitchFamily="18" charset="0"/>
              </a:rPr>
              <a:t> </a:t>
            </a:r>
            <a:r>
              <a:rPr sz="2000" b="1" i="1" spc="-10" dirty="0">
                <a:latin typeface="Times New Roman" pitchFamily="18" charset="0"/>
                <a:cs typeface="Times New Roman" pitchFamily="18" charset="0"/>
              </a:rPr>
              <a:t>R</a:t>
            </a:r>
            <a:r>
              <a:rPr sz="2000" b="1" i="1" dirty="0">
                <a:latin typeface="Times New Roman" pitchFamily="18" charset="0"/>
                <a:cs typeface="Times New Roman" pitchFamily="18" charset="0"/>
              </a:rPr>
              <a:t> </a:t>
            </a:r>
            <a:r>
              <a:rPr sz="2000" b="1" i="1" spc="-5" dirty="0">
                <a:latin typeface="Times New Roman" pitchFamily="18" charset="0"/>
                <a:cs typeface="Times New Roman" pitchFamily="18" charset="0"/>
              </a:rPr>
              <a:t>lines</a:t>
            </a:r>
            <a:endParaRPr sz="2000">
              <a:latin typeface="Times New Roman" pitchFamily="18" charset="0"/>
              <a:cs typeface="Times New Roman" pitchFamily="18" charset="0"/>
            </a:endParaRPr>
          </a:p>
        </p:txBody>
      </p:sp>
      <p:grpSp>
        <p:nvGrpSpPr>
          <p:cNvPr id="18" name="object 18"/>
          <p:cNvGrpSpPr/>
          <p:nvPr/>
        </p:nvGrpSpPr>
        <p:grpSpPr>
          <a:xfrm>
            <a:off x="4191000" y="2121407"/>
            <a:ext cx="2057400" cy="2593975"/>
            <a:chOff x="4191000" y="2121407"/>
            <a:chExt cx="2057400" cy="2593975"/>
          </a:xfrm>
        </p:grpSpPr>
        <p:sp>
          <p:nvSpPr>
            <p:cNvPr id="19" name="object 19"/>
            <p:cNvSpPr/>
            <p:nvPr/>
          </p:nvSpPr>
          <p:spPr>
            <a:xfrm>
              <a:off x="4191000" y="2121407"/>
              <a:ext cx="2057400" cy="917575"/>
            </a:xfrm>
            <a:custGeom>
              <a:avLst/>
              <a:gdLst/>
              <a:ahLst/>
              <a:cxnLst/>
              <a:rect l="l" t="t" r="r" b="b"/>
              <a:pathLst>
                <a:path w="2057400" h="917575">
                  <a:moveTo>
                    <a:pt x="115824" y="0"/>
                  </a:moveTo>
                  <a:lnTo>
                    <a:pt x="0" y="0"/>
                  </a:lnTo>
                  <a:lnTo>
                    <a:pt x="0" y="27431"/>
                  </a:lnTo>
                  <a:lnTo>
                    <a:pt x="115824" y="27431"/>
                  </a:lnTo>
                  <a:lnTo>
                    <a:pt x="115824" y="0"/>
                  </a:lnTo>
                  <a:close/>
                </a:path>
                <a:path w="2057400" h="917575">
                  <a:moveTo>
                    <a:pt x="316991" y="0"/>
                  </a:moveTo>
                  <a:lnTo>
                    <a:pt x="201167" y="0"/>
                  </a:lnTo>
                  <a:lnTo>
                    <a:pt x="201167" y="27431"/>
                  </a:lnTo>
                  <a:lnTo>
                    <a:pt x="316991" y="27431"/>
                  </a:lnTo>
                  <a:lnTo>
                    <a:pt x="316991" y="0"/>
                  </a:lnTo>
                  <a:close/>
                </a:path>
                <a:path w="2057400" h="917575">
                  <a:moveTo>
                    <a:pt x="515112" y="0"/>
                  </a:moveTo>
                  <a:lnTo>
                    <a:pt x="402336" y="0"/>
                  </a:lnTo>
                  <a:lnTo>
                    <a:pt x="402336" y="27431"/>
                  </a:lnTo>
                  <a:lnTo>
                    <a:pt x="515112" y="27431"/>
                  </a:lnTo>
                  <a:lnTo>
                    <a:pt x="515112" y="0"/>
                  </a:lnTo>
                  <a:close/>
                </a:path>
                <a:path w="2057400" h="917575">
                  <a:moveTo>
                    <a:pt x="716279" y="0"/>
                  </a:moveTo>
                  <a:lnTo>
                    <a:pt x="600455" y="0"/>
                  </a:lnTo>
                  <a:lnTo>
                    <a:pt x="600455" y="27431"/>
                  </a:lnTo>
                  <a:lnTo>
                    <a:pt x="716279" y="27431"/>
                  </a:lnTo>
                  <a:lnTo>
                    <a:pt x="716279" y="0"/>
                  </a:lnTo>
                  <a:close/>
                </a:path>
                <a:path w="2057400" h="917575">
                  <a:moveTo>
                    <a:pt x="914400" y="0"/>
                  </a:moveTo>
                  <a:lnTo>
                    <a:pt x="801624" y="0"/>
                  </a:lnTo>
                  <a:lnTo>
                    <a:pt x="801624" y="27431"/>
                  </a:lnTo>
                  <a:lnTo>
                    <a:pt x="914400" y="27431"/>
                  </a:lnTo>
                  <a:lnTo>
                    <a:pt x="914400" y="0"/>
                  </a:lnTo>
                  <a:close/>
                </a:path>
                <a:path w="2057400" h="917575">
                  <a:moveTo>
                    <a:pt x="1014984" y="12191"/>
                  </a:moveTo>
                  <a:lnTo>
                    <a:pt x="1014984" y="100583"/>
                  </a:lnTo>
                  <a:lnTo>
                    <a:pt x="1045463" y="100583"/>
                  </a:lnTo>
                  <a:lnTo>
                    <a:pt x="1045463" y="27431"/>
                  </a:lnTo>
                  <a:lnTo>
                    <a:pt x="1030224" y="27431"/>
                  </a:lnTo>
                  <a:lnTo>
                    <a:pt x="1014984" y="12191"/>
                  </a:lnTo>
                  <a:close/>
                </a:path>
                <a:path w="2057400" h="917575">
                  <a:moveTo>
                    <a:pt x="1039367" y="0"/>
                  </a:moveTo>
                  <a:lnTo>
                    <a:pt x="1002791" y="0"/>
                  </a:lnTo>
                  <a:lnTo>
                    <a:pt x="1002791" y="27431"/>
                  </a:lnTo>
                  <a:lnTo>
                    <a:pt x="1014984" y="27431"/>
                  </a:lnTo>
                  <a:lnTo>
                    <a:pt x="1014984" y="12191"/>
                  </a:lnTo>
                  <a:lnTo>
                    <a:pt x="1045463" y="12191"/>
                  </a:lnTo>
                  <a:lnTo>
                    <a:pt x="1045463" y="6095"/>
                  </a:lnTo>
                  <a:lnTo>
                    <a:pt x="1039367" y="0"/>
                  </a:lnTo>
                  <a:close/>
                </a:path>
                <a:path w="2057400" h="917575">
                  <a:moveTo>
                    <a:pt x="1045463" y="12191"/>
                  </a:moveTo>
                  <a:lnTo>
                    <a:pt x="1014984" y="12191"/>
                  </a:lnTo>
                  <a:lnTo>
                    <a:pt x="1030224" y="27431"/>
                  </a:lnTo>
                  <a:lnTo>
                    <a:pt x="1045463" y="27431"/>
                  </a:lnTo>
                  <a:lnTo>
                    <a:pt x="1045463" y="12191"/>
                  </a:lnTo>
                  <a:close/>
                </a:path>
                <a:path w="2057400" h="917575">
                  <a:moveTo>
                    <a:pt x="1045463" y="185927"/>
                  </a:moveTo>
                  <a:lnTo>
                    <a:pt x="1014984" y="185927"/>
                  </a:lnTo>
                  <a:lnTo>
                    <a:pt x="1014984" y="298703"/>
                  </a:lnTo>
                  <a:lnTo>
                    <a:pt x="1045463" y="298703"/>
                  </a:lnTo>
                  <a:lnTo>
                    <a:pt x="1045463" y="185927"/>
                  </a:lnTo>
                  <a:close/>
                </a:path>
                <a:path w="2057400" h="917575">
                  <a:moveTo>
                    <a:pt x="1045463" y="384047"/>
                  </a:moveTo>
                  <a:lnTo>
                    <a:pt x="1014984" y="384047"/>
                  </a:lnTo>
                  <a:lnTo>
                    <a:pt x="1014984" y="499871"/>
                  </a:lnTo>
                  <a:lnTo>
                    <a:pt x="1045463" y="499871"/>
                  </a:lnTo>
                  <a:lnTo>
                    <a:pt x="1045463" y="384047"/>
                  </a:lnTo>
                  <a:close/>
                </a:path>
                <a:path w="2057400" h="917575">
                  <a:moveTo>
                    <a:pt x="1045463" y="585215"/>
                  </a:moveTo>
                  <a:lnTo>
                    <a:pt x="1014984" y="585215"/>
                  </a:lnTo>
                  <a:lnTo>
                    <a:pt x="1014984" y="697991"/>
                  </a:lnTo>
                  <a:lnTo>
                    <a:pt x="1045463" y="697991"/>
                  </a:lnTo>
                  <a:lnTo>
                    <a:pt x="1045463" y="585215"/>
                  </a:lnTo>
                  <a:close/>
                </a:path>
                <a:path w="2057400" h="917575">
                  <a:moveTo>
                    <a:pt x="1045463" y="786383"/>
                  </a:moveTo>
                  <a:lnTo>
                    <a:pt x="1014984" y="786383"/>
                  </a:lnTo>
                  <a:lnTo>
                    <a:pt x="1014984" y="859536"/>
                  </a:lnTo>
                  <a:lnTo>
                    <a:pt x="1021079" y="865631"/>
                  </a:lnTo>
                  <a:lnTo>
                    <a:pt x="1078991" y="865631"/>
                  </a:lnTo>
                  <a:lnTo>
                    <a:pt x="1078991" y="850391"/>
                  </a:lnTo>
                  <a:lnTo>
                    <a:pt x="1045463" y="850391"/>
                  </a:lnTo>
                  <a:lnTo>
                    <a:pt x="1030224" y="838200"/>
                  </a:lnTo>
                  <a:lnTo>
                    <a:pt x="1045463" y="838200"/>
                  </a:lnTo>
                  <a:lnTo>
                    <a:pt x="1045463" y="786383"/>
                  </a:lnTo>
                  <a:close/>
                </a:path>
                <a:path w="2057400" h="917575">
                  <a:moveTo>
                    <a:pt x="1045463" y="838200"/>
                  </a:moveTo>
                  <a:lnTo>
                    <a:pt x="1030224" y="838200"/>
                  </a:lnTo>
                  <a:lnTo>
                    <a:pt x="1045463" y="850391"/>
                  </a:lnTo>
                  <a:lnTo>
                    <a:pt x="1045463" y="838200"/>
                  </a:lnTo>
                  <a:close/>
                </a:path>
                <a:path w="2057400" h="917575">
                  <a:moveTo>
                    <a:pt x="1078991" y="838200"/>
                  </a:moveTo>
                  <a:lnTo>
                    <a:pt x="1045463" y="838200"/>
                  </a:lnTo>
                  <a:lnTo>
                    <a:pt x="1045463" y="850391"/>
                  </a:lnTo>
                  <a:lnTo>
                    <a:pt x="1078991" y="850391"/>
                  </a:lnTo>
                  <a:lnTo>
                    <a:pt x="1078991" y="838200"/>
                  </a:lnTo>
                  <a:close/>
                </a:path>
                <a:path w="2057400" h="917575">
                  <a:moveTo>
                    <a:pt x="1277112" y="838200"/>
                  </a:moveTo>
                  <a:lnTo>
                    <a:pt x="1164336" y="838200"/>
                  </a:lnTo>
                  <a:lnTo>
                    <a:pt x="1164336" y="865631"/>
                  </a:lnTo>
                  <a:lnTo>
                    <a:pt x="1277112" y="865631"/>
                  </a:lnTo>
                  <a:lnTo>
                    <a:pt x="1277112" y="838200"/>
                  </a:lnTo>
                  <a:close/>
                </a:path>
                <a:path w="2057400" h="917575">
                  <a:moveTo>
                    <a:pt x="1478279" y="838200"/>
                  </a:moveTo>
                  <a:lnTo>
                    <a:pt x="1362455" y="838200"/>
                  </a:lnTo>
                  <a:lnTo>
                    <a:pt x="1362455" y="865631"/>
                  </a:lnTo>
                  <a:lnTo>
                    <a:pt x="1478279" y="865631"/>
                  </a:lnTo>
                  <a:lnTo>
                    <a:pt x="1478279" y="838200"/>
                  </a:lnTo>
                  <a:close/>
                </a:path>
                <a:path w="2057400" h="917575">
                  <a:moveTo>
                    <a:pt x="1676400" y="838200"/>
                  </a:moveTo>
                  <a:lnTo>
                    <a:pt x="1563624" y="838200"/>
                  </a:lnTo>
                  <a:lnTo>
                    <a:pt x="1563624" y="865631"/>
                  </a:lnTo>
                  <a:lnTo>
                    <a:pt x="1676400" y="865631"/>
                  </a:lnTo>
                  <a:lnTo>
                    <a:pt x="1676400" y="838200"/>
                  </a:lnTo>
                  <a:close/>
                </a:path>
                <a:path w="2057400" h="917575">
                  <a:moveTo>
                    <a:pt x="1877567" y="838200"/>
                  </a:moveTo>
                  <a:lnTo>
                    <a:pt x="1764791" y="838200"/>
                  </a:lnTo>
                  <a:lnTo>
                    <a:pt x="1764791" y="865631"/>
                  </a:lnTo>
                  <a:lnTo>
                    <a:pt x="1877567" y="865631"/>
                  </a:lnTo>
                  <a:lnTo>
                    <a:pt x="1877567" y="838200"/>
                  </a:lnTo>
                  <a:close/>
                </a:path>
                <a:path w="2057400" h="917575">
                  <a:moveTo>
                    <a:pt x="2001280" y="851915"/>
                  </a:moveTo>
                  <a:lnTo>
                    <a:pt x="1938527" y="890015"/>
                  </a:lnTo>
                  <a:lnTo>
                    <a:pt x="1929384" y="893063"/>
                  </a:lnTo>
                  <a:lnTo>
                    <a:pt x="1929384" y="902207"/>
                  </a:lnTo>
                  <a:lnTo>
                    <a:pt x="1935479" y="914400"/>
                  </a:lnTo>
                  <a:lnTo>
                    <a:pt x="1944624" y="917447"/>
                  </a:lnTo>
                  <a:lnTo>
                    <a:pt x="1950720" y="914400"/>
                  </a:lnTo>
                  <a:lnTo>
                    <a:pt x="2032000" y="865631"/>
                  </a:lnTo>
                  <a:lnTo>
                    <a:pt x="2023872" y="865631"/>
                  </a:lnTo>
                  <a:lnTo>
                    <a:pt x="2001280" y="851915"/>
                  </a:lnTo>
                  <a:close/>
                </a:path>
                <a:path w="2057400" h="917575">
                  <a:moveTo>
                    <a:pt x="1978689" y="838200"/>
                  </a:moveTo>
                  <a:lnTo>
                    <a:pt x="1962912" y="838200"/>
                  </a:lnTo>
                  <a:lnTo>
                    <a:pt x="1962912" y="865631"/>
                  </a:lnTo>
                  <a:lnTo>
                    <a:pt x="1978689" y="865631"/>
                  </a:lnTo>
                  <a:lnTo>
                    <a:pt x="2001280" y="851915"/>
                  </a:lnTo>
                  <a:lnTo>
                    <a:pt x="1978689" y="838200"/>
                  </a:lnTo>
                  <a:close/>
                </a:path>
                <a:path w="2057400" h="917575">
                  <a:moveTo>
                    <a:pt x="2023872" y="838200"/>
                  </a:moveTo>
                  <a:lnTo>
                    <a:pt x="2001280" y="851915"/>
                  </a:lnTo>
                  <a:lnTo>
                    <a:pt x="2023872" y="865631"/>
                  </a:lnTo>
                  <a:lnTo>
                    <a:pt x="2023872" y="838200"/>
                  </a:lnTo>
                  <a:close/>
                </a:path>
                <a:path w="2057400" h="917575">
                  <a:moveTo>
                    <a:pt x="2029967" y="838200"/>
                  </a:moveTo>
                  <a:lnTo>
                    <a:pt x="2023872" y="838200"/>
                  </a:lnTo>
                  <a:lnTo>
                    <a:pt x="2023872" y="865631"/>
                  </a:lnTo>
                  <a:lnTo>
                    <a:pt x="2029967" y="865631"/>
                  </a:lnTo>
                  <a:lnTo>
                    <a:pt x="2029967" y="838200"/>
                  </a:lnTo>
                  <a:close/>
                </a:path>
                <a:path w="2057400" h="917575">
                  <a:moveTo>
                    <a:pt x="2036064" y="838200"/>
                  </a:moveTo>
                  <a:lnTo>
                    <a:pt x="2029967" y="838200"/>
                  </a:lnTo>
                  <a:lnTo>
                    <a:pt x="2029967" y="865631"/>
                  </a:lnTo>
                  <a:lnTo>
                    <a:pt x="2032000" y="865631"/>
                  </a:lnTo>
                  <a:lnTo>
                    <a:pt x="2057400" y="850391"/>
                  </a:lnTo>
                  <a:lnTo>
                    <a:pt x="2036064" y="838200"/>
                  </a:lnTo>
                  <a:close/>
                </a:path>
                <a:path w="2057400" h="917575">
                  <a:moveTo>
                    <a:pt x="1944624" y="786383"/>
                  </a:moveTo>
                  <a:lnTo>
                    <a:pt x="1935479" y="786383"/>
                  </a:lnTo>
                  <a:lnTo>
                    <a:pt x="1932432" y="795527"/>
                  </a:lnTo>
                  <a:lnTo>
                    <a:pt x="1929384" y="801624"/>
                  </a:lnTo>
                  <a:lnTo>
                    <a:pt x="1929384" y="810767"/>
                  </a:lnTo>
                  <a:lnTo>
                    <a:pt x="1938527" y="813815"/>
                  </a:lnTo>
                  <a:lnTo>
                    <a:pt x="2001280" y="851915"/>
                  </a:lnTo>
                  <a:lnTo>
                    <a:pt x="2023872" y="838200"/>
                  </a:lnTo>
                  <a:lnTo>
                    <a:pt x="2036064" y="838200"/>
                  </a:lnTo>
                  <a:lnTo>
                    <a:pt x="1950720" y="789431"/>
                  </a:lnTo>
                  <a:lnTo>
                    <a:pt x="1944624" y="786383"/>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20" name="object 20"/>
            <p:cNvSpPr/>
            <p:nvPr/>
          </p:nvSpPr>
          <p:spPr>
            <a:xfrm>
              <a:off x="4191000" y="3797807"/>
              <a:ext cx="2057400" cy="917575"/>
            </a:xfrm>
            <a:custGeom>
              <a:avLst/>
              <a:gdLst/>
              <a:ahLst/>
              <a:cxnLst/>
              <a:rect l="l" t="t" r="r" b="b"/>
              <a:pathLst>
                <a:path w="2057400" h="917575">
                  <a:moveTo>
                    <a:pt x="115824" y="0"/>
                  </a:moveTo>
                  <a:lnTo>
                    <a:pt x="0" y="0"/>
                  </a:lnTo>
                  <a:lnTo>
                    <a:pt x="0" y="27431"/>
                  </a:lnTo>
                  <a:lnTo>
                    <a:pt x="115824" y="27431"/>
                  </a:lnTo>
                  <a:lnTo>
                    <a:pt x="115824" y="0"/>
                  </a:lnTo>
                  <a:close/>
                </a:path>
                <a:path w="2057400" h="917575">
                  <a:moveTo>
                    <a:pt x="316991" y="0"/>
                  </a:moveTo>
                  <a:lnTo>
                    <a:pt x="201167" y="0"/>
                  </a:lnTo>
                  <a:lnTo>
                    <a:pt x="201167" y="27431"/>
                  </a:lnTo>
                  <a:lnTo>
                    <a:pt x="316991" y="27431"/>
                  </a:lnTo>
                  <a:lnTo>
                    <a:pt x="316991" y="0"/>
                  </a:lnTo>
                  <a:close/>
                </a:path>
                <a:path w="2057400" h="917575">
                  <a:moveTo>
                    <a:pt x="515112" y="0"/>
                  </a:moveTo>
                  <a:lnTo>
                    <a:pt x="402336" y="0"/>
                  </a:lnTo>
                  <a:lnTo>
                    <a:pt x="402336" y="27431"/>
                  </a:lnTo>
                  <a:lnTo>
                    <a:pt x="515112" y="27431"/>
                  </a:lnTo>
                  <a:lnTo>
                    <a:pt x="515112" y="0"/>
                  </a:lnTo>
                  <a:close/>
                </a:path>
                <a:path w="2057400" h="917575">
                  <a:moveTo>
                    <a:pt x="716279" y="0"/>
                  </a:moveTo>
                  <a:lnTo>
                    <a:pt x="600455" y="0"/>
                  </a:lnTo>
                  <a:lnTo>
                    <a:pt x="600455" y="27431"/>
                  </a:lnTo>
                  <a:lnTo>
                    <a:pt x="716279" y="27431"/>
                  </a:lnTo>
                  <a:lnTo>
                    <a:pt x="716279" y="0"/>
                  </a:lnTo>
                  <a:close/>
                </a:path>
                <a:path w="2057400" h="917575">
                  <a:moveTo>
                    <a:pt x="914400" y="0"/>
                  </a:moveTo>
                  <a:lnTo>
                    <a:pt x="801624" y="0"/>
                  </a:lnTo>
                  <a:lnTo>
                    <a:pt x="801624" y="27431"/>
                  </a:lnTo>
                  <a:lnTo>
                    <a:pt x="914400" y="27431"/>
                  </a:lnTo>
                  <a:lnTo>
                    <a:pt x="914400" y="0"/>
                  </a:lnTo>
                  <a:close/>
                </a:path>
                <a:path w="2057400" h="917575">
                  <a:moveTo>
                    <a:pt x="1014984" y="12191"/>
                  </a:moveTo>
                  <a:lnTo>
                    <a:pt x="1014984" y="100583"/>
                  </a:lnTo>
                  <a:lnTo>
                    <a:pt x="1045463" y="100583"/>
                  </a:lnTo>
                  <a:lnTo>
                    <a:pt x="1045463" y="27431"/>
                  </a:lnTo>
                  <a:lnTo>
                    <a:pt x="1030224" y="27431"/>
                  </a:lnTo>
                  <a:lnTo>
                    <a:pt x="1014984" y="12191"/>
                  </a:lnTo>
                  <a:close/>
                </a:path>
                <a:path w="2057400" h="917575">
                  <a:moveTo>
                    <a:pt x="1039367" y="0"/>
                  </a:moveTo>
                  <a:lnTo>
                    <a:pt x="1002791" y="0"/>
                  </a:lnTo>
                  <a:lnTo>
                    <a:pt x="1002791" y="27431"/>
                  </a:lnTo>
                  <a:lnTo>
                    <a:pt x="1014984" y="27431"/>
                  </a:lnTo>
                  <a:lnTo>
                    <a:pt x="1014984" y="12191"/>
                  </a:lnTo>
                  <a:lnTo>
                    <a:pt x="1045463" y="12191"/>
                  </a:lnTo>
                  <a:lnTo>
                    <a:pt x="1045463" y="6095"/>
                  </a:lnTo>
                  <a:lnTo>
                    <a:pt x="1039367" y="0"/>
                  </a:lnTo>
                  <a:close/>
                </a:path>
                <a:path w="2057400" h="917575">
                  <a:moveTo>
                    <a:pt x="1045463" y="12191"/>
                  </a:moveTo>
                  <a:lnTo>
                    <a:pt x="1014984" y="12191"/>
                  </a:lnTo>
                  <a:lnTo>
                    <a:pt x="1030224" y="27431"/>
                  </a:lnTo>
                  <a:lnTo>
                    <a:pt x="1045463" y="27431"/>
                  </a:lnTo>
                  <a:lnTo>
                    <a:pt x="1045463" y="12191"/>
                  </a:lnTo>
                  <a:close/>
                </a:path>
                <a:path w="2057400" h="917575">
                  <a:moveTo>
                    <a:pt x="1045463" y="185927"/>
                  </a:moveTo>
                  <a:lnTo>
                    <a:pt x="1014984" y="185927"/>
                  </a:lnTo>
                  <a:lnTo>
                    <a:pt x="1014984" y="298703"/>
                  </a:lnTo>
                  <a:lnTo>
                    <a:pt x="1045463" y="298703"/>
                  </a:lnTo>
                  <a:lnTo>
                    <a:pt x="1045463" y="185927"/>
                  </a:lnTo>
                  <a:close/>
                </a:path>
                <a:path w="2057400" h="917575">
                  <a:moveTo>
                    <a:pt x="1045463" y="384047"/>
                  </a:moveTo>
                  <a:lnTo>
                    <a:pt x="1014984" y="384047"/>
                  </a:lnTo>
                  <a:lnTo>
                    <a:pt x="1014984" y="499871"/>
                  </a:lnTo>
                  <a:lnTo>
                    <a:pt x="1045463" y="499871"/>
                  </a:lnTo>
                  <a:lnTo>
                    <a:pt x="1045463" y="384047"/>
                  </a:lnTo>
                  <a:close/>
                </a:path>
                <a:path w="2057400" h="917575">
                  <a:moveTo>
                    <a:pt x="1045463" y="585215"/>
                  </a:moveTo>
                  <a:lnTo>
                    <a:pt x="1014984" y="585215"/>
                  </a:lnTo>
                  <a:lnTo>
                    <a:pt x="1014984" y="697991"/>
                  </a:lnTo>
                  <a:lnTo>
                    <a:pt x="1045463" y="697991"/>
                  </a:lnTo>
                  <a:lnTo>
                    <a:pt x="1045463" y="585215"/>
                  </a:lnTo>
                  <a:close/>
                </a:path>
                <a:path w="2057400" h="917575">
                  <a:moveTo>
                    <a:pt x="1045463" y="786383"/>
                  </a:moveTo>
                  <a:lnTo>
                    <a:pt x="1014984" y="786383"/>
                  </a:lnTo>
                  <a:lnTo>
                    <a:pt x="1014984" y="859535"/>
                  </a:lnTo>
                  <a:lnTo>
                    <a:pt x="1021079" y="865631"/>
                  </a:lnTo>
                  <a:lnTo>
                    <a:pt x="1078991" y="865631"/>
                  </a:lnTo>
                  <a:lnTo>
                    <a:pt x="1078991" y="850391"/>
                  </a:lnTo>
                  <a:lnTo>
                    <a:pt x="1045463" y="850391"/>
                  </a:lnTo>
                  <a:lnTo>
                    <a:pt x="1030224" y="838199"/>
                  </a:lnTo>
                  <a:lnTo>
                    <a:pt x="1045463" y="838199"/>
                  </a:lnTo>
                  <a:lnTo>
                    <a:pt x="1045463" y="786383"/>
                  </a:lnTo>
                  <a:close/>
                </a:path>
                <a:path w="2057400" h="917575">
                  <a:moveTo>
                    <a:pt x="1045463" y="838199"/>
                  </a:moveTo>
                  <a:lnTo>
                    <a:pt x="1030224" y="838199"/>
                  </a:lnTo>
                  <a:lnTo>
                    <a:pt x="1045463" y="850391"/>
                  </a:lnTo>
                  <a:lnTo>
                    <a:pt x="1045463" y="838199"/>
                  </a:lnTo>
                  <a:close/>
                </a:path>
                <a:path w="2057400" h="917575">
                  <a:moveTo>
                    <a:pt x="1078991" y="838199"/>
                  </a:moveTo>
                  <a:lnTo>
                    <a:pt x="1045463" y="838199"/>
                  </a:lnTo>
                  <a:lnTo>
                    <a:pt x="1045463" y="850391"/>
                  </a:lnTo>
                  <a:lnTo>
                    <a:pt x="1078991" y="850391"/>
                  </a:lnTo>
                  <a:lnTo>
                    <a:pt x="1078991" y="838199"/>
                  </a:lnTo>
                  <a:close/>
                </a:path>
                <a:path w="2057400" h="917575">
                  <a:moveTo>
                    <a:pt x="1277112" y="838199"/>
                  </a:moveTo>
                  <a:lnTo>
                    <a:pt x="1164336" y="838199"/>
                  </a:lnTo>
                  <a:lnTo>
                    <a:pt x="1164336" y="865631"/>
                  </a:lnTo>
                  <a:lnTo>
                    <a:pt x="1277112" y="865631"/>
                  </a:lnTo>
                  <a:lnTo>
                    <a:pt x="1277112" y="838199"/>
                  </a:lnTo>
                  <a:close/>
                </a:path>
                <a:path w="2057400" h="917575">
                  <a:moveTo>
                    <a:pt x="1478279" y="838199"/>
                  </a:moveTo>
                  <a:lnTo>
                    <a:pt x="1362455" y="838199"/>
                  </a:lnTo>
                  <a:lnTo>
                    <a:pt x="1362455" y="865631"/>
                  </a:lnTo>
                  <a:lnTo>
                    <a:pt x="1478279" y="865631"/>
                  </a:lnTo>
                  <a:lnTo>
                    <a:pt x="1478279" y="838199"/>
                  </a:lnTo>
                  <a:close/>
                </a:path>
                <a:path w="2057400" h="917575">
                  <a:moveTo>
                    <a:pt x="1676400" y="838199"/>
                  </a:moveTo>
                  <a:lnTo>
                    <a:pt x="1563624" y="838199"/>
                  </a:lnTo>
                  <a:lnTo>
                    <a:pt x="1563624" y="865631"/>
                  </a:lnTo>
                  <a:lnTo>
                    <a:pt x="1676400" y="865631"/>
                  </a:lnTo>
                  <a:lnTo>
                    <a:pt x="1676400" y="838199"/>
                  </a:lnTo>
                  <a:close/>
                </a:path>
                <a:path w="2057400" h="917575">
                  <a:moveTo>
                    <a:pt x="1877567" y="838199"/>
                  </a:moveTo>
                  <a:lnTo>
                    <a:pt x="1764791" y="838199"/>
                  </a:lnTo>
                  <a:lnTo>
                    <a:pt x="1764791" y="865631"/>
                  </a:lnTo>
                  <a:lnTo>
                    <a:pt x="1877567" y="865631"/>
                  </a:lnTo>
                  <a:lnTo>
                    <a:pt x="1877567" y="838199"/>
                  </a:lnTo>
                  <a:close/>
                </a:path>
                <a:path w="2057400" h="917575">
                  <a:moveTo>
                    <a:pt x="2001280" y="851915"/>
                  </a:moveTo>
                  <a:lnTo>
                    <a:pt x="1938527" y="890015"/>
                  </a:lnTo>
                  <a:lnTo>
                    <a:pt x="1929384" y="893063"/>
                  </a:lnTo>
                  <a:lnTo>
                    <a:pt x="1929384" y="902207"/>
                  </a:lnTo>
                  <a:lnTo>
                    <a:pt x="1935479" y="914399"/>
                  </a:lnTo>
                  <a:lnTo>
                    <a:pt x="1944624" y="917447"/>
                  </a:lnTo>
                  <a:lnTo>
                    <a:pt x="1950720" y="914399"/>
                  </a:lnTo>
                  <a:lnTo>
                    <a:pt x="2032000" y="865631"/>
                  </a:lnTo>
                  <a:lnTo>
                    <a:pt x="2023872" y="865631"/>
                  </a:lnTo>
                  <a:lnTo>
                    <a:pt x="2001280" y="851915"/>
                  </a:lnTo>
                  <a:close/>
                </a:path>
                <a:path w="2057400" h="917575">
                  <a:moveTo>
                    <a:pt x="1978689" y="838199"/>
                  </a:moveTo>
                  <a:lnTo>
                    <a:pt x="1962912" y="838199"/>
                  </a:lnTo>
                  <a:lnTo>
                    <a:pt x="1962912" y="865631"/>
                  </a:lnTo>
                  <a:lnTo>
                    <a:pt x="1978689" y="865631"/>
                  </a:lnTo>
                  <a:lnTo>
                    <a:pt x="2001280" y="851915"/>
                  </a:lnTo>
                  <a:lnTo>
                    <a:pt x="1978689" y="838199"/>
                  </a:lnTo>
                  <a:close/>
                </a:path>
                <a:path w="2057400" h="917575">
                  <a:moveTo>
                    <a:pt x="2023872" y="838199"/>
                  </a:moveTo>
                  <a:lnTo>
                    <a:pt x="2001280" y="851915"/>
                  </a:lnTo>
                  <a:lnTo>
                    <a:pt x="2023872" y="865631"/>
                  </a:lnTo>
                  <a:lnTo>
                    <a:pt x="2023872" y="838199"/>
                  </a:lnTo>
                  <a:close/>
                </a:path>
                <a:path w="2057400" h="917575">
                  <a:moveTo>
                    <a:pt x="2029967" y="838199"/>
                  </a:moveTo>
                  <a:lnTo>
                    <a:pt x="2023872" y="838199"/>
                  </a:lnTo>
                  <a:lnTo>
                    <a:pt x="2023872" y="865631"/>
                  </a:lnTo>
                  <a:lnTo>
                    <a:pt x="2029967" y="865631"/>
                  </a:lnTo>
                  <a:lnTo>
                    <a:pt x="2029967" y="838199"/>
                  </a:lnTo>
                  <a:close/>
                </a:path>
                <a:path w="2057400" h="917575">
                  <a:moveTo>
                    <a:pt x="2036064" y="838199"/>
                  </a:moveTo>
                  <a:lnTo>
                    <a:pt x="2029967" y="838199"/>
                  </a:lnTo>
                  <a:lnTo>
                    <a:pt x="2029967" y="865631"/>
                  </a:lnTo>
                  <a:lnTo>
                    <a:pt x="2032000" y="865631"/>
                  </a:lnTo>
                  <a:lnTo>
                    <a:pt x="2057400" y="850391"/>
                  </a:lnTo>
                  <a:lnTo>
                    <a:pt x="2036064" y="838199"/>
                  </a:lnTo>
                  <a:close/>
                </a:path>
                <a:path w="2057400" h="917575">
                  <a:moveTo>
                    <a:pt x="1944624" y="786383"/>
                  </a:moveTo>
                  <a:lnTo>
                    <a:pt x="1935479" y="786383"/>
                  </a:lnTo>
                  <a:lnTo>
                    <a:pt x="1932432" y="795527"/>
                  </a:lnTo>
                  <a:lnTo>
                    <a:pt x="1929384" y="801623"/>
                  </a:lnTo>
                  <a:lnTo>
                    <a:pt x="1929384" y="810767"/>
                  </a:lnTo>
                  <a:lnTo>
                    <a:pt x="1938527" y="813815"/>
                  </a:lnTo>
                  <a:lnTo>
                    <a:pt x="2001280" y="851915"/>
                  </a:lnTo>
                  <a:lnTo>
                    <a:pt x="2023872" y="838199"/>
                  </a:lnTo>
                  <a:lnTo>
                    <a:pt x="2036064" y="838199"/>
                  </a:lnTo>
                  <a:lnTo>
                    <a:pt x="1950720" y="789431"/>
                  </a:lnTo>
                  <a:lnTo>
                    <a:pt x="1944624" y="786383"/>
                  </a:lnTo>
                  <a:close/>
                </a:path>
              </a:pathLst>
            </a:custGeom>
            <a:solidFill>
              <a:srgbClr val="FFFFFF"/>
            </a:solidFill>
          </p:spPr>
          <p:txBody>
            <a:bodyPr wrap="square" lIns="0" tIns="0" rIns="0" bIns="0" rtlCol="0"/>
            <a:lstStyle/>
            <a:p>
              <a:endParaRPr>
                <a:latin typeface="Times New Roman" pitchFamily="18" charset="0"/>
                <a:cs typeface="Times New Roman" pitchFamily="18" charset="0"/>
              </a:endParaRPr>
            </a:p>
          </p:txBody>
        </p:sp>
      </p:grpSp>
      <p:sp>
        <p:nvSpPr>
          <p:cNvPr id="21" name="object 21"/>
          <p:cNvSpPr/>
          <p:nvPr/>
        </p:nvSpPr>
        <p:spPr>
          <a:xfrm>
            <a:off x="4191000" y="5474208"/>
            <a:ext cx="2057400" cy="917575"/>
          </a:xfrm>
          <a:custGeom>
            <a:avLst/>
            <a:gdLst/>
            <a:ahLst/>
            <a:cxnLst/>
            <a:rect l="l" t="t" r="r" b="b"/>
            <a:pathLst>
              <a:path w="2057400" h="917575">
                <a:moveTo>
                  <a:pt x="115824" y="0"/>
                </a:moveTo>
                <a:lnTo>
                  <a:pt x="0" y="0"/>
                </a:lnTo>
                <a:lnTo>
                  <a:pt x="0" y="27432"/>
                </a:lnTo>
                <a:lnTo>
                  <a:pt x="115824" y="27432"/>
                </a:lnTo>
                <a:lnTo>
                  <a:pt x="115824" y="0"/>
                </a:lnTo>
                <a:close/>
              </a:path>
              <a:path w="2057400" h="917575">
                <a:moveTo>
                  <a:pt x="316991" y="0"/>
                </a:moveTo>
                <a:lnTo>
                  <a:pt x="201167" y="0"/>
                </a:lnTo>
                <a:lnTo>
                  <a:pt x="201167" y="27432"/>
                </a:lnTo>
                <a:lnTo>
                  <a:pt x="316991" y="27432"/>
                </a:lnTo>
                <a:lnTo>
                  <a:pt x="316991" y="0"/>
                </a:lnTo>
                <a:close/>
              </a:path>
              <a:path w="2057400" h="917575">
                <a:moveTo>
                  <a:pt x="515112" y="0"/>
                </a:moveTo>
                <a:lnTo>
                  <a:pt x="402336" y="0"/>
                </a:lnTo>
                <a:lnTo>
                  <a:pt x="402336" y="27432"/>
                </a:lnTo>
                <a:lnTo>
                  <a:pt x="515112" y="27432"/>
                </a:lnTo>
                <a:lnTo>
                  <a:pt x="515112" y="0"/>
                </a:lnTo>
                <a:close/>
              </a:path>
              <a:path w="2057400" h="917575">
                <a:moveTo>
                  <a:pt x="716279" y="0"/>
                </a:moveTo>
                <a:lnTo>
                  <a:pt x="600455" y="0"/>
                </a:lnTo>
                <a:lnTo>
                  <a:pt x="600455" y="27432"/>
                </a:lnTo>
                <a:lnTo>
                  <a:pt x="716279" y="27432"/>
                </a:lnTo>
                <a:lnTo>
                  <a:pt x="716279" y="0"/>
                </a:lnTo>
                <a:close/>
              </a:path>
              <a:path w="2057400" h="917575">
                <a:moveTo>
                  <a:pt x="914400" y="0"/>
                </a:moveTo>
                <a:lnTo>
                  <a:pt x="801624" y="0"/>
                </a:lnTo>
                <a:lnTo>
                  <a:pt x="801624" y="27432"/>
                </a:lnTo>
                <a:lnTo>
                  <a:pt x="914400" y="27432"/>
                </a:lnTo>
                <a:lnTo>
                  <a:pt x="914400" y="0"/>
                </a:lnTo>
                <a:close/>
              </a:path>
              <a:path w="2057400" h="917575">
                <a:moveTo>
                  <a:pt x="1014984" y="12192"/>
                </a:moveTo>
                <a:lnTo>
                  <a:pt x="1014984" y="100584"/>
                </a:lnTo>
                <a:lnTo>
                  <a:pt x="1045463" y="100584"/>
                </a:lnTo>
                <a:lnTo>
                  <a:pt x="1045463" y="27432"/>
                </a:lnTo>
                <a:lnTo>
                  <a:pt x="1030224" y="27432"/>
                </a:lnTo>
                <a:lnTo>
                  <a:pt x="1014984" y="12192"/>
                </a:lnTo>
                <a:close/>
              </a:path>
              <a:path w="2057400" h="917575">
                <a:moveTo>
                  <a:pt x="1039367" y="0"/>
                </a:moveTo>
                <a:lnTo>
                  <a:pt x="1002791" y="0"/>
                </a:lnTo>
                <a:lnTo>
                  <a:pt x="1002791" y="27432"/>
                </a:lnTo>
                <a:lnTo>
                  <a:pt x="1014984" y="27432"/>
                </a:lnTo>
                <a:lnTo>
                  <a:pt x="1014984" y="12192"/>
                </a:lnTo>
                <a:lnTo>
                  <a:pt x="1045463" y="12192"/>
                </a:lnTo>
                <a:lnTo>
                  <a:pt x="1045463" y="6096"/>
                </a:lnTo>
                <a:lnTo>
                  <a:pt x="1039367" y="0"/>
                </a:lnTo>
                <a:close/>
              </a:path>
              <a:path w="2057400" h="917575">
                <a:moveTo>
                  <a:pt x="1045463" y="12192"/>
                </a:moveTo>
                <a:lnTo>
                  <a:pt x="1014984" y="12192"/>
                </a:lnTo>
                <a:lnTo>
                  <a:pt x="1030224" y="27432"/>
                </a:lnTo>
                <a:lnTo>
                  <a:pt x="1045463" y="27432"/>
                </a:lnTo>
                <a:lnTo>
                  <a:pt x="1045463" y="12192"/>
                </a:lnTo>
                <a:close/>
              </a:path>
              <a:path w="2057400" h="917575">
                <a:moveTo>
                  <a:pt x="1045463" y="185928"/>
                </a:moveTo>
                <a:lnTo>
                  <a:pt x="1014984" y="185928"/>
                </a:lnTo>
                <a:lnTo>
                  <a:pt x="1014984" y="298704"/>
                </a:lnTo>
                <a:lnTo>
                  <a:pt x="1045463" y="298704"/>
                </a:lnTo>
                <a:lnTo>
                  <a:pt x="1045463" y="185928"/>
                </a:lnTo>
                <a:close/>
              </a:path>
              <a:path w="2057400" h="917575">
                <a:moveTo>
                  <a:pt x="1045463" y="384048"/>
                </a:moveTo>
                <a:lnTo>
                  <a:pt x="1014984" y="384048"/>
                </a:lnTo>
                <a:lnTo>
                  <a:pt x="1014984" y="499872"/>
                </a:lnTo>
                <a:lnTo>
                  <a:pt x="1045463" y="499872"/>
                </a:lnTo>
                <a:lnTo>
                  <a:pt x="1045463" y="384048"/>
                </a:lnTo>
                <a:close/>
              </a:path>
              <a:path w="2057400" h="917575">
                <a:moveTo>
                  <a:pt x="1045463" y="585216"/>
                </a:moveTo>
                <a:lnTo>
                  <a:pt x="1014984" y="585216"/>
                </a:lnTo>
                <a:lnTo>
                  <a:pt x="1014984" y="697992"/>
                </a:lnTo>
                <a:lnTo>
                  <a:pt x="1045463" y="697992"/>
                </a:lnTo>
                <a:lnTo>
                  <a:pt x="1045463" y="585216"/>
                </a:lnTo>
                <a:close/>
              </a:path>
              <a:path w="2057400" h="917575">
                <a:moveTo>
                  <a:pt x="1045463" y="786384"/>
                </a:moveTo>
                <a:lnTo>
                  <a:pt x="1014984" y="786384"/>
                </a:lnTo>
                <a:lnTo>
                  <a:pt x="1014984" y="859536"/>
                </a:lnTo>
                <a:lnTo>
                  <a:pt x="1021079" y="865632"/>
                </a:lnTo>
                <a:lnTo>
                  <a:pt x="1078991" y="865632"/>
                </a:lnTo>
                <a:lnTo>
                  <a:pt x="1078991" y="850392"/>
                </a:lnTo>
                <a:lnTo>
                  <a:pt x="1045463" y="850392"/>
                </a:lnTo>
                <a:lnTo>
                  <a:pt x="1030224" y="838200"/>
                </a:lnTo>
                <a:lnTo>
                  <a:pt x="1045463" y="838200"/>
                </a:lnTo>
                <a:lnTo>
                  <a:pt x="1045463" y="786384"/>
                </a:lnTo>
                <a:close/>
              </a:path>
              <a:path w="2057400" h="917575">
                <a:moveTo>
                  <a:pt x="1045463" y="838200"/>
                </a:moveTo>
                <a:lnTo>
                  <a:pt x="1030224" y="838200"/>
                </a:lnTo>
                <a:lnTo>
                  <a:pt x="1045463" y="850392"/>
                </a:lnTo>
                <a:lnTo>
                  <a:pt x="1045463" y="838200"/>
                </a:lnTo>
                <a:close/>
              </a:path>
              <a:path w="2057400" h="917575">
                <a:moveTo>
                  <a:pt x="1078991" y="838200"/>
                </a:moveTo>
                <a:lnTo>
                  <a:pt x="1045463" y="838200"/>
                </a:lnTo>
                <a:lnTo>
                  <a:pt x="1045463" y="850392"/>
                </a:lnTo>
                <a:lnTo>
                  <a:pt x="1078991" y="850392"/>
                </a:lnTo>
                <a:lnTo>
                  <a:pt x="1078991" y="838200"/>
                </a:lnTo>
                <a:close/>
              </a:path>
              <a:path w="2057400" h="917575">
                <a:moveTo>
                  <a:pt x="1277112" y="838200"/>
                </a:moveTo>
                <a:lnTo>
                  <a:pt x="1164336" y="838200"/>
                </a:lnTo>
                <a:lnTo>
                  <a:pt x="1164336" y="865632"/>
                </a:lnTo>
                <a:lnTo>
                  <a:pt x="1277112" y="865632"/>
                </a:lnTo>
                <a:lnTo>
                  <a:pt x="1277112" y="838200"/>
                </a:lnTo>
                <a:close/>
              </a:path>
              <a:path w="2057400" h="917575">
                <a:moveTo>
                  <a:pt x="1478279" y="838200"/>
                </a:moveTo>
                <a:lnTo>
                  <a:pt x="1362455" y="838200"/>
                </a:lnTo>
                <a:lnTo>
                  <a:pt x="1362455" y="865632"/>
                </a:lnTo>
                <a:lnTo>
                  <a:pt x="1478279" y="865632"/>
                </a:lnTo>
                <a:lnTo>
                  <a:pt x="1478279" y="838200"/>
                </a:lnTo>
                <a:close/>
              </a:path>
              <a:path w="2057400" h="917575">
                <a:moveTo>
                  <a:pt x="1676400" y="838200"/>
                </a:moveTo>
                <a:lnTo>
                  <a:pt x="1563624" y="838200"/>
                </a:lnTo>
                <a:lnTo>
                  <a:pt x="1563624" y="865632"/>
                </a:lnTo>
                <a:lnTo>
                  <a:pt x="1676400" y="865632"/>
                </a:lnTo>
                <a:lnTo>
                  <a:pt x="1676400" y="838200"/>
                </a:lnTo>
                <a:close/>
              </a:path>
              <a:path w="2057400" h="917575">
                <a:moveTo>
                  <a:pt x="1877567" y="838200"/>
                </a:moveTo>
                <a:lnTo>
                  <a:pt x="1764791" y="838200"/>
                </a:lnTo>
                <a:lnTo>
                  <a:pt x="1764791" y="865632"/>
                </a:lnTo>
                <a:lnTo>
                  <a:pt x="1877567" y="865632"/>
                </a:lnTo>
                <a:lnTo>
                  <a:pt x="1877567" y="838200"/>
                </a:lnTo>
                <a:close/>
              </a:path>
              <a:path w="2057400" h="917575">
                <a:moveTo>
                  <a:pt x="2001280" y="851916"/>
                </a:moveTo>
                <a:lnTo>
                  <a:pt x="1938527" y="890016"/>
                </a:lnTo>
                <a:lnTo>
                  <a:pt x="1929384" y="893064"/>
                </a:lnTo>
                <a:lnTo>
                  <a:pt x="1929384" y="902208"/>
                </a:lnTo>
                <a:lnTo>
                  <a:pt x="1935479" y="914400"/>
                </a:lnTo>
                <a:lnTo>
                  <a:pt x="1944624" y="917448"/>
                </a:lnTo>
                <a:lnTo>
                  <a:pt x="1950720" y="914400"/>
                </a:lnTo>
                <a:lnTo>
                  <a:pt x="2032000" y="865632"/>
                </a:lnTo>
                <a:lnTo>
                  <a:pt x="2023872" y="865632"/>
                </a:lnTo>
                <a:lnTo>
                  <a:pt x="2001280" y="851916"/>
                </a:lnTo>
                <a:close/>
              </a:path>
              <a:path w="2057400" h="917575">
                <a:moveTo>
                  <a:pt x="1978689" y="838200"/>
                </a:moveTo>
                <a:lnTo>
                  <a:pt x="1962912" y="838200"/>
                </a:lnTo>
                <a:lnTo>
                  <a:pt x="1962912" y="865632"/>
                </a:lnTo>
                <a:lnTo>
                  <a:pt x="1978689" y="865632"/>
                </a:lnTo>
                <a:lnTo>
                  <a:pt x="2001280" y="851916"/>
                </a:lnTo>
                <a:lnTo>
                  <a:pt x="1978689" y="838200"/>
                </a:lnTo>
                <a:close/>
              </a:path>
              <a:path w="2057400" h="917575">
                <a:moveTo>
                  <a:pt x="2023872" y="838200"/>
                </a:moveTo>
                <a:lnTo>
                  <a:pt x="2001280" y="851916"/>
                </a:lnTo>
                <a:lnTo>
                  <a:pt x="2023872" y="865632"/>
                </a:lnTo>
                <a:lnTo>
                  <a:pt x="2023872" y="838200"/>
                </a:lnTo>
                <a:close/>
              </a:path>
              <a:path w="2057400" h="917575">
                <a:moveTo>
                  <a:pt x="2029967" y="838200"/>
                </a:moveTo>
                <a:lnTo>
                  <a:pt x="2023872" y="838200"/>
                </a:lnTo>
                <a:lnTo>
                  <a:pt x="2023872" y="865632"/>
                </a:lnTo>
                <a:lnTo>
                  <a:pt x="2029967" y="865632"/>
                </a:lnTo>
                <a:lnTo>
                  <a:pt x="2029967" y="838200"/>
                </a:lnTo>
                <a:close/>
              </a:path>
              <a:path w="2057400" h="917575">
                <a:moveTo>
                  <a:pt x="2036064" y="838200"/>
                </a:moveTo>
                <a:lnTo>
                  <a:pt x="2029967" y="838200"/>
                </a:lnTo>
                <a:lnTo>
                  <a:pt x="2029967" y="865632"/>
                </a:lnTo>
                <a:lnTo>
                  <a:pt x="2032000" y="865632"/>
                </a:lnTo>
                <a:lnTo>
                  <a:pt x="2057400" y="850392"/>
                </a:lnTo>
                <a:lnTo>
                  <a:pt x="2036064" y="838200"/>
                </a:lnTo>
                <a:close/>
              </a:path>
              <a:path w="2057400" h="917575">
                <a:moveTo>
                  <a:pt x="1944624" y="786384"/>
                </a:moveTo>
                <a:lnTo>
                  <a:pt x="1935479" y="786384"/>
                </a:lnTo>
                <a:lnTo>
                  <a:pt x="1932432" y="795528"/>
                </a:lnTo>
                <a:lnTo>
                  <a:pt x="1929384" y="801624"/>
                </a:lnTo>
                <a:lnTo>
                  <a:pt x="1929384" y="810768"/>
                </a:lnTo>
                <a:lnTo>
                  <a:pt x="1938527" y="813816"/>
                </a:lnTo>
                <a:lnTo>
                  <a:pt x="2001280" y="851916"/>
                </a:lnTo>
                <a:lnTo>
                  <a:pt x="2023872" y="838200"/>
                </a:lnTo>
                <a:lnTo>
                  <a:pt x="2036064" y="838200"/>
                </a:lnTo>
                <a:lnTo>
                  <a:pt x="1950720" y="789432"/>
                </a:lnTo>
                <a:lnTo>
                  <a:pt x="1944624" y="786384"/>
                </a:lnTo>
                <a:close/>
              </a:path>
            </a:pathLst>
          </a:custGeom>
          <a:solidFill>
            <a:srgbClr val="46FFD0"/>
          </a:solidFill>
        </p:spPr>
        <p:txBody>
          <a:bodyPr wrap="square" lIns="0" tIns="0" rIns="0" bIns="0" rtlCol="0"/>
          <a:lstStyle/>
          <a:p>
            <a:endParaRPr>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0" y="1066800"/>
            <a:ext cx="8991600" cy="59161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2057400"/>
            <a:ext cx="9067799" cy="5183470"/>
          </a:xfrm>
          <a:prstGeom prst="rect">
            <a:avLst/>
          </a:prstGeom>
        </p:spPr>
        <p:txBody>
          <a:bodyPr vert="horz" wrap="square" lIns="0" tIns="12700" rIns="0" bIns="0" rtlCol="0">
            <a:spAutoFit/>
          </a:bodyPr>
          <a:lstStyle/>
          <a:p>
            <a:pPr marL="12700">
              <a:spcBef>
                <a:spcPts val="100"/>
              </a:spcBef>
            </a:pPr>
            <a:r>
              <a:rPr sz="2800" b="1" dirty="0">
                <a:latin typeface="Times New Roman" pitchFamily="18" charset="0"/>
                <a:cs typeface="Times New Roman" pitchFamily="18" charset="0"/>
              </a:rPr>
              <a:t>Isolation:</a:t>
            </a:r>
            <a:endParaRPr sz="2800" dirty="0">
              <a:latin typeface="Times New Roman" pitchFamily="18" charset="0"/>
              <a:cs typeface="Times New Roman" pitchFamily="18" charset="0"/>
            </a:endParaRPr>
          </a:p>
          <a:p>
            <a:pPr marL="12700" marR="5080" algn="just"/>
            <a:r>
              <a:rPr sz="2800" dirty="0" smtClean="0">
                <a:latin typeface="Times New Roman" pitchFamily="18" charset="0"/>
                <a:cs typeface="Times New Roman" pitchFamily="18" charset="0"/>
              </a:rPr>
              <a:t>In </a:t>
            </a:r>
            <a:r>
              <a:rPr sz="2800" dirty="0">
                <a:latin typeface="Times New Roman" pitchFamily="18" charset="0"/>
                <a:cs typeface="Times New Roman" pitchFamily="18" charset="0"/>
              </a:rPr>
              <a:t>order to maintain </a:t>
            </a:r>
            <a:r>
              <a:rPr sz="2800" spc="-15" dirty="0">
                <a:latin typeface="Times New Roman" pitchFamily="18" charset="0"/>
                <a:cs typeface="Times New Roman" pitchFamily="18" charset="0"/>
              </a:rPr>
              <a:t>the </a:t>
            </a:r>
            <a:r>
              <a:rPr sz="2800" spc="-5" dirty="0">
                <a:latin typeface="Times New Roman" pitchFamily="18" charset="0"/>
                <a:cs typeface="Times New Roman" pitchFamily="18" charset="0"/>
              </a:rPr>
              <a:t>genetic purity </a:t>
            </a:r>
            <a:r>
              <a:rPr sz="2800" spc="-10" dirty="0">
                <a:latin typeface="Times New Roman" pitchFamily="18" charset="0"/>
                <a:cs typeface="Times New Roman" pitchFamily="18" charset="0"/>
              </a:rPr>
              <a:t>of </a:t>
            </a:r>
            <a:r>
              <a:rPr sz="2800" dirty="0">
                <a:latin typeface="Times New Roman" pitchFamily="18" charset="0"/>
                <a:cs typeface="Times New Roman" pitchFamily="18" charset="0"/>
              </a:rPr>
              <a:t>the parent or </a:t>
            </a:r>
            <a:r>
              <a:rPr sz="2800" spc="-5" dirty="0">
                <a:latin typeface="Times New Roman" pitchFamily="18" charset="0"/>
                <a:cs typeface="Times New Roman" pitchFamily="18" charset="0"/>
              </a:rPr>
              <a:t>hybrid </a:t>
            </a:r>
            <a:r>
              <a:rPr sz="2800" spc="-655" dirty="0">
                <a:latin typeface="Times New Roman" pitchFamily="18" charset="0"/>
                <a:cs typeface="Times New Roman" pitchFamily="18" charset="0"/>
              </a:rPr>
              <a:t> </a:t>
            </a:r>
            <a:r>
              <a:rPr sz="2800" dirty="0">
                <a:latin typeface="Times New Roman" pitchFamily="18" charset="0"/>
                <a:cs typeface="Times New Roman" pitchFamily="18" charset="0"/>
              </a:rPr>
              <a:t>seed,</a:t>
            </a:r>
            <a:r>
              <a:rPr sz="2800" spc="5" dirty="0">
                <a:latin typeface="Times New Roman" pitchFamily="18" charset="0"/>
                <a:cs typeface="Times New Roman" pitchFamily="18" charset="0"/>
              </a:rPr>
              <a:t> </a:t>
            </a:r>
            <a:r>
              <a:rPr sz="2800" spc="-5" dirty="0">
                <a:latin typeface="Times New Roman" pitchFamily="18" charset="0"/>
                <a:cs typeface="Times New Roman" pitchFamily="18" charset="0"/>
              </a:rPr>
              <a:t>cross</a:t>
            </a:r>
            <a:r>
              <a:rPr sz="2800" dirty="0">
                <a:latin typeface="Times New Roman" pitchFamily="18" charset="0"/>
                <a:cs typeface="Times New Roman" pitchFamily="18" charset="0"/>
              </a:rPr>
              <a:t> </a:t>
            </a:r>
            <a:r>
              <a:rPr sz="2800" spc="-5" dirty="0">
                <a:latin typeface="Times New Roman" pitchFamily="18" charset="0"/>
                <a:cs typeface="Times New Roman" pitchFamily="18" charset="0"/>
              </a:rPr>
              <a:t>contamination</a:t>
            </a:r>
            <a:r>
              <a:rPr sz="2800" dirty="0">
                <a:latin typeface="Times New Roman" pitchFamily="18" charset="0"/>
                <a:cs typeface="Times New Roman" pitchFamily="18" charset="0"/>
              </a:rPr>
              <a:t> </a:t>
            </a:r>
            <a:r>
              <a:rPr sz="2800" spc="-5" dirty="0">
                <a:latin typeface="Times New Roman" pitchFamily="18" charset="0"/>
                <a:cs typeface="Times New Roman" pitchFamily="18" charset="0"/>
              </a:rPr>
              <a:t>should</a:t>
            </a:r>
            <a:r>
              <a:rPr sz="2800" dirty="0">
                <a:latin typeface="Times New Roman" pitchFamily="18" charset="0"/>
                <a:cs typeface="Times New Roman" pitchFamily="18" charset="0"/>
              </a:rPr>
              <a:t> be</a:t>
            </a:r>
            <a:r>
              <a:rPr sz="2800" spc="5" dirty="0">
                <a:latin typeface="Times New Roman" pitchFamily="18" charset="0"/>
                <a:cs typeface="Times New Roman" pitchFamily="18" charset="0"/>
              </a:rPr>
              <a:t> </a:t>
            </a:r>
            <a:r>
              <a:rPr sz="2800" spc="-5" dirty="0">
                <a:latin typeface="Times New Roman" pitchFamily="18" charset="0"/>
                <a:cs typeface="Times New Roman" pitchFamily="18" charset="0"/>
              </a:rPr>
              <a:t>avoided</a:t>
            </a:r>
            <a:r>
              <a:rPr sz="2800" spc="660" dirty="0">
                <a:latin typeface="Times New Roman" pitchFamily="18" charset="0"/>
                <a:cs typeface="Times New Roman" pitchFamily="18" charset="0"/>
              </a:rPr>
              <a:t> </a:t>
            </a:r>
            <a:r>
              <a:rPr sz="2800" dirty="0">
                <a:latin typeface="Times New Roman" pitchFamily="18" charset="0"/>
                <a:cs typeface="Times New Roman" pitchFamily="18" charset="0"/>
              </a:rPr>
              <a:t>by </a:t>
            </a:r>
            <a:r>
              <a:rPr sz="2800" spc="5" dirty="0">
                <a:latin typeface="Times New Roman" pitchFamily="18" charset="0"/>
                <a:cs typeface="Times New Roman" pitchFamily="18" charset="0"/>
              </a:rPr>
              <a:t> </a:t>
            </a:r>
            <a:r>
              <a:rPr sz="2800" dirty="0">
                <a:latin typeface="Times New Roman" pitchFamily="18" charset="0"/>
                <a:cs typeface="Times New Roman" pitchFamily="18" charset="0"/>
              </a:rPr>
              <a:t>maintaining</a:t>
            </a:r>
            <a:r>
              <a:rPr sz="2800" spc="-50" dirty="0">
                <a:latin typeface="Times New Roman" pitchFamily="18" charset="0"/>
                <a:cs typeface="Times New Roman" pitchFamily="18" charset="0"/>
              </a:rPr>
              <a:t> </a:t>
            </a:r>
            <a:r>
              <a:rPr sz="2800" dirty="0">
                <a:latin typeface="Times New Roman" pitchFamily="18" charset="0"/>
                <a:cs typeface="Times New Roman" pitchFamily="18" charset="0"/>
              </a:rPr>
              <a:t>the</a:t>
            </a:r>
            <a:r>
              <a:rPr sz="2800" spc="-5" dirty="0">
                <a:latin typeface="Times New Roman" pitchFamily="18" charset="0"/>
                <a:cs typeface="Times New Roman" pitchFamily="18" charset="0"/>
              </a:rPr>
              <a:t> isolation </a:t>
            </a:r>
            <a:r>
              <a:rPr sz="2800" dirty="0">
                <a:latin typeface="Times New Roman" pitchFamily="18" charset="0"/>
                <a:cs typeface="Times New Roman" pitchFamily="18" charset="0"/>
              </a:rPr>
              <a:t>distance</a:t>
            </a:r>
            <a:r>
              <a:rPr sz="2800" spc="-5" dirty="0">
                <a:latin typeface="Times New Roman" pitchFamily="18" charset="0"/>
                <a:cs typeface="Times New Roman" pitchFamily="18" charset="0"/>
              </a:rPr>
              <a:t> </a:t>
            </a:r>
            <a:r>
              <a:rPr sz="2800" spc="5" dirty="0">
                <a:latin typeface="Times New Roman" pitchFamily="18" charset="0"/>
                <a:cs typeface="Times New Roman" pitchFamily="18" charset="0"/>
              </a:rPr>
              <a:t>from</a:t>
            </a:r>
            <a:r>
              <a:rPr sz="2800" spc="-50" dirty="0">
                <a:latin typeface="Times New Roman" pitchFamily="18" charset="0"/>
                <a:cs typeface="Times New Roman" pitchFamily="18" charset="0"/>
              </a:rPr>
              <a:t> </a:t>
            </a:r>
            <a:r>
              <a:rPr sz="2800" dirty="0">
                <a:latin typeface="Times New Roman" pitchFamily="18" charset="0"/>
                <a:cs typeface="Times New Roman" pitchFamily="18" charset="0"/>
              </a:rPr>
              <a:t>the</a:t>
            </a:r>
            <a:r>
              <a:rPr sz="2800" spc="-10" dirty="0">
                <a:latin typeface="Times New Roman" pitchFamily="18" charset="0"/>
                <a:cs typeface="Times New Roman" pitchFamily="18" charset="0"/>
              </a:rPr>
              <a:t> </a:t>
            </a:r>
            <a:r>
              <a:rPr sz="2800" dirty="0">
                <a:latin typeface="Times New Roman" pitchFamily="18" charset="0"/>
                <a:cs typeface="Times New Roman" pitchFamily="18" charset="0"/>
              </a:rPr>
              <a:t>field</a:t>
            </a:r>
            <a:r>
              <a:rPr sz="2800" spc="-35" dirty="0">
                <a:latin typeface="Times New Roman" pitchFamily="18" charset="0"/>
                <a:cs typeface="Times New Roman" pitchFamily="18" charset="0"/>
              </a:rPr>
              <a:t> </a:t>
            </a:r>
            <a:r>
              <a:rPr sz="2800" dirty="0" smtClean="0">
                <a:latin typeface="Times New Roman" pitchFamily="18" charset="0"/>
                <a:cs typeface="Times New Roman" pitchFamily="18" charset="0"/>
              </a:rPr>
              <a:t>of</a:t>
            </a:r>
            <a:endParaRPr lang="en-US" sz="2800" dirty="0" smtClean="0">
              <a:latin typeface="Times New Roman" pitchFamily="18" charset="0"/>
              <a:cs typeface="Times New Roman" pitchFamily="18" charset="0"/>
            </a:endParaRPr>
          </a:p>
          <a:p>
            <a:pPr marL="12700" marR="5080" algn="just"/>
            <a:endParaRPr sz="2800" dirty="0">
              <a:latin typeface="Times New Roman" pitchFamily="18" charset="0"/>
              <a:cs typeface="Times New Roman" pitchFamily="18" charset="0"/>
            </a:endParaRPr>
          </a:p>
          <a:p>
            <a:pPr marL="192405" indent="-180340">
              <a:buChar char="•"/>
              <a:tabLst>
                <a:tab pos="193040" algn="l"/>
              </a:tabLst>
            </a:pPr>
            <a:r>
              <a:rPr sz="2800" dirty="0" smtClean="0">
                <a:latin typeface="Times New Roman" pitchFamily="18" charset="0"/>
                <a:cs typeface="Times New Roman" pitchFamily="18" charset="0"/>
              </a:rPr>
              <a:t>Other</a:t>
            </a:r>
            <a:r>
              <a:rPr sz="2800" spc="-50" dirty="0" smtClean="0">
                <a:latin typeface="Times New Roman" pitchFamily="18" charset="0"/>
                <a:cs typeface="Times New Roman" pitchFamily="18" charset="0"/>
              </a:rPr>
              <a:t> </a:t>
            </a:r>
            <a:r>
              <a:rPr sz="2800" spc="-5" dirty="0">
                <a:latin typeface="Times New Roman" pitchFamily="18" charset="0"/>
                <a:cs typeface="Times New Roman" pitchFamily="18" charset="0"/>
              </a:rPr>
              <a:t>varieties</a:t>
            </a:r>
            <a:r>
              <a:rPr sz="2800" dirty="0">
                <a:latin typeface="Times New Roman" pitchFamily="18" charset="0"/>
                <a:cs typeface="Times New Roman" pitchFamily="18" charset="0"/>
              </a:rPr>
              <a:t> of</a:t>
            </a:r>
            <a:r>
              <a:rPr sz="2800" spc="-20" dirty="0">
                <a:latin typeface="Times New Roman" pitchFamily="18" charset="0"/>
                <a:cs typeface="Times New Roman" pitchFamily="18" charset="0"/>
              </a:rPr>
              <a:t> </a:t>
            </a:r>
            <a:r>
              <a:rPr sz="2800" dirty="0">
                <a:latin typeface="Times New Roman" pitchFamily="18" charset="0"/>
                <a:cs typeface="Times New Roman" pitchFamily="18" charset="0"/>
              </a:rPr>
              <a:t>the</a:t>
            </a:r>
            <a:r>
              <a:rPr sz="2800" spc="-5" dirty="0">
                <a:latin typeface="Times New Roman" pitchFamily="18" charset="0"/>
                <a:cs typeface="Times New Roman" pitchFamily="18" charset="0"/>
              </a:rPr>
              <a:t> </a:t>
            </a:r>
            <a:r>
              <a:rPr sz="2800" dirty="0">
                <a:latin typeface="Times New Roman" pitchFamily="18" charset="0"/>
                <a:cs typeface="Times New Roman" pitchFamily="18" charset="0"/>
              </a:rPr>
              <a:t>same</a:t>
            </a:r>
            <a:r>
              <a:rPr sz="2800" spc="-40" dirty="0">
                <a:latin typeface="Times New Roman" pitchFamily="18" charset="0"/>
                <a:cs typeface="Times New Roman" pitchFamily="18" charset="0"/>
              </a:rPr>
              <a:t> </a:t>
            </a:r>
            <a:r>
              <a:rPr sz="2800" spc="-5" dirty="0">
                <a:latin typeface="Times New Roman" pitchFamily="18" charset="0"/>
                <a:cs typeface="Times New Roman" pitchFamily="18" charset="0"/>
              </a:rPr>
              <a:t>crop</a:t>
            </a:r>
            <a:endParaRPr sz="2800" dirty="0">
              <a:latin typeface="Times New Roman" pitchFamily="18" charset="0"/>
              <a:cs typeface="Times New Roman" pitchFamily="18" charset="0"/>
            </a:endParaRPr>
          </a:p>
          <a:p>
            <a:pPr marL="192405" indent="-180340">
              <a:buChar char="•"/>
              <a:tabLst>
                <a:tab pos="193040" algn="l"/>
              </a:tabLst>
            </a:pPr>
            <a:r>
              <a:rPr sz="2800" dirty="0">
                <a:latin typeface="Times New Roman" pitchFamily="18" charset="0"/>
                <a:cs typeface="Times New Roman" pitchFamily="18" charset="0"/>
              </a:rPr>
              <a:t>seed</a:t>
            </a:r>
            <a:r>
              <a:rPr sz="2800" spc="-40" dirty="0">
                <a:latin typeface="Times New Roman" pitchFamily="18" charset="0"/>
                <a:cs typeface="Times New Roman" pitchFamily="18" charset="0"/>
              </a:rPr>
              <a:t> </a:t>
            </a:r>
            <a:r>
              <a:rPr sz="2800" dirty="0">
                <a:latin typeface="Times New Roman" pitchFamily="18" charset="0"/>
                <a:cs typeface="Times New Roman" pitchFamily="18" charset="0"/>
              </a:rPr>
              <a:t>production</a:t>
            </a:r>
            <a:r>
              <a:rPr sz="2800" spc="-25" dirty="0">
                <a:latin typeface="Times New Roman" pitchFamily="18" charset="0"/>
                <a:cs typeface="Times New Roman" pitchFamily="18" charset="0"/>
              </a:rPr>
              <a:t> </a:t>
            </a:r>
            <a:r>
              <a:rPr sz="2800" dirty="0">
                <a:latin typeface="Times New Roman" pitchFamily="18" charset="0"/>
                <a:cs typeface="Times New Roman" pitchFamily="18" charset="0"/>
              </a:rPr>
              <a:t>of</a:t>
            </a:r>
            <a:r>
              <a:rPr sz="2800" spc="-20" dirty="0">
                <a:latin typeface="Times New Roman" pitchFamily="18" charset="0"/>
                <a:cs typeface="Times New Roman" pitchFamily="18" charset="0"/>
              </a:rPr>
              <a:t> </a:t>
            </a:r>
            <a:r>
              <a:rPr sz="2800" dirty="0">
                <a:latin typeface="Times New Roman" pitchFamily="18" charset="0"/>
                <a:cs typeface="Times New Roman" pitchFamily="18" charset="0"/>
              </a:rPr>
              <a:t>other</a:t>
            </a:r>
            <a:r>
              <a:rPr sz="2800" spc="-20" dirty="0">
                <a:latin typeface="Times New Roman" pitchFamily="18" charset="0"/>
                <a:cs typeface="Times New Roman" pitchFamily="18" charset="0"/>
              </a:rPr>
              <a:t> </a:t>
            </a:r>
            <a:r>
              <a:rPr sz="2800" spc="-5" dirty="0">
                <a:latin typeface="Times New Roman" pitchFamily="18" charset="0"/>
                <a:cs typeface="Times New Roman" pitchFamily="18" charset="0"/>
              </a:rPr>
              <a:t>hybrid</a:t>
            </a:r>
            <a:r>
              <a:rPr sz="2800" spc="15" dirty="0">
                <a:latin typeface="Times New Roman" pitchFamily="18" charset="0"/>
                <a:cs typeface="Times New Roman" pitchFamily="18" charset="0"/>
              </a:rPr>
              <a:t> </a:t>
            </a:r>
            <a:r>
              <a:rPr sz="2800" dirty="0">
                <a:latin typeface="Times New Roman" pitchFamily="18" charset="0"/>
                <a:cs typeface="Times New Roman" pitchFamily="18" charset="0"/>
              </a:rPr>
              <a:t>of</a:t>
            </a:r>
            <a:r>
              <a:rPr sz="2800" spc="-20" dirty="0">
                <a:latin typeface="Times New Roman" pitchFamily="18" charset="0"/>
                <a:cs typeface="Times New Roman" pitchFamily="18" charset="0"/>
              </a:rPr>
              <a:t> </a:t>
            </a:r>
            <a:r>
              <a:rPr sz="2800" dirty="0">
                <a:latin typeface="Times New Roman" pitchFamily="18" charset="0"/>
                <a:cs typeface="Times New Roman" pitchFamily="18" charset="0"/>
              </a:rPr>
              <a:t>the</a:t>
            </a:r>
            <a:r>
              <a:rPr sz="2800" spc="-10" dirty="0">
                <a:latin typeface="Times New Roman" pitchFamily="18" charset="0"/>
                <a:cs typeface="Times New Roman" pitchFamily="18" charset="0"/>
              </a:rPr>
              <a:t> </a:t>
            </a:r>
            <a:r>
              <a:rPr sz="2800" dirty="0">
                <a:latin typeface="Times New Roman" pitchFamily="18" charset="0"/>
                <a:cs typeface="Times New Roman" pitchFamily="18" charset="0"/>
              </a:rPr>
              <a:t>same</a:t>
            </a:r>
            <a:r>
              <a:rPr sz="2800" spc="-35" dirty="0">
                <a:latin typeface="Times New Roman" pitchFamily="18" charset="0"/>
                <a:cs typeface="Times New Roman" pitchFamily="18" charset="0"/>
              </a:rPr>
              <a:t> </a:t>
            </a:r>
            <a:r>
              <a:rPr sz="2800" spc="-5" dirty="0">
                <a:latin typeface="Times New Roman" pitchFamily="18" charset="0"/>
                <a:cs typeface="Times New Roman" pitchFamily="18" charset="0"/>
              </a:rPr>
              <a:t>crop</a:t>
            </a:r>
            <a:endParaRPr sz="2800" dirty="0">
              <a:latin typeface="Times New Roman" pitchFamily="18" charset="0"/>
              <a:cs typeface="Times New Roman" pitchFamily="18" charset="0"/>
            </a:endParaRPr>
          </a:p>
          <a:p>
            <a:pPr marL="192405" marR="8255" indent="-180340">
              <a:buChar char="•"/>
              <a:tabLst>
                <a:tab pos="193040" algn="l"/>
                <a:tab pos="1237615" algn="l"/>
                <a:tab pos="2996565" algn="l"/>
                <a:tab pos="4886325" algn="l"/>
                <a:tab pos="5474335" algn="l"/>
                <a:tab pos="6547484" algn="l"/>
                <a:tab pos="7708265" algn="l"/>
              </a:tabLst>
            </a:pPr>
            <a:r>
              <a:rPr sz="2800" dirty="0">
                <a:latin typeface="Times New Roman" pitchFamily="18" charset="0"/>
                <a:cs typeface="Times New Roman" pitchFamily="18" charset="0"/>
              </a:rPr>
              <a:t>See</a:t>
            </a:r>
            <a:r>
              <a:rPr sz="2800" spc="-5" dirty="0">
                <a:latin typeface="Times New Roman" pitchFamily="18" charset="0"/>
                <a:cs typeface="Times New Roman" pitchFamily="18" charset="0"/>
              </a:rPr>
              <a:t>d</a:t>
            </a:r>
            <a:r>
              <a:rPr sz="2800" dirty="0">
                <a:latin typeface="Times New Roman" pitchFamily="18" charset="0"/>
                <a:cs typeface="Times New Roman" pitchFamily="18" charset="0"/>
              </a:rPr>
              <a:t>	p</a:t>
            </a:r>
            <a:r>
              <a:rPr sz="2800" spc="-10" dirty="0">
                <a:latin typeface="Times New Roman" pitchFamily="18" charset="0"/>
                <a:cs typeface="Times New Roman" pitchFamily="18" charset="0"/>
              </a:rPr>
              <a:t>r</a:t>
            </a:r>
            <a:r>
              <a:rPr sz="2800" dirty="0">
                <a:latin typeface="Times New Roman" pitchFamily="18" charset="0"/>
                <a:cs typeface="Times New Roman" pitchFamily="18" charset="0"/>
              </a:rPr>
              <a:t>odu</a:t>
            </a:r>
            <a:r>
              <a:rPr sz="2800" spc="-25" dirty="0">
                <a:latin typeface="Times New Roman" pitchFamily="18" charset="0"/>
                <a:cs typeface="Times New Roman" pitchFamily="18" charset="0"/>
              </a:rPr>
              <a:t>c</a:t>
            </a:r>
            <a:r>
              <a:rPr sz="2800" dirty="0">
                <a:latin typeface="Times New Roman" pitchFamily="18" charset="0"/>
                <a:cs typeface="Times New Roman" pitchFamily="18" charset="0"/>
              </a:rPr>
              <a:t>t</a:t>
            </a:r>
            <a:r>
              <a:rPr sz="2800" spc="-10" dirty="0">
                <a:latin typeface="Times New Roman" pitchFamily="18" charset="0"/>
                <a:cs typeface="Times New Roman" pitchFamily="18" charset="0"/>
              </a:rPr>
              <a:t>i</a:t>
            </a:r>
            <a:r>
              <a:rPr sz="2800" dirty="0">
                <a:latin typeface="Times New Roman" pitchFamily="18" charset="0"/>
                <a:cs typeface="Times New Roman" pitchFamily="18" charset="0"/>
              </a:rPr>
              <a:t>o</a:t>
            </a:r>
            <a:r>
              <a:rPr sz="2800" spc="-5" dirty="0">
                <a:latin typeface="Times New Roman" pitchFamily="18" charset="0"/>
                <a:cs typeface="Times New Roman" pitchFamily="18" charset="0"/>
              </a:rPr>
              <a:t>n</a:t>
            </a:r>
            <a:r>
              <a:rPr sz="2800" dirty="0">
                <a:latin typeface="Times New Roman" pitchFamily="18" charset="0"/>
                <a:cs typeface="Times New Roman" pitchFamily="18" charset="0"/>
              </a:rPr>
              <a:t>	p</a:t>
            </a:r>
            <a:r>
              <a:rPr sz="2800" spc="-35" dirty="0">
                <a:latin typeface="Times New Roman" pitchFamily="18" charset="0"/>
                <a:cs typeface="Times New Roman" pitchFamily="18" charset="0"/>
              </a:rPr>
              <a:t>r</a:t>
            </a:r>
            <a:r>
              <a:rPr sz="2800" dirty="0">
                <a:latin typeface="Times New Roman" pitchFamily="18" charset="0"/>
                <a:cs typeface="Times New Roman" pitchFamily="18" charset="0"/>
              </a:rPr>
              <a:t>o</a:t>
            </a:r>
            <a:r>
              <a:rPr sz="2800" spc="-20" dirty="0">
                <a:latin typeface="Times New Roman" pitchFamily="18" charset="0"/>
                <a:cs typeface="Times New Roman" pitchFamily="18" charset="0"/>
              </a:rPr>
              <a:t>g</a:t>
            </a:r>
            <a:r>
              <a:rPr sz="2800" spc="-10" dirty="0">
                <a:latin typeface="Times New Roman" pitchFamily="18" charset="0"/>
                <a:cs typeface="Times New Roman" pitchFamily="18" charset="0"/>
              </a:rPr>
              <a:t>r</a:t>
            </a:r>
            <a:r>
              <a:rPr sz="2800" dirty="0">
                <a:latin typeface="Times New Roman" pitchFamily="18" charset="0"/>
                <a:cs typeface="Times New Roman" pitchFamily="18" charset="0"/>
              </a:rPr>
              <a:t>a</a:t>
            </a:r>
            <a:r>
              <a:rPr sz="2800" spc="15" dirty="0">
                <a:latin typeface="Times New Roman" pitchFamily="18" charset="0"/>
                <a:cs typeface="Times New Roman" pitchFamily="18" charset="0"/>
              </a:rPr>
              <a:t>mm</a:t>
            </a:r>
            <a:r>
              <a:rPr sz="2800" spc="-5" dirty="0">
                <a:latin typeface="Times New Roman" pitchFamily="18" charset="0"/>
                <a:cs typeface="Times New Roman" pitchFamily="18" charset="0"/>
              </a:rPr>
              <a:t>e</a:t>
            </a:r>
            <a:r>
              <a:rPr sz="2800" dirty="0">
                <a:latin typeface="Times New Roman" pitchFamily="18" charset="0"/>
                <a:cs typeface="Times New Roman" pitchFamily="18" charset="0"/>
              </a:rPr>
              <a:t>	</a:t>
            </a:r>
            <a:r>
              <a:rPr sz="2800" spc="-20" dirty="0">
                <a:latin typeface="Times New Roman" pitchFamily="18" charset="0"/>
                <a:cs typeface="Times New Roman" pitchFamily="18" charset="0"/>
              </a:rPr>
              <a:t>o</a:t>
            </a:r>
            <a:r>
              <a:rPr sz="2800" dirty="0">
                <a:latin typeface="Times New Roman" pitchFamily="18" charset="0"/>
                <a:cs typeface="Times New Roman" pitchFamily="18" charset="0"/>
              </a:rPr>
              <a:t>f	</a:t>
            </a:r>
            <a:r>
              <a:rPr sz="2800" spc="-25" dirty="0">
                <a:latin typeface="Times New Roman" pitchFamily="18" charset="0"/>
                <a:cs typeface="Times New Roman" pitchFamily="18" charset="0"/>
              </a:rPr>
              <a:t>s</a:t>
            </a:r>
            <a:r>
              <a:rPr sz="2800" dirty="0">
                <a:latin typeface="Times New Roman" pitchFamily="18" charset="0"/>
                <a:cs typeface="Times New Roman" pitchFamily="18" charset="0"/>
              </a:rPr>
              <a:t>a</a:t>
            </a:r>
            <a:r>
              <a:rPr sz="2800" spc="-10" dirty="0">
                <a:latin typeface="Times New Roman" pitchFamily="18" charset="0"/>
                <a:cs typeface="Times New Roman" pitchFamily="18" charset="0"/>
              </a:rPr>
              <a:t>m</a:t>
            </a:r>
            <a:r>
              <a:rPr sz="2800" spc="-5" dirty="0">
                <a:latin typeface="Times New Roman" pitchFamily="18" charset="0"/>
                <a:cs typeface="Times New Roman" pitchFamily="18" charset="0"/>
              </a:rPr>
              <a:t>e</a:t>
            </a:r>
            <a:r>
              <a:rPr sz="2800" dirty="0">
                <a:latin typeface="Times New Roman" pitchFamily="18" charset="0"/>
                <a:cs typeface="Times New Roman" pitchFamily="18" charset="0"/>
              </a:rPr>
              <a:t>	h</a:t>
            </a:r>
            <a:r>
              <a:rPr sz="2800" spc="-25" dirty="0">
                <a:latin typeface="Times New Roman" pitchFamily="18" charset="0"/>
                <a:cs typeface="Times New Roman" pitchFamily="18" charset="0"/>
              </a:rPr>
              <a:t>y</a:t>
            </a:r>
            <a:r>
              <a:rPr sz="2800" dirty="0">
                <a:latin typeface="Times New Roman" pitchFamily="18" charset="0"/>
                <a:cs typeface="Times New Roman" pitchFamily="18" charset="0"/>
              </a:rPr>
              <a:t>b</a:t>
            </a:r>
            <a:r>
              <a:rPr sz="2800" spc="-5" dirty="0">
                <a:latin typeface="Times New Roman" pitchFamily="18" charset="0"/>
                <a:cs typeface="Times New Roman" pitchFamily="18" charset="0"/>
              </a:rPr>
              <a:t>r</a:t>
            </a:r>
            <a:r>
              <a:rPr sz="2800" spc="-10" dirty="0">
                <a:latin typeface="Times New Roman" pitchFamily="18" charset="0"/>
                <a:cs typeface="Times New Roman" pitchFamily="18" charset="0"/>
              </a:rPr>
              <a:t>i</a:t>
            </a:r>
            <a:r>
              <a:rPr sz="2800" spc="-5" dirty="0">
                <a:latin typeface="Times New Roman" pitchFamily="18" charset="0"/>
                <a:cs typeface="Times New Roman" pitchFamily="18" charset="0"/>
              </a:rPr>
              <a:t>d</a:t>
            </a:r>
            <a:r>
              <a:rPr sz="2800" dirty="0">
                <a:latin typeface="Times New Roman" pitchFamily="18" charset="0"/>
                <a:cs typeface="Times New Roman" pitchFamily="18" charset="0"/>
              </a:rPr>
              <a:t>	not  conforming</a:t>
            </a:r>
            <a:r>
              <a:rPr sz="2800" spc="-80" dirty="0">
                <a:latin typeface="Times New Roman" pitchFamily="18" charset="0"/>
                <a:cs typeface="Times New Roman" pitchFamily="18" charset="0"/>
              </a:rPr>
              <a:t> </a:t>
            </a:r>
            <a:r>
              <a:rPr sz="2800" dirty="0">
                <a:latin typeface="Times New Roman" pitchFamily="18" charset="0"/>
                <a:cs typeface="Times New Roman" pitchFamily="18" charset="0"/>
              </a:rPr>
              <a:t>the</a:t>
            </a:r>
            <a:r>
              <a:rPr sz="2800" spc="-10" dirty="0">
                <a:latin typeface="Times New Roman" pitchFamily="18" charset="0"/>
                <a:cs typeface="Times New Roman" pitchFamily="18" charset="0"/>
              </a:rPr>
              <a:t> </a:t>
            </a:r>
            <a:r>
              <a:rPr sz="2800" dirty="0">
                <a:latin typeface="Times New Roman" pitchFamily="18" charset="0"/>
                <a:cs typeface="Times New Roman" pitchFamily="18" charset="0"/>
              </a:rPr>
              <a:t>seed</a:t>
            </a:r>
            <a:r>
              <a:rPr sz="2800" spc="-30" dirty="0">
                <a:latin typeface="Times New Roman" pitchFamily="18" charset="0"/>
                <a:cs typeface="Times New Roman" pitchFamily="18" charset="0"/>
              </a:rPr>
              <a:t> </a:t>
            </a:r>
            <a:r>
              <a:rPr sz="2800" dirty="0">
                <a:latin typeface="Times New Roman" pitchFamily="18" charset="0"/>
                <a:cs typeface="Times New Roman" pitchFamily="18" charset="0"/>
              </a:rPr>
              <a:t>certification</a:t>
            </a:r>
            <a:r>
              <a:rPr sz="2800" spc="-30" dirty="0">
                <a:latin typeface="Times New Roman" pitchFamily="18" charset="0"/>
                <a:cs typeface="Times New Roman" pitchFamily="18" charset="0"/>
              </a:rPr>
              <a:t> </a:t>
            </a:r>
            <a:r>
              <a:rPr sz="2800" dirty="0">
                <a:latin typeface="Times New Roman" pitchFamily="18" charset="0"/>
                <a:cs typeface="Times New Roman" pitchFamily="18" charset="0"/>
              </a:rPr>
              <a:t>standards</a:t>
            </a:r>
            <a:r>
              <a:rPr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marL="192405" marR="8255" indent="-180340">
              <a:buChar char="•"/>
              <a:tabLst>
                <a:tab pos="193040" algn="l"/>
                <a:tab pos="1237615" algn="l"/>
                <a:tab pos="2996565" algn="l"/>
                <a:tab pos="4886325" algn="l"/>
                <a:tab pos="5474335" algn="l"/>
                <a:tab pos="6547484" algn="l"/>
                <a:tab pos="7708265" algn="l"/>
              </a:tabLst>
            </a:pPr>
            <a:endParaRPr sz="2800" dirty="0">
              <a:latin typeface="Times New Roman" pitchFamily="18" charset="0"/>
              <a:cs typeface="Times New Roman" pitchFamily="18" charset="0"/>
            </a:endParaRPr>
          </a:p>
          <a:p>
            <a:pPr marL="12700" marR="8890" algn="just"/>
            <a:r>
              <a:rPr sz="2800" dirty="0" smtClean="0">
                <a:latin typeface="Times New Roman" pitchFamily="18" charset="0"/>
                <a:cs typeface="Times New Roman" pitchFamily="18" charset="0"/>
              </a:rPr>
              <a:t>Modification </a:t>
            </a:r>
            <a:r>
              <a:rPr sz="2800" spc="-10" dirty="0">
                <a:latin typeface="Times New Roman" pitchFamily="18" charset="0"/>
                <a:cs typeface="Times New Roman" pitchFamily="18" charset="0"/>
              </a:rPr>
              <a:t>of </a:t>
            </a:r>
            <a:r>
              <a:rPr sz="2800" spc="-5" dirty="0">
                <a:latin typeface="Times New Roman" pitchFamily="18" charset="0"/>
                <a:cs typeface="Times New Roman" pitchFamily="18" charset="0"/>
              </a:rPr>
              <a:t>isolation distance is not allowed </a:t>
            </a:r>
            <a:r>
              <a:rPr sz="2800" spc="10" dirty="0">
                <a:latin typeface="Times New Roman" pitchFamily="18" charset="0"/>
                <a:cs typeface="Times New Roman" pitchFamily="18" charset="0"/>
              </a:rPr>
              <a:t>for </a:t>
            </a:r>
            <a:r>
              <a:rPr sz="2800" spc="-5" dirty="0">
                <a:latin typeface="Times New Roman" pitchFamily="18" charset="0"/>
                <a:cs typeface="Times New Roman" pitchFamily="18" charset="0"/>
              </a:rPr>
              <a:t>hybrid </a:t>
            </a:r>
            <a:r>
              <a:rPr sz="2800" dirty="0">
                <a:latin typeface="Times New Roman" pitchFamily="18" charset="0"/>
                <a:cs typeface="Times New Roman" pitchFamily="18" charset="0"/>
              </a:rPr>
              <a:t> seed</a:t>
            </a:r>
            <a:r>
              <a:rPr sz="2800" spc="-35" dirty="0">
                <a:latin typeface="Times New Roman" pitchFamily="18" charset="0"/>
                <a:cs typeface="Times New Roman" pitchFamily="18" charset="0"/>
              </a:rPr>
              <a:t> </a:t>
            </a:r>
            <a:r>
              <a:rPr sz="2800" dirty="0">
                <a:latin typeface="Times New Roman" pitchFamily="18" charset="0"/>
                <a:cs typeface="Times New Roman" pitchFamily="18" charset="0"/>
              </a:rPr>
              <a:t>production</a:t>
            </a:r>
            <a:r>
              <a:rPr sz="2800" spc="-25" dirty="0">
                <a:latin typeface="Times New Roman" pitchFamily="18" charset="0"/>
                <a:cs typeface="Times New Roman" pitchFamily="18" charset="0"/>
              </a:rPr>
              <a:t> </a:t>
            </a:r>
            <a:r>
              <a:rPr sz="2800" dirty="0">
                <a:latin typeface="Times New Roman" pitchFamily="18" charset="0"/>
                <a:cs typeface="Times New Roman" pitchFamily="18" charset="0"/>
              </a:rPr>
              <a:t>programme</a:t>
            </a:r>
            <a:r>
              <a:rPr sz="2800" spc="-5" dirty="0">
                <a:latin typeface="Times New Roman" pitchFamily="18" charset="0"/>
                <a:cs typeface="Times New Roman" pitchFamily="18" charset="0"/>
              </a:rPr>
              <a:t> except</a:t>
            </a:r>
            <a:r>
              <a:rPr sz="2800" spc="-10" dirty="0">
                <a:latin typeface="Times New Roman" pitchFamily="18" charset="0"/>
                <a:cs typeface="Times New Roman" pitchFamily="18" charset="0"/>
              </a:rPr>
              <a:t> </a:t>
            </a:r>
            <a:r>
              <a:rPr sz="2800" spc="-5" dirty="0">
                <a:latin typeface="Times New Roman" pitchFamily="18" charset="0"/>
                <a:cs typeface="Times New Roman" pitchFamily="18" charset="0"/>
              </a:rPr>
              <a:t>maize.</a:t>
            </a:r>
            <a:endParaRPr sz="2800" dirty="0">
              <a:latin typeface="Times New Roman" pitchFamily="18" charset="0"/>
              <a:cs typeface="Times New Roman" pitchFamily="18" charset="0"/>
            </a:endParaRPr>
          </a:p>
        </p:txBody>
      </p:sp>
      <p:sp>
        <p:nvSpPr>
          <p:cNvPr id="3" name="object 2"/>
          <p:cNvSpPr txBox="1">
            <a:spLocks/>
          </p:cNvSpPr>
          <p:nvPr/>
        </p:nvSpPr>
        <p:spPr>
          <a:xfrm>
            <a:off x="457200" y="304800"/>
            <a:ext cx="2991485" cy="453390"/>
          </a:xfrm>
          <a:prstGeom prst="rect">
            <a:avLst/>
          </a:prstGeom>
        </p:spPr>
        <p:txBody>
          <a:bodyPr vert="horz" wrap="square" lIns="0" tIns="13335" rIns="0" bIns="0" rtlCol="0">
            <a:spAutoFit/>
          </a:bodyPr>
          <a:lstStyle/>
          <a:p>
            <a:pPr marL="12700" marR="0" lvl="0" indent="0" algn="ctr" defTabSz="1018705" rtl="0" eaLnBrk="1" fontAlgn="auto" latinLnBrk="0" hangingPunct="1">
              <a:lnSpc>
                <a:spcPct val="100000"/>
              </a:lnSpc>
              <a:spcBef>
                <a:spcPts val="105"/>
              </a:spcBef>
              <a:spcAft>
                <a:spcPts val="0"/>
              </a:spcAft>
              <a:buClrTx/>
              <a:buSzTx/>
              <a:buFontTx/>
              <a:buNone/>
              <a:tabLst/>
              <a:defRPr/>
            </a:pPr>
            <a:r>
              <a:rPr kumimoji="0" lang="en-IN"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Selection</a:t>
            </a:r>
            <a:r>
              <a:rPr kumimoji="0" lang="en-IN" sz="2800" b="1" i="0" u="none" strike="noStrike" kern="1200" cap="none" spc="-65"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sz="2800" b="1"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of</a:t>
            </a:r>
            <a:r>
              <a:rPr kumimoji="0" lang="en-IN" sz="2800" b="1" i="0" u="none" strike="noStrike" kern="1200" cap="none" spc="-25"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IN"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field:</a:t>
            </a:r>
            <a:endParaRPr kumimoji="0" lang="en-IN"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 name="object 3"/>
          <p:cNvSpPr txBox="1"/>
          <p:nvPr/>
        </p:nvSpPr>
        <p:spPr>
          <a:xfrm>
            <a:off x="457200" y="838200"/>
            <a:ext cx="8915400" cy="875240"/>
          </a:xfrm>
          <a:prstGeom prst="rect">
            <a:avLst/>
          </a:prstGeom>
        </p:spPr>
        <p:txBody>
          <a:bodyPr vert="horz" wrap="square" lIns="0" tIns="13335" rIns="0" bIns="0" rtlCol="0">
            <a:spAutoFit/>
          </a:bodyPr>
          <a:lstStyle/>
          <a:p>
            <a:pPr marL="12700" marR="5080" algn="just">
              <a:lnSpc>
                <a:spcPct val="100000"/>
              </a:lnSpc>
              <a:spcBef>
                <a:spcPts val="105"/>
              </a:spcBef>
            </a:pPr>
            <a:r>
              <a:rPr sz="2800" spc="-5" dirty="0">
                <a:latin typeface="Times New Roman" pitchFamily="18" charset="0"/>
                <a:cs typeface="Times New Roman" pitchFamily="18" charset="0"/>
              </a:rPr>
              <a:t>For</a:t>
            </a:r>
            <a:r>
              <a:rPr sz="2800" dirty="0">
                <a:latin typeface="Times New Roman" pitchFamily="18" charset="0"/>
                <a:cs typeface="Times New Roman" pitchFamily="18" charset="0"/>
              </a:rPr>
              <a:t> </a:t>
            </a:r>
            <a:r>
              <a:rPr sz="2800" spc="5" dirty="0">
                <a:latin typeface="Times New Roman" pitchFamily="18" charset="0"/>
                <a:cs typeface="Times New Roman" pitchFamily="18" charset="0"/>
              </a:rPr>
              <a:t>seed</a:t>
            </a:r>
            <a:r>
              <a:rPr sz="2800" spc="10" dirty="0">
                <a:latin typeface="Times New Roman" pitchFamily="18" charset="0"/>
                <a:cs typeface="Times New Roman" pitchFamily="18" charset="0"/>
              </a:rPr>
              <a:t> </a:t>
            </a:r>
            <a:r>
              <a:rPr sz="2800" dirty="0">
                <a:latin typeface="Times New Roman" pitchFamily="18" charset="0"/>
                <a:cs typeface="Times New Roman" pitchFamily="18" charset="0"/>
              </a:rPr>
              <a:t>production</a:t>
            </a:r>
            <a:r>
              <a:rPr sz="2800" spc="5" dirty="0">
                <a:latin typeface="Times New Roman" pitchFamily="18" charset="0"/>
                <a:cs typeface="Times New Roman" pitchFamily="18" charset="0"/>
              </a:rPr>
              <a:t> </a:t>
            </a:r>
            <a:r>
              <a:rPr sz="2800" dirty="0">
                <a:latin typeface="Times New Roman" pitchFamily="18" charset="0"/>
                <a:cs typeface="Times New Roman" pitchFamily="18" charset="0"/>
              </a:rPr>
              <a:t>programme</a:t>
            </a:r>
            <a:r>
              <a:rPr sz="2800" spc="5" dirty="0">
                <a:latin typeface="Times New Roman" pitchFamily="18" charset="0"/>
                <a:cs typeface="Times New Roman" pitchFamily="18" charset="0"/>
              </a:rPr>
              <a:t> </a:t>
            </a:r>
            <a:r>
              <a:rPr sz="2800" dirty="0">
                <a:latin typeface="Times New Roman" pitchFamily="18" charset="0"/>
                <a:cs typeface="Times New Roman" pitchFamily="18" charset="0"/>
              </a:rPr>
              <a:t>of</a:t>
            </a:r>
            <a:r>
              <a:rPr sz="2800" spc="5" dirty="0">
                <a:latin typeface="Times New Roman" pitchFamily="18" charset="0"/>
                <a:cs typeface="Times New Roman" pitchFamily="18" charset="0"/>
              </a:rPr>
              <a:t> </a:t>
            </a:r>
            <a:r>
              <a:rPr sz="2800" spc="-5" dirty="0">
                <a:latin typeface="Times New Roman" pitchFamily="18" charset="0"/>
                <a:cs typeface="Times New Roman" pitchFamily="18" charset="0"/>
              </a:rPr>
              <a:t>hybrids</a:t>
            </a:r>
            <a:r>
              <a:rPr sz="2800" spc="765" dirty="0">
                <a:latin typeface="Times New Roman" pitchFamily="18" charset="0"/>
                <a:cs typeface="Times New Roman" pitchFamily="18" charset="0"/>
              </a:rPr>
              <a:t> </a:t>
            </a:r>
            <a:r>
              <a:rPr sz="2800" dirty="0">
                <a:latin typeface="Times New Roman" pitchFamily="18" charset="0"/>
                <a:cs typeface="Times New Roman" pitchFamily="18" charset="0"/>
              </a:rPr>
              <a:t>and </a:t>
            </a:r>
            <a:r>
              <a:rPr sz="2800" spc="5" dirty="0">
                <a:latin typeface="Times New Roman" pitchFamily="18" charset="0"/>
                <a:cs typeface="Times New Roman" pitchFamily="18" charset="0"/>
              </a:rPr>
              <a:t> </a:t>
            </a:r>
            <a:r>
              <a:rPr sz="2800" dirty="0">
                <a:latin typeface="Times New Roman" pitchFamily="18" charset="0"/>
                <a:cs typeface="Times New Roman" pitchFamily="18" charset="0"/>
              </a:rPr>
              <a:t>their</a:t>
            </a:r>
            <a:r>
              <a:rPr sz="2800" spc="5" dirty="0">
                <a:latin typeface="Times New Roman" pitchFamily="18" charset="0"/>
                <a:cs typeface="Times New Roman" pitchFamily="18" charset="0"/>
              </a:rPr>
              <a:t> </a:t>
            </a:r>
            <a:r>
              <a:rPr sz="2800" dirty="0">
                <a:latin typeface="Times New Roman" pitchFamily="18" charset="0"/>
                <a:cs typeface="Times New Roman" pitchFamily="18" charset="0"/>
              </a:rPr>
              <a:t>parents</a:t>
            </a:r>
            <a:r>
              <a:rPr sz="2800" spc="5" dirty="0">
                <a:latin typeface="Times New Roman" pitchFamily="18" charset="0"/>
                <a:cs typeface="Times New Roman" pitchFamily="18" charset="0"/>
              </a:rPr>
              <a:t> </a:t>
            </a:r>
            <a:r>
              <a:rPr sz="2800" dirty="0">
                <a:latin typeface="Times New Roman" pitchFamily="18" charset="0"/>
                <a:cs typeface="Times New Roman" pitchFamily="18" charset="0"/>
              </a:rPr>
              <a:t>selected</a:t>
            </a:r>
            <a:r>
              <a:rPr sz="2800" spc="5" dirty="0">
                <a:latin typeface="Times New Roman" pitchFamily="18" charset="0"/>
                <a:cs typeface="Times New Roman" pitchFamily="18" charset="0"/>
              </a:rPr>
              <a:t> </a:t>
            </a:r>
            <a:r>
              <a:rPr sz="2800" dirty="0">
                <a:latin typeface="Times New Roman" pitchFamily="18" charset="0"/>
                <a:cs typeface="Times New Roman" pitchFamily="18" charset="0"/>
              </a:rPr>
              <a:t>field</a:t>
            </a:r>
            <a:r>
              <a:rPr sz="2800" spc="5" dirty="0">
                <a:latin typeface="Times New Roman" pitchFamily="18" charset="0"/>
                <a:cs typeface="Times New Roman" pitchFamily="18" charset="0"/>
              </a:rPr>
              <a:t> should</a:t>
            </a:r>
            <a:r>
              <a:rPr sz="2800" spc="10" dirty="0">
                <a:latin typeface="Times New Roman" pitchFamily="18" charset="0"/>
                <a:cs typeface="Times New Roman" pitchFamily="18" charset="0"/>
              </a:rPr>
              <a:t> </a:t>
            </a:r>
            <a:r>
              <a:rPr sz="2800" dirty="0">
                <a:latin typeface="Times New Roman" pitchFamily="18" charset="0"/>
                <a:cs typeface="Times New Roman" pitchFamily="18" charset="0"/>
              </a:rPr>
              <a:t>be</a:t>
            </a:r>
            <a:r>
              <a:rPr sz="2800" spc="5" dirty="0">
                <a:latin typeface="Times New Roman" pitchFamily="18" charset="0"/>
                <a:cs typeface="Times New Roman" pitchFamily="18" charset="0"/>
              </a:rPr>
              <a:t> free</a:t>
            </a:r>
            <a:r>
              <a:rPr sz="2800" spc="10" dirty="0">
                <a:latin typeface="Times New Roman" pitchFamily="18" charset="0"/>
                <a:cs typeface="Times New Roman" pitchFamily="18" charset="0"/>
              </a:rPr>
              <a:t> </a:t>
            </a:r>
            <a:r>
              <a:rPr sz="2800" spc="5" dirty="0">
                <a:latin typeface="Times New Roman" pitchFamily="18" charset="0"/>
                <a:cs typeface="Times New Roman" pitchFamily="18" charset="0"/>
              </a:rPr>
              <a:t>from </a:t>
            </a:r>
            <a:r>
              <a:rPr sz="2800" spc="-765" dirty="0">
                <a:latin typeface="Times New Roman" pitchFamily="18" charset="0"/>
                <a:cs typeface="Times New Roman" pitchFamily="18" charset="0"/>
              </a:rPr>
              <a:t> </a:t>
            </a:r>
            <a:r>
              <a:rPr sz="2800" dirty="0">
                <a:latin typeface="Times New Roman" pitchFamily="18" charset="0"/>
                <a:cs typeface="Times New Roman" pitchFamily="18" charset="0"/>
              </a:rPr>
              <a:t>volunteer </a:t>
            </a:r>
            <a:r>
              <a:rPr sz="2800" spc="5" dirty="0">
                <a:latin typeface="Times New Roman" pitchFamily="18" charset="0"/>
                <a:cs typeface="Times New Roman" pitchFamily="18" charset="0"/>
              </a:rPr>
              <a:t>plants.</a:t>
            </a:r>
            <a:endParaRPr sz="2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280158"/>
            <a:ext cx="9220199" cy="7111242"/>
          </a:xfrm>
          <a:prstGeom prst="rect">
            <a:avLst/>
          </a:prstGeom>
        </p:spPr>
        <p:txBody>
          <a:bodyPr vert="horz" wrap="square" lIns="0" tIns="158750" rIns="0" bIns="0" rtlCol="0">
            <a:spAutoFit/>
          </a:bodyPr>
          <a:lstStyle/>
          <a:p>
            <a:pPr marL="12700" algn="just">
              <a:lnSpc>
                <a:spcPct val="150000"/>
              </a:lnSpc>
              <a:spcBef>
                <a:spcPts val="1250"/>
              </a:spcBef>
            </a:pPr>
            <a:r>
              <a:rPr sz="2400" b="1" spc="-5" dirty="0">
                <a:latin typeface="Times New Roman" pitchFamily="18" charset="0"/>
                <a:cs typeface="Times New Roman" pitchFamily="18" charset="0"/>
              </a:rPr>
              <a:t>Planting</a:t>
            </a:r>
            <a:r>
              <a:rPr sz="2400" b="1" spc="-85" dirty="0">
                <a:latin typeface="Times New Roman" pitchFamily="18" charset="0"/>
                <a:cs typeface="Times New Roman" pitchFamily="18" charset="0"/>
              </a:rPr>
              <a:t> </a:t>
            </a:r>
            <a:r>
              <a:rPr sz="2400" b="1" spc="-5" dirty="0">
                <a:latin typeface="Times New Roman" pitchFamily="18" charset="0"/>
                <a:cs typeface="Times New Roman" pitchFamily="18" charset="0"/>
              </a:rPr>
              <a:t>ratio</a:t>
            </a:r>
            <a:r>
              <a:rPr sz="2400" spc="-5" dirty="0">
                <a:latin typeface="Times New Roman" pitchFamily="18" charset="0"/>
                <a:cs typeface="Times New Roman" pitchFamily="18" charset="0"/>
              </a:rPr>
              <a:t>:</a:t>
            </a:r>
            <a:endParaRPr sz="2400" dirty="0">
              <a:latin typeface="Times New Roman" pitchFamily="18" charset="0"/>
              <a:cs typeface="Times New Roman" pitchFamily="18" charset="0"/>
            </a:endParaRPr>
          </a:p>
          <a:p>
            <a:pPr marL="192405" marR="5715" indent="-180340" algn="just">
              <a:lnSpc>
                <a:spcPct val="150000"/>
              </a:lnSpc>
              <a:spcBef>
                <a:spcPts val="1155"/>
              </a:spcBef>
              <a:buChar char="•"/>
              <a:tabLst>
                <a:tab pos="193040" algn="l"/>
              </a:tabLst>
            </a:pPr>
            <a:r>
              <a:rPr sz="2400" dirty="0">
                <a:latin typeface="Times New Roman" pitchFamily="18" charset="0"/>
                <a:cs typeface="Times New Roman" pitchFamily="18" charset="0"/>
              </a:rPr>
              <a:t>Planting</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ratio</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refers</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to</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the</a:t>
            </a:r>
            <a:r>
              <a:rPr sz="2400" spc="-5" dirty="0">
                <a:latin typeface="Times New Roman" pitchFamily="18" charset="0"/>
                <a:cs typeface="Times New Roman" pitchFamily="18" charset="0"/>
              </a:rPr>
              <a:t> number</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of</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rows</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of</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the</a:t>
            </a:r>
            <a:r>
              <a:rPr sz="2400" spc="665" dirty="0">
                <a:latin typeface="Times New Roman" pitchFamily="18" charset="0"/>
                <a:cs typeface="Times New Roman" pitchFamily="18" charset="0"/>
              </a:rPr>
              <a:t> </a:t>
            </a:r>
            <a:r>
              <a:rPr sz="2400" dirty="0">
                <a:latin typeface="Times New Roman" pitchFamily="18" charset="0"/>
                <a:cs typeface="Times New Roman" pitchFamily="18" charset="0"/>
              </a:rPr>
              <a:t>male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parent</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of</a:t>
            </a:r>
            <a:r>
              <a:rPr sz="2400" spc="-5" dirty="0">
                <a:latin typeface="Times New Roman" pitchFamily="18" charset="0"/>
                <a:cs typeface="Times New Roman" pitchFamily="18" charset="0"/>
              </a:rPr>
              <a:t> that</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of</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the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female</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parent,</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in</a:t>
            </a:r>
            <a:r>
              <a:rPr sz="2400" dirty="0">
                <a:latin typeface="Times New Roman" pitchFamily="18" charset="0"/>
                <a:cs typeface="Times New Roman" pitchFamily="18" charset="0"/>
              </a:rPr>
              <a:t> </a:t>
            </a:r>
            <a:r>
              <a:rPr sz="2400" spc="-15" dirty="0">
                <a:latin typeface="Times New Roman" pitchFamily="18" charset="0"/>
                <a:cs typeface="Times New Roman" pitchFamily="18" charset="0"/>
              </a:rPr>
              <a:t>the</a:t>
            </a:r>
            <a:r>
              <a:rPr sz="2400" spc="-10" dirty="0">
                <a:latin typeface="Times New Roman" pitchFamily="18" charset="0"/>
                <a:cs typeface="Times New Roman" pitchFamily="18" charset="0"/>
              </a:rPr>
              <a:t> hybrid</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seed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production</a:t>
            </a:r>
            <a:r>
              <a:rPr sz="2400" spc="-55" dirty="0">
                <a:latin typeface="Times New Roman" pitchFamily="18" charset="0"/>
                <a:cs typeface="Times New Roman" pitchFamily="18" charset="0"/>
              </a:rPr>
              <a:t> </a:t>
            </a:r>
            <a:r>
              <a:rPr sz="2400" dirty="0">
                <a:latin typeface="Times New Roman" pitchFamily="18" charset="0"/>
                <a:cs typeface="Times New Roman" pitchFamily="18" charset="0"/>
              </a:rPr>
              <a:t>plot.</a:t>
            </a:r>
          </a:p>
          <a:p>
            <a:pPr marL="192405" algn="just">
              <a:lnSpc>
                <a:spcPct val="150000"/>
              </a:lnSpc>
              <a:spcBef>
                <a:spcPts val="1150"/>
              </a:spcBef>
            </a:pPr>
            <a:r>
              <a:rPr sz="2400" dirty="0">
                <a:latin typeface="Times New Roman" pitchFamily="18" charset="0"/>
                <a:cs typeface="Times New Roman" pitchFamily="18" charset="0"/>
              </a:rPr>
              <a:t>Appropriate</a:t>
            </a:r>
            <a:r>
              <a:rPr sz="2400" spc="-55" dirty="0">
                <a:latin typeface="Times New Roman" pitchFamily="18" charset="0"/>
                <a:cs typeface="Times New Roman" pitchFamily="18" charset="0"/>
              </a:rPr>
              <a:t> </a:t>
            </a:r>
            <a:r>
              <a:rPr sz="2400" spc="-5" dirty="0">
                <a:latin typeface="Times New Roman" pitchFamily="18" charset="0"/>
                <a:cs typeface="Times New Roman" pitchFamily="18" charset="0"/>
              </a:rPr>
              <a:t>line</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ratio</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seed</a:t>
            </a:r>
            <a:r>
              <a:rPr sz="2400" spc="-35"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pollinator</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parents</a:t>
            </a:r>
          </a:p>
          <a:p>
            <a:pPr marL="194945" marR="5080" indent="-182880" algn="just">
              <a:lnSpc>
                <a:spcPct val="150000"/>
              </a:lnSpc>
              <a:spcBef>
                <a:spcPts val="1150"/>
              </a:spcBef>
              <a:buChar char="•"/>
              <a:tabLst>
                <a:tab pos="195580" algn="l"/>
              </a:tabLst>
            </a:pPr>
            <a:r>
              <a:rPr sz="2400" dirty="0">
                <a:latin typeface="Times New Roman" pitchFamily="18" charset="0"/>
                <a:cs typeface="Times New Roman" pitchFamily="18" charset="0"/>
              </a:rPr>
              <a:t>It depends on: </a:t>
            </a:r>
            <a:r>
              <a:rPr sz="2400" spc="-5" dirty="0">
                <a:latin typeface="Times New Roman" pitchFamily="18" charset="0"/>
                <a:cs typeface="Times New Roman" pitchFamily="18" charset="0"/>
              </a:rPr>
              <a:t>nature </a:t>
            </a:r>
            <a:r>
              <a:rPr sz="2400" spc="-10" dirty="0">
                <a:latin typeface="Times New Roman" pitchFamily="18" charset="0"/>
                <a:cs typeface="Times New Roman" pitchFamily="18" charset="0"/>
              </a:rPr>
              <a:t>of </a:t>
            </a:r>
            <a:r>
              <a:rPr sz="2400" dirty="0">
                <a:latin typeface="Times New Roman" pitchFamily="18" charset="0"/>
                <a:cs typeface="Times New Roman" pitchFamily="18" charset="0"/>
              </a:rPr>
              <a:t>pollination, amount </a:t>
            </a:r>
            <a:r>
              <a:rPr sz="2400" spc="-10" dirty="0">
                <a:latin typeface="Times New Roman" pitchFamily="18" charset="0"/>
                <a:cs typeface="Times New Roman" pitchFamily="18" charset="0"/>
              </a:rPr>
              <a:t>of </a:t>
            </a:r>
            <a:r>
              <a:rPr sz="2400" dirty="0">
                <a:latin typeface="Times New Roman" pitchFamily="18" charset="0"/>
                <a:cs typeface="Times New Roman" pitchFamily="18" charset="0"/>
              </a:rPr>
              <a:t>pollen </a:t>
            </a:r>
            <a:r>
              <a:rPr sz="2400" spc="-5" dirty="0">
                <a:latin typeface="Times New Roman" pitchFamily="18" charset="0"/>
                <a:cs typeface="Times New Roman" pitchFamily="18" charset="0"/>
              </a:rPr>
              <a:t>shed, </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mode </a:t>
            </a:r>
            <a:r>
              <a:rPr sz="2400" spc="-10" dirty="0">
                <a:latin typeface="Times New Roman" pitchFamily="18" charset="0"/>
                <a:cs typeface="Times New Roman" pitchFamily="18" charset="0"/>
              </a:rPr>
              <a:t>of </a:t>
            </a:r>
            <a:r>
              <a:rPr sz="2400" dirty="0">
                <a:latin typeface="Times New Roman" pitchFamily="18" charset="0"/>
                <a:cs typeface="Times New Roman" pitchFamily="18" charset="0"/>
              </a:rPr>
              <a:t>pollination, </a:t>
            </a:r>
            <a:r>
              <a:rPr sz="2400" spc="-5" dirty="0">
                <a:latin typeface="Times New Roman" pitchFamily="18" charset="0"/>
                <a:cs typeface="Times New Roman" pitchFamily="18" charset="0"/>
              </a:rPr>
              <a:t>pollen </a:t>
            </a:r>
            <a:r>
              <a:rPr sz="2400" spc="-25" dirty="0">
                <a:latin typeface="Times New Roman" pitchFamily="18" charset="0"/>
                <a:cs typeface="Times New Roman" pitchFamily="18" charset="0"/>
              </a:rPr>
              <a:t>viability, </a:t>
            </a:r>
            <a:r>
              <a:rPr sz="2400" spc="-5" dirty="0">
                <a:latin typeface="Times New Roman" pitchFamily="18" charset="0"/>
                <a:cs typeface="Times New Roman" pitchFamily="18" charset="0"/>
              </a:rPr>
              <a:t>stigma </a:t>
            </a:r>
            <a:r>
              <a:rPr sz="2400" spc="-20" dirty="0">
                <a:latin typeface="Times New Roman" pitchFamily="18" charset="0"/>
                <a:cs typeface="Times New Roman" pitchFamily="18" charset="0"/>
              </a:rPr>
              <a:t>receptivity, </a:t>
            </a:r>
            <a:r>
              <a:rPr sz="2400" spc="-10" dirty="0">
                <a:latin typeface="Times New Roman" pitchFamily="18" charset="0"/>
                <a:cs typeface="Times New Roman" pitchFamily="18" charset="0"/>
              </a:rPr>
              <a:t>wind </a:t>
            </a:r>
            <a:r>
              <a:rPr sz="2400" spc="-5" dirty="0">
                <a:latin typeface="Times New Roman" pitchFamily="18" charset="0"/>
                <a:cs typeface="Times New Roman" pitchFamily="18" charset="0"/>
              </a:rPr>
              <a:t> </a:t>
            </a:r>
            <a:r>
              <a:rPr sz="2400" spc="-25" dirty="0">
                <a:latin typeface="Times New Roman" pitchFamily="18" charset="0"/>
                <a:cs typeface="Times New Roman" pitchFamily="18" charset="0"/>
              </a:rPr>
              <a:t>velocity,</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density</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movement</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of</a:t>
            </a:r>
            <a:r>
              <a:rPr sz="2400" spc="-5" dirty="0">
                <a:latin typeface="Times New Roman" pitchFamily="18" charset="0"/>
                <a:cs typeface="Times New Roman" pitchFamily="18" charset="0"/>
              </a:rPr>
              <a:t> vector;</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height</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of</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pollinator</a:t>
            </a:r>
            <a:r>
              <a:rPr sz="2400" spc="-55"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agronomical</a:t>
            </a:r>
            <a:r>
              <a:rPr sz="2400" spc="5" dirty="0">
                <a:latin typeface="Times New Roman" pitchFamily="18" charset="0"/>
                <a:cs typeface="Times New Roman" pitchFamily="18" charset="0"/>
              </a:rPr>
              <a:t> management.</a:t>
            </a:r>
            <a:endParaRPr sz="2400" dirty="0">
              <a:latin typeface="Times New Roman" pitchFamily="18" charset="0"/>
              <a:cs typeface="Times New Roman" pitchFamily="18" charset="0"/>
            </a:endParaRPr>
          </a:p>
          <a:p>
            <a:pPr marL="194945" marR="5080" indent="-182880" algn="just">
              <a:lnSpc>
                <a:spcPct val="150000"/>
              </a:lnSpc>
              <a:spcBef>
                <a:spcPts val="1155"/>
              </a:spcBef>
              <a:buChar char="•"/>
              <a:tabLst>
                <a:tab pos="195580" algn="l"/>
              </a:tabLst>
            </a:pPr>
            <a:r>
              <a:rPr sz="2400" dirty="0">
                <a:latin typeface="Times New Roman" pitchFamily="18" charset="0"/>
                <a:cs typeface="Times New Roman" pitchFamily="18" charset="0"/>
              </a:rPr>
              <a:t>It </a:t>
            </a:r>
            <a:r>
              <a:rPr sz="2400" spc="-15" dirty="0">
                <a:latin typeface="Times New Roman" pitchFamily="18" charset="0"/>
                <a:cs typeface="Times New Roman" pitchFamily="18" charset="0"/>
              </a:rPr>
              <a:t>differs </a:t>
            </a:r>
            <a:r>
              <a:rPr sz="2400" spc="5" dirty="0">
                <a:latin typeface="Times New Roman" pitchFamily="18" charset="0"/>
                <a:cs typeface="Times New Roman" pitchFamily="18" charset="0"/>
              </a:rPr>
              <a:t>from </a:t>
            </a:r>
            <a:r>
              <a:rPr sz="2400" spc="-10" dirty="0">
                <a:latin typeface="Times New Roman" pitchFamily="18" charset="0"/>
                <a:cs typeface="Times New Roman" pitchFamily="18" charset="0"/>
              </a:rPr>
              <a:t>crop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crop, genotype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genotype </a:t>
            </a:r>
            <a:r>
              <a:rPr sz="2400" dirty="0">
                <a:latin typeface="Times New Roman" pitchFamily="18" charset="0"/>
                <a:cs typeface="Times New Roman" pitchFamily="18" charset="0"/>
              </a:rPr>
              <a:t>and </a:t>
            </a:r>
            <a:r>
              <a:rPr sz="2400" spc="-5" dirty="0">
                <a:latin typeface="Times New Roman" pitchFamily="18" charset="0"/>
                <a:cs typeface="Times New Roman" pitchFamily="18" charset="0"/>
              </a:rPr>
              <a:t>place </a:t>
            </a:r>
            <a:r>
              <a:rPr sz="2400" dirty="0">
                <a:latin typeface="Times New Roman" pitchFamily="18" charset="0"/>
                <a:cs typeface="Times New Roman" pitchFamily="18" charset="0"/>
              </a:rPr>
              <a:t> to</a:t>
            </a:r>
            <a:r>
              <a:rPr sz="2400" spc="-40" dirty="0">
                <a:latin typeface="Times New Roman" pitchFamily="18" charset="0"/>
                <a:cs typeface="Times New Roman" pitchFamily="18" charset="0"/>
              </a:rPr>
              <a:t> </a:t>
            </a:r>
            <a:r>
              <a:rPr sz="2400" dirty="0">
                <a:latin typeface="Times New Roman" pitchFamily="18" charset="0"/>
                <a:cs typeface="Times New Roman" pitchFamily="18" charset="0"/>
              </a:rPr>
              <a:t>place.</a:t>
            </a:r>
          </a:p>
          <a:p>
            <a:pPr marL="195580" indent="-182880" algn="just">
              <a:lnSpc>
                <a:spcPct val="150000"/>
              </a:lnSpc>
              <a:spcBef>
                <a:spcPts val="1150"/>
              </a:spcBef>
              <a:buChar char="•"/>
              <a:tabLst>
                <a:tab pos="195580" algn="l"/>
              </a:tabLst>
            </a:pPr>
            <a:r>
              <a:rPr sz="2400" spc="-5" dirty="0">
                <a:latin typeface="Times New Roman" pitchFamily="18" charset="0"/>
                <a:cs typeface="Times New Roman" pitchFamily="18" charset="0"/>
              </a:rPr>
              <a:t>First</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last</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row</a:t>
            </a:r>
            <a:r>
              <a:rPr sz="2400" dirty="0">
                <a:latin typeface="Times New Roman" pitchFamily="18" charset="0"/>
                <a:cs typeface="Times New Roman" pitchFamily="18" charset="0"/>
              </a:rPr>
              <a:t> should preferably</a:t>
            </a:r>
            <a:r>
              <a:rPr sz="2400" spc="-35" dirty="0">
                <a:latin typeface="Times New Roman" pitchFamily="18" charset="0"/>
                <a:cs typeface="Times New Roman" pitchFamily="18" charset="0"/>
              </a:rPr>
              <a:t> </a:t>
            </a:r>
            <a:r>
              <a:rPr sz="2400" dirty="0">
                <a:latin typeface="Times New Roman" pitchFamily="18" charset="0"/>
                <a:cs typeface="Times New Roman" pitchFamily="18" charset="0"/>
              </a:rPr>
              <a:t>be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15" dirty="0">
                <a:latin typeface="Times New Roman" pitchFamily="18" charset="0"/>
                <a:cs typeface="Times New Roman" pitchFamily="18" charset="0"/>
              </a:rPr>
              <a:t> pollinator.</a:t>
            </a:r>
            <a:endParaRPr sz="2400" dirty="0">
              <a:latin typeface="Times New Roman" pitchFamily="18" charset="0"/>
              <a:cs typeface="Times New Roman" pitchFamily="18" charset="0"/>
            </a:endParaRPr>
          </a:p>
          <a:p>
            <a:pPr marL="195580" indent="-182880" algn="just">
              <a:lnSpc>
                <a:spcPct val="150000"/>
              </a:lnSpc>
              <a:spcBef>
                <a:spcPts val="1155"/>
              </a:spcBef>
              <a:buChar char="•"/>
              <a:tabLst>
                <a:tab pos="195580" algn="l"/>
              </a:tabLst>
            </a:pPr>
            <a:r>
              <a:rPr sz="2400" spc="-5" dirty="0">
                <a:latin typeface="Times New Roman" pitchFamily="18" charset="0"/>
                <a:cs typeface="Times New Roman" pitchFamily="18" charset="0"/>
              </a:rPr>
              <a:t>row</a:t>
            </a:r>
            <a:r>
              <a:rPr sz="2400" spc="-30" dirty="0">
                <a:latin typeface="Times New Roman" pitchFamily="18" charset="0"/>
                <a:cs typeface="Times New Roman" pitchFamily="18" charset="0"/>
              </a:rPr>
              <a:t> </a:t>
            </a:r>
            <a:r>
              <a:rPr sz="2400" dirty="0">
                <a:latin typeface="Times New Roman" pitchFamily="18" charset="0"/>
                <a:cs typeface="Times New Roman" pitchFamily="18" charset="0"/>
              </a:rPr>
              <a:t>should</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be</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across</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the</a:t>
            </a:r>
            <a:r>
              <a:rPr sz="2400" spc="-15" dirty="0">
                <a:latin typeface="Times New Roman" pitchFamily="18" charset="0"/>
                <a:cs typeface="Times New Roman" pitchFamily="18" charset="0"/>
              </a:rPr>
              <a:t> </a:t>
            </a:r>
            <a:r>
              <a:rPr sz="2400" spc="-10" dirty="0">
                <a:latin typeface="Times New Roman" pitchFamily="18" charset="0"/>
                <a:cs typeface="Times New Roman" pitchFamily="18" charset="0"/>
              </a:rPr>
              <a:t>wind</a:t>
            </a:r>
            <a:r>
              <a:rPr sz="2400" spc="35" dirty="0">
                <a:latin typeface="Times New Roman" pitchFamily="18" charset="0"/>
                <a:cs typeface="Times New Roman" pitchFamily="18" charset="0"/>
              </a:rPr>
              <a:t> </a:t>
            </a:r>
            <a:r>
              <a:rPr sz="2400" dirty="0">
                <a:latin typeface="Times New Roman" pitchFamily="18" charset="0"/>
                <a:cs typeface="Times New Roman" pitchFamily="18" charset="0"/>
              </a:rPr>
              <a:t>direction.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98447" y="685800"/>
            <a:ext cx="7540752" cy="6553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838200"/>
            <a:ext cx="8229600" cy="5715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6800" y="1143000"/>
            <a:ext cx="7848600" cy="5715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493776"/>
            <a:ext cx="4572000" cy="3087624"/>
          </a:xfrm>
          <a:prstGeom prst="rect">
            <a:avLst/>
          </a:prstGeom>
        </p:spPr>
      </p:pic>
      <p:pic>
        <p:nvPicPr>
          <p:cNvPr id="3" name="object 3"/>
          <p:cNvPicPr/>
          <p:nvPr/>
        </p:nvPicPr>
        <p:blipFill>
          <a:blip r:embed="rId3" cstate="print"/>
          <a:stretch>
            <a:fillRect/>
          </a:stretch>
        </p:blipFill>
        <p:spPr>
          <a:xfrm>
            <a:off x="5117591" y="533400"/>
            <a:ext cx="4483608" cy="3048000"/>
          </a:xfrm>
          <a:prstGeom prst="rect">
            <a:avLst/>
          </a:prstGeom>
        </p:spPr>
      </p:pic>
      <p:pic>
        <p:nvPicPr>
          <p:cNvPr id="5" name="object 5"/>
          <p:cNvPicPr/>
          <p:nvPr/>
        </p:nvPicPr>
        <p:blipFill>
          <a:blip r:embed="rId4" cstate="print"/>
          <a:stretch>
            <a:fillRect/>
          </a:stretch>
        </p:blipFill>
        <p:spPr>
          <a:xfrm>
            <a:off x="457200" y="3657600"/>
            <a:ext cx="4559808" cy="3048000"/>
          </a:xfrm>
          <a:prstGeom prst="rect">
            <a:avLst/>
          </a:prstGeom>
        </p:spPr>
      </p:pic>
      <p:sp>
        <p:nvSpPr>
          <p:cNvPr id="7" name="object 7"/>
          <p:cNvSpPr txBox="1"/>
          <p:nvPr/>
        </p:nvSpPr>
        <p:spPr>
          <a:xfrm>
            <a:off x="457200" y="6833235"/>
            <a:ext cx="9067799" cy="634365"/>
          </a:xfrm>
          <a:prstGeom prst="rect">
            <a:avLst/>
          </a:prstGeom>
          <a:ln>
            <a:noFill/>
          </a:ln>
        </p:spPr>
        <p:txBody>
          <a:bodyPr vert="horz" wrap="square" lIns="0" tIns="11430" rIns="0" bIns="0" rtlCol="0">
            <a:spAutoFit/>
          </a:bodyPr>
          <a:lstStyle/>
          <a:p>
            <a:pPr marL="12700" marR="5080">
              <a:lnSpc>
                <a:spcPct val="100000"/>
              </a:lnSpc>
              <a:spcBef>
                <a:spcPts val="90"/>
              </a:spcBef>
              <a:tabLst>
                <a:tab pos="1591310" algn="l"/>
                <a:tab pos="2663825" algn="l"/>
                <a:tab pos="3161030" algn="l"/>
                <a:tab pos="4090670" algn="l"/>
                <a:tab pos="4782185" algn="l"/>
                <a:tab pos="5346065" algn="l"/>
                <a:tab pos="6251575" algn="l"/>
                <a:tab pos="6940550" algn="l"/>
                <a:tab pos="7616825" algn="l"/>
              </a:tabLst>
            </a:pPr>
            <a:r>
              <a:rPr sz="2000" b="1" spc="-20" dirty="0">
                <a:latin typeface="Times New Roman" pitchFamily="18" charset="0"/>
                <a:cs typeface="Times New Roman" pitchFamily="18" charset="0"/>
              </a:rPr>
              <a:t>P</a:t>
            </a:r>
            <a:r>
              <a:rPr sz="2000" b="1" spc="-10" dirty="0">
                <a:latin typeface="Times New Roman" pitchFamily="18" charset="0"/>
                <a:cs typeface="Times New Roman" pitchFamily="18" charset="0"/>
              </a:rPr>
              <a:t>ho</a:t>
            </a:r>
            <a:r>
              <a:rPr sz="2000" b="1" spc="15" dirty="0">
                <a:latin typeface="Times New Roman" pitchFamily="18" charset="0"/>
                <a:cs typeface="Times New Roman" pitchFamily="18" charset="0"/>
              </a:rPr>
              <a:t>t</a:t>
            </a:r>
            <a:r>
              <a:rPr sz="2000" b="1" spc="-10" dirty="0">
                <a:latin typeface="Times New Roman" pitchFamily="18" charset="0"/>
                <a:cs typeface="Times New Roman" pitchFamily="18" charset="0"/>
              </a:rPr>
              <a:t>og</a:t>
            </a:r>
            <a:r>
              <a:rPr sz="2000" b="1" dirty="0">
                <a:latin typeface="Times New Roman" pitchFamily="18" charset="0"/>
                <a:cs typeface="Times New Roman" pitchFamily="18" charset="0"/>
              </a:rPr>
              <a:t>r</a:t>
            </a:r>
            <a:r>
              <a:rPr sz="2000" b="1" spc="-10" dirty="0">
                <a:latin typeface="Times New Roman" pitchFamily="18" charset="0"/>
                <a:cs typeface="Times New Roman" pitchFamily="18" charset="0"/>
              </a:rPr>
              <a:t>a</a:t>
            </a:r>
            <a:r>
              <a:rPr sz="2000" b="1" spc="10" dirty="0">
                <a:latin typeface="Times New Roman" pitchFamily="18" charset="0"/>
                <a:cs typeface="Times New Roman" pitchFamily="18" charset="0"/>
              </a:rPr>
              <a:t>p</a:t>
            </a:r>
            <a:r>
              <a:rPr sz="2000" b="1" spc="-10" dirty="0">
                <a:latin typeface="Times New Roman" pitchFamily="18" charset="0"/>
                <a:cs typeface="Times New Roman" pitchFamily="18" charset="0"/>
              </a:rPr>
              <a:t>h</a:t>
            </a:r>
            <a:r>
              <a:rPr sz="2000" b="1" spc="-5" dirty="0">
                <a:latin typeface="Times New Roman" pitchFamily="18" charset="0"/>
                <a:cs typeface="Times New Roman" pitchFamily="18" charset="0"/>
              </a:rPr>
              <a:t>s</a:t>
            </a:r>
            <a:r>
              <a:rPr sz="2000" b="1" dirty="0">
                <a:latin typeface="Times New Roman" pitchFamily="18" charset="0"/>
                <a:cs typeface="Times New Roman" pitchFamily="18" charset="0"/>
              </a:rPr>
              <a:t>	</a:t>
            </a:r>
            <a:r>
              <a:rPr sz="2000" b="1" spc="5" dirty="0">
                <a:latin typeface="Times New Roman" pitchFamily="18" charset="0"/>
                <a:cs typeface="Times New Roman" pitchFamily="18" charset="0"/>
              </a:rPr>
              <a:t>s</a:t>
            </a:r>
            <a:r>
              <a:rPr sz="2000" b="1" spc="-10" dirty="0">
                <a:latin typeface="Times New Roman" pitchFamily="18" charset="0"/>
                <a:cs typeface="Times New Roman" pitchFamily="18" charset="0"/>
              </a:rPr>
              <a:t>h</a:t>
            </a:r>
            <a:r>
              <a:rPr sz="2000" b="1" spc="10" dirty="0">
                <a:latin typeface="Times New Roman" pitchFamily="18" charset="0"/>
                <a:cs typeface="Times New Roman" pitchFamily="18" charset="0"/>
              </a:rPr>
              <a:t>o</a:t>
            </a:r>
            <a:r>
              <a:rPr sz="2000" b="1" spc="-10" dirty="0">
                <a:latin typeface="Times New Roman" pitchFamily="18" charset="0"/>
                <a:cs typeface="Times New Roman" pitchFamily="18" charset="0"/>
              </a:rPr>
              <a:t>w</a:t>
            </a:r>
            <a:r>
              <a:rPr sz="2000" b="1" spc="-15" dirty="0">
                <a:latin typeface="Times New Roman" pitchFamily="18" charset="0"/>
                <a:cs typeface="Times New Roman" pitchFamily="18" charset="0"/>
              </a:rPr>
              <a:t>i</a:t>
            </a:r>
            <a:r>
              <a:rPr sz="2000" b="1" spc="10" dirty="0">
                <a:latin typeface="Times New Roman" pitchFamily="18" charset="0"/>
                <a:cs typeface="Times New Roman" pitchFamily="18" charset="0"/>
              </a:rPr>
              <a:t>n</a:t>
            </a:r>
            <a:r>
              <a:rPr sz="2000" b="1" spc="-5" dirty="0">
                <a:latin typeface="Times New Roman" pitchFamily="18" charset="0"/>
                <a:cs typeface="Times New Roman" pitchFamily="18" charset="0"/>
              </a:rPr>
              <a:t>g</a:t>
            </a:r>
            <a:r>
              <a:rPr sz="2000" b="1" dirty="0">
                <a:latin typeface="Times New Roman" pitchFamily="18" charset="0"/>
                <a:cs typeface="Times New Roman" pitchFamily="18" charset="0"/>
              </a:rPr>
              <a:t>	</a:t>
            </a:r>
            <a:r>
              <a:rPr sz="2000" b="1" spc="-5" dirty="0">
                <a:latin typeface="Times New Roman" pitchFamily="18" charset="0"/>
                <a:cs typeface="Times New Roman" pitchFamily="18" charset="0"/>
              </a:rPr>
              <a:t>t</a:t>
            </a:r>
            <a:r>
              <a:rPr sz="2000" b="1" spc="10" dirty="0">
                <a:latin typeface="Times New Roman" pitchFamily="18" charset="0"/>
                <a:cs typeface="Times New Roman" pitchFamily="18" charset="0"/>
              </a:rPr>
              <a:t>h</a:t>
            </a:r>
            <a:r>
              <a:rPr sz="2000" b="1" spc="-5" dirty="0">
                <a:latin typeface="Times New Roman" pitchFamily="18" charset="0"/>
                <a:cs typeface="Times New Roman" pitchFamily="18" charset="0"/>
              </a:rPr>
              <a:t>e</a:t>
            </a:r>
            <a:r>
              <a:rPr sz="2000" b="1" dirty="0">
                <a:latin typeface="Times New Roman" pitchFamily="18" charset="0"/>
                <a:cs typeface="Times New Roman" pitchFamily="18" charset="0"/>
              </a:rPr>
              <a:t>	</a:t>
            </a:r>
            <a:r>
              <a:rPr sz="2000" b="1" spc="-10" dirty="0">
                <a:latin typeface="Times New Roman" pitchFamily="18" charset="0"/>
                <a:cs typeface="Times New Roman" pitchFamily="18" charset="0"/>
              </a:rPr>
              <a:t>d</a:t>
            </a:r>
            <a:r>
              <a:rPr sz="2000" b="1" spc="-15" dirty="0">
                <a:latin typeface="Times New Roman" pitchFamily="18" charset="0"/>
                <a:cs typeface="Times New Roman" pitchFamily="18" charset="0"/>
              </a:rPr>
              <a:t>i</a:t>
            </a:r>
            <a:r>
              <a:rPr sz="2000" b="1" spc="5" dirty="0">
                <a:latin typeface="Times New Roman" pitchFamily="18" charset="0"/>
                <a:cs typeface="Times New Roman" pitchFamily="18" charset="0"/>
              </a:rPr>
              <a:t>s</a:t>
            </a:r>
            <a:r>
              <a:rPr sz="2000" b="1" spc="15" dirty="0">
                <a:latin typeface="Times New Roman" pitchFamily="18" charset="0"/>
                <a:cs typeface="Times New Roman" pitchFamily="18" charset="0"/>
              </a:rPr>
              <a:t>t</a:t>
            </a:r>
            <a:r>
              <a:rPr sz="2000" b="1" spc="-15" dirty="0">
                <a:latin typeface="Times New Roman" pitchFamily="18" charset="0"/>
                <a:cs typeface="Times New Roman" pitchFamily="18" charset="0"/>
              </a:rPr>
              <a:t>i</a:t>
            </a:r>
            <a:r>
              <a:rPr sz="2000" b="1" spc="-10" dirty="0">
                <a:latin typeface="Times New Roman" pitchFamily="18" charset="0"/>
                <a:cs typeface="Times New Roman" pitchFamily="18" charset="0"/>
              </a:rPr>
              <a:t>n</a:t>
            </a:r>
            <a:r>
              <a:rPr sz="2000" b="1" spc="5" dirty="0">
                <a:latin typeface="Times New Roman" pitchFamily="18" charset="0"/>
                <a:cs typeface="Times New Roman" pitchFamily="18" charset="0"/>
              </a:rPr>
              <a:t>c</a:t>
            </a:r>
            <a:r>
              <a:rPr sz="2000" b="1" spc="-5" dirty="0">
                <a:latin typeface="Times New Roman" pitchFamily="18" charset="0"/>
                <a:cs typeface="Times New Roman" pitchFamily="18" charset="0"/>
              </a:rPr>
              <a:t>t</a:t>
            </a:r>
            <a:r>
              <a:rPr sz="2000" b="1" dirty="0">
                <a:latin typeface="Times New Roman" pitchFamily="18" charset="0"/>
                <a:cs typeface="Times New Roman" pitchFamily="18" charset="0"/>
              </a:rPr>
              <a:t>	</a:t>
            </a:r>
            <a:r>
              <a:rPr sz="2000" b="1" spc="30" dirty="0">
                <a:latin typeface="Times New Roman" pitchFamily="18" charset="0"/>
                <a:cs typeface="Times New Roman" pitchFamily="18" charset="0"/>
              </a:rPr>
              <a:t>m</a:t>
            </a:r>
            <a:r>
              <a:rPr sz="2000" b="1" spc="-10" dirty="0">
                <a:latin typeface="Times New Roman" pitchFamily="18" charset="0"/>
                <a:cs typeface="Times New Roman" pitchFamily="18" charset="0"/>
              </a:rPr>
              <a:t>a</a:t>
            </a:r>
            <a:r>
              <a:rPr sz="2000" b="1" spc="-15" dirty="0">
                <a:latin typeface="Times New Roman" pitchFamily="18" charset="0"/>
                <a:cs typeface="Times New Roman" pitchFamily="18" charset="0"/>
              </a:rPr>
              <a:t>l</a:t>
            </a:r>
            <a:r>
              <a:rPr sz="2000" b="1" spc="-5" dirty="0">
                <a:latin typeface="Times New Roman" pitchFamily="18" charset="0"/>
                <a:cs typeface="Times New Roman" pitchFamily="18" charset="0"/>
              </a:rPr>
              <a:t>e</a:t>
            </a:r>
            <a:r>
              <a:rPr sz="2000" b="1" dirty="0">
                <a:latin typeface="Times New Roman" pitchFamily="18" charset="0"/>
                <a:cs typeface="Times New Roman" pitchFamily="18" charset="0"/>
              </a:rPr>
              <a:t>	</a:t>
            </a:r>
            <a:r>
              <a:rPr sz="2000" b="1" spc="-10" dirty="0">
                <a:latin typeface="Times New Roman" pitchFamily="18" charset="0"/>
                <a:cs typeface="Times New Roman" pitchFamily="18" charset="0"/>
              </a:rPr>
              <a:t>a</a:t>
            </a:r>
            <a:r>
              <a:rPr sz="2000" b="1" spc="10" dirty="0">
                <a:latin typeface="Times New Roman" pitchFamily="18" charset="0"/>
                <a:cs typeface="Times New Roman" pitchFamily="18" charset="0"/>
              </a:rPr>
              <a:t>n</a:t>
            </a:r>
            <a:r>
              <a:rPr sz="2000" b="1" spc="-5" dirty="0">
                <a:latin typeface="Times New Roman" pitchFamily="18" charset="0"/>
                <a:cs typeface="Times New Roman" pitchFamily="18" charset="0"/>
              </a:rPr>
              <a:t>d</a:t>
            </a:r>
            <a:r>
              <a:rPr sz="2000" b="1" dirty="0">
                <a:latin typeface="Times New Roman" pitchFamily="18" charset="0"/>
                <a:cs typeface="Times New Roman" pitchFamily="18" charset="0"/>
              </a:rPr>
              <a:t>	</a:t>
            </a:r>
            <a:r>
              <a:rPr sz="2000" b="1" spc="15" dirty="0">
                <a:latin typeface="Times New Roman" pitchFamily="18" charset="0"/>
                <a:cs typeface="Times New Roman" pitchFamily="18" charset="0"/>
              </a:rPr>
              <a:t>f</a:t>
            </a:r>
            <a:r>
              <a:rPr sz="2000" b="1" spc="-35" dirty="0">
                <a:latin typeface="Times New Roman" pitchFamily="18" charset="0"/>
                <a:cs typeface="Times New Roman" pitchFamily="18" charset="0"/>
              </a:rPr>
              <a:t>e</a:t>
            </a:r>
            <a:r>
              <a:rPr sz="2000" b="1" spc="30" dirty="0">
                <a:latin typeface="Times New Roman" pitchFamily="18" charset="0"/>
                <a:cs typeface="Times New Roman" pitchFamily="18" charset="0"/>
              </a:rPr>
              <a:t>m</a:t>
            </a:r>
            <a:r>
              <a:rPr sz="2000" b="1" spc="-10" dirty="0">
                <a:latin typeface="Times New Roman" pitchFamily="18" charset="0"/>
                <a:cs typeface="Times New Roman" pitchFamily="18" charset="0"/>
              </a:rPr>
              <a:t>a</a:t>
            </a:r>
            <a:r>
              <a:rPr sz="2000" b="1" spc="-15" dirty="0">
                <a:latin typeface="Times New Roman" pitchFamily="18" charset="0"/>
                <a:cs typeface="Times New Roman" pitchFamily="18" charset="0"/>
              </a:rPr>
              <a:t>l</a:t>
            </a:r>
            <a:r>
              <a:rPr sz="2000" b="1" spc="-5" dirty="0">
                <a:latin typeface="Times New Roman" pitchFamily="18" charset="0"/>
                <a:cs typeface="Times New Roman" pitchFamily="18" charset="0"/>
              </a:rPr>
              <a:t>e</a:t>
            </a:r>
            <a:r>
              <a:rPr sz="2000" b="1" dirty="0">
                <a:latin typeface="Times New Roman" pitchFamily="18" charset="0"/>
                <a:cs typeface="Times New Roman" pitchFamily="18" charset="0"/>
              </a:rPr>
              <a:t>	</a:t>
            </a:r>
            <a:r>
              <a:rPr sz="2000" b="1" spc="-10" dirty="0">
                <a:latin typeface="Times New Roman" pitchFamily="18" charset="0"/>
                <a:cs typeface="Times New Roman" pitchFamily="18" charset="0"/>
              </a:rPr>
              <a:t>p</a:t>
            </a:r>
            <a:r>
              <a:rPr sz="2000" b="1" spc="5" dirty="0">
                <a:latin typeface="Times New Roman" pitchFamily="18" charset="0"/>
                <a:cs typeface="Times New Roman" pitchFamily="18" charset="0"/>
              </a:rPr>
              <a:t>l</a:t>
            </a:r>
            <a:r>
              <a:rPr sz="2000" b="1" spc="-10" dirty="0">
                <a:latin typeface="Times New Roman" pitchFamily="18" charset="0"/>
                <a:cs typeface="Times New Roman" pitchFamily="18" charset="0"/>
              </a:rPr>
              <a:t>an</a:t>
            </a:r>
            <a:r>
              <a:rPr sz="2000" b="1" spc="-5" dirty="0">
                <a:latin typeface="Times New Roman" pitchFamily="18" charset="0"/>
                <a:cs typeface="Times New Roman" pitchFamily="18" charset="0"/>
              </a:rPr>
              <a:t>t</a:t>
            </a:r>
            <a:r>
              <a:rPr sz="2000" b="1" dirty="0">
                <a:latin typeface="Times New Roman" pitchFamily="18" charset="0"/>
                <a:cs typeface="Times New Roman" pitchFamily="18" charset="0"/>
              </a:rPr>
              <a:t>	r</a:t>
            </a:r>
            <a:r>
              <a:rPr sz="2000" b="1" spc="10" dirty="0">
                <a:latin typeface="Times New Roman" pitchFamily="18" charset="0"/>
                <a:cs typeface="Times New Roman" pitchFamily="18" charset="0"/>
              </a:rPr>
              <a:t>o</a:t>
            </a:r>
            <a:r>
              <a:rPr sz="2000" b="1" spc="-35" dirty="0">
                <a:latin typeface="Times New Roman" pitchFamily="18" charset="0"/>
                <a:cs typeface="Times New Roman" pitchFamily="18" charset="0"/>
              </a:rPr>
              <a:t>w</a:t>
            </a:r>
            <a:r>
              <a:rPr sz="2000" b="1" spc="-5" dirty="0">
                <a:latin typeface="Times New Roman" pitchFamily="18" charset="0"/>
                <a:cs typeface="Times New Roman" pitchFamily="18" charset="0"/>
              </a:rPr>
              <a:t>s</a:t>
            </a:r>
            <a:r>
              <a:rPr sz="2000" b="1" dirty="0">
                <a:latin typeface="Times New Roman" pitchFamily="18" charset="0"/>
                <a:cs typeface="Times New Roman" pitchFamily="18" charset="0"/>
              </a:rPr>
              <a:t>	</a:t>
            </a:r>
            <a:r>
              <a:rPr sz="2000" b="1" spc="-10" dirty="0">
                <a:latin typeface="Times New Roman" pitchFamily="18" charset="0"/>
                <a:cs typeface="Times New Roman" pitchFamily="18" charset="0"/>
              </a:rPr>
              <a:t>a</a:t>
            </a:r>
            <a:r>
              <a:rPr sz="2000" b="1" spc="-5" dirty="0">
                <a:latin typeface="Times New Roman" pitchFamily="18" charset="0"/>
                <a:cs typeface="Times New Roman" pitchFamily="18" charset="0"/>
              </a:rPr>
              <a:t>t  </a:t>
            </a:r>
            <a:r>
              <a:rPr sz="2000" b="1" spc="-10" dirty="0">
                <a:latin typeface="Times New Roman" pitchFamily="18" charset="0"/>
                <a:cs typeface="Times New Roman" pitchFamily="18" charset="0"/>
              </a:rPr>
              <a:t>different</a:t>
            </a:r>
            <a:r>
              <a:rPr sz="2000" b="1" spc="-40" dirty="0">
                <a:latin typeface="Times New Roman" pitchFamily="18" charset="0"/>
                <a:cs typeface="Times New Roman" pitchFamily="18" charset="0"/>
              </a:rPr>
              <a:t> </a:t>
            </a:r>
            <a:r>
              <a:rPr sz="2000" b="1" spc="-5" dirty="0">
                <a:latin typeface="Times New Roman" pitchFamily="18" charset="0"/>
                <a:cs typeface="Times New Roman" pitchFamily="18" charset="0"/>
              </a:rPr>
              <a:t>crop</a:t>
            </a:r>
            <a:r>
              <a:rPr sz="2000" b="1" spc="-10" dirty="0">
                <a:latin typeface="Times New Roman" pitchFamily="18" charset="0"/>
                <a:cs typeface="Times New Roman" pitchFamily="18" charset="0"/>
              </a:rPr>
              <a:t> </a:t>
            </a:r>
            <a:r>
              <a:rPr sz="2000" b="1" spc="-5" dirty="0">
                <a:latin typeface="Times New Roman" pitchFamily="18" charset="0"/>
                <a:cs typeface="Times New Roman" pitchFamily="18" charset="0"/>
              </a:rPr>
              <a:t>stages,</a:t>
            </a:r>
            <a:r>
              <a:rPr sz="2000" b="1" spc="-15" dirty="0">
                <a:latin typeface="Times New Roman" pitchFamily="18" charset="0"/>
                <a:cs typeface="Times New Roman" pitchFamily="18" charset="0"/>
              </a:rPr>
              <a:t> </a:t>
            </a:r>
            <a:r>
              <a:rPr sz="2000" b="1" dirty="0">
                <a:latin typeface="Times New Roman" pitchFamily="18" charset="0"/>
                <a:cs typeface="Times New Roman" pitchFamily="18" charset="0"/>
              </a:rPr>
              <a:t>from</a:t>
            </a:r>
            <a:r>
              <a:rPr sz="2000" b="1" spc="-35" dirty="0">
                <a:latin typeface="Times New Roman" pitchFamily="18" charset="0"/>
                <a:cs typeface="Times New Roman" pitchFamily="18" charset="0"/>
              </a:rPr>
              <a:t> </a:t>
            </a:r>
            <a:r>
              <a:rPr sz="2000" b="1" spc="-10" dirty="0">
                <a:latin typeface="Times New Roman" pitchFamily="18" charset="0"/>
                <a:cs typeface="Times New Roman" pitchFamily="18" charset="0"/>
              </a:rPr>
              <a:t>early</a:t>
            </a:r>
            <a:r>
              <a:rPr sz="2000" b="1" spc="25" dirty="0">
                <a:latin typeface="Times New Roman" pitchFamily="18" charset="0"/>
                <a:cs typeface="Times New Roman" pitchFamily="18" charset="0"/>
              </a:rPr>
              <a:t> </a:t>
            </a:r>
            <a:r>
              <a:rPr sz="2000" b="1" spc="-10" dirty="0">
                <a:latin typeface="Times New Roman" pitchFamily="18" charset="0"/>
                <a:cs typeface="Times New Roman" pitchFamily="18" charset="0"/>
              </a:rPr>
              <a:t>vegetative</a:t>
            </a:r>
            <a:r>
              <a:rPr sz="2000" b="1" spc="50" dirty="0">
                <a:latin typeface="Times New Roman" pitchFamily="18" charset="0"/>
                <a:cs typeface="Times New Roman" pitchFamily="18" charset="0"/>
              </a:rPr>
              <a:t> </a:t>
            </a:r>
            <a:r>
              <a:rPr sz="2000" b="1" spc="-5" dirty="0">
                <a:latin typeface="Times New Roman" pitchFamily="18" charset="0"/>
                <a:cs typeface="Times New Roman" pitchFamily="18" charset="0"/>
              </a:rPr>
              <a:t>to</a:t>
            </a:r>
            <a:r>
              <a:rPr sz="2000" b="1" spc="-10" dirty="0">
                <a:latin typeface="Times New Roman" pitchFamily="18" charset="0"/>
                <a:cs typeface="Times New Roman" pitchFamily="18" charset="0"/>
              </a:rPr>
              <a:t> flowering.</a:t>
            </a:r>
            <a:endParaRPr sz="2000" b="1" dirty="0">
              <a:latin typeface="Times New Roman" pitchFamily="18" charset="0"/>
              <a:cs typeface="Times New Roman" pitchFamily="18" charset="0"/>
            </a:endParaRPr>
          </a:p>
        </p:txBody>
      </p:sp>
      <p:pic>
        <p:nvPicPr>
          <p:cNvPr id="8" name="object 2"/>
          <p:cNvPicPr/>
          <p:nvPr/>
        </p:nvPicPr>
        <p:blipFill>
          <a:blip r:embed="rId5" cstate="print"/>
          <a:stretch>
            <a:fillRect/>
          </a:stretch>
        </p:blipFill>
        <p:spPr>
          <a:xfrm>
            <a:off x="5181600" y="3962400"/>
            <a:ext cx="4343400" cy="260908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381000"/>
            <a:ext cx="1902461" cy="505267"/>
          </a:xfrm>
          <a:prstGeom prst="rect">
            <a:avLst/>
          </a:prstGeom>
          <a:solidFill>
            <a:schemeClr val="accent3">
              <a:lumMod val="60000"/>
              <a:lumOff val="40000"/>
            </a:schemeClr>
          </a:solidFill>
          <a:ln>
            <a:solidFill>
              <a:srgbClr val="FF0000"/>
            </a:solidFill>
          </a:ln>
        </p:spPr>
        <p:txBody>
          <a:bodyPr vert="horz" wrap="square" lIns="0" tIns="12700" rIns="0" bIns="0" rtlCol="0">
            <a:spAutoFit/>
          </a:bodyPr>
          <a:lstStyle/>
          <a:p>
            <a:pPr marL="12700">
              <a:lnSpc>
                <a:spcPct val="100000"/>
              </a:lnSpc>
              <a:spcBef>
                <a:spcPts val="100"/>
              </a:spcBef>
            </a:pPr>
            <a:r>
              <a:rPr sz="3200" b="1" spc="-10" dirty="0">
                <a:latin typeface="Times New Roman" pitchFamily="18" charset="0"/>
                <a:cs typeface="Times New Roman" pitchFamily="18" charset="0"/>
              </a:rPr>
              <a:t>Ni</a:t>
            </a:r>
            <a:r>
              <a:rPr sz="3200" b="1" spc="-5" dirty="0">
                <a:latin typeface="Times New Roman" pitchFamily="18" charset="0"/>
                <a:cs typeface="Times New Roman" pitchFamily="18" charset="0"/>
              </a:rPr>
              <a:t>ck</a:t>
            </a:r>
            <a:r>
              <a:rPr sz="3200" b="1" spc="-10" dirty="0">
                <a:latin typeface="Times New Roman" pitchFamily="18" charset="0"/>
                <a:cs typeface="Times New Roman" pitchFamily="18" charset="0"/>
              </a:rPr>
              <a:t>i</a:t>
            </a:r>
            <a:r>
              <a:rPr sz="3200" b="1" dirty="0">
                <a:latin typeface="Times New Roman" pitchFamily="18" charset="0"/>
                <a:cs typeface="Times New Roman" pitchFamily="18" charset="0"/>
              </a:rPr>
              <a:t>n</a:t>
            </a:r>
            <a:r>
              <a:rPr sz="3200" b="1" spc="-25" dirty="0">
                <a:latin typeface="Times New Roman" pitchFamily="18" charset="0"/>
                <a:cs typeface="Times New Roman" pitchFamily="18" charset="0"/>
              </a:rPr>
              <a:t>g</a:t>
            </a:r>
            <a:r>
              <a:rPr sz="3200" b="1" dirty="0">
                <a:latin typeface="Times New Roman" pitchFamily="18" charset="0"/>
                <a:cs typeface="Times New Roman" pitchFamily="18" charset="0"/>
              </a:rPr>
              <a:t>:</a:t>
            </a:r>
          </a:p>
        </p:txBody>
      </p:sp>
      <p:sp>
        <p:nvSpPr>
          <p:cNvPr id="3" name="object 3"/>
          <p:cNvSpPr txBox="1"/>
          <p:nvPr/>
        </p:nvSpPr>
        <p:spPr>
          <a:xfrm>
            <a:off x="533400" y="914400"/>
            <a:ext cx="9067800" cy="6871112"/>
          </a:xfrm>
          <a:prstGeom prst="rect">
            <a:avLst/>
          </a:prstGeom>
        </p:spPr>
        <p:txBody>
          <a:bodyPr vert="horz" wrap="square" lIns="0" tIns="12700" rIns="0" bIns="0" rtlCol="0">
            <a:spAutoFit/>
          </a:bodyPr>
          <a:lstStyle/>
          <a:p>
            <a:pPr marL="12700" marR="5080" algn="just">
              <a:spcBef>
                <a:spcPts val="100"/>
              </a:spcBef>
            </a:pPr>
            <a:r>
              <a:rPr sz="2400" spc="-5" dirty="0">
                <a:latin typeface="Times New Roman" pitchFamily="18" charset="0"/>
                <a:cs typeface="Times New Roman" pitchFamily="18" charset="0"/>
              </a:rPr>
              <a:t>The</a:t>
            </a:r>
            <a:r>
              <a:rPr sz="2400" spc="85" dirty="0">
                <a:latin typeface="Times New Roman" pitchFamily="18" charset="0"/>
                <a:cs typeface="Times New Roman" pitchFamily="18" charset="0"/>
              </a:rPr>
              <a:t> </a:t>
            </a:r>
            <a:r>
              <a:rPr sz="2400" spc="-5" dirty="0">
                <a:latin typeface="Times New Roman" pitchFamily="18" charset="0"/>
                <a:cs typeface="Times New Roman" pitchFamily="18" charset="0"/>
              </a:rPr>
              <a:t>synchrony</a:t>
            </a:r>
            <a:r>
              <a:rPr sz="2400" spc="60" dirty="0">
                <a:latin typeface="Times New Roman" pitchFamily="18" charset="0"/>
                <a:cs typeface="Times New Roman" pitchFamily="18" charset="0"/>
              </a:rPr>
              <a:t> </a:t>
            </a:r>
            <a:r>
              <a:rPr sz="2400" spc="-5" dirty="0">
                <a:latin typeface="Times New Roman" pitchFamily="18" charset="0"/>
                <a:cs typeface="Times New Roman" pitchFamily="18" charset="0"/>
              </a:rPr>
              <a:t>in</a:t>
            </a:r>
            <a:r>
              <a:rPr sz="2400" spc="65" dirty="0">
                <a:latin typeface="Times New Roman" pitchFamily="18" charset="0"/>
                <a:cs typeface="Times New Roman" pitchFamily="18" charset="0"/>
              </a:rPr>
              <a:t> </a:t>
            </a:r>
            <a:r>
              <a:rPr sz="2400" dirty="0">
                <a:latin typeface="Times New Roman" pitchFamily="18" charset="0"/>
                <a:cs typeface="Times New Roman" pitchFamily="18" charset="0"/>
              </a:rPr>
              <a:t>flowering</a:t>
            </a:r>
            <a:r>
              <a:rPr sz="2400" spc="65" dirty="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110" dirty="0">
                <a:latin typeface="Times New Roman" pitchFamily="18" charset="0"/>
                <a:cs typeface="Times New Roman" pitchFamily="18" charset="0"/>
              </a:rPr>
              <a:t> </a:t>
            </a:r>
            <a:r>
              <a:rPr sz="2400" spc="-5" dirty="0">
                <a:latin typeface="Times New Roman" pitchFamily="18" charset="0"/>
                <a:cs typeface="Times New Roman" pitchFamily="18" charset="0"/>
              </a:rPr>
              <a:t>seed</a:t>
            </a:r>
            <a:r>
              <a:rPr sz="2400" spc="65"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65" dirty="0">
                <a:latin typeface="Times New Roman" pitchFamily="18" charset="0"/>
                <a:cs typeface="Times New Roman" pitchFamily="18" charset="0"/>
              </a:rPr>
              <a:t> </a:t>
            </a:r>
            <a:r>
              <a:rPr sz="2400" dirty="0">
                <a:latin typeface="Times New Roman" pitchFamily="18" charset="0"/>
                <a:cs typeface="Times New Roman" pitchFamily="18" charset="0"/>
              </a:rPr>
              <a:t>pollinator</a:t>
            </a:r>
            <a:r>
              <a:rPr sz="2400" spc="75" dirty="0">
                <a:latin typeface="Times New Roman" pitchFamily="18" charset="0"/>
                <a:cs typeface="Times New Roman" pitchFamily="18" charset="0"/>
              </a:rPr>
              <a:t> </a:t>
            </a:r>
            <a:r>
              <a:rPr sz="2400" spc="-5" dirty="0">
                <a:latin typeface="Times New Roman" pitchFamily="18" charset="0"/>
                <a:cs typeface="Times New Roman" pitchFamily="18" charset="0"/>
              </a:rPr>
              <a:t>parent</a:t>
            </a:r>
            <a:r>
              <a:rPr sz="2400" spc="55" dirty="0">
                <a:latin typeface="Times New Roman" pitchFamily="18" charset="0"/>
                <a:cs typeface="Times New Roman" pitchFamily="18" charset="0"/>
              </a:rPr>
              <a:t> </a:t>
            </a:r>
            <a:r>
              <a:rPr sz="2400" spc="-5" dirty="0">
                <a:latin typeface="Times New Roman" pitchFamily="18" charset="0"/>
                <a:cs typeface="Times New Roman" pitchFamily="18" charset="0"/>
              </a:rPr>
              <a:t>is </a:t>
            </a:r>
            <a:r>
              <a:rPr sz="2400" spc="-650" dirty="0">
                <a:latin typeface="Times New Roman" pitchFamily="18" charset="0"/>
                <a:cs typeface="Times New Roman" pitchFamily="18" charset="0"/>
              </a:rPr>
              <a:t> </a:t>
            </a:r>
            <a:r>
              <a:rPr sz="2400" dirty="0">
                <a:latin typeface="Times New Roman" pitchFamily="18" charset="0"/>
                <a:cs typeface="Times New Roman" pitchFamily="18" charset="0"/>
              </a:rPr>
              <a:t>termed</a:t>
            </a:r>
            <a:r>
              <a:rPr sz="2400" spc="-55" dirty="0">
                <a:latin typeface="Times New Roman" pitchFamily="18" charset="0"/>
                <a:cs typeface="Times New Roman" pitchFamily="18" charset="0"/>
              </a:rPr>
              <a:t> </a:t>
            </a:r>
            <a:r>
              <a:rPr sz="2400" dirty="0">
                <a:latin typeface="Times New Roman" pitchFamily="18" charset="0"/>
                <a:cs typeface="Times New Roman" pitchFamily="18" charset="0"/>
              </a:rPr>
              <a:t>as</a:t>
            </a:r>
            <a:r>
              <a:rPr sz="2400" spc="-20" dirty="0">
                <a:latin typeface="Times New Roman" pitchFamily="18" charset="0"/>
                <a:cs typeface="Times New Roman" pitchFamily="18" charset="0"/>
              </a:rPr>
              <a:t> </a:t>
            </a:r>
            <a:r>
              <a:rPr sz="2400" spc="-5" dirty="0" smtClean="0">
                <a:latin typeface="Times New Roman" pitchFamily="18" charset="0"/>
                <a:cs typeface="Times New Roman" pitchFamily="18" charset="0"/>
              </a:rPr>
              <a:t>nicking.</a:t>
            </a:r>
            <a:endParaRPr lang="en-US" sz="2400" spc="-5" dirty="0" smtClean="0">
              <a:latin typeface="Times New Roman" pitchFamily="18" charset="0"/>
              <a:cs typeface="Times New Roman" pitchFamily="18" charset="0"/>
            </a:endParaRPr>
          </a:p>
          <a:p>
            <a:pPr marL="12700" marR="5080" algn="just">
              <a:lnSpc>
                <a:spcPct val="150000"/>
              </a:lnSpc>
              <a:spcBef>
                <a:spcPts val="100"/>
              </a:spcBef>
            </a:pPr>
            <a:r>
              <a:rPr sz="2400" spc="-5" dirty="0" smtClean="0">
                <a:latin typeface="Times New Roman" pitchFamily="18" charset="0"/>
                <a:cs typeface="Times New Roman" pitchFamily="18" charset="0"/>
              </a:rPr>
              <a:t>Required</a:t>
            </a:r>
            <a:r>
              <a:rPr lang="en-US" sz="2400" spc="-30" dirty="0" smtClean="0">
                <a:latin typeface="Times New Roman" pitchFamily="18" charset="0"/>
                <a:cs typeface="Times New Roman" pitchFamily="18" charset="0"/>
              </a:rPr>
              <a:t> </a:t>
            </a:r>
            <a:r>
              <a:rPr sz="2400" spc="10" dirty="0" smtClean="0">
                <a:latin typeface="Times New Roman" pitchFamily="18" charset="0"/>
                <a:cs typeface="Times New Roman" pitchFamily="18" charset="0"/>
              </a:rPr>
              <a:t>for</a:t>
            </a:r>
            <a:r>
              <a:rPr lang="en-US" sz="2400" spc="1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high</a:t>
            </a:r>
            <a:r>
              <a:rPr lang="en-US" sz="2400" spc="-5" dirty="0" smtClean="0">
                <a:latin typeface="Times New Roman" pitchFamily="18" charset="0"/>
                <a:cs typeface="Times New Roman" pitchFamily="18" charset="0"/>
              </a:rPr>
              <a:t> </a:t>
            </a:r>
            <a:r>
              <a:rPr sz="2400" spc="-10" dirty="0" smtClean="0">
                <a:latin typeface="Times New Roman" pitchFamily="18" charset="0"/>
                <a:cs typeface="Times New Roman" pitchFamily="18" charset="0"/>
              </a:rPr>
              <a:t>yield</a:t>
            </a:r>
            <a:r>
              <a:rPr lang="en-US" sz="2400" spc="-1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Influenced</a:t>
            </a:r>
            <a:r>
              <a:rPr sz="2400" spc="-75" dirty="0" smtClean="0">
                <a:latin typeface="Times New Roman" pitchFamily="18" charset="0"/>
                <a:cs typeface="Times New Roman" pitchFamily="18" charset="0"/>
              </a:rPr>
              <a:t> </a:t>
            </a:r>
            <a:r>
              <a:rPr sz="2400" dirty="0">
                <a:latin typeface="Times New Roman" pitchFamily="18" charset="0"/>
                <a:cs typeface="Times New Roman" pitchFamily="18" charset="0"/>
              </a:rPr>
              <a:t>by</a:t>
            </a:r>
          </a:p>
          <a:p>
            <a:pPr marL="649605" indent="-180340" algn="just">
              <a:lnSpc>
                <a:spcPct val="150000"/>
              </a:lnSpc>
              <a:buChar char="•"/>
              <a:tabLst>
                <a:tab pos="650240" algn="l"/>
              </a:tabLst>
            </a:pPr>
            <a:r>
              <a:rPr sz="2400" dirty="0">
                <a:latin typeface="Times New Roman" pitchFamily="18" charset="0"/>
                <a:cs typeface="Times New Roman" pitchFamily="18" charset="0"/>
              </a:rPr>
              <a:t>Genetic</a:t>
            </a:r>
            <a:r>
              <a:rPr sz="2400" spc="-110" dirty="0">
                <a:latin typeface="Times New Roman" pitchFamily="18" charset="0"/>
                <a:cs typeface="Times New Roman" pitchFamily="18" charset="0"/>
              </a:rPr>
              <a:t> </a:t>
            </a:r>
            <a:r>
              <a:rPr sz="2400" dirty="0">
                <a:latin typeface="Times New Roman" pitchFamily="18" charset="0"/>
                <a:cs typeface="Times New Roman" pitchFamily="18" charset="0"/>
              </a:rPr>
              <a:t>constitution</a:t>
            </a:r>
          </a:p>
          <a:p>
            <a:pPr marL="649605" indent="-180340" algn="just">
              <a:lnSpc>
                <a:spcPct val="150000"/>
              </a:lnSpc>
              <a:buChar char="•"/>
              <a:tabLst>
                <a:tab pos="650240" algn="l"/>
              </a:tabLst>
            </a:pPr>
            <a:r>
              <a:rPr sz="2400" spc="-5" dirty="0">
                <a:latin typeface="Times New Roman" pitchFamily="18" charset="0"/>
                <a:cs typeface="Times New Roman" pitchFamily="18" charset="0"/>
              </a:rPr>
              <a:t>Climatic</a:t>
            </a:r>
            <a:r>
              <a:rPr sz="2400" spc="-45" dirty="0">
                <a:latin typeface="Times New Roman" pitchFamily="18" charset="0"/>
                <a:cs typeface="Times New Roman" pitchFamily="18" charset="0"/>
              </a:rPr>
              <a:t> </a:t>
            </a:r>
            <a:r>
              <a:rPr sz="2400" dirty="0">
                <a:latin typeface="Times New Roman" pitchFamily="18" charset="0"/>
                <a:cs typeface="Times New Roman" pitchFamily="18" charset="0"/>
              </a:rPr>
              <a:t>conditions</a:t>
            </a:r>
          </a:p>
          <a:p>
            <a:pPr marL="649605" indent="-180340" algn="just">
              <a:lnSpc>
                <a:spcPct val="150000"/>
              </a:lnSpc>
              <a:buChar char="•"/>
              <a:tabLst>
                <a:tab pos="650240" algn="l"/>
              </a:tabLst>
            </a:pPr>
            <a:r>
              <a:rPr sz="2400" dirty="0">
                <a:latin typeface="Times New Roman" pitchFamily="18" charset="0"/>
                <a:cs typeface="Times New Roman" pitchFamily="18" charset="0"/>
              </a:rPr>
              <a:t>Agronomical</a:t>
            </a:r>
            <a:r>
              <a:rPr sz="2400" spc="-75" dirty="0">
                <a:latin typeface="Times New Roman" pitchFamily="18" charset="0"/>
                <a:cs typeface="Times New Roman" pitchFamily="18" charset="0"/>
              </a:rPr>
              <a:t> </a:t>
            </a:r>
            <a:r>
              <a:rPr sz="2400" spc="-5" dirty="0">
                <a:latin typeface="Times New Roman" pitchFamily="18" charset="0"/>
                <a:cs typeface="Times New Roman" pitchFamily="18" charset="0"/>
              </a:rPr>
              <a:t>practices</a:t>
            </a:r>
            <a:endParaRPr sz="2400" dirty="0">
              <a:latin typeface="Times New Roman" pitchFamily="18" charset="0"/>
              <a:cs typeface="Times New Roman" pitchFamily="18" charset="0"/>
            </a:endParaRPr>
          </a:p>
          <a:p>
            <a:pPr marL="12700" algn="just">
              <a:lnSpc>
                <a:spcPct val="150000"/>
              </a:lnSpc>
              <a:tabLst>
                <a:tab pos="4175760" algn="l"/>
              </a:tabLst>
            </a:pPr>
            <a:r>
              <a:rPr sz="2400" dirty="0" smtClean="0">
                <a:latin typeface="Times New Roman" pitchFamily="18" charset="0"/>
                <a:cs typeface="Times New Roman" pitchFamily="18" charset="0"/>
              </a:rPr>
              <a:t>It</a:t>
            </a:r>
            <a:r>
              <a:rPr sz="2400" spc="-35" dirty="0" smtClean="0">
                <a:latin typeface="Times New Roman" pitchFamily="18" charset="0"/>
                <a:cs typeface="Times New Roman" pitchFamily="18" charset="0"/>
              </a:rPr>
              <a:t> </a:t>
            </a:r>
            <a:r>
              <a:rPr sz="2400" spc="-10" dirty="0">
                <a:latin typeface="Times New Roman" pitchFamily="18" charset="0"/>
                <a:cs typeface="Times New Roman" pitchFamily="18" charset="0"/>
              </a:rPr>
              <a:t>varies</a:t>
            </a:r>
            <a:r>
              <a:rPr sz="2400" spc="35" dirty="0">
                <a:latin typeface="Times New Roman" pitchFamily="18" charset="0"/>
                <a:cs typeface="Times New Roman" pitchFamily="18" charset="0"/>
              </a:rPr>
              <a:t> </a:t>
            </a:r>
            <a:r>
              <a:rPr sz="2400" spc="5" dirty="0">
                <a:latin typeface="Times New Roman" pitchFamily="18" charset="0"/>
                <a:cs typeface="Times New Roman" pitchFamily="18" charset="0"/>
              </a:rPr>
              <a:t>from</a:t>
            </a:r>
            <a:r>
              <a:rPr sz="2400" spc="-45" dirty="0">
                <a:latin typeface="Times New Roman" pitchFamily="18" charset="0"/>
                <a:cs typeface="Times New Roman" pitchFamily="18" charset="0"/>
              </a:rPr>
              <a:t> </a:t>
            </a:r>
            <a:r>
              <a:rPr sz="2400" dirty="0">
                <a:latin typeface="Times New Roman" pitchFamily="18" charset="0"/>
                <a:cs typeface="Times New Roman" pitchFamily="18" charset="0"/>
              </a:rPr>
              <a:t>parent to </a:t>
            </a:r>
            <a:r>
              <a:rPr sz="2400" dirty="0" smtClean="0">
                <a:latin typeface="Times New Roman" pitchFamily="18" charset="0"/>
                <a:cs typeface="Times New Roman" pitchFamily="18" charset="0"/>
              </a:rPr>
              <a:t>parent</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and</a:t>
            </a:r>
            <a:r>
              <a:rPr sz="2400" spc="-50" dirty="0" smtClean="0">
                <a:latin typeface="Times New Roman" pitchFamily="18" charset="0"/>
                <a:cs typeface="Times New Roman" pitchFamily="18" charset="0"/>
              </a:rPr>
              <a:t> </a:t>
            </a:r>
            <a:r>
              <a:rPr sz="2400" dirty="0">
                <a:latin typeface="Times New Roman" pitchFamily="18" charset="0"/>
                <a:cs typeface="Times New Roman" pitchFamily="18" charset="0"/>
              </a:rPr>
              <a:t>place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to</a:t>
            </a:r>
            <a:r>
              <a:rPr sz="2400" spc="-30" dirty="0">
                <a:latin typeface="Times New Roman" pitchFamily="18" charset="0"/>
                <a:cs typeface="Times New Roman" pitchFamily="18" charset="0"/>
              </a:rPr>
              <a:t> </a:t>
            </a:r>
            <a:r>
              <a:rPr sz="2400" dirty="0">
                <a:latin typeface="Times New Roman" pitchFamily="18" charset="0"/>
                <a:cs typeface="Times New Roman" pitchFamily="18" charset="0"/>
              </a:rPr>
              <a:t>place</a:t>
            </a:r>
            <a:r>
              <a:rP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And can be achieved by following;</a:t>
            </a:r>
          </a:p>
          <a:p>
            <a:pPr marL="12700">
              <a:lnSpc>
                <a:spcPct val="150000"/>
              </a:lnSpc>
              <a:spcBef>
                <a:spcPts val="100"/>
              </a:spcBef>
            </a:pPr>
            <a:r>
              <a:rPr lang="en-IN" sz="2400" b="1" spc="-5" dirty="0" smtClean="0">
                <a:latin typeface="Times New Roman" pitchFamily="18" charset="0"/>
                <a:cs typeface="Times New Roman" pitchFamily="18" charset="0"/>
              </a:rPr>
              <a:t>Staggering</a:t>
            </a:r>
            <a:endParaRPr lang="en-IN" sz="2800" dirty="0" smtClean="0">
              <a:latin typeface="Times New Roman" pitchFamily="18" charset="0"/>
              <a:cs typeface="Times New Roman" pitchFamily="18" charset="0"/>
            </a:endParaRPr>
          </a:p>
          <a:p>
            <a:pPr marL="12700">
              <a:lnSpc>
                <a:spcPct val="150000"/>
              </a:lnSpc>
            </a:pPr>
            <a:r>
              <a:rPr lang="en-IN" sz="2400" spc="-5" dirty="0" smtClean="0">
                <a:latin typeface="Times New Roman" pitchFamily="18" charset="0"/>
                <a:cs typeface="Times New Roman" pitchFamily="18" charset="0"/>
              </a:rPr>
              <a:t>Mainly</a:t>
            </a:r>
            <a:r>
              <a:rPr lang="en-IN" sz="2400" spc="-2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by</a:t>
            </a:r>
            <a:r>
              <a:rPr lang="en-IN" sz="2400" spc="1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early</a:t>
            </a:r>
            <a:r>
              <a:rPr lang="en-IN" sz="2400" spc="-2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sowing</a:t>
            </a:r>
            <a:r>
              <a:rPr lang="en-IN" sz="2400" spc="4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of</a:t>
            </a:r>
            <a:r>
              <a:rPr lang="en-IN" sz="2400" spc="-1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late</a:t>
            </a:r>
            <a:r>
              <a:rPr lang="en-IN" sz="2400" spc="-1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flowering</a:t>
            </a:r>
            <a:r>
              <a:rPr lang="en-IN" sz="2400" spc="2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parent.</a:t>
            </a:r>
            <a:endParaRPr lang="en-IN" sz="2800" dirty="0" smtClean="0">
              <a:latin typeface="Times New Roman" pitchFamily="18" charset="0"/>
              <a:cs typeface="Times New Roman" pitchFamily="18" charset="0"/>
            </a:endParaRPr>
          </a:p>
          <a:p>
            <a:pPr marL="12700" marR="5080" algn="just">
              <a:lnSpc>
                <a:spcPct val="150000"/>
              </a:lnSpc>
            </a:pPr>
            <a:r>
              <a:rPr lang="en-IN" sz="2400" spc="-5" dirty="0" smtClean="0">
                <a:latin typeface="Times New Roman" pitchFamily="18" charset="0"/>
                <a:cs typeface="Times New Roman" pitchFamily="18" charset="0"/>
              </a:rPr>
              <a:t>The</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seed</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setting</a:t>
            </a:r>
            <a:r>
              <a:rPr lang="en-IN" sz="2400"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of</a:t>
            </a:r>
            <a:r>
              <a:rPr lang="en-IN" sz="2400" spc="-5" dirty="0" smtClean="0">
                <a:latin typeface="Times New Roman" pitchFamily="18" charset="0"/>
                <a:cs typeface="Times New Roman" pitchFamily="18" charset="0"/>
              </a:rPr>
              <a:t> hybrid</a:t>
            </a:r>
            <a:r>
              <a:rPr lang="en-IN" sz="2400" dirty="0" smtClean="0">
                <a:latin typeface="Times New Roman" pitchFamily="18" charset="0"/>
                <a:cs typeface="Times New Roman" pitchFamily="18" charset="0"/>
              </a:rPr>
              <a:t> and</a:t>
            </a:r>
            <a:r>
              <a:rPr lang="en-IN" sz="2400" spc="5" dirty="0" smtClean="0">
                <a:latin typeface="Times New Roman" pitchFamily="18" charset="0"/>
                <a:cs typeface="Times New Roman" pitchFamily="18" charset="0"/>
              </a:rPr>
              <a:t> </a:t>
            </a:r>
            <a:r>
              <a:rPr lang="en-IN" sz="2400" spc="-60" dirty="0" smtClean="0">
                <a:latin typeface="Times New Roman" pitchFamily="18" charset="0"/>
                <a:cs typeface="Times New Roman" pitchFamily="18" charset="0"/>
              </a:rPr>
              <a:t>‘A’</a:t>
            </a:r>
            <a:r>
              <a:rPr lang="en-IN" sz="2400" spc="-5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line</a:t>
            </a:r>
            <a:r>
              <a:rPr lang="en-IN" sz="2400" dirty="0" smtClean="0">
                <a:latin typeface="Times New Roman" pitchFamily="18" charset="0"/>
                <a:cs typeface="Times New Roman" pitchFamily="18" charset="0"/>
              </a:rPr>
              <a:t> seed</a:t>
            </a:r>
            <a:r>
              <a:rPr lang="en-IN" sz="2400" spc="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production </a:t>
            </a:r>
            <a:r>
              <a:rPr lang="en-IN" sz="2400" dirty="0" smtClean="0">
                <a:latin typeface="Times New Roman" pitchFamily="18" charset="0"/>
                <a:cs typeface="Times New Roman" pitchFamily="18" charset="0"/>
              </a:rPr>
              <a:t> programme can be </a:t>
            </a:r>
            <a:r>
              <a:rPr lang="en-IN" sz="2400" spc="-5" dirty="0" smtClean="0">
                <a:latin typeface="Times New Roman" pitchFamily="18" charset="0"/>
                <a:cs typeface="Times New Roman" pitchFamily="18" charset="0"/>
              </a:rPr>
              <a:t>increased significantly </a:t>
            </a:r>
            <a:r>
              <a:rPr lang="en-IN" sz="2400" dirty="0" smtClean="0">
                <a:latin typeface="Times New Roman" pitchFamily="18" charset="0"/>
                <a:cs typeface="Times New Roman" pitchFamily="18" charset="0"/>
              </a:rPr>
              <a:t>by</a:t>
            </a:r>
            <a:r>
              <a:rPr lang="en-IN" sz="2400" spc="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Supplementary </a:t>
            </a:r>
            <a:r>
              <a:rPr lang="en-IN" sz="2400" spc="-65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pollination </a:t>
            </a:r>
            <a:r>
              <a:rPr lang="en-IN" sz="2400" spc="-5" dirty="0" smtClean="0">
                <a:latin typeface="Times New Roman" pitchFamily="18" charset="0"/>
                <a:cs typeface="Times New Roman" pitchFamily="18" charset="0"/>
              </a:rPr>
              <a:t>Mainly</a:t>
            </a:r>
            <a:r>
              <a:rPr lang="en-IN" sz="2400" spc="-3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by hand</a:t>
            </a:r>
            <a:r>
              <a:rPr lang="en-IN" sz="2400" spc="-3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or other</a:t>
            </a:r>
            <a:r>
              <a:rPr lang="en-IN" sz="2400" spc="-5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devices.</a:t>
            </a:r>
            <a:endParaRPr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066800"/>
            <a:ext cx="8915399" cy="5691302"/>
          </a:xfrm>
          <a:prstGeom prst="rect">
            <a:avLst/>
          </a:prstGeom>
        </p:spPr>
        <p:txBody>
          <a:bodyPr vert="horz" wrap="square" lIns="0" tIns="60960" rIns="0" bIns="0" rtlCol="0">
            <a:spAutoFit/>
          </a:bodyPr>
          <a:lstStyle/>
          <a:p>
            <a:pPr marL="12700" algn="just">
              <a:lnSpc>
                <a:spcPct val="150000"/>
              </a:lnSpc>
              <a:spcBef>
                <a:spcPts val="480"/>
              </a:spcBef>
            </a:pPr>
            <a:r>
              <a:rPr sz="2400" b="1" u="sng" dirty="0">
                <a:solidFill>
                  <a:srgbClr val="002060"/>
                </a:solidFill>
                <a:latin typeface="Times New Roman" pitchFamily="18" charset="0"/>
                <a:cs typeface="Times New Roman" pitchFamily="18" charset="0"/>
              </a:rPr>
              <a:t>Pollen</a:t>
            </a:r>
            <a:r>
              <a:rPr sz="2400" b="1" u="sng" spc="-95" dirty="0">
                <a:solidFill>
                  <a:srgbClr val="002060"/>
                </a:solidFill>
                <a:latin typeface="Times New Roman" pitchFamily="18" charset="0"/>
                <a:cs typeface="Times New Roman" pitchFamily="18" charset="0"/>
              </a:rPr>
              <a:t> </a:t>
            </a:r>
            <a:r>
              <a:rPr sz="2400" b="1" u="sng" dirty="0">
                <a:solidFill>
                  <a:srgbClr val="002060"/>
                </a:solidFill>
                <a:latin typeface="Times New Roman" pitchFamily="18" charset="0"/>
                <a:cs typeface="Times New Roman" pitchFamily="18" charset="0"/>
              </a:rPr>
              <a:t>shedder</a:t>
            </a:r>
            <a:r>
              <a:rPr sz="2400" b="1" u="sng" spc="-40" dirty="0">
                <a:solidFill>
                  <a:srgbClr val="002060"/>
                </a:solidFill>
                <a:latin typeface="Times New Roman" pitchFamily="18" charset="0"/>
                <a:cs typeface="Times New Roman" pitchFamily="18" charset="0"/>
              </a:rPr>
              <a:t> </a:t>
            </a:r>
            <a:r>
              <a:rPr sz="2400" b="1" u="sng" dirty="0">
                <a:solidFill>
                  <a:srgbClr val="002060"/>
                </a:solidFill>
                <a:latin typeface="Times New Roman" pitchFamily="18" charset="0"/>
                <a:cs typeface="Times New Roman" pitchFamily="18" charset="0"/>
              </a:rPr>
              <a:t>:</a:t>
            </a:r>
            <a:endParaRPr sz="2400" u="sng" dirty="0">
              <a:solidFill>
                <a:srgbClr val="002060"/>
              </a:solidFill>
              <a:latin typeface="Times New Roman" pitchFamily="18" charset="0"/>
              <a:cs typeface="Times New Roman" pitchFamily="18" charset="0"/>
            </a:endParaRPr>
          </a:p>
          <a:p>
            <a:pPr marL="12700" algn="just">
              <a:lnSpc>
                <a:spcPct val="150000"/>
              </a:lnSpc>
              <a:spcBef>
                <a:spcPts val="385"/>
              </a:spcBef>
            </a:pPr>
            <a:r>
              <a:rPr sz="2400" dirty="0">
                <a:latin typeface="Times New Roman" pitchFamily="18" charset="0"/>
                <a:cs typeface="Times New Roman" pitchFamily="18" charset="0"/>
              </a:rPr>
              <a:t>Plants</a:t>
            </a:r>
            <a:r>
              <a:rPr sz="2400" spc="800" dirty="0">
                <a:latin typeface="Times New Roman" pitchFamily="18" charset="0"/>
                <a:cs typeface="Times New Roman" pitchFamily="18" charset="0"/>
              </a:rPr>
              <a:t> </a:t>
            </a:r>
            <a:r>
              <a:rPr sz="2400" spc="-10" dirty="0">
                <a:latin typeface="Times New Roman" pitchFamily="18" charset="0"/>
                <a:cs typeface="Times New Roman" pitchFamily="18" charset="0"/>
              </a:rPr>
              <a:t>of</a:t>
            </a:r>
            <a:r>
              <a:rPr sz="2400" spc="800" dirty="0">
                <a:latin typeface="Times New Roman" pitchFamily="18" charset="0"/>
                <a:cs typeface="Times New Roman" pitchFamily="18" charset="0"/>
              </a:rPr>
              <a:t> </a:t>
            </a:r>
            <a:r>
              <a:rPr sz="2400" spc="-5" dirty="0">
                <a:latin typeface="Times New Roman" pitchFamily="18" charset="0"/>
                <a:cs typeface="Times New Roman" pitchFamily="18" charset="0"/>
              </a:rPr>
              <a:t>seed</a:t>
            </a:r>
            <a:r>
              <a:rPr sz="2400" spc="785" dirty="0">
                <a:latin typeface="Times New Roman" pitchFamily="18" charset="0"/>
                <a:cs typeface="Times New Roman" pitchFamily="18" charset="0"/>
              </a:rPr>
              <a:t> </a:t>
            </a:r>
            <a:r>
              <a:rPr sz="2400" spc="-5" dirty="0">
                <a:latin typeface="Times New Roman" pitchFamily="18" charset="0"/>
                <a:cs typeface="Times New Roman" pitchFamily="18" charset="0"/>
              </a:rPr>
              <a:t>parent</a:t>
            </a:r>
            <a:r>
              <a:rPr sz="2400" spc="805" dirty="0">
                <a:latin typeface="Times New Roman" pitchFamily="18" charset="0"/>
                <a:cs typeface="Times New Roman" pitchFamily="18" charset="0"/>
              </a:rPr>
              <a:t> </a:t>
            </a:r>
            <a:r>
              <a:rPr sz="2400" spc="-5" dirty="0">
                <a:latin typeface="Times New Roman" pitchFamily="18" charset="0"/>
                <a:cs typeface="Times New Roman" pitchFamily="18" charset="0"/>
              </a:rPr>
              <a:t>in</a:t>
            </a:r>
            <a:r>
              <a:rPr sz="2400" spc="775" dirty="0">
                <a:latin typeface="Times New Roman" pitchFamily="18" charset="0"/>
                <a:cs typeface="Times New Roman" pitchFamily="18" charset="0"/>
              </a:rPr>
              <a:t> </a:t>
            </a:r>
            <a:r>
              <a:rPr sz="2400" dirty="0">
                <a:latin typeface="Times New Roman" pitchFamily="18" charset="0"/>
                <a:cs typeface="Times New Roman" pitchFamily="18" charset="0"/>
              </a:rPr>
              <a:t>monoecious</a:t>
            </a:r>
            <a:r>
              <a:rPr sz="2400" spc="810" dirty="0">
                <a:latin typeface="Times New Roman" pitchFamily="18" charset="0"/>
                <a:cs typeface="Times New Roman" pitchFamily="18" charset="0"/>
              </a:rPr>
              <a:t> </a:t>
            </a:r>
            <a:r>
              <a:rPr sz="2400" dirty="0">
                <a:latin typeface="Times New Roman" pitchFamily="18" charset="0"/>
                <a:cs typeface="Times New Roman" pitchFamily="18" charset="0"/>
              </a:rPr>
              <a:t>or</a:t>
            </a:r>
            <a:r>
              <a:rPr sz="2400" spc="765" dirty="0">
                <a:latin typeface="Times New Roman" pitchFamily="18" charset="0"/>
                <a:cs typeface="Times New Roman" pitchFamily="18" charset="0"/>
              </a:rPr>
              <a:t> </a:t>
            </a:r>
            <a:r>
              <a:rPr sz="2400" dirty="0">
                <a:latin typeface="Times New Roman" pitchFamily="18" charset="0"/>
                <a:cs typeface="Times New Roman" pitchFamily="18" charset="0"/>
              </a:rPr>
              <a:t>male</a:t>
            </a:r>
            <a:r>
              <a:rPr sz="2400" spc="810" dirty="0">
                <a:latin typeface="Times New Roman" pitchFamily="18" charset="0"/>
                <a:cs typeface="Times New Roman" pitchFamily="18" charset="0"/>
              </a:rPr>
              <a:t> </a:t>
            </a:r>
            <a:r>
              <a:rPr sz="2400" spc="-10" dirty="0" smtClean="0">
                <a:latin typeface="Times New Roman" pitchFamily="18" charset="0"/>
                <a:cs typeface="Times New Roman" pitchFamily="18" charset="0"/>
              </a:rPr>
              <a:t>sterile</a:t>
            </a:r>
            <a:r>
              <a:rPr lang="en-US" sz="2400" spc="-1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system</a:t>
            </a:r>
            <a:r>
              <a:rPr sz="2400" dirty="0" smtClean="0">
                <a:latin typeface="Times New Roman" pitchFamily="18" charset="0"/>
                <a:cs typeface="Times New Roman" pitchFamily="18" charset="0"/>
              </a:rPr>
              <a:t> </a:t>
            </a:r>
            <a:r>
              <a:rPr sz="2400" spc="-5" dirty="0">
                <a:latin typeface="Times New Roman" pitchFamily="18" charset="0"/>
                <a:cs typeface="Times New Roman" pitchFamily="18" charset="0"/>
              </a:rPr>
              <a:t>showing</a:t>
            </a:r>
            <a:r>
              <a:rPr sz="2400" dirty="0">
                <a:latin typeface="Times New Roman" pitchFamily="18" charset="0"/>
                <a:cs typeface="Times New Roman" pitchFamily="18" charset="0"/>
              </a:rPr>
              <a:t> male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fertility</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in</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complete</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plant</a:t>
            </a:r>
            <a:r>
              <a:rPr sz="2400" dirty="0">
                <a:latin typeface="Times New Roman" pitchFamily="18" charset="0"/>
                <a:cs typeface="Times New Roman" pitchFamily="18" charset="0"/>
              </a:rPr>
              <a:t> /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inflorescence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or</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partially</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in</a:t>
            </a:r>
            <a:r>
              <a:rPr sz="2400" dirty="0">
                <a:latin typeface="Times New Roman" pitchFamily="18" charset="0"/>
                <a:cs typeface="Times New Roman" pitchFamily="18" charset="0"/>
              </a:rPr>
              <a:t> some</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part</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of</a:t>
            </a:r>
            <a:r>
              <a:rPr sz="2400" spc="650" dirty="0">
                <a:latin typeface="Times New Roman" pitchFamily="18" charset="0"/>
                <a:cs typeface="Times New Roman" pitchFamily="18" charset="0"/>
              </a:rPr>
              <a:t> </a:t>
            </a:r>
            <a:r>
              <a:rPr sz="2400" spc="-10" dirty="0">
                <a:latin typeface="Times New Roman" pitchFamily="18" charset="0"/>
                <a:cs typeface="Times New Roman" pitchFamily="18" charset="0"/>
              </a:rPr>
              <a:t>the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inflorescence / </a:t>
            </a:r>
            <a:r>
              <a:rPr sz="2400" spc="-5" dirty="0">
                <a:latin typeface="Times New Roman" pitchFamily="18" charset="0"/>
                <a:cs typeface="Times New Roman" pitchFamily="18" charset="0"/>
              </a:rPr>
              <a:t>plant are </a:t>
            </a:r>
            <a:r>
              <a:rPr sz="2400" dirty="0">
                <a:latin typeface="Times New Roman" pitchFamily="18" charset="0"/>
                <a:cs typeface="Times New Roman" pitchFamily="18" charset="0"/>
              </a:rPr>
              <a:t>considered as </a:t>
            </a:r>
            <a:r>
              <a:rPr sz="2400" spc="-5" dirty="0">
                <a:latin typeface="Times New Roman" pitchFamily="18" charset="0"/>
                <a:cs typeface="Times New Roman" pitchFamily="18" charset="0"/>
              </a:rPr>
              <a:t>pollen </a:t>
            </a:r>
            <a:r>
              <a:rPr sz="2400" dirty="0">
                <a:latin typeface="Times New Roman" pitchFamily="18" charset="0"/>
                <a:cs typeface="Times New Roman" pitchFamily="18" charset="0"/>
              </a:rPr>
              <a:t>shedder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35" dirty="0">
                <a:latin typeface="Times New Roman" pitchFamily="18" charset="0"/>
                <a:cs typeface="Times New Roman" pitchFamily="18" charset="0"/>
              </a:rPr>
              <a:t> </a:t>
            </a:r>
            <a:r>
              <a:rPr sz="2400" dirty="0">
                <a:latin typeface="Times New Roman" pitchFamily="18" charset="0"/>
                <a:cs typeface="Times New Roman" pitchFamily="18" charset="0"/>
              </a:rPr>
              <a:t>partial</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pollen</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shedders,</a:t>
            </a:r>
            <a:r>
              <a:rPr sz="2400" spc="-35" dirty="0">
                <a:latin typeface="Times New Roman" pitchFamily="18" charset="0"/>
                <a:cs typeface="Times New Roman" pitchFamily="18" charset="0"/>
              </a:rPr>
              <a:t> </a:t>
            </a:r>
            <a:r>
              <a:rPr sz="2400" spc="-5" dirty="0">
                <a:latin typeface="Times New Roman" pitchFamily="18" charset="0"/>
                <a:cs typeface="Times New Roman" pitchFamily="18" charset="0"/>
              </a:rPr>
              <a:t>respectively</a:t>
            </a:r>
            <a:r>
              <a:rPr sz="2400" b="1" spc="-5" dirty="0" smtClean="0">
                <a:latin typeface="Times New Roman" pitchFamily="18" charset="0"/>
                <a:cs typeface="Times New Roman" pitchFamily="18" charset="0"/>
              </a:rPr>
              <a:t>.</a:t>
            </a:r>
            <a:endParaRPr sz="2750" dirty="0">
              <a:latin typeface="Times New Roman" pitchFamily="18" charset="0"/>
              <a:cs typeface="Times New Roman" pitchFamily="18" charset="0"/>
            </a:endParaRPr>
          </a:p>
          <a:p>
            <a:pPr marL="12700" algn="just">
              <a:lnSpc>
                <a:spcPct val="150000"/>
              </a:lnSpc>
            </a:pPr>
            <a:r>
              <a:rPr sz="2400" b="1" u="sng" spc="-5" dirty="0">
                <a:solidFill>
                  <a:srgbClr val="00B050"/>
                </a:solidFill>
                <a:latin typeface="Times New Roman" pitchFamily="18" charset="0"/>
                <a:cs typeface="Times New Roman" pitchFamily="18" charset="0"/>
              </a:rPr>
              <a:t>Roguing</a:t>
            </a:r>
            <a:r>
              <a:rPr sz="2400" b="1" u="sng" spc="-90" dirty="0">
                <a:solidFill>
                  <a:srgbClr val="00B050"/>
                </a:solidFill>
                <a:latin typeface="Times New Roman" pitchFamily="18" charset="0"/>
                <a:cs typeface="Times New Roman" pitchFamily="18" charset="0"/>
              </a:rPr>
              <a:t> </a:t>
            </a:r>
            <a:r>
              <a:rPr sz="2400" b="1" u="sng" dirty="0" smtClean="0">
                <a:solidFill>
                  <a:srgbClr val="00B050"/>
                </a:solidFill>
                <a:latin typeface="Times New Roman" pitchFamily="18" charset="0"/>
                <a:cs typeface="Times New Roman" pitchFamily="18" charset="0"/>
              </a:rPr>
              <a:t>:</a:t>
            </a:r>
            <a:endParaRPr sz="2550" u="sng" dirty="0">
              <a:solidFill>
                <a:srgbClr val="00B050"/>
              </a:solidFill>
              <a:latin typeface="Times New Roman" pitchFamily="18" charset="0"/>
              <a:cs typeface="Times New Roman" pitchFamily="18" charset="0"/>
            </a:endParaRPr>
          </a:p>
          <a:p>
            <a:pPr marL="192405" indent="-180340" algn="just">
              <a:lnSpc>
                <a:spcPct val="150000"/>
              </a:lnSpc>
              <a:buChar char="•"/>
              <a:tabLst>
                <a:tab pos="193040" algn="l"/>
              </a:tabLst>
            </a:pPr>
            <a:r>
              <a:rPr sz="2400" spc="-5" dirty="0">
                <a:latin typeface="Times New Roman" pitchFamily="18" charset="0"/>
                <a:cs typeface="Times New Roman" pitchFamily="18" charset="0"/>
              </a:rPr>
              <a:t>Off-type</a:t>
            </a:r>
            <a:r>
              <a:rPr sz="2400" spc="-90" dirty="0">
                <a:latin typeface="Times New Roman" pitchFamily="18" charset="0"/>
                <a:cs typeface="Times New Roman" pitchFamily="18" charset="0"/>
              </a:rPr>
              <a:t> </a:t>
            </a:r>
            <a:r>
              <a:rPr sz="2400" spc="5" dirty="0">
                <a:latin typeface="Times New Roman" pitchFamily="18" charset="0"/>
                <a:cs typeface="Times New Roman" pitchFamily="18" charset="0"/>
              </a:rPr>
              <a:t>from</a:t>
            </a:r>
            <a:r>
              <a:rPr sz="2400" spc="-30" dirty="0">
                <a:latin typeface="Times New Roman" pitchFamily="18" charset="0"/>
                <a:cs typeface="Times New Roman" pitchFamily="18" charset="0"/>
              </a:rPr>
              <a:t> </a:t>
            </a:r>
            <a:r>
              <a:rPr sz="2400" dirty="0">
                <a:latin typeface="Times New Roman" pitchFamily="18" charset="0"/>
                <a:cs typeface="Times New Roman" pitchFamily="18" charset="0"/>
              </a:rPr>
              <a:t>both</a:t>
            </a:r>
            <a:r>
              <a:rPr sz="2400" spc="-35" dirty="0">
                <a:latin typeface="Times New Roman" pitchFamily="18" charset="0"/>
                <a:cs typeface="Times New Roman" pitchFamily="18" charset="0"/>
              </a:rPr>
              <a:t> </a:t>
            </a:r>
            <a:r>
              <a:rPr sz="2400" dirty="0">
                <a:latin typeface="Times New Roman" pitchFamily="18" charset="0"/>
                <a:cs typeface="Times New Roman" pitchFamily="18" charset="0"/>
              </a:rPr>
              <a:t>pollen</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seed</a:t>
            </a:r>
            <a:r>
              <a:rPr sz="2400" spc="-10" dirty="0">
                <a:latin typeface="Times New Roman" pitchFamily="18" charset="0"/>
                <a:cs typeface="Times New Roman" pitchFamily="18" charset="0"/>
              </a:rPr>
              <a:t> </a:t>
            </a:r>
            <a:r>
              <a:rPr sz="2400" dirty="0" smtClean="0">
                <a:latin typeface="Times New Roman" pitchFamily="18" charset="0"/>
                <a:cs typeface="Times New Roman" pitchFamily="18" charset="0"/>
              </a:rPr>
              <a:t>parent</a:t>
            </a:r>
            <a:r>
              <a:rPr lang="en-US" sz="240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Field</a:t>
            </a:r>
            <a:r>
              <a:rPr sz="2400" spc="-25" dirty="0" smtClean="0">
                <a:latin typeface="Times New Roman" pitchFamily="18" charset="0"/>
                <a:cs typeface="Times New Roman" pitchFamily="18" charset="0"/>
              </a:rPr>
              <a:t> </a:t>
            </a:r>
            <a:r>
              <a:rPr sz="2400" dirty="0">
                <a:latin typeface="Times New Roman" pitchFamily="18" charset="0"/>
                <a:cs typeface="Times New Roman" pitchFamily="18" charset="0"/>
              </a:rPr>
              <a:t>should</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be</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visited</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every</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alternate</a:t>
            </a:r>
            <a:r>
              <a:rPr sz="2400" spc="-35" dirty="0">
                <a:latin typeface="Times New Roman" pitchFamily="18" charset="0"/>
                <a:cs typeface="Times New Roman" pitchFamily="18" charset="0"/>
              </a:rPr>
              <a:t> </a:t>
            </a:r>
            <a:r>
              <a:rPr sz="2400" spc="-50" dirty="0">
                <a:latin typeface="Times New Roman" pitchFamily="18" charset="0"/>
                <a:cs typeface="Times New Roman" pitchFamily="18" charset="0"/>
              </a:rPr>
              <a:t>day.</a:t>
            </a:r>
            <a:endParaRPr sz="2400" dirty="0">
              <a:latin typeface="Times New Roman" pitchFamily="18" charset="0"/>
              <a:cs typeface="Times New Roman" pitchFamily="18" charset="0"/>
            </a:endParaRPr>
          </a:p>
          <a:p>
            <a:pPr marL="194945" marR="6350" indent="-182880">
              <a:lnSpc>
                <a:spcPct val="150000"/>
              </a:lnSpc>
              <a:spcBef>
                <a:spcPts val="25"/>
              </a:spcBef>
              <a:buChar char="•"/>
              <a:tabLst>
                <a:tab pos="195580" algn="l"/>
                <a:tab pos="1219200" algn="l"/>
                <a:tab pos="2459990" algn="l"/>
                <a:tab pos="3173095" algn="l"/>
                <a:tab pos="4011295" algn="l"/>
                <a:tab pos="4965065" algn="l"/>
                <a:tab pos="6339840" algn="l"/>
                <a:tab pos="7416165" algn="l"/>
              </a:tabLst>
            </a:pPr>
            <a:r>
              <a:rPr sz="2400" spc="5" dirty="0">
                <a:latin typeface="Times New Roman" pitchFamily="18" charset="0"/>
                <a:cs typeface="Times New Roman" pitchFamily="18" charset="0"/>
              </a:rPr>
              <a:t>P</a:t>
            </a:r>
            <a:r>
              <a:rPr sz="2400" spc="-10" dirty="0">
                <a:latin typeface="Times New Roman" pitchFamily="18" charset="0"/>
                <a:cs typeface="Times New Roman" pitchFamily="18" charset="0"/>
              </a:rPr>
              <a:t>l</a:t>
            </a:r>
            <a:r>
              <a:rPr sz="2400" dirty="0">
                <a:latin typeface="Times New Roman" pitchFamily="18" charset="0"/>
                <a:cs typeface="Times New Roman" pitchFamily="18" charset="0"/>
              </a:rPr>
              <a:t>ants	</a:t>
            </a:r>
            <a:r>
              <a:rPr sz="2400" spc="-10" dirty="0">
                <a:latin typeface="Times New Roman" pitchFamily="18" charset="0"/>
                <a:cs typeface="Times New Roman" pitchFamily="18" charset="0"/>
              </a:rPr>
              <a:t>i</a:t>
            </a:r>
            <a:r>
              <a:rPr sz="2400" spc="-20" dirty="0">
                <a:latin typeface="Times New Roman" pitchFamily="18" charset="0"/>
                <a:cs typeface="Times New Roman" pitchFamily="18" charset="0"/>
              </a:rPr>
              <a:t>n</a:t>
            </a:r>
            <a:r>
              <a:rPr sz="2400" dirty="0">
                <a:latin typeface="Times New Roman" pitchFamily="18" charset="0"/>
                <a:cs typeface="Times New Roman" pitchFamily="18" charset="0"/>
              </a:rPr>
              <a:t>fect</a:t>
            </a:r>
            <a:r>
              <a:rPr sz="2400" spc="-20" dirty="0">
                <a:latin typeface="Times New Roman" pitchFamily="18" charset="0"/>
                <a:cs typeface="Times New Roman" pitchFamily="18" charset="0"/>
              </a:rPr>
              <a:t>e</a:t>
            </a:r>
            <a:r>
              <a:rPr sz="2400" spc="-5" dirty="0">
                <a:latin typeface="Times New Roman" pitchFamily="18" charset="0"/>
                <a:cs typeface="Times New Roman" pitchFamily="18" charset="0"/>
              </a:rPr>
              <a:t>d</a:t>
            </a:r>
            <a:r>
              <a:rPr sz="2400" dirty="0">
                <a:latin typeface="Times New Roman" pitchFamily="18" charset="0"/>
                <a:cs typeface="Times New Roman" pitchFamily="18" charset="0"/>
              </a:rPr>
              <a:t>	</a:t>
            </a:r>
            <a:r>
              <a:rPr sz="2400" spc="-35" dirty="0">
                <a:latin typeface="Times New Roman" pitchFamily="18" charset="0"/>
                <a:cs typeface="Times New Roman" pitchFamily="18" charset="0"/>
              </a:rPr>
              <a:t>w</a:t>
            </a:r>
            <a:r>
              <a:rPr sz="2400" spc="-10" dirty="0">
                <a:latin typeface="Times New Roman" pitchFamily="18" charset="0"/>
                <a:cs typeface="Times New Roman" pitchFamily="18" charset="0"/>
              </a:rPr>
              <a:t>i</a:t>
            </a:r>
            <a:r>
              <a:rPr sz="2400" dirty="0">
                <a:latin typeface="Times New Roman" pitchFamily="18" charset="0"/>
                <a:cs typeface="Times New Roman" pitchFamily="18" charset="0"/>
              </a:rPr>
              <a:t>t</a:t>
            </a:r>
            <a:r>
              <a:rPr sz="2400" spc="-5" dirty="0">
                <a:latin typeface="Times New Roman" pitchFamily="18" charset="0"/>
                <a:cs typeface="Times New Roman" pitchFamily="18" charset="0"/>
              </a:rPr>
              <a:t>h</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s</a:t>
            </a:r>
            <a:r>
              <a:rPr sz="2400" dirty="0">
                <a:latin typeface="Times New Roman" pitchFamily="18" charset="0"/>
                <a:cs typeface="Times New Roman" pitchFamily="18" charset="0"/>
              </a:rPr>
              <a:t>ee</a:t>
            </a:r>
            <a:r>
              <a:rPr sz="2400" spc="-5" dirty="0">
                <a:latin typeface="Times New Roman" pitchFamily="18" charset="0"/>
                <a:cs typeface="Times New Roman" pitchFamily="18" charset="0"/>
              </a:rPr>
              <a:t>d</a:t>
            </a:r>
            <a:r>
              <a:rPr sz="2400" dirty="0">
                <a:latin typeface="Times New Roman" pitchFamily="18" charset="0"/>
                <a:cs typeface="Times New Roman" pitchFamily="18" charset="0"/>
              </a:rPr>
              <a:t>	</a:t>
            </a:r>
            <a:r>
              <a:rPr sz="2400" spc="-20" dirty="0">
                <a:latin typeface="Times New Roman" pitchFamily="18" charset="0"/>
                <a:cs typeface="Times New Roman" pitchFamily="18" charset="0"/>
              </a:rPr>
              <a:t>b</a:t>
            </a:r>
            <a:r>
              <a:rPr sz="2400" dirty="0">
                <a:latin typeface="Times New Roman" pitchFamily="18" charset="0"/>
                <a:cs typeface="Times New Roman" pitchFamily="18" charset="0"/>
              </a:rPr>
              <a:t>o</a:t>
            </a:r>
            <a:r>
              <a:rPr sz="2400" spc="-10" dirty="0">
                <a:latin typeface="Times New Roman" pitchFamily="18" charset="0"/>
                <a:cs typeface="Times New Roman" pitchFamily="18" charset="0"/>
              </a:rPr>
              <a:t>r</a:t>
            </a:r>
            <a:r>
              <a:rPr sz="2400" dirty="0">
                <a:latin typeface="Times New Roman" pitchFamily="18" charset="0"/>
                <a:cs typeface="Times New Roman" pitchFamily="18" charset="0"/>
              </a:rPr>
              <a:t>n</a:t>
            </a:r>
            <a:r>
              <a:rPr sz="2400" spc="-5" dirty="0">
                <a:latin typeface="Times New Roman" pitchFamily="18" charset="0"/>
                <a:cs typeface="Times New Roman" pitchFamily="18" charset="0"/>
              </a:rPr>
              <a:t>e</a:t>
            </a:r>
            <a:r>
              <a:rPr sz="2400" dirty="0">
                <a:latin typeface="Times New Roman" pitchFamily="18" charset="0"/>
                <a:cs typeface="Times New Roman" pitchFamily="18" charset="0"/>
              </a:rPr>
              <a:t>	</a:t>
            </a:r>
            <a:r>
              <a:rPr sz="2400" dirty="0" smtClean="0">
                <a:latin typeface="Times New Roman" pitchFamily="18" charset="0"/>
                <a:cs typeface="Times New Roman" pitchFamily="18" charset="0"/>
              </a:rPr>
              <a:t>d</a:t>
            </a:r>
            <a:r>
              <a:rPr sz="2400" spc="-10" dirty="0" smtClean="0">
                <a:latin typeface="Times New Roman" pitchFamily="18" charset="0"/>
                <a:cs typeface="Times New Roman" pitchFamily="18" charset="0"/>
              </a:rPr>
              <a:t>i</a:t>
            </a:r>
            <a:r>
              <a:rPr sz="2400" spc="-5" dirty="0" smtClean="0">
                <a:latin typeface="Times New Roman" pitchFamily="18" charset="0"/>
                <a:cs typeface="Times New Roman" pitchFamily="18" charset="0"/>
              </a:rPr>
              <a:t>s</a:t>
            </a:r>
            <a:r>
              <a:rPr sz="2400" dirty="0" smtClean="0">
                <a:latin typeface="Times New Roman" pitchFamily="18" charset="0"/>
                <a:cs typeface="Times New Roman" pitchFamily="18" charset="0"/>
              </a:rPr>
              <a:t>ea</a:t>
            </a:r>
            <a:r>
              <a:rPr sz="2400" spc="-25" dirty="0" smtClean="0">
                <a:latin typeface="Times New Roman" pitchFamily="18" charset="0"/>
                <a:cs typeface="Times New Roman" pitchFamily="18" charset="0"/>
              </a:rPr>
              <a:t>s</a:t>
            </a:r>
            <a:r>
              <a:rPr sz="2400" dirty="0" smtClean="0">
                <a:latin typeface="Times New Roman" pitchFamily="18" charset="0"/>
                <a:cs typeface="Times New Roman" pitchFamily="18" charset="0"/>
              </a:rPr>
              <a:t>es</a:t>
            </a:r>
            <a:r>
              <a:rPr lang="en-US" sz="240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s</a:t>
            </a:r>
            <a:r>
              <a:rPr sz="2400" dirty="0" smtClean="0">
                <a:latin typeface="Times New Roman" pitchFamily="18" charset="0"/>
                <a:cs typeface="Times New Roman" pitchFamily="18" charset="0"/>
              </a:rPr>
              <a:t>hou</a:t>
            </a:r>
            <a:r>
              <a:rPr sz="2400" spc="-10" dirty="0" smtClean="0">
                <a:latin typeface="Times New Roman" pitchFamily="18" charset="0"/>
                <a:cs typeface="Times New Roman" pitchFamily="18" charset="0"/>
              </a:rPr>
              <a:t>l</a:t>
            </a:r>
            <a:r>
              <a:rPr sz="2400" spc="-5" dirty="0" smtClean="0">
                <a:latin typeface="Times New Roman" pitchFamily="18" charset="0"/>
                <a:cs typeface="Times New Roman" pitchFamily="18" charset="0"/>
              </a:rPr>
              <a:t>d</a:t>
            </a:r>
            <a:r>
              <a:rPr lang="en-US" sz="2400" dirty="0" smtClean="0">
                <a:latin typeface="Times New Roman" pitchFamily="18" charset="0"/>
                <a:cs typeface="Times New Roman" pitchFamily="18" charset="0"/>
              </a:rPr>
              <a:t> </a:t>
            </a:r>
            <a:r>
              <a:rPr sz="2400" spc="-20" dirty="0" smtClean="0">
                <a:latin typeface="Times New Roman" pitchFamily="18" charset="0"/>
                <a:cs typeface="Times New Roman" pitchFamily="18" charset="0"/>
              </a:rPr>
              <a:t>b</a:t>
            </a:r>
            <a:r>
              <a:rPr sz="2400" spc="-5" dirty="0" smtClean="0">
                <a:latin typeface="Times New Roman" pitchFamily="18" charset="0"/>
                <a:cs typeface="Times New Roman" pitchFamily="18" charset="0"/>
              </a:rPr>
              <a:t>e  </a:t>
            </a:r>
            <a:r>
              <a:rPr sz="2400" spc="-5" dirty="0" err="1">
                <a:latin typeface="Times New Roman" pitchFamily="18" charset="0"/>
                <a:cs typeface="Times New Roman" pitchFamily="18" charset="0"/>
              </a:rPr>
              <a:t>rogued</a:t>
            </a:r>
            <a:r>
              <a:rPr sz="2400" spc="-15" dirty="0">
                <a:latin typeface="Times New Roman" pitchFamily="18" charset="0"/>
                <a:cs typeface="Times New Roman" pitchFamily="18" charset="0"/>
              </a:rPr>
              <a:t> </a:t>
            </a:r>
            <a:r>
              <a:rPr sz="2400" dirty="0" smtClean="0">
                <a:latin typeface="Times New Roman" pitchFamily="18" charset="0"/>
                <a:cs typeface="Times New Roman" pitchFamily="18" charset="0"/>
              </a:rPr>
              <a:t>out</a:t>
            </a:r>
            <a:r>
              <a:rPr lang="en-US" sz="240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regularly</a:t>
            </a:r>
            <a:r>
              <a:rPr sz="2400" spc="25" dirty="0" smtClean="0">
                <a:latin typeface="Times New Roman" pitchFamily="18" charset="0"/>
                <a:cs typeface="Times New Roman" pitchFamily="18" charset="0"/>
              </a:rPr>
              <a:t> </a:t>
            </a:r>
            <a:r>
              <a:rPr sz="2400" dirty="0">
                <a:latin typeface="Times New Roman" pitchFamily="18" charset="0"/>
                <a:cs typeface="Times New Roman" pitchFamily="18" charset="0"/>
              </a:rPr>
              <a:t>upto</a:t>
            </a:r>
            <a:r>
              <a:rPr sz="2400" spc="-5" dirty="0">
                <a:latin typeface="Times New Roman" pitchFamily="18" charset="0"/>
                <a:cs typeface="Times New Roman" pitchFamily="18" charset="0"/>
              </a:rPr>
              <a:t> physiological</a:t>
            </a:r>
            <a:r>
              <a:rPr sz="2400" spc="30" dirty="0">
                <a:latin typeface="Times New Roman" pitchFamily="18" charset="0"/>
                <a:cs typeface="Times New Roman" pitchFamily="18" charset="0"/>
              </a:rPr>
              <a:t> </a:t>
            </a:r>
            <a:r>
              <a:rPr sz="2400" dirty="0">
                <a:latin typeface="Times New Roman" pitchFamily="18" charset="0"/>
                <a:cs typeface="Times New Roman" pitchFamily="18" charset="0"/>
              </a:rPr>
              <a:t>maturity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533400"/>
            <a:ext cx="9372600" cy="6660798"/>
          </a:xfrm>
          <a:prstGeom prst="rect">
            <a:avLst/>
          </a:prstGeom>
        </p:spPr>
        <p:txBody>
          <a:bodyPr vert="horz" wrap="square" lIns="0" tIns="12700" rIns="0" bIns="0" rtlCol="0">
            <a:spAutoFit/>
          </a:bodyPr>
          <a:lstStyle/>
          <a:p>
            <a:pPr marL="12700" algn="just">
              <a:lnSpc>
                <a:spcPct val="150000"/>
              </a:lnSpc>
              <a:spcBef>
                <a:spcPts val="100"/>
              </a:spcBef>
            </a:pPr>
            <a:r>
              <a:rPr sz="2400" b="1" u="sng" spc="-5" dirty="0">
                <a:solidFill>
                  <a:schemeClr val="accent6">
                    <a:lumMod val="75000"/>
                  </a:schemeClr>
                </a:solidFill>
                <a:latin typeface="Times New Roman" pitchFamily="18" charset="0"/>
                <a:cs typeface="Times New Roman" pitchFamily="18" charset="0"/>
              </a:rPr>
              <a:t>Supplementary</a:t>
            </a:r>
            <a:r>
              <a:rPr sz="2400" b="1" u="sng" spc="-50" dirty="0">
                <a:solidFill>
                  <a:schemeClr val="accent6">
                    <a:lumMod val="75000"/>
                  </a:schemeClr>
                </a:solidFill>
                <a:latin typeface="Times New Roman" pitchFamily="18" charset="0"/>
                <a:cs typeface="Times New Roman" pitchFamily="18" charset="0"/>
              </a:rPr>
              <a:t> </a:t>
            </a:r>
            <a:r>
              <a:rPr sz="2400" b="1" u="sng" spc="-5" dirty="0">
                <a:solidFill>
                  <a:schemeClr val="accent6">
                    <a:lumMod val="75000"/>
                  </a:schemeClr>
                </a:solidFill>
                <a:latin typeface="Times New Roman" pitchFamily="18" charset="0"/>
                <a:cs typeface="Times New Roman" pitchFamily="18" charset="0"/>
              </a:rPr>
              <a:t>pollination:</a:t>
            </a:r>
            <a:endParaRPr sz="2400" u="sng" dirty="0">
              <a:solidFill>
                <a:schemeClr val="accent6">
                  <a:lumMod val="75000"/>
                </a:schemeClr>
              </a:solidFill>
              <a:latin typeface="Times New Roman" pitchFamily="18" charset="0"/>
              <a:cs typeface="Times New Roman" pitchFamily="18" charset="0"/>
            </a:endParaRPr>
          </a:p>
          <a:p>
            <a:pPr marL="12700" marR="5080" algn="just">
              <a:lnSpc>
                <a:spcPct val="150000"/>
              </a:lnSpc>
              <a:buFont typeface="Wingdings" pitchFamily="2" charset="2"/>
              <a:buChar char="ü"/>
            </a:pPr>
            <a:r>
              <a:rPr sz="2400" spc="-5" dirty="0" smtClean="0">
                <a:latin typeface="Times New Roman" pitchFamily="18" charset="0"/>
                <a:cs typeface="Times New Roman" pitchFamily="18" charset="0"/>
              </a:rPr>
              <a:t>Rice</a:t>
            </a:r>
            <a:r>
              <a:rPr sz="2400" dirty="0" smtClean="0">
                <a:latin typeface="Times New Roman" pitchFamily="18" charset="0"/>
                <a:cs typeface="Times New Roman" pitchFamily="18" charset="0"/>
              </a:rPr>
              <a:t> </a:t>
            </a:r>
            <a:r>
              <a:rPr sz="2400" spc="-5" dirty="0">
                <a:latin typeface="Times New Roman" pitchFamily="18" charset="0"/>
                <a:cs typeface="Times New Roman" pitchFamily="18" charset="0"/>
              </a:rPr>
              <a:t>is</a:t>
            </a:r>
            <a:r>
              <a:rPr sz="2400" dirty="0">
                <a:latin typeface="Times New Roman" pitchFamily="18" charset="0"/>
                <a:cs typeface="Times New Roman" pitchFamily="18" charset="0"/>
              </a:rPr>
              <a:t> self-</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pollinated</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crop</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and</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hence</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there</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is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need</a:t>
            </a:r>
            <a:r>
              <a:rPr sz="2400" dirty="0">
                <a:latin typeface="Times New Roman" pitchFamily="18" charset="0"/>
                <a:cs typeface="Times New Roman" pitchFamily="18" charset="0"/>
              </a:rPr>
              <a:t> for </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supplementary </a:t>
            </a:r>
            <a:r>
              <a:rPr sz="2400" dirty="0">
                <a:latin typeface="Times New Roman" pitchFamily="18" charset="0"/>
                <a:cs typeface="Times New Roman" pitchFamily="18" charset="0"/>
              </a:rPr>
              <a:t>pollination for enhancing </a:t>
            </a:r>
            <a:r>
              <a:rPr sz="2400" spc="-5" dirty="0">
                <a:latin typeface="Times New Roman" pitchFamily="18" charset="0"/>
                <a:cs typeface="Times New Roman" pitchFamily="18" charset="0"/>
              </a:rPr>
              <a:t>out-crossing. </a:t>
            </a:r>
            <a:r>
              <a:rPr sz="2400" dirty="0">
                <a:latin typeface="Times New Roman" pitchFamily="18" charset="0"/>
                <a:cs typeface="Times New Roman" pitchFamily="18" charset="0"/>
              </a:rPr>
              <a:t>In </a:t>
            </a:r>
            <a:r>
              <a:rPr sz="2400" spc="-5" dirty="0">
                <a:latin typeface="Times New Roman" pitchFamily="18" charset="0"/>
                <a:cs typeface="Times New Roman" pitchFamily="18" charset="0"/>
              </a:rPr>
              <a:t>this </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operation, </a:t>
            </a:r>
            <a:r>
              <a:rPr sz="2400" spc="-10" dirty="0">
                <a:latin typeface="Times New Roman" pitchFamily="18" charset="0"/>
                <a:cs typeface="Times New Roman" pitchFamily="18" charset="0"/>
              </a:rPr>
              <a:t>the </a:t>
            </a:r>
            <a:r>
              <a:rPr sz="2400" dirty="0">
                <a:latin typeface="Times New Roman" pitchFamily="18" charset="0"/>
                <a:cs typeface="Times New Roman" pitchFamily="18" charset="0"/>
              </a:rPr>
              <a:t>pollen parent </a:t>
            </a:r>
            <a:r>
              <a:rPr sz="2400" spc="-5" dirty="0">
                <a:latin typeface="Times New Roman" pitchFamily="18" charset="0"/>
                <a:cs typeface="Times New Roman" pitchFamily="18" charset="0"/>
              </a:rPr>
              <a:t>plants are shaken </a:t>
            </a:r>
            <a:r>
              <a:rPr sz="2400" spc="-10" dirty="0">
                <a:latin typeface="Times New Roman" pitchFamily="18" charset="0"/>
                <a:cs typeface="Times New Roman" pitchFamily="18" charset="0"/>
              </a:rPr>
              <a:t>which </a:t>
            </a:r>
            <a:r>
              <a:rPr sz="2400" dirty="0">
                <a:latin typeface="Times New Roman" pitchFamily="18" charset="0"/>
                <a:cs typeface="Times New Roman" pitchFamily="18" charset="0"/>
              </a:rPr>
              <a:t>helps </a:t>
            </a:r>
            <a:r>
              <a:rPr sz="2400" spc="-5" dirty="0">
                <a:latin typeface="Times New Roman" pitchFamily="18" charset="0"/>
                <a:cs typeface="Times New Roman" pitchFamily="18" charset="0"/>
              </a:rPr>
              <a:t>in </a:t>
            </a:r>
            <a:r>
              <a:rPr sz="2400" dirty="0">
                <a:latin typeface="Times New Roman" pitchFamily="18" charset="0"/>
                <a:cs typeface="Times New Roman" pitchFamily="18" charset="0"/>
              </a:rPr>
              <a:t> shedding</a:t>
            </a:r>
            <a:r>
              <a:rPr sz="2400" spc="-55"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dispersal of</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pollen</a:t>
            </a:r>
            <a:r>
              <a:rPr sz="2400" spc="-5" dirty="0">
                <a:latin typeface="Times New Roman" pitchFamily="18" charset="0"/>
                <a:cs typeface="Times New Roman" pitchFamily="18" charset="0"/>
              </a:rPr>
              <a:t> grains</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over</a:t>
            </a:r>
            <a:r>
              <a:rPr sz="2400" dirty="0">
                <a:latin typeface="Times New Roman" pitchFamily="18" charset="0"/>
                <a:cs typeface="Times New Roman" pitchFamily="18" charset="0"/>
              </a:rPr>
              <a:t> the</a:t>
            </a:r>
            <a:r>
              <a:rPr sz="2400" spc="-155" dirty="0">
                <a:latin typeface="Times New Roman" pitchFamily="18" charset="0"/>
                <a:cs typeface="Times New Roman" pitchFamily="18" charset="0"/>
              </a:rPr>
              <a:t> </a:t>
            </a:r>
            <a:r>
              <a:rPr sz="2400" dirty="0">
                <a:latin typeface="Times New Roman" pitchFamily="18" charset="0"/>
                <a:cs typeface="Times New Roman" pitchFamily="18" charset="0"/>
              </a:rPr>
              <a:t>A</a:t>
            </a:r>
            <a:r>
              <a:rPr sz="2400" spc="-135" dirty="0">
                <a:latin typeface="Times New Roman" pitchFamily="18" charset="0"/>
                <a:cs typeface="Times New Roman" pitchFamily="18" charset="0"/>
              </a:rPr>
              <a:t> </a:t>
            </a:r>
            <a:r>
              <a:rPr sz="2400" spc="-5" dirty="0">
                <a:latin typeface="Times New Roman" pitchFamily="18" charset="0"/>
                <a:cs typeface="Times New Roman" pitchFamily="18" charset="0"/>
              </a:rPr>
              <a:t>line.</a:t>
            </a:r>
            <a:endParaRPr sz="2400" dirty="0">
              <a:latin typeface="Times New Roman" pitchFamily="18" charset="0"/>
              <a:cs typeface="Times New Roman" pitchFamily="18" charset="0"/>
            </a:endParaRPr>
          </a:p>
          <a:p>
            <a:pPr marL="12700" marR="8890" algn="just">
              <a:lnSpc>
                <a:spcPct val="150000"/>
              </a:lnSpc>
              <a:buFont typeface="Wingdings" pitchFamily="2" charset="2"/>
              <a:buChar char="ü"/>
            </a:pPr>
            <a:r>
              <a:rPr sz="2400" dirty="0" smtClean="0">
                <a:latin typeface="Times New Roman" pitchFamily="18" charset="0"/>
                <a:cs typeface="Times New Roman" pitchFamily="18" charset="0"/>
              </a:rPr>
              <a:t>This </a:t>
            </a:r>
            <a:r>
              <a:rPr sz="2400" dirty="0">
                <a:latin typeface="Times New Roman" pitchFamily="18" charset="0"/>
                <a:cs typeface="Times New Roman" pitchFamily="18" charset="0"/>
              </a:rPr>
              <a:t>can be </a:t>
            </a:r>
            <a:r>
              <a:rPr sz="2400" spc="-5" dirty="0">
                <a:latin typeface="Times New Roman" pitchFamily="18" charset="0"/>
                <a:cs typeface="Times New Roman" pitchFamily="18" charset="0"/>
              </a:rPr>
              <a:t>done </a:t>
            </a:r>
            <a:r>
              <a:rPr sz="2400" spc="-10" dirty="0">
                <a:latin typeface="Times New Roman" pitchFamily="18" charset="0"/>
                <a:cs typeface="Times New Roman" pitchFamily="18" charset="0"/>
              </a:rPr>
              <a:t>either </a:t>
            </a:r>
            <a:r>
              <a:rPr sz="2400" dirty="0">
                <a:latin typeface="Times New Roman" pitchFamily="18" charset="0"/>
                <a:cs typeface="Times New Roman" pitchFamily="18" charset="0"/>
              </a:rPr>
              <a:t>by rope pulling or by shaking the pollen </a:t>
            </a:r>
            <a:r>
              <a:rPr sz="2400" spc="-655" dirty="0">
                <a:latin typeface="Times New Roman" pitchFamily="18" charset="0"/>
                <a:cs typeface="Times New Roman" pitchFamily="18" charset="0"/>
              </a:rPr>
              <a:t> </a:t>
            </a:r>
            <a:r>
              <a:rPr sz="2400" dirty="0">
                <a:latin typeface="Times New Roman" pitchFamily="18" charset="0"/>
                <a:cs typeface="Times New Roman" pitchFamily="18" charset="0"/>
              </a:rPr>
              <a:t>parent</a:t>
            </a:r>
            <a:r>
              <a:rPr sz="2400" spc="-60" dirty="0">
                <a:latin typeface="Times New Roman" pitchFamily="18" charset="0"/>
                <a:cs typeface="Times New Roman" pitchFamily="18" charset="0"/>
              </a:rPr>
              <a:t> </a:t>
            </a:r>
            <a:r>
              <a:rPr sz="2400" spc="-10" dirty="0">
                <a:latin typeface="Times New Roman" pitchFamily="18" charset="0"/>
                <a:cs typeface="Times New Roman" pitchFamily="18" charset="0"/>
              </a:rPr>
              <a:t>with</a:t>
            </a:r>
            <a:r>
              <a:rPr sz="2400" spc="35" dirty="0">
                <a:latin typeface="Times New Roman" pitchFamily="18" charset="0"/>
                <a:cs typeface="Times New Roman" pitchFamily="18" charset="0"/>
              </a:rPr>
              <a:t> </a:t>
            </a:r>
            <a:r>
              <a:rPr sz="2400" dirty="0">
                <a:latin typeface="Times New Roman" pitchFamily="18" charset="0"/>
                <a:cs typeface="Times New Roman" pitchFamily="18" charset="0"/>
              </a:rPr>
              <a:t>the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help</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15" dirty="0">
                <a:latin typeface="Times New Roman" pitchFamily="18" charset="0"/>
                <a:cs typeface="Times New Roman" pitchFamily="18" charset="0"/>
              </a:rPr>
              <a:t> two</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bamboo</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sticks.</a:t>
            </a:r>
            <a:endParaRPr sz="2400" dirty="0">
              <a:latin typeface="Times New Roman" pitchFamily="18" charset="0"/>
              <a:cs typeface="Times New Roman" pitchFamily="18" charset="0"/>
            </a:endParaRPr>
          </a:p>
          <a:p>
            <a:pPr marL="12700" marR="5080" algn="just">
              <a:lnSpc>
                <a:spcPct val="150000"/>
              </a:lnSpc>
              <a:buFont typeface="Wingdings" pitchFamily="2" charset="2"/>
              <a:buChar char="ü"/>
            </a:pPr>
            <a:r>
              <a:rPr sz="2400" spc="-5" dirty="0" smtClean="0">
                <a:latin typeface="Times New Roman" pitchFamily="18" charset="0"/>
                <a:cs typeface="Times New Roman" pitchFamily="18" charset="0"/>
              </a:rPr>
              <a:t>The</a:t>
            </a:r>
            <a:r>
              <a:rPr sz="2400" dirty="0" smtClean="0">
                <a:latin typeface="Times New Roman" pitchFamily="18" charset="0"/>
                <a:cs typeface="Times New Roman" pitchFamily="18" charset="0"/>
              </a:rPr>
              <a:t> </a:t>
            </a:r>
            <a:r>
              <a:rPr sz="2400" dirty="0">
                <a:latin typeface="Times New Roman" pitchFamily="18" charset="0"/>
                <a:cs typeface="Times New Roman" pitchFamily="18" charset="0"/>
              </a:rPr>
              <a:t>first</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supplementary</a:t>
            </a:r>
            <a:r>
              <a:rPr sz="2400" dirty="0">
                <a:latin typeface="Times New Roman" pitchFamily="18" charset="0"/>
                <a:cs typeface="Times New Roman" pitchFamily="18" charset="0"/>
              </a:rPr>
              <a:t> pollination</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should</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be</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done</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at</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peak </a:t>
            </a:r>
            <a:r>
              <a:rPr sz="2400" spc="-655" dirty="0">
                <a:latin typeface="Times New Roman" pitchFamily="18" charset="0"/>
                <a:cs typeface="Times New Roman" pitchFamily="18" charset="0"/>
              </a:rPr>
              <a:t> </a:t>
            </a:r>
            <a:r>
              <a:rPr sz="2400" dirty="0">
                <a:latin typeface="Times New Roman" pitchFamily="18" charset="0"/>
                <a:cs typeface="Times New Roman" pitchFamily="18" charset="0"/>
              </a:rPr>
              <a:t>anthesis </a:t>
            </a:r>
            <a:r>
              <a:rPr sz="2400" spc="-10" dirty="0">
                <a:latin typeface="Times New Roman" pitchFamily="18" charset="0"/>
                <a:cs typeface="Times New Roman" pitchFamily="18" charset="0"/>
              </a:rPr>
              <a:t>time when 30 to </a:t>
            </a:r>
            <a:r>
              <a:rPr sz="2400" dirty="0">
                <a:latin typeface="Times New Roman" pitchFamily="18" charset="0"/>
                <a:cs typeface="Times New Roman" pitchFamily="18" charset="0"/>
              </a:rPr>
              <a:t>40 </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of the </a:t>
            </a:r>
            <a:r>
              <a:rPr sz="2400" dirty="0">
                <a:latin typeface="Times New Roman" pitchFamily="18" charset="0"/>
                <a:cs typeface="Times New Roman" pitchFamily="18" charset="0"/>
              </a:rPr>
              <a:t>spikelets </a:t>
            </a:r>
            <a:r>
              <a:rPr sz="2400" spc="-5" dirty="0">
                <a:latin typeface="Times New Roman" pitchFamily="18" charset="0"/>
                <a:cs typeface="Times New Roman" pitchFamily="18" charset="0"/>
              </a:rPr>
              <a:t>are </a:t>
            </a:r>
            <a:r>
              <a:rPr sz="2400" dirty="0">
                <a:latin typeface="Times New Roman" pitchFamily="18" charset="0"/>
                <a:cs typeface="Times New Roman" pitchFamily="18" charset="0"/>
              </a:rPr>
              <a:t>open </a:t>
            </a:r>
            <a:r>
              <a:rPr sz="2400" spc="-5" dirty="0">
                <a:latin typeface="Times New Roman" pitchFamily="18" charset="0"/>
                <a:cs typeface="Times New Roman" pitchFamily="18" charset="0"/>
              </a:rPr>
              <a:t>and </a:t>
            </a:r>
            <a:r>
              <a:rPr sz="2400" dirty="0">
                <a:latin typeface="Times New Roman" pitchFamily="18" charset="0"/>
                <a:cs typeface="Times New Roman" pitchFamily="18" charset="0"/>
              </a:rPr>
              <a:t> anthers</a:t>
            </a:r>
            <a:r>
              <a:rPr sz="2400" spc="-65" dirty="0">
                <a:latin typeface="Times New Roman" pitchFamily="18" charset="0"/>
                <a:cs typeface="Times New Roman" pitchFamily="18" charset="0"/>
              </a:rPr>
              <a:t> </a:t>
            </a:r>
            <a:r>
              <a:rPr sz="2400" spc="-5" dirty="0">
                <a:latin typeface="Times New Roman" pitchFamily="18" charset="0"/>
                <a:cs typeface="Times New Roman" pitchFamily="18" charset="0"/>
              </a:rPr>
              <a:t>are</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fully</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exserted.</a:t>
            </a:r>
            <a:endParaRPr sz="2400" dirty="0">
              <a:latin typeface="Times New Roman" pitchFamily="18" charset="0"/>
              <a:cs typeface="Times New Roman" pitchFamily="18" charset="0"/>
            </a:endParaRPr>
          </a:p>
          <a:p>
            <a:pPr marL="12700" marR="5080" algn="just">
              <a:lnSpc>
                <a:spcPct val="150000"/>
              </a:lnSpc>
              <a:buFont typeface="Wingdings" pitchFamily="2" charset="2"/>
              <a:buChar char="ü"/>
            </a:pPr>
            <a:r>
              <a:rPr sz="2400" dirty="0" smtClean="0">
                <a:latin typeface="Times New Roman" pitchFamily="18" charset="0"/>
                <a:cs typeface="Times New Roman" pitchFamily="18" charset="0"/>
              </a:rPr>
              <a:t>This</a:t>
            </a:r>
            <a:r>
              <a:rPr sz="2400" spc="245" dirty="0" smtClean="0">
                <a:latin typeface="Times New Roman" pitchFamily="18" charset="0"/>
                <a:cs typeface="Times New Roman" pitchFamily="18" charset="0"/>
              </a:rPr>
              <a:t> </a:t>
            </a:r>
            <a:r>
              <a:rPr sz="2400" dirty="0">
                <a:latin typeface="Times New Roman" pitchFamily="18" charset="0"/>
                <a:cs typeface="Times New Roman" pitchFamily="18" charset="0"/>
              </a:rPr>
              <a:t>process</a:t>
            </a:r>
            <a:r>
              <a:rPr sz="2400" spc="250" dirty="0">
                <a:latin typeface="Times New Roman" pitchFamily="18" charset="0"/>
                <a:cs typeface="Times New Roman" pitchFamily="18" charset="0"/>
              </a:rPr>
              <a:t> </a:t>
            </a:r>
            <a:r>
              <a:rPr sz="2400" spc="-5" dirty="0">
                <a:latin typeface="Times New Roman" pitchFamily="18" charset="0"/>
                <a:cs typeface="Times New Roman" pitchFamily="18" charset="0"/>
              </a:rPr>
              <a:t>is</a:t>
            </a:r>
            <a:r>
              <a:rPr sz="2400" spc="270" dirty="0">
                <a:latin typeface="Times New Roman" pitchFamily="18" charset="0"/>
                <a:cs typeface="Times New Roman" pitchFamily="18" charset="0"/>
              </a:rPr>
              <a:t> </a:t>
            </a:r>
            <a:r>
              <a:rPr sz="2400" spc="-5" dirty="0">
                <a:latin typeface="Times New Roman" pitchFamily="18" charset="0"/>
                <a:cs typeface="Times New Roman" pitchFamily="18" charset="0"/>
              </a:rPr>
              <a:t>repeated</a:t>
            </a:r>
            <a:r>
              <a:rPr sz="2400" spc="254" dirty="0">
                <a:latin typeface="Times New Roman" pitchFamily="18" charset="0"/>
                <a:cs typeface="Times New Roman" pitchFamily="18" charset="0"/>
              </a:rPr>
              <a:t> </a:t>
            </a:r>
            <a:r>
              <a:rPr sz="2400" dirty="0">
                <a:latin typeface="Times New Roman" pitchFamily="18" charset="0"/>
                <a:cs typeface="Times New Roman" pitchFamily="18" charset="0"/>
              </a:rPr>
              <a:t>three</a:t>
            </a:r>
            <a:r>
              <a:rPr sz="2400" spc="260" dirty="0">
                <a:latin typeface="Times New Roman" pitchFamily="18" charset="0"/>
                <a:cs typeface="Times New Roman" pitchFamily="18" charset="0"/>
              </a:rPr>
              <a:t> </a:t>
            </a:r>
            <a:r>
              <a:rPr sz="2400" dirty="0">
                <a:latin typeface="Times New Roman" pitchFamily="18" charset="0"/>
                <a:cs typeface="Times New Roman" pitchFamily="18" charset="0"/>
              </a:rPr>
              <a:t>to</a:t>
            </a:r>
            <a:r>
              <a:rPr sz="2400" spc="229" dirty="0">
                <a:latin typeface="Times New Roman" pitchFamily="18" charset="0"/>
                <a:cs typeface="Times New Roman" pitchFamily="18" charset="0"/>
              </a:rPr>
              <a:t> </a:t>
            </a:r>
            <a:r>
              <a:rPr sz="2400" dirty="0">
                <a:latin typeface="Times New Roman" pitchFamily="18" charset="0"/>
                <a:cs typeface="Times New Roman" pitchFamily="18" charset="0"/>
              </a:rPr>
              <a:t>four</a:t>
            </a:r>
            <a:r>
              <a:rPr sz="2400" spc="240" dirty="0">
                <a:latin typeface="Times New Roman" pitchFamily="18" charset="0"/>
                <a:cs typeface="Times New Roman" pitchFamily="18" charset="0"/>
              </a:rPr>
              <a:t> </a:t>
            </a:r>
            <a:r>
              <a:rPr sz="2400" dirty="0">
                <a:latin typeface="Times New Roman" pitchFamily="18" charset="0"/>
                <a:cs typeface="Times New Roman" pitchFamily="18" charset="0"/>
              </a:rPr>
              <a:t>times</a:t>
            </a:r>
            <a:r>
              <a:rPr sz="2400" spc="250" dirty="0">
                <a:latin typeface="Times New Roman" pitchFamily="18" charset="0"/>
                <a:cs typeface="Times New Roman" pitchFamily="18" charset="0"/>
              </a:rPr>
              <a:t> </a:t>
            </a:r>
            <a:r>
              <a:rPr sz="2400" spc="-5" dirty="0">
                <a:latin typeface="Times New Roman" pitchFamily="18" charset="0"/>
                <a:cs typeface="Times New Roman" pitchFamily="18" charset="0"/>
              </a:rPr>
              <a:t>during</a:t>
            </a:r>
            <a:r>
              <a:rPr sz="2400" spc="254" dirty="0">
                <a:latin typeface="Times New Roman" pitchFamily="18" charset="0"/>
                <a:cs typeface="Times New Roman" pitchFamily="18" charset="0"/>
              </a:rPr>
              <a:t> </a:t>
            </a:r>
            <a:r>
              <a:rPr sz="2400" spc="-10" dirty="0">
                <a:latin typeface="Times New Roman" pitchFamily="18" charset="0"/>
                <a:cs typeface="Times New Roman" pitchFamily="18" charset="0"/>
              </a:rPr>
              <a:t>the</a:t>
            </a:r>
            <a:r>
              <a:rPr sz="2400" spc="275" dirty="0">
                <a:latin typeface="Times New Roman" pitchFamily="18" charset="0"/>
                <a:cs typeface="Times New Roman" pitchFamily="18" charset="0"/>
              </a:rPr>
              <a:t> </a:t>
            </a:r>
            <a:r>
              <a:rPr sz="2400" spc="-5" dirty="0">
                <a:latin typeface="Times New Roman" pitchFamily="18" charset="0"/>
                <a:cs typeface="Times New Roman" pitchFamily="18" charset="0"/>
              </a:rPr>
              <a:t>day</a:t>
            </a:r>
            <a:r>
              <a:rPr sz="2400" spc="250" dirty="0">
                <a:latin typeface="Times New Roman" pitchFamily="18" charset="0"/>
                <a:cs typeface="Times New Roman" pitchFamily="18" charset="0"/>
              </a:rPr>
              <a:t> </a:t>
            </a:r>
            <a:r>
              <a:rPr sz="2400" dirty="0">
                <a:latin typeface="Times New Roman" pitchFamily="18" charset="0"/>
                <a:cs typeface="Times New Roman" pitchFamily="18" charset="0"/>
              </a:rPr>
              <a:t>at </a:t>
            </a:r>
            <a:r>
              <a:rPr sz="2400" spc="-655" dirty="0">
                <a:latin typeface="Times New Roman" pitchFamily="18" charset="0"/>
                <a:cs typeface="Times New Roman" pitchFamily="18" charset="0"/>
              </a:rPr>
              <a:t> </a:t>
            </a:r>
            <a:r>
              <a:rPr sz="2400" dirty="0">
                <a:latin typeface="Times New Roman" pitchFamily="18" charset="0"/>
                <a:cs typeface="Times New Roman" pitchFamily="18" charset="0"/>
              </a:rPr>
              <a:t>an </a:t>
            </a:r>
            <a:r>
              <a:rPr sz="2400" spc="-10" dirty="0">
                <a:latin typeface="Times New Roman" pitchFamily="18" charset="0"/>
                <a:cs typeface="Times New Roman" pitchFamily="18" charset="0"/>
              </a:rPr>
              <a:t>interval of </a:t>
            </a:r>
            <a:r>
              <a:rPr sz="2400" dirty="0">
                <a:latin typeface="Times New Roman" pitchFamily="18" charset="0"/>
                <a:cs typeface="Times New Roman" pitchFamily="18" charset="0"/>
              </a:rPr>
              <a:t>30 </a:t>
            </a:r>
            <a:r>
              <a:rPr sz="2400" spc="-5" dirty="0">
                <a:latin typeface="Times New Roman" pitchFamily="18" charset="0"/>
                <a:cs typeface="Times New Roman" pitchFamily="18" charset="0"/>
              </a:rPr>
              <a:t>minutes. This </a:t>
            </a:r>
            <a:r>
              <a:rPr sz="2400" dirty="0">
                <a:latin typeface="Times New Roman" pitchFamily="18" charset="0"/>
                <a:cs typeface="Times New Roman" pitchFamily="18" charset="0"/>
              </a:rPr>
              <a:t>process </a:t>
            </a:r>
            <a:r>
              <a:rPr sz="2400" spc="-5" dirty="0">
                <a:latin typeface="Times New Roman" pitchFamily="18" charset="0"/>
                <a:cs typeface="Times New Roman" pitchFamily="18" charset="0"/>
              </a:rPr>
              <a:t>should </a:t>
            </a:r>
            <a:r>
              <a:rPr sz="2400" spc="-10" dirty="0">
                <a:latin typeface="Times New Roman" pitchFamily="18" charset="0"/>
                <a:cs typeface="Times New Roman" pitchFamily="18" charset="0"/>
              </a:rPr>
              <a:t>be </a:t>
            </a:r>
            <a:r>
              <a:rPr sz="2400" spc="-5" dirty="0">
                <a:latin typeface="Times New Roman" pitchFamily="18" charset="0"/>
                <a:cs typeface="Times New Roman" pitchFamily="18" charset="0"/>
              </a:rPr>
              <a:t>done </a:t>
            </a:r>
            <a:r>
              <a:rPr sz="2400" dirty="0">
                <a:latin typeface="Times New Roman" pitchFamily="18" charset="0"/>
                <a:cs typeface="Times New Roman" pitchFamily="18" charset="0"/>
              </a:rPr>
              <a:t>for </a:t>
            </a:r>
            <a:r>
              <a:rPr sz="2400" spc="-5" dirty="0">
                <a:latin typeface="Times New Roman" pitchFamily="18" charset="0"/>
                <a:cs typeface="Times New Roman" pitchFamily="18" charset="0"/>
              </a:rPr>
              <a:t>7-10 </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days</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during</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flowering</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period.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lum contrast="40000"/>
          </a:blip>
          <a:stretch>
            <a:fillRect/>
          </a:stretch>
        </p:blipFill>
        <p:spPr>
          <a:xfrm>
            <a:off x="2060448" y="883920"/>
            <a:ext cx="6092952" cy="6812280"/>
          </a:xfrm>
          <a:prstGeom prst="rect">
            <a:avLst/>
          </a:prstGeom>
        </p:spPr>
      </p:pic>
      <p:sp>
        <p:nvSpPr>
          <p:cNvPr id="3" name="Rectangle 2"/>
          <p:cNvSpPr/>
          <p:nvPr/>
        </p:nvSpPr>
        <p:spPr>
          <a:xfrm>
            <a:off x="196728" y="228600"/>
            <a:ext cx="3689472" cy="579967"/>
          </a:xfrm>
          <a:prstGeom prst="rect">
            <a:avLst/>
          </a:prstGeom>
        </p:spPr>
        <p:txBody>
          <a:bodyPr wrap="none">
            <a:spAutoFit/>
          </a:bodyPr>
          <a:lstStyle/>
          <a:p>
            <a:pPr marL="12700" algn="just">
              <a:lnSpc>
                <a:spcPct val="150000"/>
              </a:lnSpc>
              <a:spcBef>
                <a:spcPts val="100"/>
              </a:spcBef>
            </a:pPr>
            <a:r>
              <a:rPr lang="en-IN" sz="2400" b="1" spc="-5" dirty="0" smtClean="0">
                <a:solidFill>
                  <a:schemeClr val="accent6">
                    <a:lumMod val="75000"/>
                  </a:schemeClr>
                </a:solidFill>
                <a:latin typeface="Times New Roman" pitchFamily="18" charset="0"/>
                <a:cs typeface="Times New Roman" pitchFamily="18" charset="0"/>
              </a:rPr>
              <a:t>Supplementary</a:t>
            </a:r>
            <a:r>
              <a:rPr lang="en-IN" sz="2400" b="1" spc="-50" dirty="0" smtClean="0">
                <a:solidFill>
                  <a:schemeClr val="accent6">
                    <a:lumMod val="75000"/>
                  </a:schemeClr>
                </a:solidFill>
                <a:latin typeface="Times New Roman" pitchFamily="18" charset="0"/>
                <a:cs typeface="Times New Roman" pitchFamily="18" charset="0"/>
              </a:rPr>
              <a:t> </a:t>
            </a:r>
            <a:r>
              <a:rPr lang="en-IN" sz="2400" b="1" spc="-5" dirty="0" smtClean="0">
                <a:solidFill>
                  <a:schemeClr val="accent6">
                    <a:lumMod val="75000"/>
                  </a:schemeClr>
                </a:solidFill>
                <a:latin typeface="Times New Roman" pitchFamily="18" charset="0"/>
                <a:cs typeface="Times New Roman" pitchFamily="18" charset="0"/>
              </a:rPr>
              <a:t>pollination</a:t>
            </a:r>
            <a:endParaRPr lang="en-IN" sz="24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990600"/>
            <a:ext cx="8382000" cy="2782813"/>
          </a:xfrm>
          <a:prstGeom prst="rect">
            <a:avLst/>
          </a:prstGeom>
        </p:spPr>
        <p:txBody>
          <a:bodyPr vert="horz" wrap="square" lIns="0" tIns="12700" rIns="0" bIns="0" rtlCol="0">
            <a:spAutoFit/>
          </a:bodyPr>
          <a:lstStyle/>
          <a:p>
            <a:pPr marL="12700" marR="5080" algn="just">
              <a:lnSpc>
                <a:spcPct val="150000"/>
              </a:lnSpc>
              <a:spcBef>
                <a:spcPts val="100"/>
              </a:spcBef>
            </a:pPr>
            <a:r>
              <a:rPr sz="2400" dirty="0">
                <a:latin typeface="Times New Roman" pitchFamily="18" charset="0"/>
                <a:cs typeface="Times New Roman" pitchFamily="18" charset="0"/>
              </a:rPr>
              <a:t>Geitonogamy </a:t>
            </a:r>
            <a:r>
              <a:rPr sz="2400" spc="-5" dirty="0">
                <a:latin typeface="Times New Roman" pitchFamily="18" charset="0"/>
                <a:cs typeface="Times New Roman" pitchFamily="18" charset="0"/>
              </a:rPr>
              <a:t>(from Greek geiton </a:t>
            </a:r>
            <a:r>
              <a:rPr sz="2400" spc="-10" dirty="0">
                <a:latin typeface="Times New Roman" pitchFamily="18" charset="0"/>
                <a:cs typeface="Times New Roman" pitchFamily="18" charset="0"/>
              </a:rPr>
              <a:t>(γείτων)</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 neighbor + </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gamein</a:t>
            </a:r>
            <a:r>
              <a:rPr sz="2400" spc="260" dirty="0">
                <a:latin typeface="Times New Roman" pitchFamily="18" charset="0"/>
                <a:cs typeface="Times New Roman" pitchFamily="18" charset="0"/>
              </a:rPr>
              <a:t> </a:t>
            </a:r>
            <a:r>
              <a:rPr sz="2400" spc="-5" dirty="0">
                <a:latin typeface="Times New Roman" pitchFamily="18" charset="0"/>
                <a:cs typeface="Times New Roman" pitchFamily="18" charset="0"/>
              </a:rPr>
              <a:t>(γαμεῖν)</a:t>
            </a:r>
            <a:r>
              <a:rPr sz="2400" spc="245" dirty="0">
                <a:latin typeface="Times New Roman" pitchFamily="18" charset="0"/>
                <a:cs typeface="Times New Roman" pitchFamily="18" charset="0"/>
              </a:rPr>
              <a:t> </a:t>
            </a:r>
            <a:r>
              <a:rPr sz="2400" dirty="0">
                <a:latin typeface="Times New Roman" pitchFamily="18" charset="0"/>
                <a:cs typeface="Times New Roman" pitchFamily="18" charset="0"/>
              </a:rPr>
              <a:t>=</a:t>
            </a:r>
            <a:r>
              <a:rPr sz="2400" spc="245" dirty="0">
                <a:latin typeface="Times New Roman" pitchFamily="18" charset="0"/>
                <a:cs typeface="Times New Roman" pitchFamily="18" charset="0"/>
              </a:rPr>
              <a:t> </a:t>
            </a:r>
            <a:r>
              <a:rPr sz="2400" dirty="0">
                <a:latin typeface="Times New Roman" pitchFamily="18" charset="0"/>
                <a:cs typeface="Times New Roman" pitchFamily="18" charset="0"/>
              </a:rPr>
              <a:t>to</a:t>
            </a:r>
            <a:r>
              <a:rPr sz="2400" spc="235" dirty="0">
                <a:latin typeface="Times New Roman" pitchFamily="18" charset="0"/>
                <a:cs typeface="Times New Roman" pitchFamily="18" charset="0"/>
              </a:rPr>
              <a:t> </a:t>
            </a:r>
            <a:r>
              <a:rPr sz="2400" spc="-5" dirty="0">
                <a:latin typeface="Times New Roman" pitchFamily="18" charset="0"/>
                <a:cs typeface="Times New Roman" pitchFamily="18" charset="0"/>
              </a:rPr>
              <a:t>marry)</a:t>
            </a:r>
            <a:r>
              <a:rPr sz="2400" spc="240" dirty="0">
                <a:latin typeface="Times New Roman" pitchFamily="18" charset="0"/>
                <a:cs typeface="Times New Roman" pitchFamily="18" charset="0"/>
              </a:rPr>
              <a:t> </a:t>
            </a:r>
            <a:r>
              <a:rPr sz="2400" spc="-5" dirty="0">
                <a:latin typeface="Times New Roman" pitchFamily="18" charset="0"/>
                <a:cs typeface="Times New Roman" pitchFamily="18" charset="0"/>
              </a:rPr>
              <a:t>is</a:t>
            </a:r>
            <a:r>
              <a:rPr sz="2400" spc="254" dirty="0">
                <a:latin typeface="Times New Roman" pitchFamily="18" charset="0"/>
                <a:cs typeface="Times New Roman" pitchFamily="18" charset="0"/>
              </a:rPr>
              <a:t> </a:t>
            </a:r>
            <a:r>
              <a:rPr sz="2400" spc="-5" dirty="0">
                <a:latin typeface="Times New Roman" pitchFamily="18" charset="0"/>
                <a:cs typeface="Times New Roman" pitchFamily="18" charset="0"/>
              </a:rPr>
              <a:t>a</a:t>
            </a:r>
            <a:r>
              <a:rPr sz="2400" spc="254" dirty="0">
                <a:latin typeface="Times New Roman" pitchFamily="18" charset="0"/>
                <a:cs typeface="Times New Roman" pitchFamily="18" charset="0"/>
              </a:rPr>
              <a:t> </a:t>
            </a:r>
            <a:r>
              <a:rPr sz="2400" dirty="0">
                <a:latin typeface="Times New Roman" pitchFamily="18" charset="0"/>
                <a:cs typeface="Times New Roman" pitchFamily="18" charset="0"/>
              </a:rPr>
              <a:t>type</a:t>
            </a:r>
            <a:r>
              <a:rPr sz="2400" spc="260" dirty="0">
                <a:latin typeface="Times New Roman" pitchFamily="18" charset="0"/>
                <a:cs typeface="Times New Roman" pitchFamily="18" charset="0"/>
              </a:rPr>
              <a:t> </a:t>
            </a:r>
            <a:r>
              <a:rPr sz="2400" spc="-10" dirty="0">
                <a:latin typeface="Times New Roman" pitchFamily="18" charset="0"/>
                <a:cs typeface="Times New Roman" pitchFamily="18" charset="0"/>
              </a:rPr>
              <a:t>of</a:t>
            </a:r>
            <a:r>
              <a:rPr sz="2400" spc="280" dirty="0">
                <a:latin typeface="Times New Roman" pitchFamily="18" charset="0"/>
                <a:cs typeface="Times New Roman" pitchFamily="18" charset="0"/>
              </a:rPr>
              <a:t> </a:t>
            </a:r>
            <a:r>
              <a:rPr sz="2400" spc="-5" dirty="0" smtClean="0">
                <a:latin typeface="Times New Roman" pitchFamily="18" charset="0"/>
                <a:cs typeface="Times New Roman" pitchFamily="18" charset="0"/>
              </a:rPr>
              <a:t>self-pollination.</a:t>
            </a:r>
            <a:r>
              <a:rPr lang="en-US" sz="2400" spc="-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In </a:t>
            </a:r>
            <a:r>
              <a:rPr sz="2400" spc="-5" dirty="0">
                <a:latin typeface="Times New Roman" pitchFamily="18" charset="0"/>
                <a:cs typeface="Times New Roman" pitchFamily="18" charset="0"/>
              </a:rPr>
              <a:t>flowering </a:t>
            </a:r>
            <a:r>
              <a:rPr sz="2400" dirty="0">
                <a:latin typeface="Times New Roman" pitchFamily="18" charset="0"/>
                <a:cs typeface="Times New Roman" pitchFamily="18" charset="0"/>
              </a:rPr>
              <a:t>plants, </a:t>
            </a:r>
            <a:r>
              <a:rPr sz="2400" spc="-5" dirty="0">
                <a:latin typeface="Times New Roman" pitchFamily="18" charset="0"/>
                <a:cs typeface="Times New Roman" pitchFamily="18" charset="0"/>
              </a:rPr>
              <a:t>pollen is transferred </a:t>
            </a:r>
            <a:r>
              <a:rPr sz="2400" dirty="0">
                <a:latin typeface="Times New Roman" pitchFamily="18" charset="0"/>
                <a:cs typeface="Times New Roman" pitchFamily="18" charset="0"/>
              </a:rPr>
              <a:t>from </a:t>
            </a:r>
            <a:r>
              <a:rPr sz="2400" spc="-5" dirty="0">
                <a:latin typeface="Times New Roman" pitchFamily="18" charset="0"/>
                <a:cs typeface="Times New Roman" pitchFamily="18" charset="0"/>
              </a:rPr>
              <a:t>a flower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another </a:t>
            </a:r>
            <a:r>
              <a:rPr sz="2400" spc="-5" dirty="0">
                <a:latin typeface="Times New Roman" pitchFamily="18" charset="0"/>
                <a:cs typeface="Times New Roman" pitchFamily="18" charset="0"/>
              </a:rPr>
              <a:t>flower </a:t>
            </a:r>
            <a:r>
              <a:rPr sz="2400" dirty="0">
                <a:latin typeface="Times New Roman" pitchFamily="18" charset="0"/>
                <a:cs typeface="Times New Roman" pitchFamily="18" charset="0"/>
              </a:rPr>
              <a:t>on the same </a:t>
            </a:r>
            <a:r>
              <a:rPr sz="2400" spc="-5" dirty="0">
                <a:latin typeface="Times New Roman" pitchFamily="18" charset="0"/>
                <a:cs typeface="Times New Roman" pitchFamily="18" charset="0"/>
              </a:rPr>
              <a:t>plant, </a:t>
            </a:r>
            <a:r>
              <a:rPr sz="2400" dirty="0">
                <a:latin typeface="Times New Roman" pitchFamily="18" charset="0"/>
                <a:cs typeface="Times New Roman" pitchFamily="18" charset="0"/>
              </a:rPr>
              <a:t>and </a:t>
            </a:r>
            <a:r>
              <a:rPr sz="2400" spc="-5" dirty="0">
                <a:latin typeface="Times New Roman" pitchFamily="18" charset="0"/>
                <a:cs typeface="Times New Roman" pitchFamily="18" charset="0"/>
              </a:rPr>
              <a:t>in animal </a:t>
            </a:r>
            <a:r>
              <a:rPr sz="2400" dirty="0">
                <a:latin typeface="Times New Roman" pitchFamily="18" charset="0"/>
                <a:cs typeface="Times New Roman" pitchFamily="18" charset="0"/>
              </a:rPr>
              <a:t>pollinated </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systems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this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is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accomplished</a:t>
            </a:r>
            <a:r>
              <a:rPr sz="2400" dirty="0">
                <a:latin typeface="Times New Roman" pitchFamily="18" charset="0"/>
                <a:cs typeface="Times New Roman" pitchFamily="18" charset="0"/>
              </a:rPr>
              <a:t> by</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a</a:t>
            </a:r>
            <a:r>
              <a:rPr sz="2400" spc="655" dirty="0">
                <a:latin typeface="Times New Roman" pitchFamily="18" charset="0"/>
                <a:cs typeface="Times New Roman" pitchFamily="18" charset="0"/>
              </a:rPr>
              <a:t> </a:t>
            </a:r>
            <a:r>
              <a:rPr sz="2400" dirty="0">
                <a:latin typeface="Times New Roman" pitchFamily="18" charset="0"/>
                <a:cs typeface="Times New Roman" pitchFamily="18" charset="0"/>
              </a:rPr>
              <a:t>pollinator</a:t>
            </a:r>
            <a:r>
              <a:rPr sz="2400" spc="665" dirty="0">
                <a:latin typeface="Times New Roman" pitchFamily="18" charset="0"/>
                <a:cs typeface="Times New Roman" pitchFamily="18" charset="0"/>
              </a:rPr>
              <a:t> </a:t>
            </a:r>
            <a:r>
              <a:rPr sz="2400" spc="-5" dirty="0">
                <a:latin typeface="Times New Roman" pitchFamily="18" charset="0"/>
                <a:cs typeface="Times New Roman" pitchFamily="18" charset="0"/>
              </a:rPr>
              <a:t>visiting </a:t>
            </a:r>
            <a:r>
              <a:rPr sz="2400" dirty="0">
                <a:latin typeface="Times New Roman" pitchFamily="18" charset="0"/>
                <a:cs typeface="Times New Roman" pitchFamily="18" charset="0"/>
              </a:rPr>
              <a:t> multiple</a:t>
            </a:r>
            <a:r>
              <a:rPr sz="2400" spc="-40" dirty="0">
                <a:latin typeface="Times New Roman" pitchFamily="18" charset="0"/>
                <a:cs typeface="Times New Roman" pitchFamily="18" charset="0"/>
              </a:rPr>
              <a:t> </a:t>
            </a:r>
            <a:r>
              <a:rPr sz="2400" spc="-5" dirty="0">
                <a:latin typeface="Times New Roman" pitchFamily="18" charset="0"/>
                <a:cs typeface="Times New Roman" pitchFamily="18" charset="0"/>
              </a:rPr>
              <a:t>flowers</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on</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the</a:t>
            </a:r>
            <a:r>
              <a:rPr sz="2400" spc="-35" dirty="0">
                <a:latin typeface="Times New Roman" pitchFamily="18" charset="0"/>
                <a:cs typeface="Times New Roman" pitchFamily="18" charset="0"/>
              </a:rPr>
              <a:t> </a:t>
            </a:r>
            <a:r>
              <a:rPr sz="2400" dirty="0">
                <a:latin typeface="Times New Roman" pitchFamily="18" charset="0"/>
                <a:cs typeface="Times New Roman" pitchFamily="18" charset="0"/>
              </a:rPr>
              <a:t>same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plant.</a:t>
            </a:r>
          </a:p>
        </p:txBody>
      </p:sp>
      <p:pic>
        <p:nvPicPr>
          <p:cNvPr id="4" name="object 2"/>
          <p:cNvPicPr/>
          <p:nvPr/>
        </p:nvPicPr>
        <p:blipFill>
          <a:blip r:embed="rId2" cstate="print"/>
          <a:stretch>
            <a:fillRect/>
          </a:stretch>
        </p:blipFill>
        <p:spPr>
          <a:xfrm>
            <a:off x="838200" y="3962400"/>
            <a:ext cx="4191000" cy="2590800"/>
          </a:xfrm>
          <a:prstGeom prst="rect">
            <a:avLst/>
          </a:prstGeom>
        </p:spPr>
      </p:pic>
      <p:pic>
        <p:nvPicPr>
          <p:cNvPr id="5" name="object 2"/>
          <p:cNvPicPr/>
          <p:nvPr/>
        </p:nvPicPr>
        <p:blipFill>
          <a:blip r:embed="rId3" cstate="print">
            <a:lum bright="20000" contrast="40000"/>
          </a:blip>
          <a:srcRect t="2941"/>
          <a:stretch>
            <a:fillRect/>
          </a:stretch>
        </p:blipFill>
        <p:spPr>
          <a:xfrm>
            <a:off x="5562600" y="4038600"/>
            <a:ext cx="3962400" cy="2514600"/>
          </a:xfrm>
          <a:prstGeom prst="rect">
            <a:avLst/>
          </a:prstGeom>
        </p:spPr>
      </p:pic>
      <p:sp>
        <p:nvSpPr>
          <p:cNvPr id="6" name="TextBox 5"/>
          <p:cNvSpPr txBox="1"/>
          <p:nvPr/>
        </p:nvSpPr>
        <p:spPr>
          <a:xfrm>
            <a:off x="762000" y="6705600"/>
            <a:ext cx="4648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 Homogamy, 2- Geitonogamy, 3- Heterogamy</a:t>
            </a:r>
            <a:endParaRPr lang="en-IN" dirty="0">
              <a:latin typeface="Times New Roman" pitchFamily="18" charset="0"/>
              <a:cs typeface="Times New Roman" pitchFamily="18" charset="0"/>
            </a:endParaRPr>
          </a:p>
        </p:txBody>
      </p:sp>
      <p:sp>
        <p:nvSpPr>
          <p:cNvPr id="7" name="object 4"/>
          <p:cNvSpPr txBox="1">
            <a:spLocks/>
          </p:cNvSpPr>
          <p:nvPr/>
        </p:nvSpPr>
        <p:spPr>
          <a:xfrm>
            <a:off x="3429000" y="381000"/>
            <a:ext cx="3429000" cy="566822"/>
          </a:xfrm>
          <a:prstGeom prst="rect">
            <a:avLst/>
          </a:prstGeom>
          <a:solidFill>
            <a:schemeClr val="accent3">
              <a:lumMod val="60000"/>
              <a:lumOff val="40000"/>
            </a:schemeClr>
          </a:solidFill>
          <a:ln>
            <a:solidFill>
              <a:srgbClr val="FF0000"/>
            </a:solidFill>
          </a:ln>
        </p:spPr>
        <p:txBody>
          <a:bodyPr vert="horz" wrap="square" lIns="0" tIns="12700" rIns="0" bIns="0" rtlCol="0">
            <a:spAutoFit/>
          </a:bodyPr>
          <a:lstStyle/>
          <a:p>
            <a:pPr marL="12700" marR="0" lvl="0" indent="0" algn="ctr" defTabSz="1018705" rtl="0" eaLnBrk="1" fontAlgn="auto" latinLnBrk="0" hangingPunct="1">
              <a:lnSpc>
                <a:spcPct val="100000"/>
              </a:lnSpc>
              <a:spcBef>
                <a:spcPts val="100"/>
              </a:spcBef>
              <a:spcAft>
                <a:spcPts val="0"/>
              </a:spcAft>
              <a:buClrTx/>
              <a:buSzTx/>
              <a:buFontTx/>
              <a:buNone/>
              <a:tabLst/>
              <a:defRPr/>
            </a:pPr>
            <a:r>
              <a:rPr kumimoji="0" lang="en-IN" sz="3600" b="0" i="0" u="none" strike="noStrike" kern="1200" cap="none" spc="-5" normalizeH="0" baseline="0" noProof="0" dirty="0" smtClean="0">
                <a:ln>
                  <a:noFill/>
                </a:ln>
                <a:solidFill>
                  <a:schemeClr val="tx1"/>
                </a:solidFill>
                <a:effectLst/>
                <a:uLnTx/>
                <a:uFillTx/>
                <a:latin typeface="Times New Roman" pitchFamily="18" charset="0"/>
                <a:ea typeface="+mj-ea"/>
                <a:cs typeface="Times New Roman" pitchFamily="18" charset="0"/>
              </a:rPr>
              <a:t> Self Pollination</a:t>
            </a:r>
            <a:endParaRPr kumimoji="0" lang="en-IN"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447800"/>
            <a:ext cx="9220200" cy="4534575"/>
          </a:xfrm>
          <a:prstGeom prst="rect">
            <a:avLst/>
          </a:prstGeom>
        </p:spPr>
        <p:txBody>
          <a:bodyPr vert="horz" wrap="square" lIns="0" tIns="12700" rIns="0" bIns="0" rtlCol="0">
            <a:spAutoFit/>
          </a:bodyPr>
          <a:lstStyle/>
          <a:p>
            <a:pPr marL="12700" algn="just">
              <a:lnSpc>
                <a:spcPct val="150000"/>
              </a:lnSpc>
              <a:spcBef>
                <a:spcPts val="100"/>
              </a:spcBef>
            </a:pPr>
            <a:r>
              <a:rPr sz="2400" b="1" u="sng" spc="-50" dirty="0">
                <a:latin typeface="Times New Roman" pitchFamily="18" charset="0"/>
                <a:cs typeface="Times New Roman" pitchFamily="18" charset="0"/>
              </a:rPr>
              <a:t>Types</a:t>
            </a:r>
            <a:r>
              <a:rPr sz="2400" b="1" u="sng" dirty="0">
                <a:latin typeface="Times New Roman" pitchFamily="18" charset="0"/>
                <a:cs typeface="Times New Roman" pitchFamily="18" charset="0"/>
              </a:rPr>
              <a:t> </a:t>
            </a:r>
            <a:r>
              <a:rPr sz="2400" b="1" u="sng" spc="-5" dirty="0">
                <a:latin typeface="Times New Roman" pitchFamily="18" charset="0"/>
                <a:cs typeface="Times New Roman" pitchFamily="18" charset="0"/>
              </a:rPr>
              <a:t>of</a:t>
            </a:r>
            <a:r>
              <a:rPr sz="2400" b="1" u="sng" spc="-15" dirty="0">
                <a:latin typeface="Times New Roman" pitchFamily="18" charset="0"/>
                <a:cs typeface="Times New Roman" pitchFamily="18" charset="0"/>
              </a:rPr>
              <a:t> </a:t>
            </a:r>
            <a:r>
              <a:rPr sz="2400" b="1" u="sng" spc="-5" dirty="0" smtClean="0">
                <a:latin typeface="Times New Roman" pitchFamily="18" charset="0"/>
                <a:cs typeface="Times New Roman" pitchFamily="18" charset="0"/>
              </a:rPr>
              <a:t>contamination</a:t>
            </a:r>
            <a:endParaRPr lang="en-US" sz="2400" b="1" u="sng" spc="-5" dirty="0" smtClean="0">
              <a:latin typeface="Times New Roman" pitchFamily="18" charset="0"/>
              <a:cs typeface="Times New Roman" pitchFamily="18" charset="0"/>
            </a:endParaRPr>
          </a:p>
          <a:p>
            <a:pPr marL="12700" algn="just">
              <a:lnSpc>
                <a:spcPct val="150000"/>
              </a:lnSpc>
              <a:spcBef>
                <a:spcPts val="100"/>
              </a:spcBef>
            </a:pPr>
            <a:endParaRPr sz="2400" u="sng" dirty="0">
              <a:latin typeface="Times New Roman" pitchFamily="18" charset="0"/>
              <a:cs typeface="Times New Roman" pitchFamily="18" charset="0"/>
            </a:endParaRPr>
          </a:p>
          <a:p>
            <a:pPr marL="12700" marR="880110" algn="just">
              <a:lnSpc>
                <a:spcPct val="150000"/>
              </a:lnSpc>
              <a:buFont typeface="Arial" pitchFamily="34" charset="0"/>
              <a:buChar char="•"/>
            </a:pPr>
            <a:r>
              <a:rPr sz="2400" dirty="0" smtClean="0">
                <a:latin typeface="Times New Roman" pitchFamily="18" charset="0"/>
                <a:cs typeface="Times New Roman" pitchFamily="18" charset="0"/>
              </a:rPr>
              <a:t>Presence</a:t>
            </a:r>
            <a:r>
              <a:rPr lang="en-US" sz="2400" spc="-4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of</a:t>
            </a:r>
            <a:r>
              <a:rPr lang="en-US" sz="2400" spc="-4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B</a:t>
            </a:r>
            <a:r>
              <a:rPr lang="en-US" sz="2400" spc="1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line</a:t>
            </a:r>
            <a:r>
              <a:rPr lang="en-US" sz="2400" spc="-5"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in</a:t>
            </a:r>
            <a:r>
              <a:rPr lang="en-US" sz="2400" spc="-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A</a:t>
            </a:r>
            <a:r>
              <a:rPr lang="en-US" sz="2400" spc="-135"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line</a:t>
            </a:r>
            <a:r>
              <a:rPr lang="en-US" sz="2400" spc="-5"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called</a:t>
            </a:r>
            <a:r>
              <a:rPr lang="en-US" sz="2400" spc="-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as</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pollen</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shedders</a:t>
            </a:r>
            <a:endParaRPr lang="en-US" sz="2400" dirty="0" smtClean="0">
              <a:latin typeface="Times New Roman" pitchFamily="18" charset="0"/>
              <a:cs typeface="Times New Roman" pitchFamily="18" charset="0"/>
            </a:endParaRPr>
          </a:p>
          <a:p>
            <a:pPr marL="12700" marR="880110" algn="just">
              <a:lnSpc>
                <a:spcPct val="150000"/>
              </a:lnSpc>
              <a:buFont typeface="Arial" pitchFamily="34" charset="0"/>
              <a:buChar char="•"/>
            </a:pPr>
            <a:r>
              <a:rPr sz="2400" dirty="0" smtClean="0">
                <a:latin typeface="Times New Roman" pitchFamily="18" charset="0"/>
                <a:cs typeface="Times New Roman" pitchFamily="18" charset="0"/>
              </a:rPr>
              <a:t>Presence</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of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line in </a:t>
            </a:r>
            <a:r>
              <a:rPr sz="2400" dirty="0">
                <a:latin typeface="Times New Roman" pitchFamily="18" charset="0"/>
                <a:cs typeface="Times New Roman" pitchFamily="18" charset="0"/>
              </a:rPr>
              <a:t>B </a:t>
            </a:r>
            <a:r>
              <a:rPr sz="2400" spc="-5" dirty="0">
                <a:latin typeface="Times New Roman" pitchFamily="18" charset="0"/>
                <a:cs typeface="Times New Roman" pitchFamily="18" charset="0"/>
              </a:rPr>
              <a:t>line called </a:t>
            </a:r>
            <a:r>
              <a:rPr sz="2400" dirty="0">
                <a:latin typeface="Times New Roman" pitchFamily="18" charset="0"/>
                <a:cs typeface="Times New Roman" pitchFamily="18" charset="0"/>
              </a:rPr>
              <a:t>as </a:t>
            </a:r>
            <a:r>
              <a:rPr sz="2400" spc="-5" dirty="0">
                <a:latin typeface="Times New Roman" pitchFamily="18" charset="0"/>
                <a:cs typeface="Times New Roman" pitchFamily="18" charset="0"/>
              </a:rPr>
              <a:t>off </a:t>
            </a:r>
            <a:r>
              <a:rPr sz="2400" spc="-10" dirty="0" smtClean="0">
                <a:latin typeface="Times New Roman" pitchFamily="18" charset="0"/>
                <a:cs typeface="Times New Roman" pitchFamily="18" charset="0"/>
              </a:rPr>
              <a:t>type</a:t>
            </a:r>
            <a:endParaRPr lang="en-US" sz="2400" spc="-10" dirty="0" smtClean="0">
              <a:latin typeface="Times New Roman" pitchFamily="18" charset="0"/>
              <a:cs typeface="Times New Roman" pitchFamily="18" charset="0"/>
            </a:endParaRPr>
          </a:p>
          <a:p>
            <a:pPr marL="12700" marR="880110" algn="just">
              <a:lnSpc>
                <a:spcPct val="150000"/>
              </a:lnSpc>
              <a:buFont typeface="Arial" pitchFamily="34" charset="0"/>
              <a:buChar char="•"/>
            </a:pPr>
            <a:r>
              <a:rPr sz="2400" dirty="0" smtClean="0">
                <a:latin typeface="Times New Roman" pitchFamily="18" charset="0"/>
                <a:cs typeface="Times New Roman" pitchFamily="18" charset="0"/>
              </a:rPr>
              <a:t>Presence</a:t>
            </a:r>
            <a:r>
              <a:rPr sz="2400" spc="15" dirty="0" smtClean="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R</a:t>
            </a:r>
            <a:r>
              <a:rPr sz="2400" spc="55" dirty="0">
                <a:latin typeface="Times New Roman" pitchFamily="18" charset="0"/>
                <a:cs typeface="Times New Roman" pitchFamily="18" charset="0"/>
              </a:rPr>
              <a:t> </a:t>
            </a:r>
            <a:r>
              <a:rPr sz="2400" spc="-5" dirty="0">
                <a:latin typeface="Times New Roman" pitchFamily="18" charset="0"/>
                <a:cs typeface="Times New Roman" pitchFamily="18" charset="0"/>
              </a:rPr>
              <a:t>line</a:t>
            </a:r>
            <a:r>
              <a:rPr sz="2400" spc="65" dirty="0">
                <a:latin typeface="Times New Roman" pitchFamily="18" charset="0"/>
                <a:cs typeface="Times New Roman" pitchFamily="18" charset="0"/>
              </a:rPr>
              <a:t> </a:t>
            </a:r>
            <a:r>
              <a:rPr sz="2400" spc="-5" dirty="0">
                <a:latin typeface="Times New Roman" pitchFamily="18" charset="0"/>
                <a:cs typeface="Times New Roman" pitchFamily="18" charset="0"/>
              </a:rPr>
              <a:t>in</a:t>
            </a:r>
            <a:r>
              <a:rPr sz="2400" spc="65" dirty="0">
                <a:latin typeface="Times New Roman" pitchFamily="18" charset="0"/>
                <a:cs typeface="Times New Roman" pitchFamily="18" charset="0"/>
              </a:rPr>
              <a:t> </a:t>
            </a:r>
            <a:r>
              <a:rPr sz="2400" dirty="0">
                <a:latin typeface="Times New Roman" pitchFamily="18" charset="0"/>
                <a:cs typeface="Times New Roman" pitchFamily="18" charset="0"/>
              </a:rPr>
              <a:t>B</a:t>
            </a:r>
            <a:r>
              <a:rPr sz="2400" spc="45" dirty="0">
                <a:latin typeface="Times New Roman" pitchFamily="18" charset="0"/>
                <a:cs typeface="Times New Roman" pitchFamily="18" charset="0"/>
              </a:rPr>
              <a:t> </a:t>
            </a:r>
            <a:r>
              <a:rPr sz="2400" spc="-5" dirty="0">
                <a:latin typeface="Times New Roman" pitchFamily="18" charset="0"/>
                <a:cs typeface="Times New Roman" pitchFamily="18" charset="0"/>
              </a:rPr>
              <a:t>line</a:t>
            </a:r>
            <a:r>
              <a:rPr sz="2400" spc="65" dirty="0">
                <a:latin typeface="Times New Roman" pitchFamily="18" charset="0"/>
                <a:cs typeface="Times New Roman" pitchFamily="18" charset="0"/>
              </a:rPr>
              <a:t> </a:t>
            </a:r>
            <a:r>
              <a:rPr sz="2400" spc="-5" dirty="0">
                <a:latin typeface="Times New Roman" pitchFamily="18" charset="0"/>
                <a:cs typeface="Times New Roman" pitchFamily="18" charset="0"/>
              </a:rPr>
              <a:t>called</a:t>
            </a:r>
            <a:r>
              <a:rPr sz="2400" spc="65" dirty="0">
                <a:latin typeface="Times New Roman" pitchFamily="18" charset="0"/>
                <a:cs typeface="Times New Roman" pitchFamily="18" charset="0"/>
              </a:rPr>
              <a:t> </a:t>
            </a:r>
            <a:r>
              <a:rPr sz="2400" dirty="0">
                <a:latin typeface="Times New Roman" pitchFamily="18" charset="0"/>
                <a:cs typeface="Times New Roman" pitchFamily="18" charset="0"/>
              </a:rPr>
              <a:t>as</a:t>
            </a:r>
            <a:r>
              <a:rPr sz="2400" spc="35" dirty="0">
                <a:latin typeface="Times New Roman" pitchFamily="18" charset="0"/>
                <a:cs typeface="Times New Roman" pitchFamily="18" charset="0"/>
              </a:rPr>
              <a:t> </a:t>
            </a:r>
            <a:r>
              <a:rPr sz="2400" spc="-5" dirty="0" smtClean="0">
                <a:latin typeface="Times New Roman" pitchFamily="18" charset="0"/>
                <a:cs typeface="Times New Roman" pitchFamily="18" charset="0"/>
              </a:rPr>
              <a:t>rogue</a:t>
            </a:r>
            <a:endParaRPr lang="en-US" sz="2400" spc="-5" dirty="0" smtClean="0">
              <a:latin typeface="Times New Roman" pitchFamily="18" charset="0"/>
              <a:cs typeface="Times New Roman" pitchFamily="18" charset="0"/>
            </a:endParaRPr>
          </a:p>
          <a:p>
            <a:pPr marL="12700" marR="880110" algn="just">
              <a:lnSpc>
                <a:spcPct val="150000"/>
              </a:lnSpc>
              <a:buFont typeface="Arial" pitchFamily="34" charset="0"/>
              <a:buChar char="•"/>
            </a:pPr>
            <a:r>
              <a:rPr sz="2400" dirty="0" smtClean="0">
                <a:latin typeface="Times New Roman" pitchFamily="18" charset="0"/>
                <a:cs typeface="Times New Roman" pitchFamily="18" charset="0"/>
              </a:rPr>
              <a:t>Presence</a:t>
            </a:r>
            <a:r>
              <a:rPr sz="2400" spc="-45" dirty="0" smtClean="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40" dirty="0">
                <a:latin typeface="Times New Roman" pitchFamily="18" charset="0"/>
                <a:cs typeface="Times New Roman" pitchFamily="18" charset="0"/>
              </a:rPr>
              <a:t> </a:t>
            </a:r>
            <a:r>
              <a:rPr sz="2400" dirty="0">
                <a:latin typeface="Times New Roman" pitchFamily="18" charset="0"/>
                <a:cs typeface="Times New Roman" pitchFamily="18" charset="0"/>
              </a:rPr>
              <a:t>B</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line</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in</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R</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line</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called</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as</a:t>
            </a:r>
            <a:r>
              <a:rPr sz="2400" spc="-20" dirty="0">
                <a:latin typeface="Times New Roman" pitchFamily="18" charset="0"/>
                <a:cs typeface="Times New Roman" pitchFamily="18" charset="0"/>
              </a:rPr>
              <a:t> </a:t>
            </a:r>
            <a:r>
              <a:rPr sz="2400" spc="-5" dirty="0" smtClean="0">
                <a:latin typeface="Times New Roman" pitchFamily="18" charset="0"/>
                <a:cs typeface="Times New Roman" pitchFamily="18" charset="0"/>
              </a:rPr>
              <a:t>rogue</a:t>
            </a:r>
            <a:endParaRPr lang="en-US" sz="2400" spc="-5" dirty="0" smtClean="0">
              <a:latin typeface="Times New Roman" pitchFamily="18" charset="0"/>
              <a:cs typeface="Times New Roman" pitchFamily="18" charset="0"/>
            </a:endParaRPr>
          </a:p>
          <a:p>
            <a:pPr marL="12700" marR="5080" algn="just">
              <a:lnSpc>
                <a:spcPct val="150000"/>
              </a:lnSpc>
              <a:spcBef>
                <a:spcPts val="600"/>
              </a:spcBef>
            </a:pPr>
            <a:r>
              <a:rPr sz="2400" spc="-5" dirty="0" smtClean="0">
                <a:latin typeface="Times New Roman" pitchFamily="18" charset="0"/>
                <a:cs typeface="Times New Roman" pitchFamily="18" charset="0"/>
              </a:rPr>
              <a:t>Pollen </a:t>
            </a:r>
            <a:r>
              <a:rPr sz="2400" dirty="0">
                <a:latin typeface="Times New Roman" pitchFamily="18" charset="0"/>
                <a:cs typeface="Times New Roman" pitchFamily="18" charset="0"/>
              </a:rPr>
              <a:t>shedders and </a:t>
            </a:r>
            <a:r>
              <a:rPr sz="2400" spc="-5" dirty="0">
                <a:latin typeface="Times New Roman" pitchFamily="18" charset="0"/>
                <a:cs typeface="Times New Roman" pitchFamily="18" charset="0"/>
              </a:rPr>
              <a:t>off </a:t>
            </a:r>
            <a:r>
              <a:rPr sz="2400" spc="-10" dirty="0">
                <a:latin typeface="Times New Roman" pitchFamily="18" charset="0"/>
                <a:cs typeface="Times New Roman" pitchFamily="18" charset="0"/>
              </a:rPr>
              <a:t>type </a:t>
            </a:r>
            <a:r>
              <a:rPr sz="2400" dirty="0">
                <a:latin typeface="Times New Roman" pitchFamily="18" charset="0"/>
                <a:cs typeface="Times New Roman" pitchFamily="18" charset="0"/>
              </a:rPr>
              <a:t>cause </a:t>
            </a:r>
            <a:r>
              <a:rPr sz="2400" spc="-5" dirty="0">
                <a:latin typeface="Times New Roman" pitchFamily="18" charset="0"/>
                <a:cs typeface="Times New Roman" pitchFamily="18" charset="0"/>
              </a:rPr>
              <a:t>physical </a:t>
            </a:r>
            <a:r>
              <a:rPr sz="2400" dirty="0">
                <a:latin typeface="Times New Roman" pitchFamily="18" charset="0"/>
                <a:cs typeface="Times New Roman" pitchFamily="18" charset="0"/>
              </a:rPr>
              <a:t>contamination, </a:t>
            </a:r>
            <a:r>
              <a:rPr sz="2400" spc="-655" dirty="0">
                <a:latin typeface="Times New Roman" pitchFamily="18" charset="0"/>
                <a:cs typeface="Times New Roman" pitchFamily="18" charset="0"/>
              </a:rPr>
              <a:t> </a:t>
            </a:r>
            <a:r>
              <a:rPr sz="2400" spc="-5" dirty="0">
                <a:latin typeface="Times New Roman" pitchFamily="18" charset="0"/>
                <a:cs typeface="Times New Roman" pitchFamily="18" charset="0"/>
              </a:rPr>
              <a:t>whereas, rogue </a:t>
            </a:r>
            <a:r>
              <a:rPr sz="2400" dirty="0">
                <a:latin typeface="Times New Roman" pitchFamily="18" charset="0"/>
                <a:cs typeface="Times New Roman" pitchFamily="18" charset="0"/>
              </a:rPr>
              <a:t>cause </a:t>
            </a:r>
            <a:r>
              <a:rPr sz="2400" spc="-5" dirty="0">
                <a:latin typeface="Times New Roman" pitchFamily="18" charset="0"/>
                <a:cs typeface="Times New Roman" pitchFamily="18" charset="0"/>
              </a:rPr>
              <a:t>physical </a:t>
            </a:r>
            <a:r>
              <a:rPr sz="2400" dirty="0">
                <a:latin typeface="Times New Roman" pitchFamily="18" charset="0"/>
                <a:cs typeface="Times New Roman" pitchFamily="18" charset="0"/>
              </a:rPr>
              <a:t>and </a:t>
            </a:r>
            <a:r>
              <a:rPr sz="2400" spc="-5" dirty="0">
                <a:latin typeface="Times New Roman" pitchFamily="18" charset="0"/>
                <a:cs typeface="Times New Roman" pitchFamily="18" charset="0"/>
              </a:rPr>
              <a:t>genetical </a:t>
            </a:r>
            <a:r>
              <a:rPr sz="2400" dirty="0">
                <a:latin typeface="Times New Roman" pitchFamily="18" charset="0"/>
                <a:cs typeface="Times New Roman" pitchFamily="18" charset="0"/>
              </a:rPr>
              <a:t> contamination.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28600"/>
            <a:ext cx="244348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pitchFamily="18" charset="0"/>
                <a:cs typeface="Times New Roman" pitchFamily="18" charset="0"/>
              </a:rPr>
              <a:t>Field</a:t>
            </a:r>
            <a:r>
              <a:rPr sz="2400" b="1" spc="-145" dirty="0">
                <a:latin typeface="Times New Roman" pitchFamily="18" charset="0"/>
                <a:cs typeface="Times New Roman" pitchFamily="18" charset="0"/>
              </a:rPr>
              <a:t> </a:t>
            </a:r>
            <a:r>
              <a:rPr sz="2400" b="1" dirty="0">
                <a:latin typeface="Times New Roman" pitchFamily="18" charset="0"/>
                <a:cs typeface="Times New Roman" pitchFamily="18" charset="0"/>
              </a:rPr>
              <a:t>inspection:</a:t>
            </a:r>
            <a:endParaRPr sz="2400" dirty="0">
              <a:latin typeface="Times New Roman" pitchFamily="18" charset="0"/>
              <a:cs typeface="Times New Roman" pitchFamily="18" charset="0"/>
            </a:endParaRPr>
          </a:p>
        </p:txBody>
      </p:sp>
      <p:sp>
        <p:nvSpPr>
          <p:cNvPr id="3" name="object 3"/>
          <p:cNvSpPr txBox="1"/>
          <p:nvPr/>
        </p:nvSpPr>
        <p:spPr>
          <a:xfrm>
            <a:off x="762000" y="489178"/>
            <a:ext cx="8839200" cy="6673622"/>
          </a:xfrm>
          <a:prstGeom prst="rect">
            <a:avLst/>
          </a:prstGeom>
        </p:spPr>
        <p:txBody>
          <a:bodyPr vert="horz" wrap="square" lIns="0" tIns="12700" rIns="0" bIns="0" rtlCol="0">
            <a:spAutoFit/>
          </a:bodyPr>
          <a:lstStyle/>
          <a:p>
            <a:pPr marL="12700" marR="5080">
              <a:lnSpc>
                <a:spcPct val="150000"/>
              </a:lnSpc>
              <a:spcBef>
                <a:spcPts val="100"/>
              </a:spcBef>
              <a:tabLst>
                <a:tab pos="829310" algn="l"/>
                <a:tab pos="2225040" algn="l"/>
                <a:tab pos="3499485" algn="l"/>
                <a:tab pos="4078604" algn="l"/>
                <a:tab pos="5660390" algn="l"/>
                <a:tab pos="6324600" algn="l"/>
                <a:tab pos="7553325" algn="l"/>
              </a:tabLst>
            </a:pPr>
            <a:r>
              <a:rPr sz="2400" spc="-5" dirty="0">
                <a:latin typeface="Times New Roman" pitchFamily="18" charset="0"/>
                <a:cs typeface="Times New Roman" pitchFamily="18" charset="0"/>
              </a:rPr>
              <a:t>F</a:t>
            </a:r>
            <a:r>
              <a:rPr sz="2400" spc="-10" dirty="0">
                <a:latin typeface="Times New Roman" pitchFamily="18" charset="0"/>
                <a:cs typeface="Times New Roman" pitchFamily="18" charset="0"/>
              </a:rPr>
              <a:t>i</a:t>
            </a:r>
            <a:r>
              <a:rPr sz="2400" dirty="0">
                <a:latin typeface="Times New Roman" pitchFamily="18" charset="0"/>
                <a:cs typeface="Times New Roman" pitchFamily="18" charset="0"/>
              </a:rPr>
              <a:t>e</a:t>
            </a:r>
            <a:r>
              <a:rPr sz="2400" spc="-10" dirty="0">
                <a:latin typeface="Times New Roman" pitchFamily="18" charset="0"/>
                <a:cs typeface="Times New Roman" pitchFamily="18" charset="0"/>
              </a:rPr>
              <a:t>l</a:t>
            </a:r>
            <a:r>
              <a:rPr sz="2400" spc="-5" dirty="0">
                <a:latin typeface="Times New Roman" pitchFamily="18" charset="0"/>
                <a:cs typeface="Times New Roman" pitchFamily="18" charset="0"/>
              </a:rPr>
              <a:t>d</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i</a:t>
            </a:r>
            <a:r>
              <a:rPr sz="2400" dirty="0">
                <a:latin typeface="Times New Roman" pitchFamily="18" charset="0"/>
                <a:cs typeface="Times New Roman" pitchFamily="18" charset="0"/>
              </a:rPr>
              <a:t>n</a:t>
            </a:r>
            <a:r>
              <a:rPr sz="2400" spc="-5" dirty="0">
                <a:latin typeface="Times New Roman" pitchFamily="18" charset="0"/>
                <a:cs typeface="Times New Roman" pitchFamily="18" charset="0"/>
              </a:rPr>
              <a:t>s</a:t>
            </a:r>
            <a:r>
              <a:rPr sz="2400" dirty="0">
                <a:latin typeface="Times New Roman" pitchFamily="18" charset="0"/>
                <a:cs typeface="Times New Roman" pitchFamily="18" charset="0"/>
              </a:rPr>
              <a:t>pector	</a:t>
            </a:r>
            <a:r>
              <a:rPr sz="2400" spc="-10" dirty="0">
                <a:latin typeface="Times New Roman" pitchFamily="18" charset="0"/>
                <a:cs typeface="Times New Roman" pitchFamily="18" charset="0"/>
              </a:rPr>
              <a:t>i</a:t>
            </a:r>
            <a:r>
              <a:rPr sz="2400" dirty="0">
                <a:latin typeface="Times New Roman" pitchFamily="18" charset="0"/>
                <a:cs typeface="Times New Roman" pitchFamily="18" charset="0"/>
              </a:rPr>
              <a:t>n</a:t>
            </a:r>
            <a:r>
              <a:rPr sz="2400" spc="-5" dirty="0">
                <a:latin typeface="Times New Roman" pitchFamily="18" charset="0"/>
                <a:cs typeface="Times New Roman" pitchFamily="18" charset="0"/>
              </a:rPr>
              <a:t>s</a:t>
            </a:r>
            <a:r>
              <a:rPr sz="2400" dirty="0">
                <a:latin typeface="Times New Roman" pitchFamily="18" charset="0"/>
                <a:cs typeface="Times New Roman" pitchFamily="18" charset="0"/>
              </a:rPr>
              <a:t>pe</a:t>
            </a:r>
            <a:r>
              <a:rPr sz="2400" spc="-25" dirty="0">
                <a:latin typeface="Times New Roman" pitchFamily="18" charset="0"/>
                <a:cs typeface="Times New Roman" pitchFamily="18" charset="0"/>
              </a:rPr>
              <a:t>c</a:t>
            </a:r>
            <a:r>
              <a:rPr sz="2400" dirty="0">
                <a:latin typeface="Times New Roman" pitchFamily="18" charset="0"/>
                <a:cs typeface="Times New Roman" pitchFamily="18" charset="0"/>
              </a:rPr>
              <a:t>ts	th</a:t>
            </a:r>
            <a:r>
              <a:rPr sz="2400" spc="-5" dirty="0">
                <a:latin typeface="Times New Roman" pitchFamily="18" charset="0"/>
                <a:cs typeface="Times New Roman" pitchFamily="18" charset="0"/>
              </a:rPr>
              <a:t>e</a:t>
            </a:r>
            <a:r>
              <a:rPr sz="2400" dirty="0">
                <a:latin typeface="Times New Roman" pitchFamily="18" charset="0"/>
                <a:cs typeface="Times New Roman" pitchFamily="18" charset="0"/>
              </a:rPr>
              <a:t>	fou</a:t>
            </a:r>
            <a:r>
              <a:rPr sz="2400" spc="-20" dirty="0">
                <a:latin typeface="Times New Roman" pitchFamily="18" charset="0"/>
                <a:cs typeface="Times New Roman" pitchFamily="18" charset="0"/>
              </a:rPr>
              <a:t>n</a:t>
            </a:r>
            <a:r>
              <a:rPr sz="2400" dirty="0">
                <a:latin typeface="Times New Roman" pitchFamily="18" charset="0"/>
                <a:cs typeface="Times New Roman" pitchFamily="18" charset="0"/>
              </a:rPr>
              <a:t>dat</a:t>
            </a:r>
            <a:r>
              <a:rPr sz="2400" spc="-10" dirty="0">
                <a:latin typeface="Times New Roman" pitchFamily="18" charset="0"/>
                <a:cs typeface="Times New Roman" pitchFamily="18" charset="0"/>
              </a:rPr>
              <a:t>i</a:t>
            </a:r>
            <a:r>
              <a:rPr sz="2400" spc="-20" dirty="0">
                <a:latin typeface="Times New Roman" pitchFamily="18" charset="0"/>
                <a:cs typeface="Times New Roman" pitchFamily="18" charset="0"/>
              </a:rPr>
              <a:t>o</a:t>
            </a:r>
            <a:r>
              <a:rPr sz="2400" spc="-5" dirty="0">
                <a:latin typeface="Times New Roman" pitchFamily="18" charset="0"/>
                <a:cs typeface="Times New Roman" pitchFamily="18" charset="0"/>
              </a:rPr>
              <a:t>n</a:t>
            </a:r>
            <a:r>
              <a:rPr sz="2400" dirty="0">
                <a:latin typeface="Times New Roman" pitchFamily="18" charset="0"/>
                <a:cs typeface="Times New Roman" pitchFamily="18" charset="0"/>
              </a:rPr>
              <a:t>	an</a:t>
            </a:r>
            <a:r>
              <a:rPr sz="2400" spc="-5" dirty="0">
                <a:latin typeface="Times New Roman" pitchFamily="18" charset="0"/>
                <a:cs typeface="Times New Roman" pitchFamily="18" charset="0"/>
              </a:rPr>
              <a:t>d</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c</a:t>
            </a:r>
            <a:r>
              <a:rPr sz="2400" dirty="0">
                <a:latin typeface="Times New Roman" pitchFamily="18" charset="0"/>
                <a:cs typeface="Times New Roman" pitchFamily="18" charset="0"/>
              </a:rPr>
              <a:t>e</a:t>
            </a:r>
            <a:r>
              <a:rPr sz="2400" spc="-5" dirty="0">
                <a:latin typeface="Times New Roman" pitchFamily="18" charset="0"/>
                <a:cs typeface="Times New Roman" pitchFamily="18" charset="0"/>
              </a:rPr>
              <a:t>r</a:t>
            </a:r>
            <a:r>
              <a:rPr sz="2400" dirty="0">
                <a:latin typeface="Times New Roman" pitchFamily="18" charset="0"/>
                <a:cs typeface="Times New Roman" pitchFamily="18" charset="0"/>
              </a:rPr>
              <a:t>t</a:t>
            </a:r>
            <a:r>
              <a:rPr sz="2400" spc="-10" dirty="0">
                <a:latin typeface="Times New Roman" pitchFamily="18" charset="0"/>
                <a:cs typeface="Times New Roman" pitchFamily="18" charset="0"/>
              </a:rPr>
              <a:t>i</a:t>
            </a:r>
            <a:r>
              <a:rPr sz="2400" spc="25" dirty="0">
                <a:latin typeface="Times New Roman" pitchFamily="18" charset="0"/>
                <a:cs typeface="Times New Roman" pitchFamily="18" charset="0"/>
              </a:rPr>
              <a:t>f</a:t>
            </a:r>
            <a:r>
              <a:rPr sz="2400" spc="-10" dirty="0">
                <a:latin typeface="Times New Roman" pitchFamily="18" charset="0"/>
                <a:cs typeface="Times New Roman" pitchFamily="18" charset="0"/>
              </a:rPr>
              <a:t>i</a:t>
            </a:r>
            <a:r>
              <a:rPr sz="2400" dirty="0">
                <a:latin typeface="Times New Roman" pitchFamily="18" charset="0"/>
                <a:cs typeface="Times New Roman" pitchFamily="18" charset="0"/>
              </a:rPr>
              <a:t>e</a:t>
            </a:r>
            <a:r>
              <a:rPr sz="2400" spc="-5" dirty="0">
                <a:latin typeface="Times New Roman" pitchFamily="18" charset="0"/>
                <a:cs typeface="Times New Roman" pitchFamily="18" charset="0"/>
              </a:rPr>
              <a:t>d</a:t>
            </a:r>
            <a:r>
              <a:rPr sz="2400" dirty="0">
                <a:latin typeface="Times New Roman" pitchFamily="18" charset="0"/>
                <a:cs typeface="Times New Roman" pitchFamily="18" charset="0"/>
              </a:rPr>
              <a:t>	</a:t>
            </a:r>
            <a:r>
              <a:rPr sz="2400" spc="-25" dirty="0">
                <a:latin typeface="Times New Roman" pitchFamily="18" charset="0"/>
                <a:cs typeface="Times New Roman" pitchFamily="18" charset="0"/>
              </a:rPr>
              <a:t>s</a:t>
            </a:r>
            <a:r>
              <a:rPr sz="2400" dirty="0">
                <a:latin typeface="Times New Roman" pitchFamily="18" charset="0"/>
                <a:cs typeface="Times New Roman" pitchFamily="18" charset="0"/>
              </a:rPr>
              <a:t>ee</a:t>
            </a:r>
            <a:r>
              <a:rPr sz="2400" spc="-5" dirty="0">
                <a:latin typeface="Times New Roman" pitchFamily="18" charset="0"/>
                <a:cs typeface="Times New Roman" pitchFamily="18" charset="0"/>
              </a:rPr>
              <a:t>d  </a:t>
            </a:r>
            <a:r>
              <a:rPr sz="2400" dirty="0">
                <a:latin typeface="Times New Roman" pitchFamily="18" charset="0"/>
                <a:cs typeface="Times New Roman" pitchFamily="18" charset="0"/>
              </a:rPr>
              <a:t>production</a:t>
            </a:r>
            <a:r>
              <a:rPr sz="2400" spc="-55" dirty="0">
                <a:latin typeface="Times New Roman" pitchFamily="18" charset="0"/>
                <a:cs typeface="Times New Roman" pitchFamily="18" charset="0"/>
              </a:rPr>
              <a:t> </a:t>
            </a:r>
            <a:r>
              <a:rPr sz="2400" dirty="0">
                <a:latin typeface="Times New Roman" pitchFamily="18" charset="0"/>
                <a:cs typeface="Times New Roman" pitchFamily="18" charset="0"/>
              </a:rPr>
              <a:t>programme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atleast</a:t>
            </a:r>
            <a:r>
              <a:rPr sz="2400" spc="-35" dirty="0">
                <a:latin typeface="Times New Roman" pitchFamily="18" charset="0"/>
                <a:cs typeface="Times New Roman" pitchFamily="18" charset="0"/>
              </a:rPr>
              <a:t> </a:t>
            </a:r>
            <a:r>
              <a:rPr sz="2400" spc="5" dirty="0">
                <a:latin typeface="Times New Roman" pitchFamily="18" charset="0"/>
                <a:cs typeface="Times New Roman" pitchFamily="18" charset="0"/>
              </a:rPr>
              <a:t>four</a:t>
            </a:r>
            <a:r>
              <a:rPr sz="2400" spc="-50" dirty="0">
                <a:latin typeface="Times New Roman" pitchFamily="18" charset="0"/>
                <a:cs typeface="Times New Roman" pitchFamily="18" charset="0"/>
              </a:rPr>
              <a:t> </a:t>
            </a:r>
            <a:r>
              <a:rPr sz="2400" dirty="0">
                <a:latin typeface="Times New Roman" pitchFamily="18" charset="0"/>
                <a:cs typeface="Times New Roman" pitchFamily="18" charset="0"/>
              </a:rPr>
              <a:t>times.</a:t>
            </a:r>
          </a:p>
          <a:p>
            <a:pPr marL="12700">
              <a:lnSpc>
                <a:spcPct val="150000"/>
              </a:lnSpc>
            </a:pPr>
            <a:r>
              <a:rPr sz="2400" spc="-5" dirty="0">
                <a:latin typeface="Times New Roman" pitchFamily="18" charset="0"/>
                <a:cs typeface="Times New Roman" pitchFamily="18" charset="0"/>
              </a:rPr>
              <a:t>Out</a:t>
            </a:r>
            <a:r>
              <a:rPr sz="2400" spc="-55" dirty="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5" dirty="0">
                <a:latin typeface="Times New Roman" pitchFamily="18" charset="0"/>
                <a:cs typeface="Times New Roman" pitchFamily="18" charset="0"/>
              </a:rPr>
              <a:t> these</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four</a:t>
            </a:r>
            <a:r>
              <a:rPr sz="2400" dirty="0">
                <a:latin typeface="Times New Roman" pitchFamily="18" charset="0"/>
                <a:cs typeface="Times New Roman" pitchFamily="18" charset="0"/>
              </a:rPr>
              <a:t> </a:t>
            </a:r>
            <a:r>
              <a:rPr sz="2400" spc="-5" dirty="0" smtClean="0">
                <a:latin typeface="Times New Roman" pitchFamily="18" charset="0"/>
                <a:cs typeface="Times New Roman" pitchFamily="18" charset="0"/>
              </a:rPr>
              <a:t>inspections</a:t>
            </a:r>
            <a:endParaRPr lang="en-US" sz="2400" spc="-5" dirty="0" smtClean="0">
              <a:latin typeface="Times New Roman" pitchFamily="18" charset="0"/>
              <a:cs typeface="Times New Roman" pitchFamily="18" charset="0"/>
            </a:endParaRPr>
          </a:p>
          <a:p>
            <a:pPr marL="12700">
              <a:lnSpc>
                <a:spcPct val="150000"/>
              </a:lnSpc>
            </a:pPr>
            <a:r>
              <a:rPr lang="en-US" sz="2400" spc="-5" dirty="0" smtClean="0">
                <a:latin typeface="Times New Roman" pitchFamily="18" charset="0"/>
                <a:cs typeface="Times New Roman" pitchFamily="18" charset="0"/>
              </a:rPr>
              <a:t>1</a:t>
            </a:r>
            <a:r>
              <a:rPr lang="en-US" sz="2400" spc="-5" baseline="30000" dirty="0" smtClean="0">
                <a:latin typeface="Times New Roman" pitchFamily="18" charset="0"/>
                <a:cs typeface="Times New Roman" pitchFamily="18" charset="0"/>
              </a:rPr>
              <a:t>st</a:t>
            </a:r>
            <a:r>
              <a:rPr lang="en-US" sz="2400" spc="-5" dirty="0" smtClean="0">
                <a:latin typeface="Times New Roman" pitchFamily="18" charset="0"/>
                <a:cs typeface="Times New Roman" pitchFamily="18" charset="0"/>
              </a:rPr>
              <a:t> is made before flowering</a:t>
            </a:r>
          </a:p>
          <a:p>
            <a:pPr marL="12700">
              <a:lnSpc>
                <a:spcPct val="150000"/>
              </a:lnSpc>
            </a:pPr>
            <a:r>
              <a:rPr lang="en-US" sz="2400" spc="-5" dirty="0" smtClean="0">
                <a:latin typeface="Times New Roman" pitchFamily="18" charset="0"/>
                <a:cs typeface="Times New Roman" pitchFamily="18" charset="0"/>
              </a:rPr>
              <a:t>2</a:t>
            </a:r>
            <a:r>
              <a:rPr lang="en-US" sz="2400" spc="-5" baseline="30000" dirty="0" smtClean="0">
                <a:latin typeface="Times New Roman" pitchFamily="18" charset="0"/>
                <a:cs typeface="Times New Roman" pitchFamily="18" charset="0"/>
              </a:rPr>
              <a:t>nd</a:t>
            </a:r>
            <a:r>
              <a:rPr lang="en-US" sz="2400" spc="-5" dirty="0" smtClean="0">
                <a:latin typeface="Times New Roman" pitchFamily="18" charset="0"/>
                <a:cs typeface="Times New Roman" pitchFamily="18" charset="0"/>
              </a:rPr>
              <a:t> and 3</a:t>
            </a:r>
            <a:r>
              <a:rPr lang="en-US" sz="2400" spc="-5" baseline="30000" dirty="0" smtClean="0">
                <a:latin typeface="Times New Roman" pitchFamily="18" charset="0"/>
                <a:cs typeface="Times New Roman" pitchFamily="18" charset="0"/>
              </a:rPr>
              <a:t>rd</a:t>
            </a:r>
            <a:r>
              <a:rPr lang="en-US" sz="2400" spc="-5" dirty="0" smtClean="0">
                <a:latin typeface="Times New Roman" pitchFamily="18" charset="0"/>
                <a:cs typeface="Times New Roman" pitchFamily="18" charset="0"/>
              </a:rPr>
              <a:t> during flowering</a:t>
            </a:r>
          </a:p>
          <a:p>
            <a:pPr marL="12700">
              <a:lnSpc>
                <a:spcPct val="150000"/>
              </a:lnSpc>
            </a:pPr>
            <a:r>
              <a:rPr lang="en-US" sz="2400" spc="-5" dirty="0" smtClean="0">
                <a:latin typeface="Times New Roman" pitchFamily="18" charset="0"/>
                <a:cs typeface="Times New Roman" pitchFamily="18" charset="0"/>
              </a:rPr>
              <a:t>4</a:t>
            </a:r>
            <a:r>
              <a:rPr lang="en-US" sz="2400" spc="-5" baseline="30000" dirty="0" smtClean="0">
                <a:latin typeface="Times New Roman" pitchFamily="18" charset="0"/>
                <a:cs typeface="Times New Roman" pitchFamily="18" charset="0"/>
              </a:rPr>
              <a:t>th</a:t>
            </a:r>
            <a:r>
              <a:rPr lang="en-US" sz="2400" spc="-5" dirty="0" smtClean="0">
                <a:latin typeface="Times New Roman" pitchFamily="18" charset="0"/>
                <a:cs typeface="Times New Roman" pitchFamily="18" charset="0"/>
              </a:rPr>
              <a:t> at physiological maturity</a:t>
            </a:r>
          </a:p>
          <a:p>
            <a:pPr marL="12700">
              <a:spcBef>
                <a:spcPts val="100"/>
              </a:spcBef>
            </a:pPr>
            <a:r>
              <a:rPr lang="en-IN" sz="2400" b="1" spc="-5" dirty="0" smtClean="0">
                <a:latin typeface="Times New Roman" pitchFamily="18" charset="0"/>
                <a:cs typeface="Times New Roman" pitchFamily="18" charset="0"/>
              </a:rPr>
              <a:t>to</a:t>
            </a:r>
            <a:r>
              <a:rPr lang="en-IN" sz="2400" b="1" spc="-65" dirty="0" smtClean="0">
                <a:latin typeface="Times New Roman" pitchFamily="18" charset="0"/>
                <a:cs typeface="Times New Roman" pitchFamily="18" charset="0"/>
              </a:rPr>
              <a:t> </a:t>
            </a:r>
            <a:r>
              <a:rPr lang="en-IN" sz="2400" b="1" spc="-10" dirty="0" smtClean="0">
                <a:latin typeface="Times New Roman" pitchFamily="18" charset="0"/>
                <a:cs typeface="Times New Roman" pitchFamily="18" charset="0"/>
              </a:rPr>
              <a:t>verify </a:t>
            </a:r>
            <a:endParaRPr lang="en-IN" sz="2400" dirty="0" smtClean="0">
              <a:latin typeface="Times New Roman" pitchFamily="18" charset="0"/>
              <a:cs typeface="Times New Roman" pitchFamily="18" charset="0"/>
            </a:endParaRPr>
          </a:p>
          <a:p>
            <a:pPr marL="649605" indent="-180340">
              <a:buChar char="•"/>
              <a:tabLst>
                <a:tab pos="650240" algn="l"/>
              </a:tabLst>
            </a:pPr>
            <a:r>
              <a:rPr lang="en-IN" sz="2400" dirty="0" smtClean="0">
                <a:latin typeface="Times New Roman" pitchFamily="18" charset="0"/>
                <a:cs typeface="Times New Roman" pitchFamily="18" charset="0"/>
              </a:rPr>
              <a:t>Isolation</a:t>
            </a:r>
            <a:r>
              <a:rPr lang="en-IN" sz="2400" spc="-7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distance</a:t>
            </a:r>
          </a:p>
          <a:p>
            <a:pPr marL="649605" indent="-180340">
              <a:buChar char="•"/>
              <a:tabLst>
                <a:tab pos="650240" algn="l"/>
              </a:tabLst>
            </a:pPr>
            <a:r>
              <a:rPr lang="en-IN" sz="2400" dirty="0" smtClean="0">
                <a:latin typeface="Times New Roman" pitchFamily="18" charset="0"/>
                <a:cs typeface="Times New Roman" pitchFamily="18" charset="0"/>
              </a:rPr>
              <a:t>Planting</a:t>
            </a:r>
            <a:r>
              <a:rPr lang="en-IN" sz="2400" spc="-7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ratio</a:t>
            </a:r>
            <a:endParaRPr lang="en-IN" sz="2400" dirty="0" smtClean="0">
              <a:latin typeface="Times New Roman" pitchFamily="18" charset="0"/>
              <a:cs typeface="Times New Roman" pitchFamily="18" charset="0"/>
            </a:endParaRPr>
          </a:p>
          <a:p>
            <a:pPr marL="649605" indent="-180340">
              <a:buChar char="•"/>
              <a:tabLst>
                <a:tab pos="650240" algn="l"/>
              </a:tabLst>
            </a:pPr>
            <a:r>
              <a:rPr lang="en-IN" sz="2400" dirty="0" smtClean="0">
                <a:latin typeface="Times New Roman" pitchFamily="18" charset="0"/>
                <a:cs typeface="Times New Roman" pitchFamily="18" charset="0"/>
              </a:rPr>
              <a:t>Planting</a:t>
            </a:r>
            <a:r>
              <a:rPr lang="en-IN" sz="2400" spc="-7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pattern</a:t>
            </a:r>
          </a:p>
          <a:p>
            <a:pPr marL="649605" indent="-180340">
              <a:buChar char="•"/>
              <a:tabLst>
                <a:tab pos="650240" algn="l"/>
              </a:tabLst>
            </a:pPr>
            <a:r>
              <a:rPr lang="en-IN" sz="2400" spc="-5" dirty="0" smtClean="0">
                <a:latin typeface="Times New Roman" pitchFamily="18" charset="0"/>
                <a:cs typeface="Times New Roman" pitchFamily="18" charset="0"/>
              </a:rPr>
              <a:t>Off-types</a:t>
            </a:r>
            <a:endParaRPr lang="en-IN" sz="2400" dirty="0" smtClean="0">
              <a:latin typeface="Times New Roman" pitchFamily="18" charset="0"/>
              <a:cs typeface="Times New Roman" pitchFamily="18" charset="0"/>
            </a:endParaRPr>
          </a:p>
          <a:p>
            <a:pPr marL="649605" indent="-180340">
              <a:buChar char="•"/>
              <a:tabLst>
                <a:tab pos="650240" algn="l"/>
              </a:tabLst>
            </a:pPr>
            <a:r>
              <a:rPr lang="en-IN" sz="2400" spc="-5" dirty="0" smtClean="0">
                <a:latin typeface="Times New Roman" pitchFamily="18" charset="0"/>
                <a:cs typeface="Times New Roman" pitchFamily="18" charset="0"/>
              </a:rPr>
              <a:t>Pollen</a:t>
            </a:r>
            <a:r>
              <a:rPr lang="en-IN" sz="2400" spc="-6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shedder</a:t>
            </a:r>
          </a:p>
          <a:p>
            <a:pPr marL="649605" indent="-180340">
              <a:buChar char="•"/>
              <a:tabLst>
                <a:tab pos="650240" algn="l"/>
              </a:tabLst>
            </a:pPr>
            <a:r>
              <a:rPr lang="en-IN" sz="2400" dirty="0" smtClean="0">
                <a:latin typeface="Times New Roman" pitchFamily="18" charset="0"/>
                <a:cs typeface="Times New Roman" pitchFamily="18" charset="0"/>
              </a:rPr>
              <a:t>Objectionable</a:t>
            </a:r>
            <a:r>
              <a:rPr lang="en-IN" sz="2400" spc="-70"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weed</a:t>
            </a:r>
            <a:r>
              <a:rPr lang="en-IN" sz="2400" spc="-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plants</a:t>
            </a:r>
          </a:p>
          <a:p>
            <a:pPr marL="649605" indent="-180340">
              <a:buChar char="•"/>
              <a:tabLst>
                <a:tab pos="650240" algn="l"/>
              </a:tabLst>
            </a:pPr>
            <a:r>
              <a:rPr lang="en-IN" sz="2400" dirty="0" smtClean="0">
                <a:latin typeface="Times New Roman" pitchFamily="18" charset="0"/>
                <a:cs typeface="Times New Roman" pitchFamily="18" charset="0"/>
              </a:rPr>
              <a:t>Incidence</a:t>
            </a:r>
            <a:r>
              <a:rPr lang="en-IN" sz="2400" spc="-6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of</a:t>
            </a:r>
            <a:r>
              <a:rPr lang="en-IN" sz="2400" spc="-2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objectionable</a:t>
            </a:r>
            <a:r>
              <a:rPr lang="en-IN" sz="2400" spc="-2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seed</a:t>
            </a:r>
            <a:r>
              <a:rPr lang="en-IN" sz="2400" spc="-1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borne</a:t>
            </a:r>
            <a:r>
              <a:rPr lang="en-IN" sz="2400" spc="-1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diseases</a:t>
            </a:r>
          </a:p>
          <a:p>
            <a:pPr marL="649605" indent="-180340">
              <a:buChar char="•"/>
              <a:tabLst>
                <a:tab pos="650240" algn="l"/>
              </a:tabLst>
            </a:pPr>
            <a:r>
              <a:rPr lang="en-IN" sz="2400" spc="-25" dirty="0" smtClean="0">
                <a:latin typeface="Times New Roman" pitchFamily="18" charset="0"/>
                <a:cs typeface="Times New Roman" pitchFamily="18" charset="0"/>
              </a:rPr>
              <a:t>True</a:t>
            </a:r>
            <a:r>
              <a:rPr lang="en-IN" sz="2400" spc="-4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nature</a:t>
            </a:r>
            <a:r>
              <a:rPr lang="en-IN" sz="2400" spc="-4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of</a:t>
            </a:r>
            <a:r>
              <a:rPr lang="en-IN" sz="2400" spc="-2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the</a:t>
            </a:r>
            <a:r>
              <a:rPr lang="en-IN" sz="2400" spc="-1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parents.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304800"/>
            <a:ext cx="8991600" cy="6673622"/>
          </a:xfrm>
          <a:prstGeom prst="rect">
            <a:avLst/>
          </a:prstGeom>
        </p:spPr>
        <p:txBody>
          <a:bodyPr vert="horz" wrap="square" lIns="0" tIns="12700" rIns="0" bIns="0" rtlCol="0">
            <a:spAutoFit/>
          </a:bodyPr>
          <a:lstStyle/>
          <a:p>
            <a:pPr marL="12700" algn="just">
              <a:lnSpc>
                <a:spcPct val="150000"/>
              </a:lnSpc>
              <a:spcBef>
                <a:spcPts val="100"/>
              </a:spcBef>
            </a:pPr>
            <a:r>
              <a:rPr sz="2400" b="1" spc="-5" dirty="0">
                <a:latin typeface="Times New Roman" pitchFamily="18" charset="0"/>
                <a:cs typeface="Times New Roman" pitchFamily="18" charset="0"/>
              </a:rPr>
              <a:t>Harvesting,</a:t>
            </a:r>
            <a:r>
              <a:rPr sz="2400" b="1" spc="-20" dirty="0">
                <a:latin typeface="Times New Roman" pitchFamily="18" charset="0"/>
                <a:cs typeface="Times New Roman" pitchFamily="18" charset="0"/>
              </a:rPr>
              <a:t> </a:t>
            </a:r>
            <a:r>
              <a:rPr sz="2400" b="1" spc="-5" dirty="0">
                <a:latin typeface="Times New Roman" pitchFamily="18" charset="0"/>
                <a:cs typeface="Times New Roman" pitchFamily="18" charset="0"/>
              </a:rPr>
              <a:t>threshing</a:t>
            </a:r>
            <a:r>
              <a:rPr sz="2400" b="1" spc="-30" dirty="0">
                <a:latin typeface="Times New Roman" pitchFamily="18" charset="0"/>
                <a:cs typeface="Times New Roman" pitchFamily="18" charset="0"/>
              </a:rPr>
              <a:t> </a:t>
            </a:r>
            <a:r>
              <a:rPr sz="2400" b="1" dirty="0">
                <a:latin typeface="Times New Roman" pitchFamily="18" charset="0"/>
                <a:cs typeface="Times New Roman" pitchFamily="18" charset="0"/>
              </a:rPr>
              <a:t>and</a:t>
            </a:r>
            <a:r>
              <a:rPr sz="2400" b="1" spc="-30" dirty="0">
                <a:latin typeface="Times New Roman" pitchFamily="18" charset="0"/>
                <a:cs typeface="Times New Roman" pitchFamily="18" charset="0"/>
              </a:rPr>
              <a:t> </a:t>
            </a:r>
            <a:r>
              <a:rPr sz="2400" b="1" dirty="0">
                <a:latin typeface="Times New Roman" pitchFamily="18" charset="0"/>
                <a:cs typeface="Times New Roman" pitchFamily="18" charset="0"/>
              </a:rPr>
              <a:t>processing:</a:t>
            </a:r>
            <a:endParaRPr sz="2400" dirty="0">
              <a:latin typeface="Times New Roman" pitchFamily="18" charset="0"/>
              <a:cs typeface="Times New Roman" pitchFamily="18" charset="0"/>
            </a:endParaRPr>
          </a:p>
          <a:p>
            <a:pPr marL="12700" marR="5080" algn="just">
              <a:lnSpc>
                <a:spcPct val="150000"/>
              </a:lnSpc>
            </a:pPr>
            <a:r>
              <a:rPr sz="2400" dirty="0" smtClean="0">
                <a:latin typeface="Times New Roman" pitchFamily="18" charset="0"/>
                <a:cs typeface="Times New Roman" pitchFamily="18" charset="0"/>
              </a:rPr>
              <a:t>In </a:t>
            </a:r>
            <a:r>
              <a:rPr sz="2400" dirty="0">
                <a:latin typeface="Times New Roman" pitchFamily="18" charset="0"/>
                <a:cs typeface="Times New Roman" pitchFamily="18" charset="0"/>
              </a:rPr>
              <a:t>order </a:t>
            </a:r>
            <a:r>
              <a:rPr sz="2400" spc="-10" dirty="0">
                <a:latin typeface="Times New Roman" pitchFamily="18" charset="0"/>
                <a:cs typeface="Times New Roman" pitchFamily="18" charset="0"/>
              </a:rPr>
              <a:t>to </a:t>
            </a:r>
            <a:r>
              <a:rPr sz="2400" spc="-5" dirty="0">
                <a:latin typeface="Times New Roman" pitchFamily="18" charset="0"/>
                <a:cs typeface="Times New Roman" pitchFamily="18" charset="0"/>
              </a:rPr>
              <a:t>have high </a:t>
            </a:r>
            <a:r>
              <a:rPr sz="2400" dirty="0">
                <a:latin typeface="Times New Roman" pitchFamily="18" charset="0"/>
                <a:cs typeface="Times New Roman" pitchFamily="18" charset="0"/>
              </a:rPr>
              <a:t>seed </a:t>
            </a:r>
            <a:r>
              <a:rPr sz="2400" spc="-5" dirty="0">
                <a:latin typeface="Times New Roman" pitchFamily="18" charset="0"/>
                <a:cs typeface="Times New Roman" pitchFamily="18" charset="0"/>
              </a:rPr>
              <a:t>purity </a:t>
            </a:r>
            <a:r>
              <a:rPr sz="2400" dirty="0">
                <a:latin typeface="Times New Roman" pitchFamily="18" charset="0"/>
                <a:cs typeface="Times New Roman" pitchFamily="18" charset="0"/>
              </a:rPr>
              <a:t>utmost </a:t>
            </a:r>
            <a:r>
              <a:rPr sz="2400" spc="-10" dirty="0">
                <a:latin typeface="Times New Roman" pitchFamily="18" charset="0"/>
                <a:cs typeface="Times New Roman" pitchFamily="18" charset="0"/>
              </a:rPr>
              <a:t>care </a:t>
            </a:r>
            <a:r>
              <a:rPr sz="2400" dirty="0">
                <a:latin typeface="Times New Roman" pitchFamily="18" charset="0"/>
                <a:cs typeface="Times New Roman" pitchFamily="18" charset="0"/>
              </a:rPr>
              <a:t>should </a:t>
            </a:r>
            <a:r>
              <a:rPr sz="2400" spc="-10" dirty="0">
                <a:latin typeface="Times New Roman" pitchFamily="18" charset="0"/>
                <a:cs typeface="Times New Roman" pitchFamily="18" charset="0"/>
              </a:rPr>
              <a:t>be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taken </a:t>
            </a:r>
            <a:r>
              <a:rPr sz="2400" spc="-10" dirty="0">
                <a:latin typeface="Times New Roman" pitchFamily="18" charset="0"/>
                <a:cs typeface="Times New Roman" pitchFamily="18" charset="0"/>
              </a:rPr>
              <a:t>while </a:t>
            </a:r>
            <a:r>
              <a:rPr sz="2400" spc="-5" dirty="0">
                <a:latin typeface="Times New Roman" pitchFamily="18" charset="0"/>
                <a:cs typeface="Times New Roman" pitchFamily="18" charset="0"/>
              </a:rPr>
              <a:t>harvesting </a:t>
            </a:r>
            <a:r>
              <a:rPr sz="2400" dirty="0">
                <a:latin typeface="Times New Roman" pitchFamily="18" charset="0"/>
                <a:cs typeface="Times New Roman" pitchFamily="18" charset="0"/>
              </a:rPr>
              <a:t>female (seed) </a:t>
            </a:r>
            <a:r>
              <a:rPr sz="2400" spc="-5" dirty="0">
                <a:latin typeface="Times New Roman" pitchFamily="18" charset="0"/>
                <a:cs typeface="Times New Roman" pitchFamily="18" charset="0"/>
              </a:rPr>
              <a:t>and R line. First, </a:t>
            </a:r>
            <a:r>
              <a:rPr sz="2400" spc="-10" dirty="0">
                <a:latin typeface="Times New Roman" pitchFamily="18" charset="0"/>
                <a:cs typeface="Times New Roman" pitchFamily="18" charset="0"/>
              </a:rPr>
              <a:t>the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male parent </a:t>
            </a:r>
            <a:r>
              <a:rPr sz="2400" spc="-5" dirty="0">
                <a:latin typeface="Times New Roman" pitchFamily="18" charset="0"/>
                <a:cs typeface="Times New Roman" pitchFamily="18" charset="0"/>
              </a:rPr>
              <a:t>(pollen parent </a:t>
            </a:r>
            <a:r>
              <a:rPr sz="2400" dirty="0">
                <a:latin typeface="Times New Roman" pitchFamily="18" charset="0"/>
                <a:cs typeface="Times New Roman" pitchFamily="18" charset="0"/>
              </a:rPr>
              <a:t>or </a:t>
            </a:r>
            <a:r>
              <a:rPr sz="2400" spc="-5" dirty="0">
                <a:latin typeface="Times New Roman" pitchFamily="18" charset="0"/>
                <a:cs typeface="Times New Roman" pitchFamily="18" charset="0"/>
              </a:rPr>
              <a:t>R line) </a:t>
            </a:r>
            <a:r>
              <a:rPr sz="2400" dirty="0">
                <a:latin typeface="Times New Roman" pitchFamily="18" charset="0"/>
                <a:cs typeface="Times New Roman" pitchFamily="18" charset="0"/>
              </a:rPr>
              <a:t>should be </a:t>
            </a:r>
            <a:r>
              <a:rPr sz="2400" spc="-5" dirty="0">
                <a:latin typeface="Times New Roman" pitchFamily="18" charset="0"/>
                <a:cs typeface="Times New Roman" pitchFamily="18" charset="0"/>
              </a:rPr>
              <a:t>harvested, </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followed </a:t>
            </a:r>
            <a:r>
              <a:rPr sz="2400" dirty="0">
                <a:latin typeface="Times New Roman" pitchFamily="18" charset="0"/>
                <a:cs typeface="Times New Roman" pitchFamily="18" charset="0"/>
              </a:rPr>
              <a:t>by the female </a:t>
            </a:r>
            <a:r>
              <a:rPr sz="2400" spc="-5" dirty="0">
                <a:latin typeface="Times New Roman" pitchFamily="18" charset="0"/>
                <a:cs typeface="Times New Roman" pitchFamily="18" charset="0"/>
              </a:rPr>
              <a:t>parent.</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Also,</a:t>
            </a:r>
            <a:r>
              <a:rPr sz="2400" spc="655" dirty="0">
                <a:latin typeface="Times New Roman" pitchFamily="18" charset="0"/>
                <a:cs typeface="Times New Roman" pitchFamily="18" charset="0"/>
              </a:rPr>
              <a:t> </a:t>
            </a:r>
            <a:r>
              <a:rPr sz="2400" spc="-10" dirty="0">
                <a:latin typeface="Times New Roman" pitchFamily="18" charset="0"/>
                <a:cs typeface="Times New Roman" pitchFamily="18" charset="0"/>
              </a:rPr>
              <a:t>the </a:t>
            </a:r>
            <a:r>
              <a:rPr sz="2400" spc="-5" dirty="0">
                <a:latin typeface="Times New Roman" pitchFamily="18" charset="0"/>
                <a:cs typeface="Times New Roman" pitchFamily="18" charset="0"/>
              </a:rPr>
              <a:t>threshing </a:t>
            </a:r>
            <a:r>
              <a:rPr sz="2400" dirty="0">
                <a:latin typeface="Times New Roman" pitchFamily="18" charset="0"/>
                <a:cs typeface="Times New Roman" pitchFamily="18" charset="0"/>
              </a:rPr>
              <a:t>should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be</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done</a:t>
            </a:r>
            <a:r>
              <a:rPr sz="2400" dirty="0">
                <a:latin typeface="Times New Roman" pitchFamily="18" charset="0"/>
                <a:cs typeface="Times New Roman" pitchFamily="18" charset="0"/>
              </a:rPr>
              <a:t> </a:t>
            </a:r>
            <a:r>
              <a:rPr sz="2400" spc="-20" dirty="0">
                <a:latin typeface="Times New Roman" pitchFamily="18" charset="0"/>
                <a:cs typeface="Times New Roman" pitchFamily="18" charset="0"/>
              </a:rPr>
              <a:t>separately,</a:t>
            </a:r>
            <a:r>
              <a:rPr sz="2400" spc="-15" dirty="0">
                <a:latin typeface="Times New Roman" pitchFamily="18" charset="0"/>
                <a:cs typeface="Times New Roman" pitchFamily="18" charset="0"/>
              </a:rPr>
              <a:t> if</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possible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on</a:t>
            </a:r>
            <a:r>
              <a:rPr sz="2400" spc="665" dirty="0">
                <a:latin typeface="Times New Roman" pitchFamily="18" charset="0"/>
                <a:cs typeface="Times New Roman" pitchFamily="18" charset="0"/>
              </a:rPr>
              <a:t> </a:t>
            </a:r>
            <a:r>
              <a:rPr sz="2400" spc="-5" dirty="0">
                <a:latin typeface="Times New Roman" pitchFamily="18" charset="0"/>
                <a:cs typeface="Times New Roman" pitchFamily="18" charset="0"/>
              </a:rPr>
              <a:t>separate</a:t>
            </a:r>
            <a:r>
              <a:rPr sz="2400" spc="655" dirty="0">
                <a:latin typeface="Times New Roman" pitchFamily="18" charset="0"/>
                <a:cs typeface="Times New Roman" pitchFamily="18" charset="0"/>
              </a:rPr>
              <a:t> </a:t>
            </a:r>
            <a:r>
              <a:rPr sz="2400" dirty="0">
                <a:latin typeface="Times New Roman" pitchFamily="18" charset="0"/>
                <a:cs typeface="Times New Roman" pitchFamily="18" charset="0"/>
              </a:rPr>
              <a:t>threshing </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floors.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After </a:t>
            </a:r>
            <a:r>
              <a:rPr sz="2400" spc="-10" dirty="0">
                <a:latin typeface="Times New Roman" pitchFamily="18" charset="0"/>
                <a:cs typeface="Times New Roman" pitchFamily="18" charset="0"/>
              </a:rPr>
              <a:t>drying, the </a:t>
            </a:r>
            <a:r>
              <a:rPr sz="2400" dirty="0">
                <a:latin typeface="Times New Roman" pitchFamily="18" charset="0"/>
                <a:cs typeface="Times New Roman" pitchFamily="18" charset="0"/>
              </a:rPr>
              <a:t>seed </a:t>
            </a:r>
            <a:r>
              <a:rPr sz="2400" spc="-5" dirty="0">
                <a:latin typeface="Times New Roman" pitchFamily="18" charset="0"/>
                <a:cs typeface="Times New Roman" pitchFamily="18" charset="0"/>
              </a:rPr>
              <a:t>should </a:t>
            </a:r>
            <a:r>
              <a:rPr sz="2400" dirty="0">
                <a:latin typeface="Times New Roman" pitchFamily="18" charset="0"/>
                <a:cs typeface="Times New Roman" pitchFamily="18" charset="0"/>
              </a:rPr>
              <a:t>be </a:t>
            </a:r>
            <a:r>
              <a:rPr sz="2400" spc="-10" dirty="0">
                <a:latin typeface="Times New Roman" pitchFamily="18" charset="0"/>
                <a:cs typeface="Times New Roman" pitchFamily="18" charset="0"/>
              </a:rPr>
              <a:t>bagged </a:t>
            </a:r>
            <a:r>
              <a:rPr sz="2400" spc="-5" dirty="0">
                <a:latin typeface="Times New Roman" pitchFamily="18" charset="0"/>
                <a:cs typeface="Times New Roman" pitchFamily="18" charset="0"/>
              </a:rPr>
              <a:t>with </a:t>
            </a:r>
            <a:r>
              <a:rPr sz="2400" dirty="0">
                <a:latin typeface="Times New Roman" pitchFamily="18" charset="0"/>
                <a:cs typeface="Times New Roman" pitchFamily="18" charset="0"/>
              </a:rPr>
              <a:t>labels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both</a:t>
            </a:r>
            <a:r>
              <a:rPr sz="2400" spc="-55" dirty="0">
                <a:latin typeface="Times New Roman" pitchFamily="18" charset="0"/>
                <a:cs typeface="Times New Roman" pitchFamily="18" charset="0"/>
              </a:rPr>
              <a:t> </a:t>
            </a:r>
            <a:r>
              <a:rPr sz="2400" spc="-5" dirty="0">
                <a:latin typeface="Times New Roman" pitchFamily="18" charset="0"/>
                <a:cs typeface="Times New Roman" pitchFamily="18" charset="0"/>
              </a:rPr>
              <a:t>inside</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outside</a:t>
            </a:r>
            <a:r>
              <a:rPr sz="2400" spc="-30" dirty="0">
                <a:latin typeface="Times New Roman" pitchFamily="18" charset="0"/>
                <a:cs typeface="Times New Roman" pitchFamily="18" charset="0"/>
              </a:rPr>
              <a:t> </a:t>
            </a:r>
            <a:r>
              <a:rPr sz="2400" dirty="0">
                <a:latin typeface="Times New Roman" pitchFamily="18" charset="0"/>
                <a:cs typeface="Times New Roman" pitchFamily="18" charset="0"/>
              </a:rPr>
              <a:t>the</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bags</a:t>
            </a:r>
            <a:r>
              <a:rPr sz="2400" spc="-5" dirty="0" smtClean="0">
                <a:latin typeface="Times New Roman" pitchFamily="18" charset="0"/>
                <a:cs typeface="Times New Roman" pitchFamily="18" charset="0"/>
              </a:rPr>
              <a:t>.</a:t>
            </a:r>
            <a:endParaRPr lang="en-US" sz="2400" spc="-5" dirty="0" smtClean="0">
              <a:latin typeface="Times New Roman" pitchFamily="18" charset="0"/>
              <a:cs typeface="Times New Roman" pitchFamily="18" charset="0"/>
            </a:endParaRPr>
          </a:p>
          <a:p>
            <a:pPr marL="12700" marR="5080" lvl="0" algn="just">
              <a:lnSpc>
                <a:spcPct val="150000"/>
              </a:lnSpc>
            </a:pPr>
            <a:r>
              <a:rPr lang="en-IN" sz="2400" b="1" dirty="0" smtClean="0">
                <a:latin typeface="Times New Roman" pitchFamily="18" charset="0"/>
                <a:cs typeface="Times New Roman" pitchFamily="18" charset="0"/>
              </a:rPr>
              <a:t>Seed</a:t>
            </a:r>
            <a:r>
              <a:rPr lang="en-IN" sz="2400" b="1" spc="-90" dirty="0" smtClean="0">
                <a:latin typeface="Times New Roman" pitchFamily="18" charset="0"/>
                <a:cs typeface="Times New Roman" pitchFamily="18" charset="0"/>
              </a:rPr>
              <a:t> </a:t>
            </a:r>
            <a:r>
              <a:rPr lang="en-IN" sz="2400" b="1" spc="-5" dirty="0" smtClean="0">
                <a:latin typeface="Times New Roman" pitchFamily="18" charset="0"/>
                <a:cs typeface="Times New Roman" pitchFamily="18" charset="0"/>
              </a:rPr>
              <a:t>testing:</a:t>
            </a:r>
          </a:p>
          <a:p>
            <a:pPr marL="12700" marR="5080" algn="just">
              <a:lnSpc>
                <a:spcPct val="150000"/>
              </a:lnSpc>
              <a:spcBef>
                <a:spcPts val="100"/>
              </a:spcBef>
              <a:tabLst>
                <a:tab pos="731520" algn="l"/>
                <a:tab pos="2359025" algn="l"/>
                <a:tab pos="3584575" algn="l"/>
                <a:tab pos="4014470" algn="l"/>
                <a:tab pos="5086985" algn="l"/>
                <a:tab pos="5669280" algn="l"/>
                <a:tab pos="7467600" algn="l"/>
              </a:tabLst>
            </a:pPr>
            <a:r>
              <a:rPr lang="en-IN" sz="2400" spc="-5" dirty="0" smtClean="0">
                <a:latin typeface="Times New Roman" pitchFamily="18" charset="0"/>
                <a:cs typeface="Times New Roman" pitchFamily="18" charset="0"/>
              </a:rPr>
              <a:t>The</a:t>
            </a:r>
            <a:r>
              <a:rPr lang="en-IN" sz="2400" dirty="0" smtClean="0">
                <a:latin typeface="Times New Roman" pitchFamily="18" charset="0"/>
                <a:cs typeface="Times New Roman" pitchFamily="18" charset="0"/>
              </a:rPr>
              <a:t> s</a:t>
            </a:r>
            <a:r>
              <a:rPr lang="en-IN" sz="2400" spc="-25" dirty="0" smtClean="0">
                <a:latin typeface="Times New Roman" pitchFamily="18" charset="0"/>
                <a:cs typeface="Times New Roman" pitchFamily="18" charset="0"/>
              </a:rPr>
              <a:t>u</a:t>
            </a:r>
            <a:r>
              <a:rPr lang="en-IN" sz="2400" spc="-5" dirty="0" smtClean="0">
                <a:latin typeface="Times New Roman" pitchFamily="18" charset="0"/>
                <a:cs typeface="Times New Roman" pitchFamily="18" charset="0"/>
              </a:rPr>
              <a:t>bm</a:t>
            </a:r>
            <a:r>
              <a:rPr lang="en-IN" sz="2400" dirty="0" smtClean="0">
                <a:latin typeface="Times New Roman" pitchFamily="18" charset="0"/>
                <a:cs typeface="Times New Roman" pitchFamily="18" charset="0"/>
              </a:rPr>
              <a:t>i</a:t>
            </a:r>
            <a:r>
              <a:rPr lang="en-IN" sz="2400" spc="-10" dirty="0" smtClean="0">
                <a:latin typeface="Times New Roman" pitchFamily="18" charset="0"/>
                <a:cs typeface="Times New Roman" pitchFamily="18" charset="0"/>
              </a:rPr>
              <a:t>t</a:t>
            </a:r>
            <a:r>
              <a:rPr lang="en-IN" sz="2400" spc="-5" dirty="0" smtClean="0">
                <a:latin typeface="Times New Roman" pitchFamily="18" charset="0"/>
                <a:cs typeface="Times New Roman" pitchFamily="18" charset="0"/>
              </a:rPr>
              <a:t>t</a:t>
            </a:r>
            <a:r>
              <a:rPr lang="en-IN" sz="2400" dirty="0" smtClean="0">
                <a:latin typeface="Times New Roman" pitchFamily="18" charset="0"/>
                <a:cs typeface="Times New Roman" pitchFamily="18" charset="0"/>
              </a:rPr>
              <a:t>ed sa</a:t>
            </a:r>
            <a:r>
              <a:rPr lang="en-IN" sz="2400" spc="-25" dirty="0" smtClean="0">
                <a:latin typeface="Times New Roman" pitchFamily="18" charset="0"/>
                <a:cs typeface="Times New Roman" pitchFamily="18" charset="0"/>
              </a:rPr>
              <a:t>m</a:t>
            </a:r>
            <a:r>
              <a:rPr lang="en-IN" sz="2400" spc="-5" dirty="0" smtClean="0">
                <a:latin typeface="Times New Roman" pitchFamily="18" charset="0"/>
                <a:cs typeface="Times New Roman" pitchFamily="18" charset="0"/>
              </a:rPr>
              <a:t>p</a:t>
            </a:r>
            <a:r>
              <a:rPr lang="en-IN" sz="2400" dirty="0" smtClean="0">
                <a:latin typeface="Times New Roman" pitchFamily="18" charset="0"/>
                <a:cs typeface="Times New Roman" pitchFamily="18" charset="0"/>
              </a:rPr>
              <a:t>l</a:t>
            </a:r>
            <a:r>
              <a:rPr lang="en-IN" sz="2400" spc="-5" dirty="0" smtClean="0">
                <a:latin typeface="Times New Roman" pitchFamily="18" charset="0"/>
                <a:cs typeface="Times New Roman" pitchFamily="18" charset="0"/>
              </a:rPr>
              <a:t>e</a:t>
            </a:r>
            <a:r>
              <a:rPr lang="en-IN" sz="2400" dirty="0" smtClean="0">
                <a:latin typeface="Times New Roman" pitchFamily="18" charset="0"/>
                <a:cs typeface="Times New Roman" pitchFamily="18" charset="0"/>
              </a:rPr>
              <a:t> i</a:t>
            </a:r>
            <a:r>
              <a:rPr lang="en-IN" sz="2400" spc="-5" dirty="0" smtClean="0">
                <a:latin typeface="Times New Roman" pitchFamily="18" charset="0"/>
                <a:cs typeface="Times New Roman" pitchFamily="18" charset="0"/>
              </a:rPr>
              <a:t>s</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t</a:t>
            </a:r>
            <a:r>
              <a:rPr lang="en-IN" sz="2400" dirty="0" smtClean="0">
                <a:latin typeface="Times New Roman" pitchFamily="18" charset="0"/>
                <a:cs typeface="Times New Roman" pitchFamily="18" charset="0"/>
              </a:rPr>
              <a:t>es</a:t>
            </a:r>
            <a:r>
              <a:rPr lang="en-IN" sz="2400" spc="-5" dirty="0" smtClean="0">
                <a:latin typeface="Times New Roman" pitchFamily="18" charset="0"/>
                <a:cs typeface="Times New Roman" pitchFamily="18" charset="0"/>
              </a:rPr>
              <a:t>t</a:t>
            </a:r>
            <a:r>
              <a:rPr lang="en-IN" sz="2400" dirty="0" smtClean="0">
                <a:latin typeface="Times New Roman" pitchFamily="18" charset="0"/>
                <a:cs typeface="Times New Roman" pitchFamily="18" charset="0"/>
              </a:rPr>
              <a:t>ed	</a:t>
            </a:r>
            <a:r>
              <a:rPr lang="en-IN" sz="2400" spc="-5" dirty="0" smtClean="0">
                <a:latin typeface="Times New Roman" pitchFamily="18" charset="0"/>
                <a:cs typeface="Times New Roman" pitchFamily="18" charset="0"/>
              </a:rPr>
              <a:t>for</a:t>
            </a:r>
            <a:r>
              <a:rPr lang="en-IN" sz="2400" dirty="0" smtClean="0">
                <a:latin typeface="Times New Roman" pitchFamily="18" charset="0"/>
                <a:cs typeface="Times New Roman" pitchFamily="18" charset="0"/>
              </a:rPr>
              <a:t> </a:t>
            </a:r>
            <a:r>
              <a:rPr lang="en-IN" sz="2400" spc="-45" dirty="0" smtClean="0">
                <a:latin typeface="Times New Roman" pitchFamily="18" charset="0"/>
                <a:cs typeface="Times New Roman" pitchFamily="18" charset="0"/>
              </a:rPr>
              <a:t>v</a:t>
            </a:r>
            <a:r>
              <a:rPr lang="en-IN" sz="2400" dirty="0" smtClean="0">
                <a:latin typeface="Times New Roman" pitchFamily="18" charset="0"/>
                <a:cs typeface="Times New Roman" pitchFamily="18" charset="0"/>
              </a:rPr>
              <a:t>e</a:t>
            </a:r>
            <a:r>
              <a:rPr lang="en-IN" sz="2400" spc="-5" dirty="0" smtClean="0">
                <a:latin typeface="Times New Roman" pitchFamily="18" charset="0"/>
                <a:cs typeface="Times New Roman" pitchFamily="18" charset="0"/>
              </a:rPr>
              <a:t>r</a:t>
            </a:r>
            <a:r>
              <a:rPr lang="en-IN" sz="2400" dirty="0" smtClean="0">
                <a:latin typeface="Times New Roman" pitchFamily="18" charset="0"/>
                <a:cs typeface="Times New Roman" pitchFamily="18" charset="0"/>
              </a:rPr>
              <a:t>i</a:t>
            </a:r>
            <a:r>
              <a:rPr lang="en-IN" sz="2400" spc="-10" dirty="0" smtClean="0">
                <a:latin typeface="Times New Roman" pitchFamily="18" charset="0"/>
                <a:cs typeface="Times New Roman" pitchFamily="18" charset="0"/>
              </a:rPr>
              <a:t>f</a:t>
            </a:r>
            <a:r>
              <a:rPr lang="en-IN" sz="2400" dirty="0" smtClean="0">
                <a:latin typeface="Times New Roman" pitchFamily="18" charset="0"/>
                <a:cs typeface="Times New Roman" pitchFamily="18" charset="0"/>
              </a:rPr>
              <a:t>ica</a:t>
            </a:r>
            <a:r>
              <a:rPr lang="en-IN" sz="2400" spc="-10" dirty="0" smtClean="0">
                <a:latin typeface="Times New Roman" pitchFamily="18" charset="0"/>
                <a:cs typeface="Times New Roman" pitchFamily="18" charset="0"/>
              </a:rPr>
              <a:t>t</a:t>
            </a:r>
            <a:r>
              <a:rPr lang="en-IN" sz="2400" dirty="0" smtClean="0">
                <a:latin typeface="Times New Roman" pitchFamily="18" charset="0"/>
                <a:cs typeface="Times New Roman" pitchFamily="18" charset="0"/>
              </a:rPr>
              <a:t>i</a:t>
            </a:r>
            <a:r>
              <a:rPr lang="en-IN" sz="2400" spc="-5" dirty="0" smtClean="0">
                <a:latin typeface="Times New Roman" pitchFamily="18" charset="0"/>
                <a:cs typeface="Times New Roman" pitchFamily="18" charset="0"/>
              </a:rPr>
              <a:t>o</a:t>
            </a:r>
            <a:r>
              <a:rPr lang="en-IN" sz="2400" dirty="0" smtClean="0">
                <a:latin typeface="Times New Roman" pitchFamily="18" charset="0"/>
                <a:cs typeface="Times New Roman" pitchFamily="18" charset="0"/>
              </a:rPr>
              <a:t>n </a:t>
            </a:r>
            <a:r>
              <a:rPr lang="en-IN" sz="2400" spc="-5" dirty="0" smtClean="0">
                <a:latin typeface="Times New Roman" pitchFamily="18" charset="0"/>
                <a:cs typeface="Times New Roman" pitchFamily="18" charset="0"/>
              </a:rPr>
              <a:t>o</a:t>
            </a:r>
            <a:r>
              <a:rPr lang="en-IN" sz="2400" dirty="0" smtClean="0">
                <a:latin typeface="Times New Roman" pitchFamily="18" charset="0"/>
                <a:cs typeface="Times New Roman" pitchFamily="18" charset="0"/>
              </a:rPr>
              <a:t>f seed</a:t>
            </a:r>
            <a:r>
              <a:rPr lang="en-IN" sz="2400" spc="-5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standard Genetic</a:t>
            </a:r>
            <a:r>
              <a:rPr lang="en-IN" sz="2400" spc="-7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purity</a:t>
            </a:r>
            <a:r>
              <a:rPr lang="en-IN" sz="2400" spc="-2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is</a:t>
            </a:r>
            <a:r>
              <a:rPr lang="en-IN" sz="2400" spc="-2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verified</a:t>
            </a:r>
            <a:r>
              <a:rPr lang="en-IN" sz="2400" spc="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by</a:t>
            </a:r>
          </a:p>
          <a:p>
            <a:pPr marL="926465">
              <a:lnSpc>
                <a:spcPct val="150000"/>
              </a:lnSpc>
              <a:buFont typeface="Wingdings" pitchFamily="2" charset="2"/>
              <a:buChar char="ü"/>
            </a:pPr>
            <a:r>
              <a:rPr lang="en-IN" sz="2400" spc="-5" dirty="0" err="1" smtClean="0">
                <a:latin typeface="Times New Roman" pitchFamily="18" charset="0"/>
                <a:cs typeface="Times New Roman" pitchFamily="18" charset="0"/>
              </a:rPr>
              <a:t>ODV</a:t>
            </a:r>
            <a:endParaRPr lang="en-IN" sz="2400" dirty="0" smtClean="0">
              <a:latin typeface="Times New Roman" pitchFamily="18" charset="0"/>
              <a:cs typeface="Times New Roman" pitchFamily="18" charset="0"/>
            </a:endParaRPr>
          </a:p>
          <a:p>
            <a:pPr marL="926465">
              <a:lnSpc>
                <a:spcPct val="150000"/>
              </a:lnSpc>
              <a:buFont typeface="Wingdings" pitchFamily="2" charset="2"/>
              <a:buChar char="ü"/>
            </a:pPr>
            <a:r>
              <a:rPr lang="en-IN" sz="2400" dirty="0" smtClean="0">
                <a:latin typeface="Times New Roman" pitchFamily="18" charset="0"/>
                <a:cs typeface="Times New Roman" pitchFamily="18" charset="0"/>
              </a:rPr>
              <a:t>GOT</a:t>
            </a:r>
            <a:r>
              <a:rPr lang="en-IN" sz="2400" spc="-13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test</a:t>
            </a:r>
            <a:endParaRPr sz="24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009746"/>
            <a:ext cx="4343400" cy="505267"/>
          </a:xfrm>
          <a:prstGeom prst="rect">
            <a:avLst/>
          </a:prstGeom>
        </p:spPr>
        <p:txBody>
          <a:bodyPr vert="horz" wrap="square" lIns="0" tIns="12700" rIns="0" bIns="0" rtlCol="0">
            <a:spAutoFit/>
          </a:bodyPr>
          <a:lstStyle/>
          <a:p>
            <a:pPr marL="12700">
              <a:lnSpc>
                <a:spcPct val="100000"/>
              </a:lnSpc>
              <a:spcBef>
                <a:spcPts val="100"/>
              </a:spcBef>
            </a:pPr>
            <a:r>
              <a:rPr sz="3200" dirty="0">
                <a:latin typeface="Times New Roman" pitchFamily="18" charset="0"/>
                <a:cs typeface="Times New Roman" pitchFamily="18" charset="0"/>
              </a:rPr>
              <a:t>Popular</a:t>
            </a:r>
            <a:r>
              <a:rPr sz="3200" spc="-60" dirty="0">
                <a:latin typeface="Times New Roman" pitchFamily="18" charset="0"/>
                <a:cs typeface="Times New Roman" pitchFamily="18" charset="0"/>
              </a:rPr>
              <a:t> </a:t>
            </a:r>
            <a:r>
              <a:rPr sz="3200" spc="-10" dirty="0">
                <a:latin typeface="Times New Roman" pitchFamily="18" charset="0"/>
                <a:cs typeface="Times New Roman" pitchFamily="18" charset="0"/>
              </a:rPr>
              <a:t>Hybrids</a:t>
            </a:r>
            <a:r>
              <a:rPr sz="3200" spc="10" dirty="0">
                <a:latin typeface="Times New Roman" pitchFamily="18" charset="0"/>
                <a:cs typeface="Times New Roman" pitchFamily="18" charset="0"/>
              </a:rPr>
              <a:t> </a:t>
            </a:r>
            <a:r>
              <a:rPr sz="3200" spc="-5" dirty="0">
                <a:latin typeface="Times New Roman" pitchFamily="18" charset="0"/>
                <a:cs typeface="Times New Roman" pitchFamily="18" charset="0"/>
              </a:rPr>
              <a:t>in </a:t>
            </a:r>
            <a:r>
              <a:rPr sz="3200" dirty="0">
                <a:latin typeface="Times New Roman" pitchFamily="18" charset="0"/>
                <a:cs typeface="Times New Roman" pitchFamily="18" charset="0"/>
              </a:rPr>
              <a:t>crops</a:t>
            </a:r>
          </a:p>
        </p:txBody>
      </p:sp>
      <p:sp>
        <p:nvSpPr>
          <p:cNvPr id="11" name="Rectangle 10"/>
          <p:cNvSpPr/>
          <p:nvPr/>
        </p:nvSpPr>
        <p:spPr>
          <a:xfrm>
            <a:off x="533400" y="1676400"/>
            <a:ext cx="8915400" cy="5078313"/>
          </a:xfrm>
          <a:prstGeom prst="rect">
            <a:avLst/>
          </a:prstGeom>
        </p:spPr>
        <p:txBody>
          <a:bodyPr wrap="square">
            <a:spAutoFit/>
          </a:bodyPr>
          <a:lstStyle/>
          <a:p>
            <a:pPr marL="457200" indent="-457200" algn="just">
              <a:lnSpc>
                <a:spcPct val="150000"/>
              </a:lnSpc>
              <a:buFont typeface="+mj-lt"/>
              <a:buAutoNum type="arabicPeriod"/>
            </a:pPr>
            <a:r>
              <a:rPr lang="en-IN" sz="2400" dirty="0" smtClean="0">
                <a:latin typeface="Times New Roman" pitchFamily="18" charset="0"/>
                <a:cs typeface="Times New Roman" pitchFamily="18" charset="0"/>
              </a:rPr>
              <a:t>Paddy : </a:t>
            </a:r>
            <a:r>
              <a:rPr lang="en-IN" sz="2400" dirty="0" err="1" smtClean="0">
                <a:latin typeface="Times New Roman" pitchFamily="18" charset="0"/>
                <a:cs typeface="Times New Roman" pitchFamily="18" charset="0"/>
              </a:rPr>
              <a:t>JRH</a:t>
            </a:r>
            <a:r>
              <a:rPr lang="en-IN" sz="2400" dirty="0" smtClean="0">
                <a:latin typeface="Times New Roman" pitchFamily="18" charset="0"/>
                <a:cs typeface="Times New Roman" pitchFamily="18" charset="0"/>
              </a:rPr>
              <a:t>-4, </a:t>
            </a:r>
            <a:r>
              <a:rPr lang="en-IN" sz="2400" dirty="0" err="1" smtClean="0">
                <a:latin typeface="Times New Roman" pitchFamily="18" charset="0"/>
                <a:cs typeface="Times New Roman" pitchFamily="18" charset="0"/>
              </a:rPr>
              <a:t>JRH</a:t>
            </a:r>
            <a:r>
              <a:rPr lang="en-IN" sz="2400" dirty="0" smtClean="0">
                <a:latin typeface="Times New Roman" pitchFamily="18" charset="0"/>
                <a:cs typeface="Times New Roman" pitchFamily="18" charset="0"/>
              </a:rPr>
              <a:t>-5, </a:t>
            </a:r>
            <a:r>
              <a:rPr lang="en-IN" sz="2400" dirty="0" err="1" smtClean="0">
                <a:latin typeface="Times New Roman" pitchFamily="18" charset="0"/>
                <a:cs typeface="Times New Roman" pitchFamily="18" charset="0"/>
              </a:rPr>
              <a:t>JRH</a:t>
            </a:r>
            <a:r>
              <a:rPr lang="en-IN" sz="2400" dirty="0" smtClean="0">
                <a:latin typeface="Times New Roman" pitchFamily="18" charset="0"/>
                <a:cs typeface="Times New Roman" pitchFamily="18" charset="0"/>
              </a:rPr>
              <a:t>-8, </a:t>
            </a:r>
            <a:r>
              <a:rPr lang="en-IN" sz="2400" dirty="0" err="1" smtClean="0">
                <a:latin typeface="Times New Roman" pitchFamily="18" charset="0"/>
                <a:cs typeface="Times New Roman" pitchFamily="18" charset="0"/>
              </a:rPr>
              <a:t>JRH</a:t>
            </a:r>
            <a:r>
              <a:rPr lang="en-IN" sz="2400" dirty="0" smtClean="0">
                <a:latin typeface="Times New Roman" pitchFamily="18" charset="0"/>
                <a:cs typeface="Times New Roman" pitchFamily="18" charset="0"/>
              </a:rPr>
              <a:t>-15, </a:t>
            </a:r>
            <a:r>
              <a:rPr lang="en-IN" sz="2400" dirty="0" err="1" smtClean="0">
                <a:latin typeface="Times New Roman" pitchFamily="18" charset="0"/>
                <a:cs typeface="Times New Roman" pitchFamily="18" charset="0"/>
              </a:rPr>
              <a:t>JRH</a:t>
            </a:r>
            <a:r>
              <a:rPr lang="en-IN" sz="2400" dirty="0" smtClean="0">
                <a:latin typeface="Times New Roman" pitchFamily="18" charset="0"/>
                <a:cs typeface="Times New Roman" pitchFamily="18" charset="0"/>
              </a:rPr>
              <a:t>-17, </a:t>
            </a:r>
            <a:r>
              <a:rPr lang="en-IN" sz="2400" dirty="0" err="1" smtClean="0">
                <a:latin typeface="Times New Roman" pitchFamily="18" charset="0"/>
                <a:cs typeface="Times New Roman" pitchFamily="18" charset="0"/>
              </a:rPr>
              <a:t>JRH</a:t>
            </a:r>
            <a:r>
              <a:rPr lang="en-IN" sz="2400" dirty="0" smtClean="0">
                <a:latin typeface="Times New Roman" pitchFamily="18" charset="0"/>
                <a:cs typeface="Times New Roman" pitchFamily="18" charset="0"/>
              </a:rPr>
              <a:t>- 21, </a:t>
            </a:r>
            <a:r>
              <a:rPr lang="en-IN" sz="2400" dirty="0" err="1" smtClean="0">
                <a:latin typeface="Times New Roman" pitchFamily="18" charset="0"/>
                <a:cs typeface="Times New Roman" pitchFamily="18" charset="0"/>
              </a:rPr>
              <a:t>JRH</a:t>
            </a:r>
            <a:r>
              <a:rPr lang="en-IN" sz="2400" dirty="0" smtClean="0">
                <a:latin typeface="Times New Roman" pitchFamily="18" charset="0"/>
                <a:cs typeface="Times New Roman" pitchFamily="18" charset="0"/>
              </a:rPr>
              <a:t>-25 Pigeonpea : </a:t>
            </a:r>
            <a:r>
              <a:rPr lang="en-IN" sz="2400" dirty="0" err="1" smtClean="0">
                <a:latin typeface="Times New Roman" pitchFamily="18" charset="0"/>
                <a:cs typeface="Times New Roman" pitchFamily="18" charset="0"/>
              </a:rPr>
              <a:t>ICPH</a:t>
            </a:r>
            <a:r>
              <a:rPr lang="en-IN" sz="2400" dirty="0" smtClean="0">
                <a:latin typeface="Times New Roman" pitchFamily="18" charset="0"/>
                <a:cs typeface="Times New Roman" pitchFamily="18" charset="0"/>
              </a:rPr>
              <a:t>-2671, </a:t>
            </a:r>
            <a:r>
              <a:rPr lang="en-IN" sz="2400" dirty="0" err="1" smtClean="0">
                <a:latin typeface="Times New Roman" pitchFamily="18" charset="0"/>
                <a:cs typeface="Times New Roman" pitchFamily="18" charset="0"/>
              </a:rPr>
              <a:t>ICPH</a:t>
            </a:r>
            <a:r>
              <a:rPr lang="en-IN" sz="2400" dirty="0" smtClean="0">
                <a:latin typeface="Times New Roman" pitchFamily="18" charset="0"/>
                <a:cs typeface="Times New Roman" pitchFamily="18" charset="0"/>
              </a:rPr>
              <a:t>-1050</a:t>
            </a:r>
          </a:p>
          <a:p>
            <a:pPr marL="457200" indent="-457200" algn="just">
              <a:lnSpc>
                <a:spcPct val="150000"/>
              </a:lnSpc>
              <a:buFont typeface="+mj-lt"/>
              <a:buAutoNum type="arabicPeriod"/>
            </a:pPr>
            <a:r>
              <a:rPr lang="en-IN" sz="2400" dirty="0" smtClean="0">
                <a:latin typeface="Times New Roman" pitchFamily="18" charset="0"/>
                <a:cs typeface="Times New Roman" pitchFamily="18" charset="0"/>
              </a:rPr>
              <a:t>Castor : </a:t>
            </a:r>
            <a:r>
              <a:rPr lang="en-IN" sz="2400" dirty="0" err="1" smtClean="0">
                <a:latin typeface="Times New Roman" pitchFamily="18" charset="0"/>
                <a:cs typeface="Times New Roman" pitchFamily="18" charset="0"/>
              </a:rPr>
              <a:t>JCH</a:t>
            </a:r>
            <a:r>
              <a:rPr lang="en-IN" sz="2400" dirty="0" smtClean="0">
                <a:latin typeface="Times New Roman" pitchFamily="18" charset="0"/>
                <a:cs typeface="Times New Roman" pitchFamily="18" charset="0"/>
              </a:rPr>
              <a:t>-1, </a:t>
            </a:r>
            <a:r>
              <a:rPr lang="en-IN" sz="2400" dirty="0" err="1" smtClean="0">
                <a:latin typeface="Times New Roman" pitchFamily="18" charset="0"/>
                <a:cs typeface="Times New Roman" pitchFamily="18" charset="0"/>
              </a:rPr>
              <a:t>JCH</a:t>
            </a:r>
            <a:r>
              <a:rPr lang="en-IN" sz="2400" dirty="0" smtClean="0">
                <a:latin typeface="Times New Roman" pitchFamily="18" charset="0"/>
                <a:cs typeface="Times New Roman" pitchFamily="18" charset="0"/>
              </a:rPr>
              <a:t>-2, </a:t>
            </a:r>
            <a:r>
              <a:rPr lang="en-IN" sz="2400" dirty="0" err="1" smtClean="0">
                <a:latin typeface="Times New Roman" pitchFamily="18" charset="0"/>
                <a:cs typeface="Times New Roman" pitchFamily="18" charset="0"/>
              </a:rPr>
              <a:t>DCH</a:t>
            </a:r>
            <a:r>
              <a:rPr lang="en-IN" sz="2400" dirty="0" smtClean="0">
                <a:latin typeface="Times New Roman" pitchFamily="18" charset="0"/>
                <a:cs typeface="Times New Roman" pitchFamily="18" charset="0"/>
              </a:rPr>
              <a:t> 519, </a:t>
            </a:r>
            <a:r>
              <a:rPr lang="en-IN" sz="2400" dirty="0" err="1" smtClean="0">
                <a:latin typeface="Times New Roman" pitchFamily="18" charset="0"/>
                <a:cs typeface="Times New Roman" pitchFamily="18" charset="0"/>
              </a:rPr>
              <a:t>DCH</a:t>
            </a:r>
            <a:r>
              <a:rPr lang="en-IN" sz="2400" dirty="0" smtClean="0">
                <a:latin typeface="Times New Roman" pitchFamily="18" charset="0"/>
                <a:cs typeface="Times New Roman" pitchFamily="18" charset="0"/>
              </a:rPr>
              <a:t> 177, </a:t>
            </a:r>
            <a:r>
              <a:rPr lang="en-IN" sz="2400" dirty="0" err="1" smtClean="0">
                <a:latin typeface="Times New Roman" pitchFamily="18" charset="0"/>
                <a:cs typeface="Times New Roman" pitchFamily="18" charset="0"/>
              </a:rPr>
              <a:t>DCH</a:t>
            </a:r>
            <a:r>
              <a:rPr lang="en-IN" sz="2400" dirty="0" smtClean="0">
                <a:latin typeface="Times New Roman" pitchFamily="18" charset="0"/>
                <a:cs typeface="Times New Roman" pitchFamily="18" charset="0"/>
              </a:rPr>
              <a:t> 32, </a:t>
            </a:r>
            <a:r>
              <a:rPr lang="en-IN" sz="2400" dirty="0" err="1" smtClean="0">
                <a:latin typeface="Times New Roman" pitchFamily="18" charset="0"/>
                <a:cs typeface="Times New Roman" pitchFamily="18" charset="0"/>
              </a:rPr>
              <a:t>GCH</a:t>
            </a:r>
            <a:r>
              <a:rPr lang="en-IN" sz="2400" dirty="0" smtClean="0">
                <a:latin typeface="Times New Roman" pitchFamily="18" charset="0"/>
                <a:cs typeface="Times New Roman" pitchFamily="18" charset="0"/>
              </a:rPr>
              <a:t> 4, </a:t>
            </a:r>
            <a:r>
              <a:rPr lang="en-IN" sz="2400" dirty="0" err="1" smtClean="0">
                <a:latin typeface="Times New Roman" pitchFamily="18" charset="0"/>
                <a:cs typeface="Times New Roman" pitchFamily="18" charset="0"/>
              </a:rPr>
              <a:t>GCH</a:t>
            </a:r>
            <a:r>
              <a:rPr lang="en-IN" sz="2400" dirty="0" smtClean="0">
                <a:latin typeface="Times New Roman" pitchFamily="18" charset="0"/>
                <a:cs typeface="Times New Roman" pitchFamily="18" charset="0"/>
              </a:rPr>
              <a:t> 5, </a:t>
            </a:r>
            <a:r>
              <a:rPr lang="en-IN" sz="2400" dirty="0" err="1" smtClean="0">
                <a:latin typeface="Times New Roman" pitchFamily="18" charset="0"/>
                <a:cs typeface="Times New Roman" pitchFamily="18" charset="0"/>
              </a:rPr>
              <a:t>GCH</a:t>
            </a:r>
            <a:r>
              <a:rPr lang="en-IN" sz="2400" dirty="0" smtClean="0">
                <a:latin typeface="Times New Roman" pitchFamily="18" charset="0"/>
                <a:cs typeface="Times New Roman" pitchFamily="18" charset="0"/>
              </a:rPr>
              <a:t> 6, </a:t>
            </a:r>
            <a:r>
              <a:rPr lang="en-IN" sz="2400" dirty="0" err="1" smtClean="0">
                <a:latin typeface="Times New Roman" pitchFamily="18" charset="0"/>
                <a:cs typeface="Times New Roman" pitchFamily="18" charset="0"/>
              </a:rPr>
              <a:t>RCH</a:t>
            </a:r>
            <a:r>
              <a:rPr lang="en-IN" sz="2400" dirty="0" smtClean="0">
                <a:latin typeface="Times New Roman" pitchFamily="18" charset="0"/>
                <a:cs typeface="Times New Roman" pitchFamily="18" charset="0"/>
              </a:rPr>
              <a:t> 1, </a:t>
            </a:r>
            <a:r>
              <a:rPr lang="en-IN" sz="2400" dirty="0" err="1" smtClean="0">
                <a:latin typeface="Times New Roman" pitchFamily="18" charset="0"/>
                <a:cs typeface="Times New Roman" pitchFamily="18" charset="0"/>
              </a:rPr>
              <a:t>PCH</a:t>
            </a:r>
            <a:r>
              <a:rPr lang="en-IN" sz="2400" dirty="0" smtClean="0">
                <a:latin typeface="Times New Roman" pitchFamily="18" charset="0"/>
                <a:cs typeface="Times New Roman" pitchFamily="18" charset="0"/>
              </a:rPr>
              <a:t> 1, </a:t>
            </a:r>
            <a:r>
              <a:rPr lang="en-IN" sz="2400" dirty="0" err="1" smtClean="0">
                <a:latin typeface="Times New Roman" pitchFamily="18" charset="0"/>
                <a:cs typeface="Times New Roman" pitchFamily="18" charset="0"/>
              </a:rPr>
              <a:t>TMVCH</a:t>
            </a:r>
            <a:r>
              <a:rPr lang="en-IN" sz="2400" dirty="0" smtClean="0">
                <a:latin typeface="Times New Roman" pitchFamily="18" charset="0"/>
                <a:cs typeface="Times New Roman" pitchFamily="18" charset="0"/>
              </a:rPr>
              <a:t> 1</a:t>
            </a:r>
          </a:p>
          <a:p>
            <a:pPr marL="457200" indent="-457200" algn="just">
              <a:lnSpc>
                <a:spcPct val="150000"/>
              </a:lnSpc>
              <a:buFont typeface="+mj-lt"/>
              <a:buAutoNum type="arabicPeriod"/>
            </a:pPr>
            <a:r>
              <a:rPr lang="en-IN" sz="2400" dirty="0" smtClean="0">
                <a:latin typeface="Times New Roman" pitchFamily="18" charset="0"/>
                <a:cs typeface="Times New Roman" pitchFamily="18" charset="0"/>
              </a:rPr>
              <a:t>Maize : </a:t>
            </a:r>
            <a:r>
              <a:rPr lang="en-IN" sz="2400" dirty="0" err="1" smtClean="0">
                <a:latin typeface="Times New Roman" pitchFamily="18" charset="0"/>
                <a:cs typeface="Times New Roman" pitchFamily="18" charset="0"/>
              </a:rPr>
              <a:t>JMH</a:t>
            </a:r>
            <a:r>
              <a:rPr lang="en-IN" sz="2400" dirty="0" smtClean="0">
                <a:latin typeface="Times New Roman" pitchFamily="18" charset="0"/>
                <a:cs typeface="Times New Roman" pitchFamily="18" charset="0"/>
              </a:rPr>
              <a:t>-1, </a:t>
            </a:r>
            <a:r>
              <a:rPr lang="en-IN" sz="2400" dirty="0" err="1" smtClean="0">
                <a:latin typeface="Times New Roman" pitchFamily="18" charset="0"/>
                <a:cs typeface="Times New Roman" pitchFamily="18" charset="0"/>
              </a:rPr>
              <a:t>JMH</a:t>
            </a:r>
            <a:r>
              <a:rPr lang="en-IN" sz="2400" dirty="0" smtClean="0">
                <a:latin typeface="Times New Roman" pitchFamily="18" charset="0"/>
                <a:cs typeface="Times New Roman" pitchFamily="18" charset="0"/>
              </a:rPr>
              <a:t>-2, </a:t>
            </a:r>
            <a:r>
              <a:rPr lang="en-IN" sz="2400" dirty="0" err="1" smtClean="0">
                <a:latin typeface="Times New Roman" pitchFamily="18" charset="0"/>
                <a:cs typeface="Times New Roman" pitchFamily="18" charset="0"/>
              </a:rPr>
              <a:t>HQM</a:t>
            </a:r>
            <a:r>
              <a:rPr lang="en-IN" sz="2400" dirty="0" smtClean="0">
                <a:latin typeface="Times New Roman" pitchFamily="18" charset="0"/>
                <a:cs typeface="Times New Roman" pitchFamily="18" charset="0"/>
              </a:rPr>
              <a:t>-1, </a:t>
            </a:r>
            <a:r>
              <a:rPr lang="en-IN" sz="2400" dirty="0" err="1" smtClean="0">
                <a:latin typeface="Times New Roman" pitchFamily="18" charset="0"/>
                <a:cs typeface="Times New Roman" pitchFamily="18" charset="0"/>
              </a:rPr>
              <a:t>HQM</a:t>
            </a:r>
            <a:r>
              <a:rPr lang="en-IN" sz="2400" dirty="0" smtClean="0">
                <a:latin typeface="Times New Roman" pitchFamily="18" charset="0"/>
                <a:cs typeface="Times New Roman" pitchFamily="18" charset="0"/>
              </a:rPr>
              <a:t>-5</a:t>
            </a:r>
          </a:p>
          <a:p>
            <a:pPr marL="457200" indent="-457200" algn="just">
              <a:lnSpc>
                <a:spcPct val="150000"/>
              </a:lnSpc>
              <a:buFont typeface="+mj-lt"/>
              <a:buAutoNum type="arabicPeriod"/>
            </a:pPr>
            <a:r>
              <a:rPr lang="en-IN" sz="2400" dirty="0" err="1" smtClean="0">
                <a:latin typeface="Times New Roman" pitchFamily="18" charset="0"/>
                <a:cs typeface="Times New Roman" pitchFamily="18" charset="0"/>
              </a:rPr>
              <a:t>Bajara</a:t>
            </a:r>
            <a:r>
              <a:rPr lang="en-IN" sz="2400" dirty="0" smtClean="0">
                <a:latin typeface="Times New Roman" pitchFamily="18" charset="0"/>
                <a:cs typeface="Times New Roman" pitchFamily="18" charset="0"/>
              </a:rPr>
              <a:t> : </a:t>
            </a:r>
            <a:r>
              <a:rPr lang="en-IN" sz="2400" dirty="0" err="1" smtClean="0">
                <a:latin typeface="Times New Roman" pitchFamily="18" charset="0"/>
                <a:cs typeface="Times New Roman" pitchFamily="18" charset="0"/>
              </a:rPr>
              <a:t>KVH</a:t>
            </a:r>
            <a:r>
              <a:rPr lang="en-IN" sz="2400" dirty="0" smtClean="0">
                <a:latin typeface="Times New Roman" pitchFamily="18" charset="0"/>
                <a:cs typeface="Times New Roman" pitchFamily="18" charset="0"/>
              </a:rPr>
              <a:t> 108, </a:t>
            </a:r>
            <a:r>
              <a:rPr lang="en-IN" sz="2400" dirty="0" err="1" smtClean="0">
                <a:latin typeface="Times New Roman" pitchFamily="18" charset="0"/>
                <a:cs typeface="Times New Roman" pitchFamily="18" charset="0"/>
              </a:rPr>
              <a:t>JVH</a:t>
            </a:r>
            <a:r>
              <a:rPr lang="en-IN" sz="2400" dirty="0" smtClean="0">
                <a:latin typeface="Times New Roman" pitchFamily="18" charset="0"/>
                <a:cs typeface="Times New Roman" pitchFamily="18" charset="0"/>
              </a:rPr>
              <a:t> 905, </a:t>
            </a:r>
            <a:r>
              <a:rPr lang="en-IN" sz="2400" dirty="0" err="1" smtClean="0">
                <a:latin typeface="Times New Roman" pitchFamily="18" charset="0"/>
                <a:cs typeface="Times New Roman" pitchFamily="18" charset="0"/>
              </a:rPr>
              <a:t>MPMH</a:t>
            </a:r>
            <a:r>
              <a:rPr lang="en-IN" sz="2400" dirty="0" smtClean="0">
                <a:latin typeface="Times New Roman" pitchFamily="18" charset="0"/>
                <a:cs typeface="Times New Roman" pitchFamily="18" charset="0"/>
              </a:rPr>
              <a:t> 17, 86 M 89, 86 M 86, </a:t>
            </a:r>
            <a:r>
              <a:rPr lang="en-IN" sz="2400" dirty="0" err="1" smtClean="0">
                <a:latin typeface="Times New Roman" pitchFamily="18" charset="0"/>
                <a:cs typeface="Times New Roman" pitchFamily="18" charset="0"/>
              </a:rPr>
              <a:t>RHB</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173,HHB</a:t>
            </a:r>
            <a:r>
              <a:rPr lang="en-IN" sz="2400" dirty="0" smtClean="0">
                <a:latin typeface="Times New Roman" pitchFamily="18" charset="0"/>
                <a:cs typeface="Times New Roman" pitchFamily="18" charset="0"/>
              </a:rPr>
              <a:t> 223</a:t>
            </a:r>
          </a:p>
          <a:p>
            <a:pPr marL="457200" indent="-457200" algn="just">
              <a:lnSpc>
                <a:spcPct val="150000"/>
              </a:lnSpc>
              <a:buFont typeface="+mj-lt"/>
              <a:buAutoNum type="arabicPeriod"/>
            </a:pPr>
            <a:r>
              <a:rPr lang="en-IN" sz="2400" dirty="0" smtClean="0">
                <a:latin typeface="Times New Roman" pitchFamily="18" charset="0"/>
                <a:cs typeface="Times New Roman" pitchFamily="18" charset="0"/>
              </a:rPr>
              <a:t>Cotton: </a:t>
            </a:r>
            <a:r>
              <a:rPr lang="en-IN" sz="2400" dirty="0" err="1" smtClean="0">
                <a:latin typeface="Times New Roman" pitchFamily="18" charset="0"/>
                <a:cs typeface="Times New Roman" pitchFamily="18" charset="0"/>
              </a:rPr>
              <a:t>DCH</a:t>
            </a:r>
            <a:r>
              <a:rPr lang="en-IN" sz="2400" dirty="0" smtClean="0">
                <a:latin typeface="Times New Roman" pitchFamily="18" charset="0"/>
                <a:cs typeface="Times New Roman" pitchFamily="18" charset="0"/>
              </a:rPr>
              <a:t> 32, H 8, G Cot </a:t>
            </a:r>
            <a:r>
              <a:rPr lang="en-IN" sz="2400" dirty="0" err="1" smtClean="0">
                <a:latin typeface="Times New Roman" pitchFamily="18" charset="0"/>
                <a:cs typeface="Times New Roman" pitchFamily="18" charset="0"/>
              </a:rPr>
              <a:t>Hyb</a:t>
            </a:r>
            <a:r>
              <a:rPr lang="en-IN" sz="2400" dirty="0" smtClean="0">
                <a:latin typeface="Times New Roman" pitchFamily="18" charset="0"/>
                <a:cs typeface="Times New Roman" pitchFamily="18" charset="0"/>
              </a:rPr>
              <a:t>. 10, </a:t>
            </a:r>
            <a:r>
              <a:rPr lang="en-IN" sz="2400" dirty="0" err="1" smtClean="0">
                <a:latin typeface="Times New Roman" pitchFamily="18" charset="0"/>
                <a:cs typeface="Times New Roman" pitchFamily="18" charset="0"/>
              </a:rPr>
              <a:t>Banni</a:t>
            </a:r>
            <a:r>
              <a:rPr lang="en-IN" sz="2400" dirty="0" smtClean="0">
                <a:latin typeface="Times New Roman" pitchFamily="18" charset="0"/>
                <a:cs typeface="Times New Roman" pitchFamily="18" charset="0"/>
              </a:rPr>
              <a:t> BT , </a:t>
            </a:r>
            <a:r>
              <a:rPr lang="en-IN" sz="2400" dirty="0" err="1" smtClean="0">
                <a:latin typeface="Times New Roman" pitchFamily="18" charset="0"/>
                <a:cs typeface="Times New Roman" pitchFamily="18" charset="0"/>
              </a:rPr>
              <a:t>WHH</a:t>
            </a:r>
            <a:r>
              <a:rPr lang="en-IN" sz="2400" dirty="0" smtClean="0">
                <a:latin typeface="Times New Roman" pitchFamily="18" charset="0"/>
                <a:cs typeface="Times New Roman" pitchFamily="18" charset="0"/>
              </a:rPr>
              <a:t> 09 BT, </a:t>
            </a:r>
            <a:r>
              <a:rPr lang="en-IN" sz="2400" dirty="0" err="1" smtClean="0">
                <a:latin typeface="Times New Roman" pitchFamily="18" charset="0"/>
                <a:cs typeface="Times New Roman" pitchFamily="18" charset="0"/>
              </a:rPr>
              <a:t>RCH</a:t>
            </a:r>
            <a:r>
              <a:rPr lang="en-IN" sz="2400" dirty="0" smtClean="0">
                <a:latin typeface="Times New Roman" pitchFamily="18" charset="0"/>
                <a:cs typeface="Times New Roman" pitchFamily="18" charset="0"/>
              </a:rPr>
              <a:t> 2 BT, </a:t>
            </a:r>
            <a:r>
              <a:rPr lang="en-IN" sz="2400" dirty="0" err="1" smtClean="0">
                <a:latin typeface="Times New Roman" pitchFamily="18" charset="0"/>
                <a:cs typeface="Times New Roman" pitchFamily="18" charset="0"/>
              </a:rPr>
              <a:t>JKH</a:t>
            </a:r>
            <a:r>
              <a:rPr lang="en-IN" sz="2400" dirty="0" smtClean="0">
                <a:latin typeface="Times New Roman" pitchFamily="18" charset="0"/>
                <a:cs typeface="Times New Roman" pitchFamily="18" charset="0"/>
              </a:rPr>
              <a:t> 1, </a:t>
            </a:r>
            <a:r>
              <a:rPr lang="en-IN" sz="2400" dirty="0" err="1" smtClean="0">
                <a:latin typeface="Times New Roman" pitchFamily="18" charset="0"/>
                <a:cs typeface="Times New Roman" pitchFamily="18" charset="0"/>
              </a:rPr>
              <a:t>JKH</a:t>
            </a:r>
            <a:r>
              <a:rPr lang="en-IN" sz="2400" dirty="0" smtClean="0">
                <a:latin typeface="Times New Roman" pitchFamily="18" charset="0"/>
                <a:cs typeface="Times New Roman" pitchFamily="18" charset="0"/>
              </a:rPr>
              <a:t> 3</a:t>
            </a:r>
            <a:endParaRPr lang="en-IN"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3"/>
          <p:cNvPicPr/>
          <p:nvPr/>
        </p:nvPicPr>
        <p:blipFill>
          <a:blip r:embed="rId2" cstate="print"/>
          <a:stretch>
            <a:fillRect/>
          </a:stretch>
        </p:blipFill>
        <p:spPr>
          <a:xfrm>
            <a:off x="304800" y="304800"/>
            <a:ext cx="9372600" cy="7086600"/>
          </a:xfrm>
          <a:prstGeom prst="rect">
            <a:avLst/>
          </a:prstGeom>
        </p:spPr>
      </p:pic>
      <p:sp>
        <p:nvSpPr>
          <p:cNvPr id="2" name="object 2"/>
          <p:cNvSpPr txBox="1">
            <a:spLocks noGrp="1"/>
          </p:cNvSpPr>
          <p:nvPr>
            <p:ph type="title"/>
          </p:nvPr>
        </p:nvSpPr>
        <p:spPr>
          <a:xfrm>
            <a:off x="5334000" y="6248400"/>
            <a:ext cx="4069080" cy="767518"/>
          </a:xfrm>
          <a:prstGeom prst="rect">
            <a:avLst/>
          </a:prstGeom>
        </p:spPr>
        <p:txBody>
          <a:bodyPr vert="horz" wrap="square" lIns="0" tIns="13335" rIns="0" bIns="0" rtlCol="0">
            <a:spAutoFit/>
          </a:bodyPr>
          <a:lstStyle/>
          <a:p>
            <a:pPr marL="12700">
              <a:lnSpc>
                <a:spcPct val="100000"/>
              </a:lnSpc>
              <a:spcBef>
                <a:spcPts val="105"/>
              </a:spcBef>
            </a:pPr>
            <a:r>
              <a:rPr spc="-5" dirty="0">
                <a:solidFill>
                  <a:srgbClr val="FFFF00"/>
                </a:solidFill>
                <a:latin typeface="Arial Black" pitchFamily="34" charset="0"/>
              </a:rPr>
              <a:t>Thank</a:t>
            </a:r>
            <a:r>
              <a:rPr spc="-100" dirty="0">
                <a:solidFill>
                  <a:srgbClr val="FFFF00"/>
                </a:solidFill>
                <a:latin typeface="Arial Black" pitchFamily="34" charset="0"/>
              </a:rPr>
              <a:t> </a:t>
            </a:r>
            <a:r>
              <a:rPr dirty="0">
                <a:solidFill>
                  <a:srgbClr val="FFFF00"/>
                </a:solidFill>
                <a:latin typeface="Arial Black" pitchFamily="34" charset="0"/>
              </a:rPr>
              <a:t>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219200"/>
            <a:ext cx="9372600" cy="6119624"/>
          </a:xfrm>
          <a:prstGeom prst="rect">
            <a:avLst/>
          </a:prstGeom>
        </p:spPr>
        <p:txBody>
          <a:bodyPr vert="horz" wrap="square" lIns="0" tIns="12700" rIns="0" bIns="0" rtlCol="0">
            <a:spAutoFit/>
          </a:bodyPr>
          <a:lstStyle/>
          <a:p>
            <a:pPr marL="926465" marR="5080" indent="-914400" algn="just">
              <a:lnSpc>
                <a:spcPct val="150000"/>
              </a:lnSpc>
            </a:pPr>
            <a:r>
              <a:rPr sz="2200" spc="5" dirty="0" smtClean="0">
                <a:latin typeface="Times New Roman" pitchFamily="18" charset="0"/>
                <a:cs typeface="Times New Roman" pitchFamily="18" charset="0"/>
              </a:rPr>
              <a:t> </a:t>
            </a:r>
            <a:r>
              <a:rPr sz="2200" b="1" spc="-20" dirty="0" smtClean="0">
                <a:latin typeface="Times New Roman" pitchFamily="18" charset="0"/>
                <a:cs typeface="Times New Roman" pitchFamily="18" charset="0"/>
              </a:rPr>
              <a:t>Bisexuality</a:t>
            </a:r>
            <a:r>
              <a:rPr lang="en-US" sz="2200" b="1" spc="-20" dirty="0" smtClean="0">
                <a:latin typeface="Times New Roman" pitchFamily="18" charset="0"/>
                <a:cs typeface="Times New Roman" pitchFamily="18" charset="0"/>
              </a:rPr>
              <a:t>: </a:t>
            </a:r>
            <a:r>
              <a:rPr sz="2200" spc="-5" dirty="0" smtClean="0">
                <a:latin typeface="Times New Roman" pitchFamily="18" charset="0"/>
                <a:cs typeface="Times New Roman" pitchFamily="18" charset="0"/>
              </a:rPr>
              <a:t>Presence </a:t>
            </a:r>
            <a:r>
              <a:rPr sz="2200" spc="-10" dirty="0">
                <a:latin typeface="Times New Roman" pitchFamily="18" charset="0"/>
                <a:cs typeface="Times New Roman" pitchFamily="18" charset="0"/>
              </a:rPr>
              <a:t>of </a:t>
            </a:r>
            <a:r>
              <a:rPr sz="2200" dirty="0">
                <a:latin typeface="Times New Roman" pitchFamily="18" charset="0"/>
                <a:cs typeface="Times New Roman" pitchFamily="18" charset="0"/>
              </a:rPr>
              <a:t>male </a:t>
            </a:r>
            <a:r>
              <a:rPr sz="2200" spc="-5" dirty="0">
                <a:latin typeface="Times New Roman" pitchFamily="18" charset="0"/>
                <a:cs typeface="Times New Roman" pitchFamily="18" charset="0"/>
              </a:rPr>
              <a:t>and female organs </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in </a:t>
            </a:r>
            <a:r>
              <a:rPr sz="2200" dirty="0">
                <a:latin typeface="Times New Roman" pitchFamily="18" charset="0"/>
                <a:cs typeface="Times New Roman" pitchFamily="18" charset="0"/>
              </a:rPr>
              <a:t>the </a:t>
            </a:r>
            <a:r>
              <a:rPr sz="2200" spc="-5" dirty="0" smtClean="0">
                <a:latin typeface="Times New Roman" pitchFamily="18" charset="0"/>
                <a:cs typeface="Times New Roman" pitchFamily="18" charset="0"/>
              </a:rPr>
              <a:t>same</a:t>
            </a:r>
            <a:r>
              <a:rPr lang="en-US" sz="2200" spc="-5" dirty="0" smtClean="0">
                <a:latin typeface="Times New Roman" pitchFamily="18" charset="0"/>
                <a:cs typeface="Times New Roman" pitchFamily="18" charset="0"/>
              </a:rPr>
              <a:t> </a:t>
            </a:r>
            <a:r>
              <a:rPr sz="2200" spc="-5" dirty="0" smtClean="0">
                <a:latin typeface="Times New Roman" pitchFamily="18" charset="0"/>
                <a:cs typeface="Times New Roman" pitchFamily="18" charset="0"/>
              </a:rPr>
              <a:t>flower </a:t>
            </a:r>
            <a:r>
              <a:rPr sz="2200" spc="-5" dirty="0">
                <a:latin typeface="Times New Roman" pitchFamily="18" charset="0"/>
                <a:cs typeface="Times New Roman" pitchFamily="18" charset="0"/>
              </a:rPr>
              <a:t>is known </a:t>
            </a:r>
            <a:r>
              <a:rPr sz="2200" dirty="0">
                <a:latin typeface="Times New Roman" pitchFamily="18" charset="0"/>
                <a:cs typeface="Times New Roman" pitchFamily="18" charset="0"/>
              </a:rPr>
              <a:t>as </a:t>
            </a:r>
            <a:r>
              <a:rPr sz="2200" spc="-20" dirty="0">
                <a:latin typeface="Times New Roman" pitchFamily="18" charset="0"/>
                <a:cs typeface="Times New Roman" pitchFamily="18" charset="0"/>
              </a:rPr>
              <a:t>bisexuality.</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The </a:t>
            </a:r>
            <a:r>
              <a:rPr sz="2200" spc="10" dirty="0">
                <a:latin typeface="Times New Roman" pitchFamily="18" charset="0"/>
                <a:cs typeface="Times New Roman" pitchFamily="18" charset="0"/>
              </a:rPr>
              <a:t> </a:t>
            </a:r>
            <a:r>
              <a:rPr sz="2200" dirty="0">
                <a:latin typeface="Times New Roman" pitchFamily="18" charset="0"/>
                <a:cs typeface="Times New Roman" pitchFamily="18" charset="0"/>
              </a:rPr>
              <a:t>presence</a:t>
            </a:r>
            <a:r>
              <a:rPr sz="2200" spc="5" dirty="0">
                <a:latin typeface="Times New Roman" pitchFamily="18" charset="0"/>
                <a:cs typeface="Times New Roman" pitchFamily="18" charset="0"/>
              </a:rPr>
              <a:t> </a:t>
            </a:r>
            <a:r>
              <a:rPr sz="2200" spc="-10" dirty="0">
                <a:latin typeface="Times New Roman" pitchFamily="18" charset="0"/>
                <a:cs typeface="Times New Roman" pitchFamily="18" charset="0"/>
              </a:rPr>
              <a:t>of</a:t>
            </a:r>
            <a:r>
              <a:rPr sz="2200" spc="-5" dirty="0">
                <a:latin typeface="Times New Roman" pitchFamily="18" charset="0"/>
                <a:cs typeface="Times New Roman" pitchFamily="18" charset="0"/>
              </a:rPr>
              <a:t> bisexual</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flowers</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is</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a</a:t>
            </a:r>
            <a:r>
              <a:rPr sz="2200" dirty="0">
                <a:latin typeface="Times New Roman" pitchFamily="18" charset="0"/>
                <a:cs typeface="Times New Roman" pitchFamily="18" charset="0"/>
              </a:rPr>
              <a:t> must</a:t>
            </a:r>
            <a:r>
              <a:rPr sz="2200" spc="5" dirty="0">
                <a:latin typeface="Times New Roman" pitchFamily="18" charset="0"/>
                <a:cs typeface="Times New Roman" pitchFamily="18" charset="0"/>
              </a:rPr>
              <a:t> </a:t>
            </a:r>
            <a:r>
              <a:rPr sz="2200" dirty="0">
                <a:latin typeface="Times New Roman" pitchFamily="18" charset="0"/>
                <a:cs typeface="Times New Roman" pitchFamily="18" charset="0"/>
              </a:rPr>
              <a:t>for</a:t>
            </a:r>
            <a:r>
              <a:rPr sz="2200" spc="5" dirty="0">
                <a:latin typeface="Times New Roman" pitchFamily="18" charset="0"/>
                <a:cs typeface="Times New Roman" pitchFamily="18" charset="0"/>
              </a:rPr>
              <a:t> </a:t>
            </a:r>
            <a:r>
              <a:rPr sz="2200" spc="-10" dirty="0">
                <a:latin typeface="Times New Roman" pitchFamily="18" charset="0"/>
                <a:cs typeface="Times New Roman" pitchFamily="18" charset="0"/>
              </a:rPr>
              <a:t>self </a:t>
            </a:r>
            <a:r>
              <a:rPr sz="2200" spc="-655" dirty="0">
                <a:latin typeface="Times New Roman" pitchFamily="18" charset="0"/>
                <a:cs typeface="Times New Roman" pitchFamily="18" charset="0"/>
              </a:rPr>
              <a:t> </a:t>
            </a:r>
            <a:r>
              <a:rPr sz="2200" dirty="0">
                <a:latin typeface="Times New Roman" pitchFamily="18" charset="0"/>
                <a:cs typeface="Times New Roman" pitchFamily="18" charset="0"/>
              </a:rPr>
              <a:t>pollination.  </a:t>
            </a:r>
            <a:r>
              <a:rPr sz="2200" spc="5" dirty="0">
                <a:latin typeface="Times New Roman" pitchFamily="18" charset="0"/>
                <a:cs typeface="Times New Roman" pitchFamily="18" charset="0"/>
              </a:rPr>
              <a:t> </a:t>
            </a:r>
            <a:r>
              <a:rPr sz="2200" spc="-5" dirty="0">
                <a:latin typeface="Times New Roman" pitchFamily="18" charset="0"/>
                <a:cs typeface="Times New Roman" pitchFamily="18" charset="0"/>
              </a:rPr>
              <a:t>All</a:t>
            </a:r>
            <a:r>
              <a:rPr sz="2200" spc="1320" dirty="0">
                <a:latin typeface="Times New Roman" pitchFamily="18" charset="0"/>
                <a:cs typeface="Times New Roman" pitchFamily="18" charset="0"/>
              </a:rPr>
              <a:t> </a:t>
            </a:r>
            <a:r>
              <a:rPr sz="2200" spc="-10" dirty="0">
                <a:latin typeface="Times New Roman" pitchFamily="18" charset="0"/>
                <a:cs typeface="Times New Roman" pitchFamily="18" charset="0"/>
              </a:rPr>
              <a:t>the</a:t>
            </a:r>
            <a:r>
              <a:rPr sz="2200" spc="1305" dirty="0">
                <a:latin typeface="Times New Roman" pitchFamily="18" charset="0"/>
                <a:cs typeface="Times New Roman" pitchFamily="18" charset="0"/>
              </a:rPr>
              <a:t> </a:t>
            </a:r>
            <a:r>
              <a:rPr sz="2200" spc="-10" dirty="0">
                <a:latin typeface="Times New Roman" pitchFamily="18" charset="0"/>
                <a:cs typeface="Times New Roman" pitchFamily="18" charset="0"/>
              </a:rPr>
              <a:t>self</a:t>
            </a:r>
            <a:r>
              <a:rPr sz="2200" spc="645" dirty="0">
                <a:latin typeface="Times New Roman" pitchFamily="18" charset="0"/>
                <a:cs typeface="Times New Roman" pitchFamily="18" charset="0"/>
              </a:rPr>
              <a:t>  </a:t>
            </a:r>
            <a:r>
              <a:rPr sz="2200" dirty="0">
                <a:latin typeface="Times New Roman" pitchFamily="18" charset="0"/>
                <a:cs typeface="Times New Roman" pitchFamily="18" charset="0"/>
              </a:rPr>
              <a:t>pollinated    plants </a:t>
            </a:r>
            <a:r>
              <a:rPr sz="2200" spc="-655" dirty="0">
                <a:latin typeface="Times New Roman" pitchFamily="18" charset="0"/>
                <a:cs typeface="Times New Roman" pitchFamily="18" charset="0"/>
              </a:rPr>
              <a:t> </a:t>
            </a:r>
            <a:r>
              <a:rPr sz="2200" spc="-5" dirty="0">
                <a:latin typeface="Times New Roman" pitchFamily="18" charset="0"/>
                <a:cs typeface="Times New Roman" pitchFamily="18" charset="0"/>
              </a:rPr>
              <a:t>have</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hermaphrodite</a:t>
            </a:r>
            <a:r>
              <a:rPr sz="2200" spc="-35" dirty="0">
                <a:latin typeface="Times New Roman" pitchFamily="18" charset="0"/>
                <a:cs typeface="Times New Roman" pitchFamily="18" charset="0"/>
              </a:rPr>
              <a:t> </a:t>
            </a:r>
            <a:r>
              <a:rPr sz="2200" spc="-5" dirty="0">
                <a:latin typeface="Times New Roman" pitchFamily="18" charset="0"/>
                <a:cs typeface="Times New Roman" pitchFamily="18" charset="0"/>
              </a:rPr>
              <a:t>flowers</a:t>
            </a:r>
            <a:r>
              <a:rPr sz="2200" spc="-5" dirty="0" smtClean="0">
                <a:latin typeface="Times New Roman" pitchFamily="18" charset="0"/>
                <a:cs typeface="Times New Roman" pitchFamily="18" charset="0"/>
              </a:rPr>
              <a:t>.</a:t>
            </a:r>
            <a:endParaRPr lang="en-US" sz="2200" spc="-5" dirty="0" smtClean="0">
              <a:latin typeface="Times New Roman" pitchFamily="18" charset="0"/>
              <a:cs typeface="Times New Roman" pitchFamily="18" charset="0"/>
            </a:endParaRPr>
          </a:p>
          <a:p>
            <a:pPr marL="926465" marR="5080" indent="-914400" algn="just">
              <a:lnSpc>
                <a:spcPct val="150000"/>
              </a:lnSpc>
            </a:pPr>
            <a:r>
              <a:rPr lang="en-IN" sz="2200" b="1" spc="-25" dirty="0" smtClean="0">
                <a:latin typeface="Times New Roman" pitchFamily="18" charset="0"/>
                <a:cs typeface="Times New Roman" pitchFamily="18" charset="0"/>
              </a:rPr>
              <a:t>Homogamy: </a:t>
            </a:r>
            <a:r>
              <a:rPr lang="en-IN" sz="2200" spc="-5" dirty="0" smtClean="0">
                <a:latin typeface="Times New Roman" pitchFamily="18" charset="0"/>
                <a:cs typeface="Times New Roman" pitchFamily="18" charset="0"/>
              </a:rPr>
              <a:t>Maturation</a:t>
            </a:r>
            <a:r>
              <a:rPr lang="en-IN" sz="2200" spc="315" dirty="0" smtClean="0">
                <a:latin typeface="Times New Roman" pitchFamily="18" charset="0"/>
                <a:cs typeface="Times New Roman" pitchFamily="18" charset="0"/>
              </a:rPr>
              <a:t> </a:t>
            </a:r>
            <a:r>
              <a:rPr lang="en-IN" sz="2200" spc="-10" dirty="0" smtClean="0">
                <a:latin typeface="Times New Roman" pitchFamily="18" charset="0"/>
                <a:cs typeface="Times New Roman" pitchFamily="18" charset="0"/>
              </a:rPr>
              <a:t>of</a:t>
            </a:r>
            <a:r>
              <a:rPr lang="en-IN" sz="2200" spc="31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anthers</a:t>
            </a:r>
            <a:r>
              <a:rPr lang="en-IN" sz="2200" spc="300"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and</a:t>
            </a:r>
            <a:r>
              <a:rPr lang="en-IN" sz="2200" spc="305" dirty="0" smtClean="0">
                <a:latin typeface="Times New Roman" pitchFamily="18" charset="0"/>
                <a:cs typeface="Times New Roman" pitchFamily="18" charset="0"/>
              </a:rPr>
              <a:t> </a:t>
            </a:r>
            <a:r>
              <a:rPr lang="en-IN" sz="2200" spc="-10" dirty="0" smtClean="0">
                <a:latin typeface="Times New Roman" pitchFamily="18" charset="0"/>
                <a:cs typeface="Times New Roman" pitchFamily="18" charset="0"/>
              </a:rPr>
              <a:t>stigma</a:t>
            </a:r>
            <a:r>
              <a:rPr lang="en-IN" sz="2200" spc="300" dirty="0" smtClean="0">
                <a:latin typeface="Times New Roman" pitchFamily="18" charset="0"/>
                <a:cs typeface="Times New Roman" pitchFamily="18" charset="0"/>
              </a:rPr>
              <a:t> </a:t>
            </a:r>
            <a:r>
              <a:rPr lang="en-IN" sz="2200" spc="-10" dirty="0" smtClean="0">
                <a:latin typeface="Times New Roman" pitchFamily="18" charset="0"/>
                <a:cs typeface="Times New Roman" pitchFamily="18" charset="0"/>
              </a:rPr>
              <a:t>of </a:t>
            </a:r>
            <a:r>
              <a:rPr lang="en-IN" sz="2200" spc="-5" dirty="0" smtClean="0">
                <a:latin typeface="Times New Roman" pitchFamily="18" charset="0"/>
                <a:cs typeface="Times New Roman" pitchFamily="18" charset="0"/>
              </a:rPr>
              <a:t>a flower </a:t>
            </a:r>
            <a:r>
              <a:rPr lang="en-IN" sz="2200" dirty="0" smtClean="0">
                <a:latin typeface="Times New Roman" pitchFamily="18" charset="0"/>
                <a:cs typeface="Times New Roman" pitchFamily="18" charset="0"/>
              </a:rPr>
              <a:t>at </a:t>
            </a:r>
            <a:r>
              <a:rPr lang="en-IN" sz="2200" spc="-10" dirty="0" smtClean="0">
                <a:latin typeface="Times New Roman" pitchFamily="18" charset="0"/>
                <a:cs typeface="Times New Roman" pitchFamily="18" charset="0"/>
              </a:rPr>
              <a:t>the </a:t>
            </a:r>
            <a:r>
              <a:rPr lang="en-IN" sz="2200" spc="-5" dirty="0" smtClean="0">
                <a:latin typeface="Times New Roman" pitchFamily="18" charset="0"/>
                <a:cs typeface="Times New Roman" pitchFamily="18" charset="0"/>
              </a:rPr>
              <a:t>same time is called </a:t>
            </a:r>
            <a:r>
              <a:rPr lang="en-IN" sz="2200" spc="-25" dirty="0" smtClean="0">
                <a:latin typeface="Times New Roman" pitchFamily="18" charset="0"/>
                <a:cs typeface="Times New Roman" pitchFamily="18" charset="0"/>
              </a:rPr>
              <a:t>homogamy.</a:t>
            </a:r>
            <a:r>
              <a:rPr lang="en-IN" sz="2200" spc="615"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As </a:t>
            </a:r>
            <a:r>
              <a:rPr lang="en-IN" sz="2200" spc="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a</a:t>
            </a:r>
            <a:r>
              <a:rPr lang="en-IN" sz="2200" spc="-3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rule,</a:t>
            </a:r>
            <a:r>
              <a:rPr lang="en-IN" sz="2200" spc="10"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homogamy</a:t>
            </a:r>
            <a:r>
              <a:rPr lang="en-IN" sz="2200" spc="-3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is</a:t>
            </a:r>
            <a:r>
              <a:rPr lang="en-IN" sz="2200" spc="5"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essential</a:t>
            </a:r>
            <a:r>
              <a:rPr lang="en-IN" sz="2200" spc="-15" dirty="0" smtClean="0">
                <a:latin typeface="Times New Roman" pitchFamily="18" charset="0"/>
                <a:cs typeface="Times New Roman" pitchFamily="18" charset="0"/>
              </a:rPr>
              <a:t> </a:t>
            </a:r>
            <a:r>
              <a:rPr lang="en-IN" sz="2200" spc="10" dirty="0" smtClean="0">
                <a:latin typeface="Times New Roman" pitchFamily="18" charset="0"/>
                <a:cs typeface="Times New Roman" pitchFamily="18" charset="0"/>
              </a:rPr>
              <a:t>for</a:t>
            </a:r>
            <a:r>
              <a:rPr lang="en-IN" sz="2200" spc="-50"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self-pollination.</a:t>
            </a:r>
          </a:p>
          <a:p>
            <a:pPr marL="926465" marR="5080" indent="-914400" algn="just">
              <a:lnSpc>
                <a:spcPct val="150000"/>
              </a:lnSpc>
            </a:pPr>
            <a:r>
              <a:rPr lang="en-IN" sz="2200" b="1" spc="-10" dirty="0" smtClean="0">
                <a:latin typeface="Times New Roman" pitchFamily="18" charset="0"/>
                <a:cs typeface="Times New Roman" pitchFamily="18" charset="0"/>
              </a:rPr>
              <a:t>C</a:t>
            </a:r>
            <a:r>
              <a:rPr lang="en-IN" sz="2200" b="1" dirty="0" smtClean="0">
                <a:latin typeface="Times New Roman" pitchFamily="18" charset="0"/>
                <a:cs typeface="Times New Roman" pitchFamily="18" charset="0"/>
              </a:rPr>
              <a:t>le</a:t>
            </a:r>
            <a:r>
              <a:rPr lang="en-IN" sz="2200" b="1" spc="-20" dirty="0" smtClean="0">
                <a:latin typeface="Times New Roman" pitchFamily="18" charset="0"/>
                <a:cs typeface="Times New Roman" pitchFamily="18" charset="0"/>
              </a:rPr>
              <a:t>i</a:t>
            </a:r>
            <a:r>
              <a:rPr lang="en-IN" sz="2200" b="1" dirty="0" smtClean="0">
                <a:latin typeface="Times New Roman" pitchFamily="18" charset="0"/>
                <a:cs typeface="Times New Roman" pitchFamily="18" charset="0"/>
              </a:rPr>
              <a:t>s</a:t>
            </a:r>
            <a:r>
              <a:rPr lang="en-IN" sz="2200" b="1" spc="-5" dirty="0" smtClean="0">
                <a:latin typeface="Times New Roman" pitchFamily="18" charset="0"/>
                <a:cs typeface="Times New Roman" pitchFamily="18" charset="0"/>
              </a:rPr>
              <a:t>to</a:t>
            </a:r>
            <a:r>
              <a:rPr lang="en-IN" sz="2200" b="1" dirty="0" smtClean="0">
                <a:latin typeface="Times New Roman" pitchFamily="18" charset="0"/>
                <a:cs typeface="Times New Roman" pitchFamily="18" charset="0"/>
              </a:rPr>
              <a:t>g</a:t>
            </a:r>
            <a:r>
              <a:rPr lang="en-IN" sz="2200" b="1" spc="5" dirty="0" smtClean="0">
                <a:latin typeface="Times New Roman" pitchFamily="18" charset="0"/>
                <a:cs typeface="Times New Roman" pitchFamily="18" charset="0"/>
              </a:rPr>
              <a:t>a</a:t>
            </a:r>
            <a:r>
              <a:rPr lang="en-IN" sz="2200" b="1" spc="15" dirty="0" smtClean="0">
                <a:latin typeface="Times New Roman" pitchFamily="18" charset="0"/>
                <a:cs typeface="Times New Roman" pitchFamily="18" charset="0"/>
              </a:rPr>
              <a:t>m</a:t>
            </a:r>
            <a:r>
              <a:rPr lang="en-IN" sz="2200" b="1" spc="-235" dirty="0" smtClean="0">
                <a:latin typeface="Times New Roman" pitchFamily="18" charset="0"/>
                <a:cs typeface="Times New Roman" pitchFamily="18" charset="0"/>
              </a:rPr>
              <a:t>y</a:t>
            </a:r>
            <a:r>
              <a:rPr lang="en-IN" sz="2200" b="1" dirty="0" smtClean="0">
                <a:latin typeface="Times New Roman" pitchFamily="18" charset="0"/>
                <a:cs typeface="Times New Roman" pitchFamily="18" charset="0"/>
              </a:rPr>
              <a:t>: </a:t>
            </a:r>
            <a:r>
              <a:rPr lang="en-IN" sz="2200" spc="85" dirty="0" smtClean="0">
                <a:latin typeface="Times New Roman" pitchFamily="18" charset="0"/>
                <a:cs typeface="Times New Roman" pitchFamily="18" charset="0"/>
              </a:rPr>
              <a:t>W</a:t>
            </a:r>
            <a:r>
              <a:rPr lang="en-IN" sz="2200" spc="-20" dirty="0" smtClean="0">
                <a:latin typeface="Times New Roman" pitchFamily="18" charset="0"/>
                <a:cs typeface="Times New Roman" pitchFamily="18" charset="0"/>
              </a:rPr>
              <a:t>h</a:t>
            </a:r>
            <a:r>
              <a:rPr lang="en-IN" sz="2200" spc="-45" dirty="0" smtClean="0">
                <a:latin typeface="Times New Roman" pitchFamily="18" charset="0"/>
                <a:cs typeface="Times New Roman" pitchFamily="18" charset="0"/>
              </a:rPr>
              <a:t>e</a:t>
            </a:r>
            <a:r>
              <a:rPr lang="en-IN" sz="2200" spc="-5" dirty="0" smtClean="0">
                <a:latin typeface="Times New Roman" pitchFamily="18" charset="0"/>
                <a:cs typeface="Times New Roman" pitchFamily="18" charset="0"/>
              </a:rPr>
              <a:t>n </a:t>
            </a:r>
            <a:r>
              <a:rPr lang="en-IN" sz="2200" dirty="0" smtClean="0">
                <a:latin typeface="Times New Roman" pitchFamily="18" charset="0"/>
                <a:cs typeface="Times New Roman" pitchFamily="18" charset="0"/>
              </a:rPr>
              <a:t>po</a:t>
            </a:r>
            <a:r>
              <a:rPr lang="en-IN" sz="2200" spc="-10" dirty="0" smtClean="0">
                <a:latin typeface="Times New Roman" pitchFamily="18" charset="0"/>
                <a:cs typeface="Times New Roman" pitchFamily="18" charset="0"/>
              </a:rPr>
              <a:t>lli</a:t>
            </a:r>
            <a:r>
              <a:rPr lang="en-IN" sz="2200" dirty="0" smtClean="0">
                <a:latin typeface="Times New Roman" pitchFamily="18" charset="0"/>
                <a:cs typeface="Times New Roman" pitchFamily="18" charset="0"/>
              </a:rPr>
              <a:t>nat</a:t>
            </a:r>
            <a:r>
              <a:rPr lang="en-IN" sz="2200" spc="-10" dirty="0" smtClean="0">
                <a:latin typeface="Times New Roman" pitchFamily="18" charset="0"/>
                <a:cs typeface="Times New Roman" pitchFamily="18" charset="0"/>
              </a:rPr>
              <a:t>i</a:t>
            </a:r>
            <a:r>
              <a:rPr lang="en-IN" sz="2200" dirty="0" smtClean="0">
                <a:latin typeface="Times New Roman" pitchFamily="18" charset="0"/>
                <a:cs typeface="Times New Roman" pitchFamily="18" charset="0"/>
              </a:rPr>
              <a:t>o</a:t>
            </a:r>
            <a:r>
              <a:rPr lang="en-IN" sz="2200" spc="-5" dirty="0" smtClean="0">
                <a:latin typeface="Times New Roman" pitchFamily="18" charset="0"/>
                <a:cs typeface="Times New Roman" pitchFamily="18" charset="0"/>
              </a:rPr>
              <a:t>n and fertilization </a:t>
            </a:r>
            <a:r>
              <a:rPr lang="en-IN" sz="2200" dirty="0" smtClean="0">
                <a:latin typeface="Times New Roman" pitchFamily="18" charset="0"/>
                <a:cs typeface="Times New Roman" pitchFamily="18" charset="0"/>
              </a:rPr>
              <a:t>occur</a:t>
            </a:r>
            <a:r>
              <a:rPr lang="en-IN" sz="2200" spc="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in</a:t>
            </a:r>
            <a:r>
              <a:rPr lang="en-IN" sz="2200" dirty="0" smtClean="0">
                <a:latin typeface="Times New Roman" pitchFamily="18" charset="0"/>
                <a:cs typeface="Times New Roman" pitchFamily="18" charset="0"/>
              </a:rPr>
              <a:t> unopened</a:t>
            </a:r>
            <a:r>
              <a:rPr lang="en-IN" sz="2200" spc="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flower</a:t>
            </a:r>
            <a:r>
              <a:rPr lang="en-IN" sz="2200" dirty="0" smtClean="0">
                <a:latin typeface="Times New Roman" pitchFamily="18" charset="0"/>
                <a:cs typeface="Times New Roman" pitchFamily="18" charset="0"/>
              </a:rPr>
              <a:t> bud,</a:t>
            </a:r>
            <a:r>
              <a:rPr lang="en-IN" sz="2200" spc="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it</a:t>
            </a:r>
            <a:r>
              <a:rPr lang="en-IN" sz="2200"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is</a:t>
            </a:r>
            <a:r>
              <a:rPr lang="en-IN" sz="2200"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known</a:t>
            </a:r>
            <a:r>
              <a:rPr lang="en-IN" sz="2200" dirty="0" smtClean="0">
                <a:latin typeface="Times New Roman" pitchFamily="18" charset="0"/>
                <a:cs typeface="Times New Roman" pitchFamily="18" charset="0"/>
              </a:rPr>
              <a:t> as </a:t>
            </a:r>
            <a:r>
              <a:rPr lang="en-IN" sz="2200" spc="-20" dirty="0" smtClean="0">
                <a:latin typeface="Times New Roman" pitchFamily="18" charset="0"/>
                <a:cs typeface="Times New Roman" pitchFamily="18" charset="0"/>
              </a:rPr>
              <a:t>cleistogamy.</a:t>
            </a:r>
            <a:r>
              <a:rPr lang="en-IN" sz="2200" spc="-15" dirty="0" smtClean="0">
                <a:latin typeface="Times New Roman" pitchFamily="18" charset="0"/>
                <a:cs typeface="Times New Roman" pitchFamily="18" charset="0"/>
              </a:rPr>
              <a:t> </a:t>
            </a:r>
            <a:r>
              <a:rPr lang="en-IN" sz="2200" spc="-10" dirty="0" smtClean="0">
                <a:latin typeface="Times New Roman" pitchFamily="18" charset="0"/>
                <a:cs typeface="Times New Roman" pitchFamily="18" charset="0"/>
              </a:rPr>
              <a:t>It</a:t>
            </a:r>
            <a:r>
              <a:rPr lang="en-IN" sz="2200" spc="-5" dirty="0" smtClean="0">
                <a:latin typeface="Times New Roman" pitchFamily="18" charset="0"/>
                <a:cs typeface="Times New Roman" pitchFamily="18" charset="0"/>
              </a:rPr>
              <a:t> ensures</a:t>
            </a:r>
            <a:r>
              <a:rPr lang="en-IN" sz="2200" dirty="0" smtClean="0">
                <a:latin typeface="Times New Roman" pitchFamily="18" charset="0"/>
                <a:cs typeface="Times New Roman" pitchFamily="18" charset="0"/>
              </a:rPr>
              <a:t> </a:t>
            </a:r>
            <a:r>
              <a:rPr lang="en-IN" sz="2200" spc="-10" dirty="0" smtClean="0">
                <a:latin typeface="Times New Roman" pitchFamily="18" charset="0"/>
                <a:cs typeface="Times New Roman" pitchFamily="18" charset="0"/>
              </a:rPr>
              <a:t>self</a:t>
            </a:r>
            <a:r>
              <a:rPr lang="en-IN" sz="2200" spc="-5" dirty="0" smtClean="0">
                <a:latin typeface="Times New Roman" pitchFamily="18" charset="0"/>
                <a:cs typeface="Times New Roman" pitchFamily="18" charset="0"/>
              </a:rPr>
              <a:t> pollination</a:t>
            </a:r>
            <a:r>
              <a:rPr lang="en-IN" sz="2200"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and </a:t>
            </a:r>
            <a:r>
              <a:rPr lang="en-IN" sz="2200" spc="-65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prevents cross pollination.</a:t>
            </a:r>
            <a:r>
              <a:rPr lang="en-IN" sz="2200"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Cleistogamy </a:t>
            </a:r>
            <a:r>
              <a:rPr lang="en-IN" sz="2200" dirty="0" smtClean="0">
                <a:latin typeface="Times New Roman" pitchFamily="18" charset="0"/>
                <a:cs typeface="Times New Roman" pitchFamily="18" charset="0"/>
              </a:rPr>
              <a:t>has been </a:t>
            </a:r>
            <a:r>
              <a:rPr lang="en-IN" sz="2200" spc="5"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reported </a:t>
            </a:r>
            <a:r>
              <a:rPr lang="en-IN" sz="2200" spc="-5" dirty="0" smtClean="0">
                <a:latin typeface="Times New Roman" pitchFamily="18" charset="0"/>
                <a:cs typeface="Times New Roman" pitchFamily="18" charset="0"/>
              </a:rPr>
              <a:t>in some varieties </a:t>
            </a:r>
            <a:r>
              <a:rPr lang="en-IN" sz="2200" spc="-10" dirty="0" smtClean="0">
                <a:latin typeface="Times New Roman" pitchFamily="18" charset="0"/>
                <a:cs typeface="Times New Roman" pitchFamily="18" charset="0"/>
              </a:rPr>
              <a:t>of wheat, </a:t>
            </a:r>
            <a:r>
              <a:rPr lang="en-IN" sz="2200" spc="-30" dirty="0" smtClean="0">
                <a:latin typeface="Times New Roman" pitchFamily="18" charset="0"/>
                <a:cs typeface="Times New Roman" pitchFamily="18" charset="0"/>
              </a:rPr>
              <a:t>barley, </a:t>
            </a:r>
            <a:r>
              <a:rPr lang="en-IN" sz="2200" spc="-5" dirty="0" smtClean="0">
                <a:latin typeface="Times New Roman" pitchFamily="18" charset="0"/>
                <a:cs typeface="Times New Roman" pitchFamily="18" charset="0"/>
              </a:rPr>
              <a:t>oats </a:t>
            </a:r>
            <a:r>
              <a:rPr lang="en-IN" sz="2200" dirty="0" smtClean="0">
                <a:latin typeface="Times New Roman" pitchFamily="18" charset="0"/>
                <a:cs typeface="Times New Roman" pitchFamily="18" charset="0"/>
              </a:rPr>
              <a:t> and</a:t>
            </a:r>
            <a:r>
              <a:rPr lang="en-IN" sz="2200" spc="-40"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several</a:t>
            </a:r>
            <a:r>
              <a:rPr lang="en-IN" sz="2200" spc="5"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other</a:t>
            </a:r>
            <a:r>
              <a:rPr lang="en-IN" sz="2200" spc="-20"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grass</a:t>
            </a:r>
            <a:r>
              <a:rPr lang="en-IN" sz="2200" spc="5"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species.</a:t>
            </a:r>
          </a:p>
          <a:p>
            <a:pPr marL="926465" marR="5080" indent="-914400" algn="just">
              <a:lnSpc>
                <a:spcPct val="150000"/>
              </a:lnSpc>
            </a:pPr>
            <a:r>
              <a:rPr lang="en-IN" sz="2200" b="1" spc="-20" dirty="0" smtClean="0">
                <a:latin typeface="Times New Roman" pitchFamily="18" charset="0"/>
                <a:cs typeface="Times New Roman" pitchFamily="18" charset="0"/>
              </a:rPr>
              <a:t>Chasmogamy: </a:t>
            </a:r>
            <a:r>
              <a:rPr lang="en-IN" sz="2200" spc="-5" dirty="0" smtClean="0">
                <a:latin typeface="Times New Roman" pitchFamily="18" charset="0"/>
                <a:cs typeface="Times New Roman" pitchFamily="18" charset="0"/>
              </a:rPr>
              <a:t>Opening </a:t>
            </a:r>
            <a:r>
              <a:rPr lang="en-IN" sz="2200" spc="-10" dirty="0" smtClean="0">
                <a:latin typeface="Times New Roman" pitchFamily="18" charset="0"/>
                <a:cs typeface="Times New Roman" pitchFamily="18" charset="0"/>
              </a:rPr>
              <a:t>of </a:t>
            </a:r>
            <a:r>
              <a:rPr lang="en-IN" sz="2200" spc="-5" dirty="0" smtClean="0">
                <a:latin typeface="Times New Roman" pitchFamily="18" charset="0"/>
                <a:cs typeface="Times New Roman" pitchFamily="18" charset="0"/>
              </a:rPr>
              <a:t>flowers </a:t>
            </a:r>
            <a:r>
              <a:rPr lang="en-IN" sz="2200" dirty="0" smtClean="0">
                <a:latin typeface="Times New Roman" pitchFamily="18" charset="0"/>
                <a:cs typeface="Times New Roman" pitchFamily="18" charset="0"/>
              </a:rPr>
              <a:t>only </a:t>
            </a:r>
            <a:r>
              <a:rPr lang="en-IN" sz="2200" spc="-5" dirty="0" smtClean="0">
                <a:latin typeface="Times New Roman" pitchFamily="18" charset="0"/>
                <a:cs typeface="Times New Roman" pitchFamily="18" charset="0"/>
              </a:rPr>
              <a:t>after </a:t>
            </a:r>
            <a:r>
              <a:rPr lang="en-IN" sz="2200" dirty="0" smtClean="0">
                <a:latin typeface="Times New Roman" pitchFamily="18" charset="0"/>
                <a:cs typeface="Times New Roman" pitchFamily="18" charset="0"/>
              </a:rPr>
              <a:t>the </a:t>
            </a:r>
            <a:r>
              <a:rPr lang="en-IN" sz="2200" spc="5"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completion</a:t>
            </a:r>
            <a:r>
              <a:rPr lang="en-IN" sz="2200" spc="5" dirty="0" smtClean="0">
                <a:latin typeface="Times New Roman" pitchFamily="18" charset="0"/>
                <a:cs typeface="Times New Roman" pitchFamily="18" charset="0"/>
              </a:rPr>
              <a:t> </a:t>
            </a:r>
            <a:r>
              <a:rPr lang="en-IN" sz="2200" spc="-10" dirty="0" smtClean="0">
                <a:latin typeface="Times New Roman" pitchFamily="18" charset="0"/>
                <a:cs typeface="Times New Roman" pitchFamily="18" charset="0"/>
              </a:rPr>
              <a:t>of</a:t>
            </a:r>
            <a:r>
              <a:rPr lang="en-IN" sz="2200" spc="-5"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pollination</a:t>
            </a:r>
            <a:r>
              <a:rPr lang="en-IN" sz="2200" spc="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is known</a:t>
            </a:r>
            <a:r>
              <a:rPr lang="en-IN" sz="2200" spc="660"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as </a:t>
            </a:r>
            <a:r>
              <a:rPr lang="en-IN" sz="2200" spc="5" dirty="0" smtClean="0">
                <a:latin typeface="Times New Roman" pitchFamily="18" charset="0"/>
                <a:cs typeface="Times New Roman" pitchFamily="18" charset="0"/>
              </a:rPr>
              <a:t> </a:t>
            </a:r>
            <a:r>
              <a:rPr lang="en-IN" sz="2200" spc="-20" dirty="0" smtClean="0">
                <a:latin typeface="Times New Roman" pitchFamily="18" charset="0"/>
                <a:cs typeface="Times New Roman" pitchFamily="18" charset="0"/>
              </a:rPr>
              <a:t>chasmogamy.</a:t>
            </a:r>
            <a:r>
              <a:rPr lang="en-IN" sz="2200" spc="484"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This</a:t>
            </a:r>
            <a:r>
              <a:rPr lang="en-IN" sz="2200" spc="245" dirty="0" smtClean="0">
                <a:latin typeface="Times New Roman" pitchFamily="18" charset="0"/>
                <a:cs typeface="Times New Roman" pitchFamily="18" charset="0"/>
              </a:rPr>
              <a:t> </a:t>
            </a:r>
            <a:r>
              <a:rPr lang="en-IN" sz="2200" spc="-10" dirty="0" smtClean="0">
                <a:latin typeface="Times New Roman" pitchFamily="18" charset="0"/>
                <a:cs typeface="Times New Roman" pitchFamily="18" charset="0"/>
              </a:rPr>
              <a:t>also</a:t>
            </a:r>
            <a:r>
              <a:rPr lang="en-IN" sz="2200" spc="250"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promotes</a:t>
            </a:r>
            <a:r>
              <a:rPr lang="en-IN" sz="2200" spc="245" dirty="0" smtClean="0">
                <a:latin typeface="Times New Roman" pitchFamily="18" charset="0"/>
                <a:cs typeface="Times New Roman" pitchFamily="18" charset="0"/>
              </a:rPr>
              <a:t> </a:t>
            </a:r>
            <a:r>
              <a:rPr lang="en-IN" sz="2200" spc="-15" dirty="0" smtClean="0">
                <a:latin typeface="Times New Roman" pitchFamily="18" charset="0"/>
                <a:cs typeface="Times New Roman" pitchFamily="18" charset="0"/>
              </a:rPr>
              <a:t>self</a:t>
            </a:r>
            <a:r>
              <a:rPr lang="en-IN" sz="2200" spc="270"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pollination and</a:t>
            </a:r>
            <a:r>
              <a:rPr lang="en-IN" sz="2200" spc="30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is</a:t>
            </a:r>
            <a:r>
              <a:rPr lang="en-IN" sz="2200" spc="265"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found</a:t>
            </a:r>
            <a:r>
              <a:rPr lang="en-IN" sz="2200" spc="30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in</a:t>
            </a:r>
            <a:r>
              <a:rPr lang="en-IN" sz="2200" spc="305"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crops</a:t>
            </a:r>
            <a:r>
              <a:rPr lang="en-IN" sz="2200" spc="270"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like</a:t>
            </a:r>
            <a:r>
              <a:rPr lang="en-IN" sz="2200" spc="320"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wheat,</a:t>
            </a:r>
            <a:r>
              <a:rPr lang="en-IN" sz="2200" spc="305" dirty="0" smtClean="0">
                <a:latin typeface="Times New Roman" pitchFamily="18" charset="0"/>
                <a:cs typeface="Times New Roman" pitchFamily="18" charset="0"/>
              </a:rPr>
              <a:t> </a:t>
            </a:r>
            <a:r>
              <a:rPr lang="en-IN" sz="2200" spc="-30" dirty="0" smtClean="0">
                <a:latin typeface="Times New Roman" pitchFamily="18" charset="0"/>
                <a:cs typeface="Times New Roman" pitchFamily="18" charset="0"/>
              </a:rPr>
              <a:t>barley,</a:t>
            </a:r>
            <a:r>
              <a:rPr lang="en-IN" sz="2200" spc="300" dirty="0" smtClean="0">
                <a:latin typeface="Times New Roman" pitchFamily="18" charset="0"/>
                <a:cs typeface="Times New Roman" pitchFamily="18" charset="0"/>
              </a:rPr>
              <a:t> </a:t>
            </a:r>
            <a:r>
              <a:rPr lang="en-IN" sz="2200" spc="-5" dirty="0" smtClean="0">
                <a:latin typeface="Times New Roman" pitchFamily="18" charset="0"/>
                <a:cs typeface="Times New Roman" pitchFamily="18" charset="0"/>
              </a:rPr>
              <a:t>rice</a:t>
            </a:r>
            <a:r>
              <a:rPr lang="en-IN" sz="2200" spc="300"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and </a:t>
            </a:r>
            <a:r>
              <a:rPr lang="en-IN" sz="2200" spc="-655"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oats.</a:t>
            </a:r>
            <a:endParaRPr sz="2200" dirty="0">
              <a:latin typeface="Times New Roman" pitchFamily="18" charset="0"/>
              <a:cs typeface="Times New Roman" pitchFamily="18" charset="0"/>
            </a:endParaRPr>
          </a:p>
        </p:txBody>
      </p:sp>
      <p:sp>
        <p:nvSpPr>
          <p:cNvPr id="5" name="TextBox 4"/>
          <p:cNvSpPr txBox="1"/>
          <p:nvPr/>
        </p:nvSpPr>
        <p:spPr>
          <a:xfrm>
            <a:off x="914400" y="533400"/>
            <a:ext cx="6781800" cy="584775"/>
          </a:xfrm>
          <a:prstGeom prst="rect">
            <a:avLst/>
          </a:prstGeom>
          <a:solidFill>
            <a:schemeClr val="accent3">
              <a:lumMod val="60000"/>
              <a:lumOff val="40000"/>
            </a:schemeClr>
          </a:solidFill>
          <a:ln>
            <a:solidFill>
              <a:srgbClr val="FF0000"/>
            </a:solidFill>
          </a:ln>
        </p:spPr>
        <p:txBody>
          <a:bodyPr wrap="square" rtlCol="0">
            <a:spAutoFit/>
          </a:bodyPr>
          <a:lstStyle/>
          <a:p>
            <a:r>
              <a:rPr lang="en-IN" sz="3200" dirty="0" smtClean="0">
                <a:latin typeface="Times New Roman" pitchFamily="18" charset="0"/>
                <a:cs typeface="Times New Roman" pitchFamily="18" charset="0"/>
              </a:rPr>
              <a:t>Mechanism</a:t>
            </a:r>
            <a:r>
              <a:rPr lang="en-IN" sz="3200" spc="-65" dirty="0" smtClean="0">
                <a:latin typeface="Times New Roman" pitchFamily="18" charset="0"/>
                <a:cs typeface="Times New Roman" pitchFamily="18" charset="0"/>
              </a:rPr>
              <a:t> </a:t>
            </a:r>
            <a:r>
              <a:rPr lang="en-IN" sz="3200" spc="-5" dirty="0" smtClean="0">
                <a:latin typeface="Times New Roman" pitchFamily="18" charset="0"/>
                <a:cs typeface="Times New Roman" pitchFamily="18" charset="0"/>
              </a:rPr>
              <a:t>promoting</a:t>
            </a:r>
            <a:r>
              <a:rPr lang="en-IN" sz="3200" dirty="0" smtClean="0">
                <a:latin typeface="Times New Roman" pitchFamily="18" charset="0"/>
                <a:cs typeface="Times New Roman" pitchFamily="18" charset="0"/>
              </a:rPr>
              <a:t> </a:t>
            </a:r>
            <a:r>
              <a:rPr lang="en-IN" sz="3200" spc="-5" dirty="0" smtClean="0">
                <a:latin typeface="Times New Roman" pitchFamily="18" charset="0"/>
                <a:cs typeface="Times New Roman" pitchFamily="18" charset="0"/>
              </a:rPr>
              <a:t>self-pollination</a:t>
            </a:r>
            <a:endParaRPr lang="en-IN" sz="32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9000" y="628747"/>
            <a:ext cx="3429000" cy="505267"/>
          </a:xfrm>
          <a:prstGeom prst="rect">
            <a:avLst/>
          </a:prstGeom>
          <a:solidFill>
            <a:schemeClr val="accent3">
              <a:lumMod val="60000"/>
              <a:lumOff val="40000"/>
            </a:schemeClr>
          </a:solidFill>
          <a:ln>
            <a:solidFill>
              <a:srgbClr val="FF0000"/>
            </a:solidFill>
          </a:ln>
        </p:spPr>
        <p:txBody>
          <a:bodyPr vert="horz" wrap="square" lIns="0" tIns="12700" rIns="0" bIns="0" rtlCol="0">
            <a:spAutoFit/>
          </a:bodyPr>
          <a:lstStyle/>
          <a:p>
            <a:pPr marL="12700">
              <a:lnSpc>
                <a:spcPct val="100000"/>
              </a:lnSpc>
              <a:spcBef>
                <a:spcPts val="100"/>
              </a:spcBef>
            </a:pPr>
            <a:r>
              <a:rPr sz="3200" b="1" spc="-5" dirty="0">
                <a:latin typeface="Times New Roman" pitchFamily="18" charset="0"/>
                <a:cs typeface="Times New Roman" pitchFamily="18" charset="0"/>
              </a:rPr>
              <a:t>Cross</a:t>
            </a:r>
            <a:r>
              <a:rPr sz="3200" b="1" spc="-65" dirty="0">
                <a:latin typeface="Times New Roman" pitchFamily="18" charset="0"/>
                <a:cs typeface="Times New Roman" pitchFamily="18" charset="0"/>
              </a:rPr>
              <a:t> </a:t>
            </a:r>
            <a:r>
              <a:rPr sz="3200" b="1" spc="-5" dirty="0">
                <a:latin typeface="Times New Roman" pitchFamily="18" charset="0"/>
                <a:cs typeface="Times New Roman" pitchFamily="18" charset="0"/>
              </a:rPr>
              <a:t>Pollination</a:t>
            </a:r>
            <a:endParaRPr sz="3200" dirty="0">
              <a:latin typeface="Times New Roman" pitchFamily="18" charset="0"/>
              <a:cs typeface="Times New Roman" pitchFamily="18" charset="0"/>
            </a:endParaRPr>
          </a:p>
        </p:txBody>
      </p:sp>
      <p:grpSp>
        <p:nvGrpSpPr>
          <p:cNvPr id="4" name="object 4"/>
          <p:cNvGrpSpPr/>
          <p:nvPr/>
        </p:nvGrpSpPr>
        <p:grpSpPr>
          <a:xfrm>
            <a:off x="1676400" y="1371600"/>
            <a:ext cx="6858000" cy="5639307"/>
            <a:chOff x="2057400" y="2029967"/>
            <a:chExt cx="6019800" cy="4980940"/>
          </a:xfrm>
        </p:grpSpPr>
        <p:pic>
          <p:nvPicPr>
            <p:cNvPr id="5" name="object 5"/>
            <p:cNvPicPr/>
            <p:nvPr/>
          </p:nvPicPr>
          <p:blipFill>
            <a:blip r:embed="rId2" cstate="print"/>
            <a:stretch>
              <a:fillRect/>
            </a:stretch>
          </p:blipFill>
          <p:spPr>
            <a:xfrm>
              <a:off x="2057400" y="2029967"/>
              <a:ext cx="6019800" cy="4980432"/>
            </a:xfrm>
            <a:prstGeom prst="rect">
              <a:avLst/>
            </a:prstGeom>
          </p:spPr>
        </p:pic>
        <p:sp>
          <p:nvSpPr>
            <p:cNvPr id="6" name="object 6"/>
            <p:cNvSpPr/>
            <p:nvPr/>
          </p:nvSpPr>
          <p:spPr>
            <a:xfrm>
              <a:off x="4800600" y="6324600"/>
              <a:ext cx="533400" cy="685800"/>
            </a:xfrm>
            <a:custGeom>
              <a:avLst/>
              <a:gdLst/>
              <a:ahLst/>
              <a:cxnLst/>
              <a:rect l="l" t="t" r="r" b="b"/>
              <a:pathLst>
                <a:path w="533400" h="685800">
                  <a:moveTo>
                    <a:pt x="533400" y="0"/>
                  </a:moveTo>
                  <a:lnTo>
                    <a:pt x="0" y="0"/>
                  </a:lnTo>
                  <a:lnTo>
                    <a:pt x="0" y="685800"/>
                  </a:lnTo>
                  <a:lnTo>
                    <a:pt x="533400" y="685800"/>
                  </a:lnTo>
                  <a:lnTo>
                    <a:pt x="533400"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1066800"/>
            <a:ext cx="9067800" cy="4998804"/>
          </a:xfrm>
          <a:prstGeom prst="rect">
            <a:avLst/>
          </a:prstGeom>
        </p:spPr>
        <p:txBody>
          <a:bodyPr vert="horz" wrap="square" lIns="0" tIns="12700" rIns="0" bIns="0" rtlCol="0">
            <a:spAutoFit/>
          </a:bodyPr>
          <a:lstStyle/>
          <a:p>
            <a:pPr marL="469900" indent="-457200">
              <a:lnSpc>
                <a:spcPct val="150000"/>
              </a:lnSpc>
              <a:spcBef>
                <a:spcPts val="100"/>
              </a:spcBef>
              <a:buFont typeface="+mj-lt"/>
              <a:buAutoNum type="arabicPeriod"/>
            </a:pPr>
            <a:r>
              <a:rPr sz="2400" b="1" spc="-5" dirty="0" err="1" smtClean="0">
                <a:latin typeface="Times New Roman" pitchFamily="18" charset="0"/>
                <a:cs typeface="Times New Roman" pitchFamily="18" charset="0"/>
              </a:rPr>
              <a:t>Dicliny</a:t>
            </a:r>
            <a:r>
              <a:rPr sz="2400" spc="-5" dirty="0" smtClean="0">
                <a:latin typeface="Times New Roman" pitchFamily="18" charset="0"/>
                <a:cs typeface="Times New Roman" pitchFamily="18" charset="0"/>
              </a:rPr>
              <a:t> </a:t>
            </a:r>
            <a:r>
              <a:rPr sz="2400" dirty="0">
                <a:latin typeface="Times New Roman" pitchFamily="18" charset="0"/>
                <a:cs typeface="Times New Roman" pitchFamily="18" charset="0"/>
              </a:rPr>
              <a:t>: </a:t>
            </a:r>
            <a:r>
              <a:rPr sz="2400" i="1" spc="-5" dirty="0">
                <a:latin typeface="Times New Roman" pitchFamily="18" charset="0"/>
                <a:cs typeface="Times New Roman" pitchFamily="18" charset="0"/>
              </a:rPr>
              <a:t>Dicliny </a:t>
            </a:r>
            <a:r>
              <a:rPr sz="2400" dirty="0">
                <a:latin typeface="Times New Roman" pitchFamily="18" charset="0"/>
                <a:cs typeface="Times New Roman" pitchFamily="18" charset="0"/>
              </a:rPr>
              <a:t>or </a:t>
            </a:r>
            <a:r>
              <a:rPr sz="2400" i="1" spc="-5" dirty="0">
                <a:latin typeface="Times New Roman" pitchFamily="18" charset="0"/>
                <a:cs typeface="Times New Roman" pitchFamily="18" charset="0"/>
              </a:rPr>
              <a:t>unisexuality </a:t>
            </a:r>
            <a:r>
              <a:rPr sz="2400" spc="-5" dirty="0">
                <a:latin typeface="Times New Roman" pitchFamily="18" charset="0"/>
                <a:cs typeface="Times New Roman" pitchFamily="18" charset="0"/>
              </a:rPr>
              <a:t>is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condition </a:t>
            </a:r>
            <a:r>
              <a:rPr sz="2400" spc="-10" dirty="0">
                <a:latin typeface="Times New Roman" pitchFamily="18" charset="0"/>
                <a:cs typeface="Times New Roman" pitchFamily="18" charset="0"/>
              </a:rPr>
              <a:t>in </a:t>
            </a:r>
            <a:r>
              <a:rPr sz="2400" spc="-5" dirty="0">
                <a:latin typeface="Times New Roman" pitchFamily="18" charset="0"/>
                <a:cs typeface="Times New Roman" pitchFamily="18" charset="0"/>
              </a:rPr>
              <a:t>which </a:t>
            </a:r>
            <a:r>
              <a:rPr sz="2400" dirty="0">
                <a:latin typeface="Times New Roman" pitchFamily="18" charset="0"/>
                <a:cs typeface="Times New Roman" pitchFamily="18" charset="0"/>
              </a:rPr>
              <a:t> </a:t>
            </a:r>
            <a:r>
              <a:rPr sz="2400" dirty="0" smtClean="0">
                <a:latin typeface="Times New Roman" pitchFamily="18" charset="0"/>
                <a:cs typeface="Times New Roman" pitchFamily="18" charset="0"/>
              </a:rPr>
              <a:t>the</a:t>
            </a:r>
            <a:r>
              <a:rPr lang="en-US" sz="240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flowers</a:t>
            </a:r>
            <a:r>
              <a:rPr sz="2400" spc="525" dirty="0" smtClean="0">
                <a:latin typeface="Times New Roman" pitchFamily="18" charset="0"/>
                <a:cs typeface="Times New Roman" pitchFamily="18" charset="0"/>
              </a:rPr>
              <a:t> </a:t>
            </a:r>
            <a:r>
              <a:rPr sz="2400" spc="-5" dirty="0">
                <a:latin typeface="Times New Roman" pitchFamily="18" charset="0"/>
                <a:cs typeface="Times New Roman" pitchFamily="18" charset="0"/>
              </a:rPr>
              <a:t>are</a:t>
            </a:r>
            <a:r>
              <a:rPr sz="2400" spc="509" dirty="0">
                <a:latin typeface="Times New Roman" pitchFamily="18" charset="0"/>
                <a:cs typeface="Times New Roman" pitchFamily="18" charset="0"/>
              </a:rPr>
              <a:t> </a:t>
            </a:r>
            <a:r>
              <a:rPr sz="2400" spc="-5" dirty="0">
                <a:latin typeface="Times New Roman" pitchFamily="18" charset="0"/>
                <a:cs typeface="Times New Roman" pitchFamily="18" charset="0"/>
              </a:rPr>
              <a:t>either</a:t>
            </a:r>
            <a:r>
              <a:rPr sz="2400" spc="515" dirty="0">
                <a:latin typeface="Times New Roman" pitchFamily="18" charset="0"/>
                <a:cs typeface="Times New Roman" pitchFamily="18" charset="0"/>
              </a:rPr>
              <a:t> </a:t>
            </a:r>
            <a:r>
              <a:rPr sz="2400" dirty="0">
                <a:latin typeface="Times New Roman" pitchFamily="18" charset="0"/>
                <a:cs typeface="Times New Roman" pitchFamily="18" charset="0"/>
              </a:rPr>
              <a:t>staminate</a:t>
            </a:r>
            <a:r>
              <a:rPr sz="2400" spc="490" dirty="0">
                <a:latin typeface="Times New Roman" pitchFamily="18" charset="0"/>
                <a:cs typeface="Times New Roman" pitchFamily="18" charset="0"/>
              </a:rPr>
              <a:t> </a:t>
            </a:r>
            <a:r>
              <a:rPr sz="2400" spc="-5" dirty="0">
                <a:latin typeface="Times New Roman" pitchFamily="18" charset="0"/>
                <a:cs typeface="Times New Roman" pitchFamily="18" charset="0"/>
              </a:rPr>
              <a:t>(male)</a:t>
            </a:r>
            <a:r>
              <a:rPr sz="2400" spc="495" dirty="0">
                <a:latin typeface="Times New Roman" pitchFamily="18" charset="0"/>
                <a:cs typeface="Times New Roman" pitchFamily="18" charset="0"/>
              </a:rPr>
              <a:t> </a:t>
            </a:r>
            <a:r>
              <a:rPr sz="2400" dirty="0">
                <a:latin typeface="Times New Roman" pitchFamily="18" charset="0"/>
                <a:cs typeface="Times New Roman" pitchFamily="18" charset="0"/>
              </a:rPr>
              <a:t>or</a:t>
            </a:r>
            <a:r>
              <a:rPr sz="2400" spc="515" dirty="0">
                <a:latin typeface="Times New Roman" pitchFamily="18" charset="0"/>
                <a:cs typeface="Times New Roman" pitchFamily="18" charset="0"/>
              </a:rPr>
              <a:t> </a:t>
            </a:r>
            <a:r>
              <a:rPr sz="2400" spc="-5" dirty="0" smtClean="0">
                <a:latin typeface="Times New Roman" pitchFamily="18" charset="0"/>
                <a:cs typeface="Times New Roman" pitchFamily="18" charset="0"/>
              </a:rPr>
              <a:t>pistillate</a:t>
            </a:r>
            <a:r>
              <a:rPr lang="en-US" sz="2400" spc="-5"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(female).</a:t>
            </a:r>
            <a:endParaRPr lang="en-IN" sz="2400" dirty="0" smtClean="0">
              <a:latin typeface="Times New Roman" pitchFamily="18" charset="0"/>
              <a:cs typeface="Times New Roman" pitchFamily="18" charset="0"/>
            </a:endParaRPr>
          </a:p>
          <a:p>
            <a:pPr marL="527050" marR="5080" indent="-514350" algn="just">
              <a:lnSpc>
                <a:spcPct val="150000"/>
              </a:lnSpc>
              <a:buFont typeface="+mj-lt"/>
              <a:buAutoNum type="romanLcPeriod"/>
            </a:pPr>
            <a:r>
              <a:rPr lang="en-IN" sz="2400" b="1" spc="-25" dirty="0" smtClean="0">
                <a:latin typeface="Times New Roman" pitchFamily="18" charset="0"/>
                <a:cs typeface="Times New Roman" pitchFamily="18" charset="0"/>
              </a:rPr>
              <a:t>Monoecy: </a:t>
            </a:r>
            <a:r>
              <a:rPr lang="en-IN" sz="2400" spc="-5" dirty="0" smtClean="0">
                <a:latin typeface="Times New Roman" pitchFamily="18" charset="0"/>
                <a:cs typeface="Times New Roman" pitchFamily="18" charset="0"/>
              </a:rPr>
              <a:t>Staminate </a:t>
            </a:r>
            <a:r>
              <a:rPr lang="en-IN" sz="2400" dirty="0" smtClean="0">
                <a:latin typeface="Times New Roman" pitchFamily="18" charset="0"/>
                <a:cs typeface="Times New Roman" pitchFamily="18" charset="0"/>
              </a:rPr>
              <a:t>and </a:t>
            </a:r>
            <a:r>
              <a:rPr lang="en-IN" sz="2400" spc="-5" dirty="0" smtClean="0">
                <a:latin typeface="Times New Roman" pitchFamily="18" charset="0"/>
                <a:cs typeface="Times New Roman" pitchFamily="18" charset="0"/>
              </a:rPr>
              <a:t>pistillate flowers </a:t>
            </a:r>
            <a:r>
              <a:rPr lang="en-IN" sz="2400" dirty="0" smtClean="0">
                <a:latin typeface="Times New Roman" pitchFamily="18" charset="0"/>
                <a:cs typeface="Times New Roman" pitchFamily="18" charset="0"/>
              </a:rPr>
              <a:t>occur in the </a:t>
            </a:r>
            <a:r>
              <a:rPr lang="en-IN" sz="2400" spc="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same plant, either </a:t>
            </a:r>
            <a:r>
              <a:rPr lang="en-IN" sz="2400" dirty="0" smtClean="0">
                <a:latin typeface="Times New Roman" pitchFamily="18" charset="0"/>
                <a:cs typeface="Times New Roman" pitchFamily="18" charset="0"/>
              </a:rPr>
              <a:t>in the </a:t>
            </a:r>
            <a:r>
              <a:rPr lang="en-IN" sz="2400" spc="-5" dirty="0" smtClean="0">
                <a:latin typeface="Times New Roman" pitchFamily="18" charset="0"/>
                <a:cs typeface="Times New Roman" pitchFamily="18" charset="0"/>
              </a:rPr>
              <a:t>same inflorescence, </a:t>
            </a:r>
            <a:r>
              <a:rPr lang="en-IN" sz="2400" i="1" spc="-5" dirty="0" smtClean="0">
                <a:latin typeface="Times New Roman" pitchFamily="18" charset="0"/>
                <a:cs typeface="Times New Roman" pitchFamily="18" charset="0"/>
              </a:rPr>
              <a:t>e.g., </a:t>
            </a:r>
            <a:r>
              <a:rPr lang="en-IN" sz="2400" spc="-20" dirty="0" smtClean="0">
                <a:latin typeface="Times New Roman" pitchFamily="18" charset="0"/>
                <a:cs typeface="Times New Roman" pitchFamily="18" charset="0"/>
              </a:rPr>
              <a:t>Castor, </a:t>
            </a:r>
            <a:r>
              <a:rPr lang="en-IN" sz="2400" spc="-15"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mango</a:t>
            </a:r>
            <a:r>
              <a:rPr lang="en-IN" sz="2400" spc="-5" dirty="0" smtClean="0">
                <a:latin typeface="Times New Roman" pitchFamily="18" charset="0"/>
                <a:cs typeface="Times New Roman" pitchFamily="18" charset="0"/>
              </a:rPr>
              <a:t> and</a:t>
            </a:r>
            <a:r>
              <a:rPr lang="en-IN" sz="2400" dirty="0" smtClean="0">
                <a:latin typeface="Times New Roman" pitchFamily="18" charset="0"/>
                <a:cs typeface="Times New Roman" pitchFamily="18" charset="0"/>
              </a:rPr>
              <a:t> coconut,</a:t>
            </a:r>
            <a:r>
              <a:rPr lang="en-IN" sz="2400" spc="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or</a:t>
            </a:r>
            <a:r>
              <a:rPr lang="en-IN" sz="2400" spc="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in</a:t>
            </a:r>
            <a:r>
              <a:rPr lang="en-IN" sz="2400" spc="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separate</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inflorescences, </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chestnut,</a:t>
            </a:r>
            <a:r>
              <a:rPr lang="en-IN" sz="2400" spc="-2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strawberries,</a:t>
            </a:r>
            <a:r>
              <a:rPr lang="en-IN" sz="2400" spc="15" dirty="0" smtClean="0">
                <a:latin typeface="Times New Roman" pitchFamily="18" charset="0"/>
                <a:cs typeface="Times New Roman" pitchFamily="18" charset="0"/>
              </a:rPr>
              <a:t> </a:t>
            </a:r>
            <a:r>
              <a:rPr lang="en-IN" sz="2400" spc="-20" dirty="0" smtClean="0">
                <a:latin typeface="Times New Roman" pitchFamily="18" charset="0"/>
                <a:cs typeface="Times New Roman" pitchFamily="18" charset="0"/>
              </a:rPr>
              <a:t>rubber,</a:t>
            </a:r>
            <a:r>
              <a:rPr lang="en-IN" sz="2400" spc="15"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grapes</a:t>
            </a:r>
            <a:r>
              <a:rPr lang="en-IN" sz="2400" spc="4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and</a:t>
            </a:r>
            <a:r>
              <a:rPr lang="en-IN" sz="2400" spc="20"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cassava.</a:t>
            </a:r>
            <a:endParaRPr lang="en-IN" sz="2400" dirty="0" smtClean="0">
              <a:latin typeface="Times New Roman" pitchFamily="18" charset="0"/>
              <a:cs typeface="Times New Roman" pitchFamily="18" charset="0"/>
            </a:endParaRPr>
          </a:p>
          <a:p>
            <a:pPr marL="527050" marR="5080" indent="-514350" algn="just">
              <a:lnSpc>
                <a:spcPct val="150000"/>
              </a:lnSpc>
              <a:buFont typeface="+mj-lt"/>
              <a:buAutoNum type="romanLcPeriod"/>
            </a:pPr>
            <a:r>
              <a:rPr lang="en-IN" sz="2400" b="1" spc="-30" dirty="0" err="1" smtClean="0">
                <a:latin typeface="Times New Roman" pitchFamily="18" charset="0"/>
                <a:cs typeface="Times New Roman" pitchFamily="18" charset="0"/>
              </a:rPr>
              <a:t>Dioecy</a:t>
            </a:r>
            <a:r>
              <a:rPr lang="en-IN" sz="2400" b="1" spc="-30" dirty="0" smtClean="0">
                <a:latin typeface="Times New Roman" pitchFamily="18" charset="0"/>
                <a:cs typeface="Times New Roman" pitchFamily="18" charset="0"/>
              </a:rPr>
              <a:t>:</a:t>
            </a:r>
            <a:r>
              <a:rPr lang="en-IN" sz="2400" b="1" spc="-2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The</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male</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and</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female</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flowers</a:t>
            </a:r>
            <a:r>
              <a:rPr lang="en-IN" sz="2400"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are</a:t>
            </a:r>
            <a:r>
              <a:rPr lang="en-IN" sz="2400" spc="-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present</a:t>
            </a:r>
            <a:r>
              <a:rPr lang="en-IN" sz="2400" spc="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on </a:t>
            </a:r>
            <a:r>
              <a:rPr lang="en-IN" sz="2400" spc="5" dirty="0" smtClean="0">
                <a:latin typeface="Times New Roman" pitchFamily="18" charset="0"/>
                <a:cs typeface="Times New Roman" pitchFamily="18" charset="0"/>
              </a:rPr>
              <a:t> </a:t>
            </a:r>
            <a:r>
              <a:rPr lang="en-IN" sz="2400" spc="-15" dirty="0" smtClean="0">
                <a:latin typeface="Times New Roman" pitchFamily="18" charset="0"/>
                <a:cs typeface="Times New Roman" pitchFamily="18" charset="0"/>
              </a:rPr>
              <a:t>different </a:t>
            </a:r>
            <a:r>
              <a:rPr lang="en-IN" sz="2400" spc="-5" dirty="0" smtClean="0">
                <a:latin typeface="Times New Roman" pitchFamily="18" charset="0"/>
                <a:cs typeface="Times New Roman" pitchFamily="18" charset="0"/>
              </a:rPr>
              <a:t>plants, </a:t>
            </a:r>
            <a:r>
              <a:rPr lang="en-IN" sz="2400" i="1" spc="-5" dirty="0" smtClean="0">
                <a:latin typeface="Times New Roman" pitchFamily="18" charset="0"/>
                <a:cs typeface="Times New Roman" pitchFamily="18" charset="0"/>
              </a:rPr>
              <a:t>i.e., </a:t>
            </a:r>
            <a:r>
              <a:rPr lang="en-IN" sz="2400" dirty="0" smtClean="0">
                <a:latin typeface="Times New Roman" pitchFamily="18" charset="0"/>
                <a:cs typeface="Times New Roman" pitchFamily="18" charset="0"/>
              </a:rPr>
              <a:t>the </a:t>
            </a:r>
            <a:r>
              <a:rPr lang="en-IN" sz="2400" spc="-5" dirty="0" smtClean="0">
                <a:latin typeface="Times New Roman" pitchFamily="18" charset="0"/>
                <a:cs typeface="Times New Roman" pitchFamily="18" charset="0"/>
              </a:rPr>
              <a:t>plants </a:t>
            </a:r>
            <a:r>
              <a:rPr lang="en-IN" sz="2400" dirty="0" smtClean="0">
                <a:latin typeface="Times New Roman" pitchFamily="18" charset="0"/>
                <a:cs typeface="Times New Roman" pitchFamily="18" charset="0"/>
              </a:rPr>
              <a:t>in </a:t>
            </a:r>
            <a:r>
              <a:rPr lang="en-IN" sz="2400" spc="-5" dirty="0" smtClean="0">
                <a:latin typeface="Times New Roman" pitchFamily="18" charset="0"/>
                <a:cs typeface="Times New Roman" pitchFamily="18" charset="0"/>
              </a:rPr>
              <a:t>such species </a:t>
            </a:r>
            <a:r>
              <a:rPr lang="en-IN" sz="2400" dirty="0" smtClean="0">
                <a:latin typeface="Times New Roman" pitchFamily="18" charset="0"/>
                <a:cs typeface="Times New Roman" pitchFamily="18" charset="0"/>
              </a:rPr>
              <a:t>are </a:t>
            </a:r>
            <a:r>
              <a:rPr lang="en-IN" sz="2400" spc="-5" dirty="0" smtClean="0">
                <a:latin typeface="Times New Roman" pitchFamily="18" charset="0"/>
                <a:cs typeface="Times New Roman" pitchFamily="18" charset="0"/>
              </a:rPr>
              <a:t>either </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male </a:t>
            </a:r>
            <a:r>
              <a:rPr lang="en-IN" sz="2400" dirty="0" smtClean="0">
                <a:latin typeface="Times New Roman" pitchFamily="18" charset="0"/>
                <a:cs typeface="Times New Roman" pitchFamily="18" charset="0"/>
              </a:rPr>
              <a:t>or </a:t>
            </a:r>
            <a:r>
              <a:rPr lang="en-IN" sz="2400" spc="-5" dirty="0" smtClean="0">
                <a:latin typeface="Times New Roman" pitchFamily="18" charset="0"/>
                <a:cs typeface="Times New Roman" pitchFamily="18" charset="0"/>
              </a:rPr>
              <a:t>female, </a:t>
            </a:r>
            <a:r>
              <a:rPr lang="en-IN" sz="2400" i="1" spc="-5" dirty="0" smtClean="0">
                <a:latin typeface="Times New Roman" pitchFamily="18" charset="0"/>
                <a:cs typeface="Times New Roman" pitchFamily="18" charset="0"/>
              </a:rPr>
              <a:t>e.g., </a:t>
            </a:r>
            <a:r>
              <a:rPr lang="en-IN" sz="2400" spc="-5" dirty="0" smtClean="0">
                <a:latin typeface="Times New Roman" pitchFamily="18" charset="0"/>
                <a:cs typeface="Times New Roman" pitchFamily="18" charset="0"/>
              </a:rPr>
              <a:t>papaya, date, hemp, asparagus, and spinach.</a:t>
            </a:r>
            <a:endParaRPr sz="2400" dirty="0">
              <a:latin typeface="Times New Roman" pitchFamily="18" charset="0"/>
              <a:cs typeface="Times New Roman" pitchFamily="18" charset="0"/>
            </a:endParaRPr>
          </a:p>
        </p:txBody>
      </p:sp>
      <p:sp>
        <p:nvSpPr>
          <p:cNvPr id="7" name="Rectangle 6"/>
          <p:cNvSpPr/>
          <p:nvPr/>
        </p:nvSpPr>
        <p:spPr>
          <a:xfrm>
            <a:off x="838200" y="304800"/>
            <a:ext cx="6967933" cy="584775"/>
          </a:xfrm>
          <a:prstGeom prst="rect">
            <a:avLst/>
          </a:prstGeom>
          <a:solidFill>
            <a:schemeClr val="accent3">
              <a:lumMod val="60000"/>
              <a:lumOff val="40000"/>
            </a:schemeClr>
          </a:solidFill>
          <a:ln>
            <a:solidFill>
              <a:srgbClr val="FF0000"/>
            </a:solidFill>
          </a:ln>
        </p:spPr>
        <p:txBody>
          <a:bodyPr wrap="none">
            <a:spAutoFit/>
          </a:bodyPr>
          <a:lstStyle/>
          <a:p>
            <a:r>
              <a:rPr lang="en-IN" sz="3200" spc="-10" dirty="0" smtClean="0">
                <a:latin typeface="Times New Roman" pitchFamily="18" charset="0"/>
                <a:cs typeface="Times New Roman" pitchFamily="18" charset="0"/>
              </a:rPr>
              <a:t>Mechanisms</a:t>
            </a:r>
            <a:r>
              <a:rPr lang="en-IN" sz="3200" spc="-5" dirty="0" smtClean="0">
                <a:latin typeface="Times New Roman" pitchFamily="18" charset="0"/>
                <a:cs typeface="Times New Roman" pitchFamily="18" charset="0"/>
              </a:rPr>
              <a:t> </a:t>
            </a:r>
            <a:r>
              <a:rPr lang="en-IN" sz="3200" spc="-10" dirty="0" smtClean="0">
                <a:latin typeface="Times New Roman" pitchFamily="18" charset="0"/>
                <a:cs typeface="Times New Roman" pitchFamily="18" charset="0"/>
              </a:rPr>
              <a:t>promoting</a:t>
            </a:r>
            <a:r>
              <a:rPr lang="en-IN" sz="3200" spc="-5" dirty="0" smtClean="0">
                <a:latin typeface="Times New Roman" pitchFamily="18" charset="0"/>
                <a:cs typeface="Times New Roman" pitchFamily="18" charset="0"/>
              </a:rPr>
              <a:t> </a:t>
            </a:r>
            <a:r>
              <a:rPr lang="en-IN" sz="3200" spc="-15" dirty="0" smtClean="0">
                <a:latin typeface="Times New Roman" pitchFamily="18" charset="0"/>
                <a:cs typeface="Times New Roman" pitchFamily="18" charset="0"/>
              </a:rPr>
              <a:t>cross</a:t>
            </a:r>
            <a:r>
              <a:rPr lang="en-IN" sz="3200" spc="-10" dirty="0" smtClean="0">
                <a:latin typeface="Times New Roman" pitchFamily="18" charset="0"/>
                <a:cs typeface="Times New Roman" pitchFamily="18" charset="0"/>
              </a:rPr>
              <a:t> </a:t>
            </a:r>
            <a:r>
              <a:rPr lang="en-IN" sz="3200" dirty="0" smtClean="0">
                <a:latin typeface="Times New Roman" pitchFamily="18" charset="0"/>
                <a:cs typeface="Times New Roman" pitchFamily="18" charset="0"/>
              </a:rPr>
              <a:t>pollination</a:t>
            </a:r>
            <a:r>
              <a:rPr lang="en-IN" sz="3200" spc="5" dirty="0" smtClean="0">
                <a:latin typeface="Times New Roman" pitchFamily="18" charset="0"/>
                <a:cs typeface="Times New Roman" pitchFamily="18" charset="0"/>
              </a:rPr>
              <a:t> </a:t>
            </a:r>
            <a:endParaRPr lang="en-IN" sz="3200" dirty="0"/>
          </a:p>
        </p:txBody>
      </p:sp>
      <p:grpSp>
        <p:nvGrpSpPr>
          <p:cNvPr id="8" name="object 2"/>
          <p:cNvGrpSpPr/>
          <p:nvPr/>
        </p:nvGrpSpPr>
        <p:grpSpPr>
          <a:xfrm>
            <a:off x="5715000" y="5562600"/>
            <a:ext cx="1676400" cy="2057400"/>
            <a:chOff x="457200" y="2743200"/>
            <a:chExt cx="3368547" cy="4572000"/>
          </a:xfrm>
        </p:grpSpPr>
        <p:pic>
          <p:nvPicPr>
            <p:cNvPr id="9" name="object 3"/>
            <p:cNvPicPr/>
            <p:nvPr/>
          </p:nvPicPr>
          <p:blipFill>
            <a:blip r:embed="rId2" cstate="print"/>
            <a:stretch>
              <a:fillRect/>
            </a:stretch>
          </p:blipFill>
          <p:spPr>
            <a:xfrm>
              <a:off x="457200" y="2743200"/>
              <a:ext cx="3105912" cy="4572000"/>
            </a:xfrm>
            <a:prstGeom prst="rect">
              <a:avLst/>
            </a:prstGeom>
          </p:spPr>
        </p:pic>
        <p:sp>
          <p:nvSpPr>
            <p:cNvPr id="10" name="object 4"/>
            <p:cNvSpPr/>
            <p:nvPr/>
          </p:nvSpPr>
          <p:spPr>
            <a:xfrm>
              <a:off x="2438400" y="3886200"/>
              <a:ext cx="1371600" cy="228600"/>
            </a:xfrm>
            <a:custGeom>
              <a:avLst/>
              <a:gdLst/>
              <a:ahLst/>
              <a:cxnLst/>
              <a:rect l="l" t="t" r="r" b="b"/>
              <a:pathLst>
                <a:path w="1371600" h="228600">
                  <a:moveTo>
                    <a:pt x="115824" y="0"/>
                  </a:moveTo>
                  <a:lnTo>
                    <a:pt x="0" y="115824"/>
                  </a:lnTo>
                  <a:lnTo>
                    <a:pt x="115824" y="228600"/>
                  </a:lnTo>
                  <a:lnTo>
                    <a:pt x="115824" y="173736"/>
                  </a:lnTo>
                  <a:lnTo>
                    <a:pt x="1371600" y="173736"/>
                  </a:lnTo>
                  <a:lnTo>
                    <a:pt x="1371600" y="57912"/>
                  </a:lnTo>
                  <a:lnTo>
                    <a:pt x="115824" y="57912"/>
                  </a:lnTo>
                  <a:lnTo>
                    <a:pt x="115824" y="0"/>
                  </a:lnTo>
                  <a:close/>
                </a:path>
              </a:pathLst>
            </a:custGeom>
            <a:solidFill>
              <a:srgbClr val="00CC99"/>
            </a:solidFill>
          </p:spPr>
          <p:txBody>
            <a:bodyPr wrap="square" lIns="0" tIns="0" rIns="0" bIns="0" rtlCol="0"/>
            <a:lstStyle/>
            <a:p>
              <a:endParaRPr sz="1100"/>
            </a:p>
          </p:txBody>
        </p:sp>
        <p:sp>
          <p:nvSpPr>
            <p:cNvPr id="11" name="object 5"/>
            <p:cNvSpPr/>
            <p:nvPr/>
          </p:nvSpPr>
          <p:spPr>
            <a:xfrm>
              <a:off x="2426207" y="3874007"/>
              <a:ext cx="1399540" cy="256540"/>
            </a:xfrm>
            <a:custGeom>
              <a:avLst/>
              <a:gdLst/>
              <a:ahLst/>
              <a:cxnLst/>
              <a:rect l="l" t="t" r="r" b="b"/>
              <a:pathLst>
                <a:path w="1399539" h="256539">
                  <a:moveTo>
                    <a:pt x="128016" y="0"/>
                  </a:moveTo>
                  <a:lnTo>
                    <a:pt x="121919" y="0"/>
                  </a:lnTo>
                  <a:lnTo>
                    <a:pt x="118872" y="6095"/>
                  </a:lnTo>
                  <a:lnTo>
                    <a:pt x="0" y="124967"/>
                  </a:lnTo>
                  <a:lnTo>
                    <a:pt x="0" y="131063"/>
                  </a:lnTo>
                  <a:lnTo>
                    <a:pt x="118872" y="249936"/>
                  </a:lnTo>
                  <a:lnTo>
                    <a:pt x="121919" y="256031"/>
                  </a:lnTo>
                  <a:lnTo>
                    <a:pt x="128016" y="256031"/>
                  </a:lnTo>
                  <a:lnTo>
                    <a:pt x="134112" y="252983"/>
                  </a:lnTo>
                  <a:lnTo>
                    <a:pt x="137160" y="252983"/>
                  </a:lnTo>
                  <a:lnTo>
                    <a:pt x="140208" y="246887"/>
                  </a:lnTo>
                  <a:lnTo>
                    <a:pt x="140208" y="240791"/>
                  </a:lnTo>
                  <a:lnTo>
                    <a:pt x="115824" y="240791"/>
                  </a:lnTo>
                  <a:lnTo>
                    <a:pt x="115824" y="213359"/>
                  </a:lnTo>
                  <a:lnTo>
                    <a:pt x="39623" y="137159"/>
                  </a:lnTo>
                  <a:lnTo>
                    <a:pt x="21336" y="137159"/>
                  </a:lnTo>
                  <a:lnTo>
                    <a:pt x="21336" y="118871"/>
                  </a:lnTo>
                  <a:lnTo>
                    <a:pt x="39624" y="118871"/>
                  </a:lnTo>
                  <a:lnTo>
                    <a:pt x="115824" y="42672"/>
                  </a:lnTo>
                  <a:lnTo>
                    <a:pt x="115824" y="12191"/>
                  </a:lnTo>
                  <a:lnTo>
                    <a:pt x="140208" y="12191"/>
                  </a:lnTo>
                  <a:lnTo>
                    <a:pt x="140208" y="9143"/>
                  </a:lnTo>
                  <a:lnTo>
                    <a:pt x="137160" y="3047"/>
                  </a:lnTo>
                  <a:lnTo>
                    <a:pt x="134112" y="3047"/>
                  </a:lnTo>
                  <a:lnTo>
                    <a:pt x="128016" y="0"/>
                  </a:lnTo>
                  <a:close/>
                </a:path>
                <a:path w="1399539" h="256539">
                  <a:moveTo>
                    <a:pt x="115824" y="213359"/>
                  </a:moveTo>
                  <a:lnTo>
                    <a:pt x="115824" y="240791"/>
                  </a:lnTo>
                  <a:lnTo>
                    <a:pt x="137160" y="234695"/>
                  </a:lnTo>
                  <a:lnTo>
                    <a:pt x="115824" y="213359"/>
                  </a:lnTo>
                  <a:close/>
                </a:path>
                <a:path w="1399539" h="256539">
                  <a:moveTo>
                    <a:pt x="1371600" y="173736"/>
                  </a:moveTo>
                  <a:lnTo>
                    <a:pt x="121919" y="173736"/>
                  </a:lnTo>
                  <a:lnTo>
                    <a:pt x="115824" y="176783"/>
                  </a:lnTo>
                  <a:lnTo>
                    <a:pt x="115824" y="213359"/>
                  </a:lnTo>
                  <a:lnTo>
                    <a:pt x="137160" y="234695"/>
                  </a:lnTo>
                  <a:lnTo>
                    <a:pt x="115824" y="240791"/>
                  </a:lnTo>
                  <a:lnTo>
                    <a:pt x="140208" y="240791"/>
                  </a:lnTo>
                  <a:lnTo>
                    <a:pt x="140208" y="198119"/>
                  </a:lnTo>
                  <a:lnTo>
                    <a:pt x="128016" y="198119"/>
                  </a:lnTo>
                  <a:lnTo>
                    <a:pt x="140208" y="185927"/>
                  </a:lnTo>
                  <a:lnTo>
                    <a:pt x="1371600" y="185927"/>
                  </a:lnTo>
                  <a:lnTo>
                    <a:pt x="1371600" y="173736"/>
                  </a:lnTo>
                  <a:close/>
                </a:path>
                <a:path w="1399539" h="256539">
                  <a:moveTo>
                    <a:pt x="140208" y="185927"/>
                  </a:moveTo>
                  <a:lnTo>
                    <a:pt x="128016" y="198119"/>
                  </a:lnTo>
                  <a:lnTo>
                    <a:pt x="140208" y="198119"/>
                  </a:lnTo>
                  <a:lnTo>
                    <a:pt x="140208" y="185927"/>
                  </a:lnTo>
                  <a:close/>
                </a:path>
                <a:path w="1399539" h="256539">
                  <a:moveTo>
                    <a:pt x="1399032" y="173736"/>
                  </a:moveTo>
                  <a:lnTo>
                    <a:pt x="1383792" y="173736"/>
                  </a:lnTo>
                  <a:lnTo>
                    <a:pt x="1371600" y="185927"/>
                  </a:lnTo>
                  <a:lnTo>
                    <a:pt x="140208" y="185927"/>
                  </a:lnTo>
                  <a:lnTo>
                    <a:pt x="140208" y="198119"/>
                  </a:lnTo>
                  <a:lnTo>
                    <a:pt x="1392936" y="198119"/>
                  </a:lnTo>
                  <a:lnTo>
                    <a:pt x="1399032" y="192024"/>
                  </a:lnTo>
                  <a:lnTo>
                    <a:pt x="1399032" y="173736"/>
                  </a:lnTo>
                  <a:close/>
                </a:path>
                <a:path w="1399539" h="256539">
                  <a:moveTo>
                    <a:pt x="1371600" y="70103"/>
                  </a:moveTo>
                  <a:lnTo>
                    <a:pt x="1371600" y="185927"/>
                  </a:lnTo>
                  <a:lnTo>
                    <a:pt x="1383792" y="173736"/>
                  </a:lnTo>
                  <a:lnTo>
                    <a:pt x="1399032" y="173736"/>
                  </a:lnTo>
                  <a:lnTo>
                    <a:pt x="1399032" y="82295"/>
                  </a:lnTo>
                  <a:lnTo>
                    <a:pt x="1383792" y="82295"/>
                  </a:lnTo>
                  <a:lnTo>
                    <a:pt x="1371600" y="70103"/>
                  </a:lnTo>
                  <a:close/>
                </a:path>
                <a:path w="1399539" h="256539">
                  <a:moveTo>
                    <a:pt x="21336" y="118871"/>
                  </a:moveTo>
                  <a:lnTo>
                    <a:pt x="21336" y="137159"/>
                  </a:lnTo>
                  <a:lnTo>
                    <a:pt x="30480" y="128015"/>
                  </a:lnTo>
                  <a:lnTo>
                    <a:pt x="21336" y="118871"/>
                  </a:lnTo>
                  <a:close/>
                </a:path>
                <a:path w="1399539" h="256539">
                  <a:moveTo>
                    <a:pt x="30480" y="128015"/>
                  </a:moveTo>
                  <a:lnTo>
                    <a:pt x="21336" y="137159"/>
                  </a:lnTo>
                  <a:lnTo>
                    <a:pt x="39623" y="137159"/>
                  </a:lnTo>
                  <a:lnTo>
                    <a:pt x="30480" y="128015"/>
                  </a:lnTo>
                  <a:close/>
                </a:path>
                <a:path w="1399539" h="256539">
                  <a:moveTo>
                    <a:pt x="39624" y="118871"/>
                  </a:moveTo>
                  <a:lnTo>
                    <a:pt x="21336" y="118871"/>
                  </a:lnTo>
                  <a:lnTo>
                    <a:pt x="30480" y="128015"/>
                  </a:lnTo>
                  <a:lnTo>
                    <a:pt x="39624" y="118871"/>
                  </a:lnTo>
                  <a:close/>
                </a:path>
                <a:path w="1399539" h="256539">
                  <a:moveTo>
                    <a:pt x="140208" y="12191"/>
                  </a:moveTo>
                  <a:lnTo>
                    <a:pt x="115824" y="12191"/>
                  </a:lnTo>
                  <a:lnTo>
                    <a:pt x="137160" y="21336"/>
                  </a:lnTo>
                  <a:lnTo>
                    <a:pt x="115824" y="42672"/>
                  </a:lnTo>
                  <a:lnTo>
                    <a:pt x="115824" y="79247"/>
                  </a:lnTo>
                  <a:lnTo>
                    <a:pt x="121919" y="82295"/>
                  </a:lnTo>
                  <a:lnTo>
                    <a:pt x="1371600" y="82295"/>
                  </a:lnTo>
                  <a:lnTo>
                    <a:pt x="1371600" y="70103"/>
                  </a:lnTo>
                  <a:lnTo>
                    <a:pt x="140208" y="70103"/>
                  </a:lnTo>
                  <a:lnTo>
                    <a:pt x="128016" y="57912"/>
                  </a:lnTo>
                  <a:lnTo>
                    <a:pt x="140208" y="57912"/>
                  </a:lnTo>
                  <a:lnTo>
                    <a:pt x="140208" y="12191"/>
                  </a:lnTo>
                  <a:close/>
                </a:path>
                <a:path w="1399539" h="256539">
                  <a:moveTo>
                    <a:pt x="1392936" y="57912"/>
                  </a:moveTo>
                  <a:lnTo>
                    <a:pt x="140208" y="57912"/>
                  </a:lnTo>
                  <a:lnTo>
                    <a:pt x="140208" y="70103"/>
                  </a:lnTo>
                  <a:lnTo>
                    <a:pt x="1371600" y="70103"/>
                  </a:lnTo>
                  <a:lnTo>
                    <a:pt x="1383792" y="82295"/>
                  </a:lnTo>
                  <a:lnTo>
                    <a:pt x="1399032" y="82295"/>
                  </a:lnTo>
                  <a:lnTo>
                    <a:pt x="1399032" y="64007"/>
                  </a:lnTo>
                  <a:lnTo>
                    <a:pt x="1392936" y="57912"/>
                  </a:lnTo>
                  <a:close/>
                </a:path>
                <a:path w="1399539" h="256539">
                  <a:moveTo>
                    <a:pt x="140208" y="57912"/>
                  </a:moveTo>
                  <a:lnTo>
                    <a:pt x="128016" y="57912"/>
                  </a:lnTo>
                  <a:lnTo>
                    <a:pt x="140208" y="70103"/>
                  </a:lnTo>
                  <a:lnTo>
                    <a:pt x="140208" y="57912"/>
                  </a:lnTo>
                  <a:close/>
                </a:path>
                <a:path w="1399539" h="256539">
                  <a:moveTo>
                    <a:pt x="115824" y="12191"/>
                  </a:moveTo>
                  <a:lnTo>
                    <a:pt x="115824" y="42672"/>
                  </a:lnTo>
                  <a:lnTo>
                    <a:pt x="137160" y="21336"/>
                  </a:lnTo>
                  <a:lnTo>
                    <a:pt x="115824" y="12191"/>
                  </a:lnTo>
                  <a:close/>
                </a:path>
              </a:pathLst>
            </a:custGeom>
            <a:solidFill>
              <a:srgbClr val="00946E"/>
            </a:solidFill>
          </p:spPr>
          <p:txBody>
            <a:bodyPr wrap="square" lIns="0" tIns="0" rIns="0" bIns="0" rtlCol="0"/>
            <a:lstStyle/>
            <a:p>
              <a:endParaRPr sz="1100"/>
            </a:p>
          </p:txBody>
        </p:sp>
        <p:sp>
          <p:nvSpPr>
            <p:cNvPr id="12" name="object 6"/>
            <p:cNvSpPr/>
            <p:nvPr/>
          </p:nvSpPr>
          <p:spPr>
            <a:xfrm>
              <a:off x="3352800" y="6400800"/>
              <a:ext cx="457200" cy="152400"/>
            </a:xfrm>
            <a:custGeom>
              <a:avLst/>
              <a:gdLst/>
              <a:ahLst/>
              <a:cxnLst/>
              <a:rect l="l" t="t" r="r" b="b"/>
              <a:pathLst>
                <a:path w="457200" h="152400">
                  <a:moveTo>
                    <a:pt x="76200" y="0"/>
                  </a:moveTo>
                  <a:lnTo>
                    <a:pt x="0" y="76200"/>
                  </a:lnTo>
                  <a:lnTo>
                    <a:pt x="76200" y="152400"/>
                  </a:lnTo>
                  <a:lnTo>
                    <a:pt x="76200" y="115824"/>
                  </a:lnTo>
                  <a:lnTo>
                    <a:pt x="457200" y="115824"/>
                  </a:lnTo>
                  <a:lnTo>
                    <a:pt x="457200" y="39624"/>
                  </a:lnTo>
                  <a:lnTo>
                    <a:pt x="76200" y="39624"/>
                  </a:lnTo>
                  <a:lnTo>
                    <a:pt x="76200" y="0"/>
                  </a:lnTo>
                  <a:close/>
                </a:path>
              </a:pathLst>
            </a:custGeom>
            <a:solidFill>
              <a:srgbClr val="00CC99"/>
            </a:solidFill>
          </p:spPr>
          <p:txBody>
            <a:bodyPr wrap="square" lIns="0" tIns="0" rIns="0" bIns="0" rtlCol="0"/>
            <a:lstStyle/>
            <a:p>
              <a:endParaRPr sz="1100"/>
            </a:p>
          </p:txBody>
        </p:sp>
        <p:sp>
          <p:nvSpPr>
            <p:cNvPr id="13" name="object 7"/>
            <p:cNvSpPr/>
            <p:nvPr/>
          </p:nvSpPr>
          <p:spPr>
            <a:xfrm>
              <a:off x="3340607" y="6388609"/>
              <a:ext cx="485140" cy="180340"/>
            </a:xfrm>
            <a:custGeom>
              <a:avLst/>
              <a:gdLst/>
              <a:ahLst/>
              <a:cxnLst/>
              <a:rect l="l" t="t" r="r" b="b"/>
              <a:pathLst>
                <a:path w="485139" h="180340">
                  <a:moveTo>
                    <a:pt x="76200" y="12191"/>
                  </a:moveTo>
                  <a:lnTo>
                    <a:pt x="6095" y="82295"/>
                  </a:lnTo>
                  <a:lnTo>
                    <a:pt x="0" y="85343"/>
                  </a:lnTo>
                  <a:lnTo>
                    <a:pt x="0" y="94487"/>
                  </a:lnTo>
                  <a:lnTo>
                    <a:pt x="6095" y="97535"/>
                  </a:lnTo>
                  <a:lnTo>
                    <a:pt x="82295" y="173735"/>
                  </a:lnTo>
                  <a:lnTo>
                    <a:pt x="85343" y="179831"/>
                  </a:lnTo>
                  <a:lnTo>
                    <a:pt x="91439" y="179831"/>
                  </a:lnTo>
                  <a:lnTo>
                    <a:pt x="94487" y="176783"/>
                  </a:lnTo>
                  <a:lnTo>
                    <a:pt x="100583" y="176783"/>
                  </a:lnTo>
                  <a:lnTo>
                    <a:pt x="103631" y="170687"/>
                  </a:lnTo>
                  <a:lnTo>
                    <a:pt x="103631" y="164591"/>
                  </a:lnTo>
                  <a:lnTo>
                    <a:pt x="76200" y="164591"/>
                  </a:lnTo>
                  <a:lnTo>
                    <a:pt x="76200" y="137159"/>
                  </a:lnTo>
                  <a:lnTo>
                    <a:pt x="36575" y="97535"/>
                  </a:lnTo>
                  <a:lnTo>
                    <a:pt x="21336" y="97535"/>
                  </a:lnTo>
                  <a:lnTo>
                    <a:pt x="21336" y="82295"/>
                  </a:lnTo>
                  <a:lnTo>
                    <a:pt x="36576" y="82295"/>
                  </a:lnTo>
                  <a:lnTo>
                    <a:pt x="76200" y="42671"/>
                  </a:lnTo>
                  <a:lnTo>
                    <a:pt x="76200" y="12191"/>
                  </a:lnTo>
                  <a:close/>
                </a:path>
                <a:path w="485139" h="180340">
                  <a:moveTo>
                    <a:pt x="76200" y="137159"/>
                  </a:moveTo>
                  <a:lnTo>
                    <a:pt x="76200" y="164591"/>
                  </a:lnTo>
                  <a:lnTo>
                    <a:pt x="97536" y="158495"/>
                  </a:lnTo>
                  <a:lnTo>
                    <a:pt x="76200" y="137159"/>
                  </a:lnTo>
                  <a:close/>
                </a:path>
                <a:path w="485139" h="180340">
                  <a:moveTo>
                    <a:pt x="457200" y="115823"/>
                  </a:moveTo>
                  <a:lnTo>
                    <a:pt x="82295" y="115823"/>
                  </a:lnTo>
                  <a:lnTo>
                    <a:pt x="76200" y="121919"/>
                  </a:lnTo>
                  <a:lnTo>
                    <a:pt x="76200" y="137159"/>
                  </a:lnTo>
                  <a:lnTo>
                    <a:pt x="97536" y="158495"/>
                  </a:lnTo>
                  <a:lnTo>
                    <a:pt x="76200" y="164591"/>
                  </a:lnTo>
                  <a:lnTo>
                    <a:pt x="103631" y="164591"/>
                  </a:lnTo>
                  <a:lnTo>
                    <a:pt x="103631" y="140207"/>
                  </a:lnTo>
                  <a:lnTo>
                    <a:pt x="88391" y="140207"/>
                  </a:lnTo>
                  <a:lnTo>
                    <a:pt x="103631" y="128015"/>
                  </a:lnTo>
                  <a:lnTo>
                    <a:pt x="457200" y="128015"/>
                  </a:lnTo>
                  <a:lnTo>
                    <a:pt x="457200" y="115823"/>
                  </a:lnTo>
                  <a:close/>
                </a:path>
                <a:path w="485139" h="180340">
                  <a:moveTo>
                    <a:pt x="103631" y="128015"/>
                  </a:moveTo>
                  <a:lnTo>
                    <a:pt x="88391" y="140207"/>
                  </a:lnTo>
                  <a:lnTo>
                    <a:pt x="103631" y="140207"/>
                  </a:lnTo>
                  <a:lnTo>
                    <a:pt x="103631" y="128015"/>
                  </a:lnTo>
                  <a:close/>
                </a:path>
                <a:path w="485139" h="180340">
                  <a:moveTo>
                    <a:pt x="484631" y="115823"/>
                  </a:moveTo>
                  <a:lnTo>
                    <a:pt x="469391" y="115823"/>
                  </a:lnTo>
                  <a:lnTo>
                    <a:pt x="457200" y="128015"/>
                  </a:lnTo>
                  <a:lnTo>
                    <a:pt x="103631" y="128015"/>
                  </a:lnTo>
                  <a:lnTo>
                    <a:pt x="103631" y="140207"/>
                  </a:lnTo>
                  <a:lnTo>
                    <a:pt x="478536" y="140207"/>
                  </a:lnTo>
                  <a:lnTo>
                    <a:pt x="484631" y="134111"/>
                  </a:lnTo>
                  <a:lnTo>
                    <a:pt x="484631" y="115823"/>
                  </a:lnTo>
                  <a:close/>
                </a:path>
                <a:path w="485139" h="180340">
                  <a:moveTo>
                    <a:pt x="457200" y="51815"/>
                  </a:moveTo>
                  <a:lnTo>
                    <a:pt x="457200" y="128015"/>
                  </a:lnTo>
                  <a:lnTo>
                    <a:pt x="469391" y="115823"/>
                  </a:lnTo>
                  <a:lnTo>
                    <a:pt x="484631" y="115823"/>
                  </a:lnTo>
                  <a:lnTo>
                    <a:pt x="484631" y="64007"/>
                  </a:lnTo>
                  <a:lnTo>
                    <a:pt x="469391" y="64007"/>
                  </a:lnTo>
                  <a:lnTo>
                    <a:pt x="457200" y="51815"/>
                  </a:lnTo>
                  <a:close/>
                </a:path>
                <a:path w="485139" h="180340">
                  <a:moveTo>
                    <a:pt x="21336" y="82295"/>
                  </a:moveTo>
                  <a:lnTo>
                    <a:pt x="21336" y="97535"/>
                  </a:lnTo>
                  <a:lnTo>
                    <a:pt x="28956" y="89915"/>
                  </a:lnTo>
                  <a:lnTo>
                    <a:pt x="21336" y="82295"/>
                  </a:lnTo>
                  <a:close/>
                </a:path>
                <a:path w="485139" h="180340">
                  <a:moveTo>
                    <a:pt x="28956" y="89915"/>
                  </a:moveTo>
                  <a:lnTo>
                    <a:pt x="21336" y="97535"/>
                  </a:lnTo>
                  <a:lnTo>
                    <a:pt x="36575" y="97535"/>
                  </a:lnTo>
                  <a:lnTo>
                    <a:pt x="28956" y="89915"/>
                  </a:lnTo>
                  <a:close/>
                </a:path>
                <a:path w="485139" h="180340">
                  <a:moveTo>
                    <a:pt x="36576" y="82295"/>
                  </a:moveTo>
                  <a:lnTo>
                    <a:pt x="21336" y="82295"/>
                  </a:lnTo>
                  <a:lnTo>
                    <a:pt x="28956" y="89915"/>
                  </a:lnTo>
                  <a:lnTo>
                    <a:pt x="36576" y="82295"/>
                  </a:lnTo>
                  <a:close/>
                </a:path>
                <a:path w="485139" h="180340">
                  <a:moveTo>
                    <a:pt x="91439" y="0"/>
                  </a:moveTo>
                  <a:lnTo>
                    <a:pt x="85343" y="0"/>
                  </a:lnTo>
                  <a:lnTo>
                    <a:pt x="82295" y="6095"/>
                  </a:lnTo>
                  <a:lnTo>
                    <a:pt x="76200" y="12191"/>
                  </a:lnTo>
                  <a:lnTo>
                    <a:pt x="97536" y="21335"/>
                  </a:lnTo>
                  <a:lnTo>
                    <a:pt x="76200" y="42671"/>
                  </a:lnTo>
                  <a:lnTo>
                    <a:pt x="76200" y="57911"/>
                  </a:lnTo>
                  <a:lnTo>
                    <a:pt x="82295" y="64007"/>
                  </a:lnTo>
                  <a:lnTo>
                    <a:pt x="457200" y="64007"/>
                  </a:lnTo>
                  <a:lnTo>
                    <a:pt x="457200" y="51815"/>
                  </a:lnTo>
                  <a:lnTo>
                    <a:pt x="103631" y="51815"/>
                  </a:lnTo>
                  <a:lnTo>
                    <a:pt x="88391" y="39623"/>
                  </a:lnTo>
                  <a:lnTo>
                    <a:pt x="103631" y="39623"/>
                  </a:lnTo>
                  <a:lnTo>
                    <a:pt x="103631" y="9143"/>
                  </a:lnTo>
                  <a:lnTo>
                    <a:pt x="100583" y="3047"/>
                  </a:lnTo>
                  <a:lnTo>
                    <a:pt x="94487" y="3047"/>
                  </a:lnTo>
                  <a:lnTo>
                    <a:pt x="91439" y="0"/>
                  </a:lnTo>
                  <a:close/>
                </a:path>
                <a:path w="485139" h="180340">
                  <a:moveTo>
                    <a:pt x="478536" y="39623"/>
                  </a:moveTo>
                  <a:lnTo>
                    <a:pt x="103631" y="39623"/>
                  </a:lnTo>
                  <a:lnTo>
                    <a:pt x="103631" y="51815"/>
                  </a:lnTo>
                  <a:lnTo>
                    <a:pt x="457200" y="51815"/>
                  </a:lnTo>
                  <a:lnTo>
                    <a:pt x="469391" y="64007"/>
                  </a:lnTo>
                  <a:lnTo>
                    <a:pt x="484631" y="64007"/>
                  </a:lnTo>
                  <a:lnTo>
                    <a:pt x="484631" y="45719"/>
                  </a:lnTo>
                  <a:lnTo>
                    <a:pt x="478536" y="39623"/>
                  </a:lnTo>
                  <a:close/>
                </a:path>
                <a:path w="485139" h="180340">
                  <a:moveTo>
                    <a:pt x="103631" y="39623"/>
                  </a:moveTo>
                  <a:lnTo>
                    <a:pt x="88391" y="39623"/>
                  </a:lnTo>
                  <a:lnTo>
                    <a:pt x="103631" y="51815"/>
                  </a:lnTo>
                  <a:lnTo>
                    <a:pt x="103631" y="39623"/>
                  </a:lnTo>
                  <a:close/>
                </a:path>
                <a:path w="485139" h="180340">
                  <a:moveTo>
                    <a:pt x="76200" y="12191"/>
                  </a:moveTo>
                  <a:lnTo>
                    <a:pt x="76200" y="42671"/>
                  </a:lnTo>
                  <a:lnTo>
                    <a:pt x="97536" y="21335"/>
                  </a:lnTo>
                  <a:lnTo>
                    <a:pt x="76200" y="12191"/>
                  </a:lnTo>
                  <a:close/>
                </a:path>
              </a:pathLst>
            </a:custGeom>
            <a:solidFill>
              <a:srgbClr val="00946E"/>
            </a:solidFill>
          </p:spPr>
          <p:txBody>
            <a:bodyPr wrap="square" lIns="0" tIns="0" rIns="0" bIns="0" rtlCol="0"/>
            <a:lstStyle/>
            <a:p>
              <a:endParaRPr sz="1100"/>
            </a:p>
          </p:txBody>
        </p:sp>
      </p:grpSp>
      <p:sp>
        <p:nvSpPr>
          <p:cNvPr id="14" name="object 9"/>
          <p:cNvSpPr txBox="1"/>
          <p:nvPr/>
        </p:nvSpPr>
        <p:spPr>
          <a:xfrm>
            <a:off x="7467600" y="7086600"/>
            <a:ext cx="1219200" cy="228268"/>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a:cs typeface="Times New Roman"/>
              </a:rPr>
              <a:t>Pistillate</a:t>
            </a:r>
            <a:r>
              <a:rPr sz="1400" b="1" spc="-150" dirty="0">
                <a:latin typeface="Times New Roman"/>
                <a:cs typeface="Times New Roman"/>
              </a:rPr>
              <a:t> </a:t>
            </a:r>
            <a:r>
              <a:rPr sz="1400" b="1" spc="-5" dirty="0">
                <a:latin typeface="Times New Roman"/>
                <a:cs typeface="Times New Roman"/>
              </a:rPr>
              <a:t>flower</a:t>
            </a:r>
            <a:endParaRPr sz="1400" b="1" dirty="0">
              <a:latin typeface="Times New Roman"/>
              <a:cs typeface="Times New Roman"/>
            </a:endParaRPr>
          </a:p>
        </p:txBody>
      </p:sp>
      <p:sp>
        <p:nvSpPr>
          <p:cNvPr id="15" name="object 10"/>
          <p:cNvSpPr txBox="1"/>
          <p:nvPr/>
        </p:nvSpPr>
        <p:spPr>
          <a:xfrm>
            <a:off x="7467600" y="6019800"/>
            <a:ext cx="1492343"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Staminate</a:t>
            </a:r>
            <a:r>
              <a:rPr sz="1400" b="1" spc="-100" dirty="0">
                <a:latin typeface="Times New Roman"/>
                <a:cs typeface="Times New Roman"/>
              </a:rPr>
              <a:t> </a:t>
            </a:r>
            <a:r>
              <a:rPr sz="1400" b="1" spc="-5" dirty="0">
                <a:latin typeface="Times New Roman"/>
                <a:cs typeface="Times New Roman"/>
              </a:rPr>
              <a:t>flower</a:t>
            </a:r>
            <a:endParaRPr sz="1400" b="1" dirty="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0"/>
            <a:ext cx="9296400" cy="7871386"/>
          </a:xfrm>
          <a:prstGeom prst="rect">
            <a:avLst/>
          </a:prstGeom>
        </p:spPr>
        <p:txBody>
          <a:bodyPr vert="horz" wrap="square" lIns="0" tIns="12700" rIns="0" bIns="0" rtlCol="0">
            <a:spAutoFit/>
          </a:bodyPr>
          <a:lstStyle/>
          <a:p>
            <a:pPr marL="469265" marR="5080" indent="-457200" algn="just">
              <a:lnSpc>
                <a:spcPct val="150000"/>
              </a:lnSpc>
              <a:spcBef>
                <a:spcPts val="100"/>
              </a:spcBef>
            </a:pPr>
            <a:r>
              <a:rPr sz="2400" b="1" dirty="0">
                <a:latin typeface="Times New Roman" pitchFamily="18" charset="0"/>
                <a:cs typeface="Times New Roman" pitchFamily="18" charset="0"/>
              </a:rPr>
              <a:t>2.</a:t>
            </a:r>
            <a:r>
              <a:rPr sz="2400" b="1" spc="5" dirty="0">
                <a:latin typeface="Times New Roman" pitchFamily="18" charset="0"/>
                <a:cs typeface="Times New Roman" pitchFamily="18" charset="0"/>
              </a:rPr>
              <a:t> </a:t>
            </a:r>
            <a:r>
              <a:rPr sz="2400" b="1" spc="-5" dirty="0" smtClean="0">
                <a:latin typeface="Times New Roman" pitchFamily="18" charset="0"/>
                <a:cs typeface="Times New Roman" pitchFamily="18" charset="0"/>
              </a:rPr>
              <a:t>Dichogamy</a:t>
            </a:r>
            <a:r>
              <a:rPr lang="en-US" sz="2400" b="1" spc="-5" dirty="0" smtClean="0">
                <a:latin typeface="Times New Roman" pitchFamily="18" charset="0"/>
                <a:cs typeface="Times New Roman" pitchFamily="18" charset="0"/>
              </a:rPr>
              <a:t>:</a:t>
            </a:r>
            <a:r>
              <a:rPr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marL="469265" marR="5080" indent="-457200" algn="just">
              <a:lnSpc>
                <a:spcPct val="150000"/>
              </a:lnSpc>
              <a:spcBef>
                <a:spcPts val="100"/>
              </a:spcBef>
            </a:pPr>
            <a:r>
              <a:rPr sz="2400" spc="-5" dirty="0" smtClean="0">
                <a:latin typeface="Times New Roman" pitchFamily="18" charset="0"/>
                <a:cs typeface="Times New Roman" pitchFamily="18" charset="0"/>
              </a:rPr>
              <a:t>Stamens</a:t>
            </a:r>
            <a:r>
              <a:rPr sz="2400" dirty="0" smtClean="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pistils</a:t>
            </a:r>
            <a:r>
              <a:rPr sz="2400" dirty="0">
                <a:latin typeface="Times New Roman" pitchFamily="18" charset="0"/>
                <a:cs typeface="Times New Roman" pitchFamily="18" charset="0"/>
              </a:rPr>
              <a:t> of</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hermaphrodite </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flowers</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may</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mature</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at</a:t>
            </a:r>
            <a:r>
              <a:rPr sz="2400" dirty="0">
                <a:latin typeface="Times New Roman" pitchFamily="18" charset="0"/>
                <a:cs typeface="Times New Roman" pitchFamily="18" charset="0"/>
              </a:rPr>
              <a:t> </a:t>
            </a:r>
            <a:r>
              <a:rPr sz="2400" spc="-15" dirty="0">
                <a:latin typeface="Times New Roman" pitchFamily="18" charset="0"/>
                <a:cs typeface="Times New Roman" pitchFamily="18" charset="0"/>
              </a:rPr>
              <a:t>different</a:t>
            </a:r>
            <a:r>
              <a:rPr sz="2400" spc="570" dirty="0">
                <a:latin typeface="Times New Roman" pitchFamily="18" charset="0"/>
                <a:cs typeface="Times New Roman" pitchFamily="18" charset="0"/>
              </a:rPr>
              <a:t> </a:t>
            </a:r>
            <a:r>
              <a:rPr sz="2400" dirty="0">
                <a:latin typeface="Times New Roman" pitchFamily="18" charset="0"/>
                <a:cs typeface="Times New Roman" pitchFamily="18" charset="0"/>
              </a:rPr>
              <a:t>times</a:t>
            </a:r>
            <a:r>
              <a:rPr sz="2400" spc="600" dirty="0">
                <a:latin typeface="Times New Roman" pitchFamily="18" charset="0"/>
                <a:cs typeface="Times New Roman" pitchFamily="18" charset="0"/>
              </a:rPr>
              <a:t> </a:t>
            </a:r>
            <a:r>
              <a:rPr sz="2400" spc="-5" dirty="0">
                <a:latin typeface="Times New Roman" pitchFamily="18" charset="0"/>
                <a:cs typeface="Times New Roman" pitchFamily="18" charset="0"/>
              </a:rPr>
              <a:t>facilitating </a:t>
            </a:r>
            <a:r>
              <a:rPr sz="2400" dirty="0">
                <a:latin typeface="Times New Roman" pitchFamily="18" charset="0"/>
                <a:cs typeface="Times New Roman" pitchFamily="18" charset="0"/>
              </a:rPr>
              <a:t> </a:t>
            </a:r>
            <a:r>
              <a:rPr sz="2400" spc="-5" dirty="0" smtClean="0">
                <a:latin typeface="Times New Roman" pitchFamily="18" charset="0"/>
                <a:cs typeface="Times New Roman" pitchFamily="18" charset="0"/>
              </a:rPr>
              <a:t>cross</a:t>
            </a:r>
            <a:r>
              <a:rPr lang="en-US" sz="2400" spc="-5"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pollination</a:t>
            </a:r>
            <a:r>
              <a:rPr sz="2400" spc="-45" dirty="0" smtClean="0">
                <a:latin typeface="Times New Roman" pitchFamily="18" charset="0"/>
                <a:cs typeface="Times New Roman" pitchFamily="18" charset="0"/>
              </a:rPr>
              <a:t> </a:t>
            </a:r>
            <a:r>
              <a:rPr sz="2400" dirty="0">
                <a:latin typeface="Times New Roman" pitchFamily="18" charset="0"/>
                <a:cs typeface="Times New Roman" pitchFamily="18" charset="0"/>
              </a:rPr>
              <a:t>is </a:t>
            </a:r>
            <a:r>
              <a:rPr sz="2400" spc="-10" dirty="0">
                <a:latin typeface="Times New Roman" pitchFamily="18" charset="0"/>
                <a:cs typeface="Times New Roman" pitchFamily="18" charset="0"/>
              </a:rPr>
              <a:t>refered</a:t>
            </a:r>
            <a:r>
              <a:rPr sz="2400" spc="30" dirty="0">
                <a:latin typeface="Times New Roman" pitchFamily="18" charset="0"/>
                <a:cs typeface="Times New Roman" pitchFamily="18" charset="0"/>
              </a:rPr>
              <a:t> </a:t>
            </a:r>
            <a:r>
              <a:rPr sz="2400" spc="-10" dirty="0">
                <a:latin typeface="Times New Roman" pitchFamily="18" charset="0"/>
                <a:cs typeface="Times New Roman" pitchFamily="18" charset="0"/>
              </a:rPr>
              <a:t>as</a:t>
            </a:r>
            <a:r>
              <a:rPr sz="2400" dirty="0">
                <a:latin typeface="Times New Roman" pitchFamily="18" charset="0"/>
                <a:cs typeface="Times New Roman" pitchFamily="18" charset="0"/>
              </a:rPr>
              <a:t> </a:t>
            </a:r>
            <a:r>
              <a:rPr sz="2400" b="1" spc="-5" dirty="0">
                <a:latin typeface="Times New Roman" pitchFamily="18" charset="0"/>
                <a:cs typeface="Times New Roman" pitchFamily="18" charset="0"/>
              </a:rPr>
              <a:t>dichogamy</a:t>
            </a:r>
            <a:r>
              <a:rPr sz="2400" spc="-5" dirty="0" smtClean="0">
                <a:latin typeface="Times New Roman" pitchFamily="18" charset="0"/>
                <a:cs typeface="Times New Roman" pitchFamily="18" charset="0"/>
              </a:rPr>
              <a:t>.</a:t>
            </a:r>
            <a:r>
              <a:rPr lang="en-US" sz="2400" spc="-5" dirty="0" smtClean="0">
                <a:latin typeface="Times New Roman" pitchFamily="18" charset="0"/>
                <a:cs typeface="Times New Roman" pitchFamily="18" charset="0"/>
              </a:rPr>
              <a:t> </a:t>
            </a:r>
          </a:p>
          <a:p>
            <a:pPr marL="526415" marR="5080" indent="-514350" algn="just">
              <a:lnSpc>
                <a:spcPct val="150000"/>
              </a:lnSpc>
              <a:spcBef>
                <a:spcPts val="100"/>
              </a:spcBef>
              <a:buFont typeface="+mj-lt"/>
              <a:buAutoNum type="romanLcPeriod"/>
            </a:pPr>
            <a:r>
              <a:rPr lang="en-IN" sz="2400" b="1" spc="-10" dirty="0" smtClean="0">
                <a:latin typeface="Times New Roman" pitchFamily="18" charset="0"/>
                <a:cs typeface="Times New Roman" pitchFamily="18" charset="0"/>
              </a:rPr>
              <a:t>Protogyny</a:t>
            </a:r>
            <a:r>
              <a:rPr lang="en-IN" sz="2400" spc="-10" dirty="0" smtClean="0">
                <a:latin typeface="Times New Roman" pitchFamily="18" charset="0"/>
                <a:cs typeface="Times New Roman" pitchFamily="18" charset="0"/>
              </a:rPr>
              <a:t>: </a:t>
            </a:r>
            <a:r>
              <a:rPr lang="en-IN" sz="2400" spc="-15" dirty="0" smtClean="0">
                <a:latin typeface="Times New Roman" pitchFamily="18" charset="0"/>
                <a:cs typeface="Times New Roman" pitchFamily="18" charset="0"/>
              </a:rPr>
              <a:t>In</a:t>
            </a:r>
            <a:r>
              <a:rPr lang="en-IN" sz="2400" spc="38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crop</a:t>
            </a:r>
            <a:r>
              <a:rPr lang="en-IN" sz="2400" spc="37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species</a:t>
            </a:r>
            <a:r>
              <a:rPr lang="en-IN" sz="2400" spc="36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like</a:t>
            </a:r>
            <a:r>
              <a:rPr lang="en-IN" sz="2400" spc="35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bajra,</a:t>
            </a:r>
            <a:r>
              <a:rPr lang="en-IN" sz="2400" spc="35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pistils</a:t>
            </a:r>
            <a:r>
              <a:rPr lang="en-IN" sz="2400" spc="36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mature </a:t>
            </a:r>
            <a:r>
              <a:rPr lang="en-IN" sz="2400" spc="-58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before</a:t>
            </a:r>
            <a:r>
              <a:rPr lang="en-IN" sz="2400" spc="-2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stamens.</a:t>
            </a:r>
          </a:p>
          <a:p>
            <a:pPr marL="526415" marR="5080" indent="-514350" algn="just">
              <a:lnSpc>
                <a:spcPct val="150000"/>
              </a:lnSpc>
              <a:spcBef>
                <a:spcPts val="100"/>
              </a:spcBef>
              <a:buFont typeface="+mj-lt"/>
              <a:buAutoNum type="romanLcPeriod"/>
            </a:pPr>
            <a:r>
              <a:rPr lang="en-IN" sz="2400" b="1" spc="-25" dirty="0" smtClean="0">
                <a:latin typeface="Times New Roman" pitchFamily="18" charset="0"/>
                <a:cs typeface="Times New Roman" pitchFamily="18" charset="0"/>
              </a:rPr>
              <a:t>P</a:t>
            </a:r>
            <a:r>
              <a:rPr lang="en-IN" sz="2400" b="1" spc="-55" dirty="0" smtClean="0">
                <a:latin typeface="Times New Roman" pitchFamily="18" charset="0"/>
                <a:cs typeface="Times New Roman" pitchFamily="18" charset="0"/>
              </a:rPr>
              <a:t>r</a:t>
            </a:r>
            <a:r>
              <a:rPr lang="en-IN" sz="2400" b="1" spc="20" dirty="0" smtClean="0">
                <a:latin typeface="Times New Roman" pitchFamily="18" charset="0"/>
                <a:cs typeface="Times New Roman" pitchFamily="18" charset="0"/>
              </a:rPr>
              <a:t>o</a:t>
            </a:r>
            <a:r>
              <a:rPr lang="en-IN" sz="2400" b="1" spc="-5" dirty="0" smtClean="0">
                <a:latin typeface="Times New Roman" pitchFamily="18" charset="0"/>
                <a:cs typeface="Times New Roman" pitchFamily="18" charset="0"/>
              </a:rPr>
              <a:t>ta</a:t>
            </a:r>
            <a:r>
              <a:rPr lang="en-IN" sz="2400" b="1" dirty="0" smtClean="0">
                <a:latin typeface="Times New Roman" pitchFamily="18" charset="0"/>
                <a:cs typeface="Times New Roman" pitchFamily="18" charset="0"/>
              </a:rPr>
              <a:t>nd</a:t>
            </a:r>
            <a:r>
              <a:rPr lang="en-IN" sz="2400" b="1" spc="-10" dirty="0" smtClean="0">
                <a:latin typeface="Times New Roman" pitchFamily="18" charset="0"/>
                <a:cs typeface="Times New Roman" pitchFamily="18" charset="0"/>
              </a:rPr>
              <a:t>r</a:t>
            </a:r>
            <a:r>
              <a:rPr lang="en-IN" sz="2400" b="1" spc="-145" dirty="0" smtClean="0">
                <a:latin typeface="Times New Roman" pitchFamily="18" charset="0"/>
                <a:cs typeface="Times New Roman" pitchFamily="18" charset="0"/>
              </a:rPr>
              <a:t>y</a:t>
            </a:r>
            <a:r>
              <a:rPr lang="en-IN" sz="2400" b="1"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In </a:t>
            </a:r>
            <a:r>
              <a:rPr lang="en-IN" sz="2400" spc="-10" dirty="0" smtClean="0">
                <a:latin typeface="Times New Roman" pitchFamily="18" charset="0"/>
                <a:cs typeface="Times New Roman" pitchFamily="18" charset="0"/>
              </a:rPr>
              <a:t>c</a:t>
            </a:r>
            <a:r>
              <a:rPr lang="en-IN" sz="2400" spc="-5" dirty="0" smtClean="0">
                <a:latin typeface="Times New Roman" pitchFamily="18" charset="0"/>
                <a:cs typeface="Times New Roman" pitchFamily="18" charset="0"/>
              </a:rPr>
              <a:t>rops </a:t>
            </a:r>
            <a:r>
              <a:rPr lang="en-IN" sz="2400" dirty="0" smtClean="0">
                <a:latin typeface="Times New Roman" pitchFamily="18" charset="0"/>
                <a:cs typeface="Times New Roman" pitchFamily="18" charset="0"/>
              </a:rPr>
              <a:t>l</a:t>
            </a:r>
            <a:r>
              <a:rPr lang="en-IN" sz="2400" spc="5" dirty="0"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ke </a:t>
            </a:r>
            <a:r>
              <a:rPr lang="en-IN" sz="2400" spc="-5" dirty="0" smtClean="0">
                <a:latin typeface="Times New Roman" pitchFamily="18" charset="0"/>
                <a:cs typeface="Times New Roman" pitchFamily="18" charset="0"/>
              </a:rPr>
              <a:t>M</a:t>
            </a:r>
            <a:r>
              <a:rPr lang="en-IN" sz="2400" spc="-10" dirty="0" smtClean="0">
                <a:latin typeface="Times New Roman" pitchFamily="18" charset="0"/>
                <a:cs typeface="Times New Roman" pitchFamily="18" charset="0"/>
              </a:rPr>
              <a:t>a</a:t>
            </a:r>
            <a:r>
              <a:rPr lang="en-IN" sz="2400" dirty="0" smtClean="0">
                <a:latin typeface="Times New Roman" pitchFamily="18" charset="0"/>
                <a:cs typeface="Times New Roman" pitchFamily="18" charset="0"/>
              </a:rPr>
              <a:t>i</a:t>
            </a:r>
            <a:r>
              <a:rPr lang="en-IN" sz="2400" spc="10" dirty="0" smtClean="0">
                <a:latin typeface="Times New Roman" pitchFamily="18" charset="0"/>
                <a:cs typeface="Times New Roman" pitchFamily="18" charset="0"/>
              </a:rPr>
              <a:t>z</a:t>
            </a:r>
            <a:r>
              <a:rPr lang="en-IN" sz="2400" dirty="0" smtClean="0">
                <a:latin typeface="Times New Roman" pitchFamily="18" charset="0"/>
                <a:cs typeface="Times New Roman" pitchFamily="18" charset="0"/>
              </a:rPr>
              <a:t>e </a:t>
            </a:r>
            <a:r>
              <a:rPr lang="en-IN" sz="2400" spc="-10" dirty="0" smtClean="0">
                <a:latin typeface="Times New Roman" pitchFamily="18" charset="0"/>
                <a:cs typeface="Times New Roman" pitchFamily="18" charset="0"/>
              </a:rPr>
              <a:t>a</a:t>
            </a:r>
            <a:r>
              <a:rPr lang="en-IN" sz="2400" dirty="0" smtClean="0">
                <a:latin typeface="Times New Roman" pitchFamily="18" charset="0"/>
                <a:cs typeface="Times New Roman" pitchFamily="18" charset="0"/>
              </a:rPr>
              <a:t>nd </a:t>
            </a:r>
            <a:r>
              <a:rPr lang="en-IN" sz="2400" spc="-5" dirty="0" smtClean="0">
                <a:latin typeface="Times New Roman" pitchFamily="18" charset="0"/>
                <a:cs typeface="Times New Roman" pitchFamily="18" charset="0"/>
              </a:rPr>
              <a:t>s</a:t>
            </a:r>
            <a:r>
              <a:rPr lang="en-IN" sz="2400" dirty="0" smtClean="0">
                <a:latin typeface="Times New Roman" pitchFamily="18" charset="0"/>
                <a:cs typeface="Times New Roman" pitchFamily="18" charset="0"/>
              </a:rPr>
              <a:t>u</a:t>
            </a:r>
            <a:r>
              <a:rPr lang="en-IN" sz="2400" spc="-25" dirty="0" smtClean="0">
                <a:latin typeface="Times New Roman" pitchFamily="18" charset="0"/>
                <a:cs typeface="Times New Roman" pitchFamily="18" charset="0"/>
              </a:rPr>
              <a:t>g</a:t>
            </a:r>
            <a:r>
              <a:rPr lang="en-IN" sz="2400" spc="-10" dirty="0" smtClean="0">
                <a:latin typeface="Times New Roman" pitchFamily="18" charset="0"/>
                <a:cs typeface="Times New Roman" pitchFamily="18" charset="0"/>
              </a:rPr>
              <a:t>ar</a:t>
            </a:r>
            <a:r>
              <a:rPr lang="en-IN" sz="2400" spc="20" dirty="0" smtClean="0">
                <a:latin typeface="Times New Roman" pitchFamily="18" charset="0"/>
                <a:cs typeface="Times New Roman" pitchFamily="18" charset="0"/>
              </a:rPr>
              <a:t>b</a:t>
            </a:r>
            <a:r>
              <a:rPr lang="en-IN" sz="2400" spc="-10" dirty="0" smtClean="0">
                <a:latin typeface="Times New Roman" pitchFamily="18" charset="0"/>
                <a:cs typeface="Times New Roman" pitchFamily="18" charset="0"/>
              </a:rPr>
              <a:t>ee</a:t>
            </a:r>
            <a:r>
              <a:rPr lang="en-IN" sz="2400" spc="5" dirty="0" smtClean="0">
                <a:latin typeface="Times New Roman" pitchFamily="18" charset="0"/>
                <a:cs typeface="Times New Roman" pitchFamily="18" charset="0"/>
              </a:rPr>
              <a:t>t</a:t>
            </a:r>
            <a:r>
              <a:rPr lang="en-IN" sz="2400" spc="-10" dirty="0" smtClean="0">
                <a:latin typeface="Times New Roman" pitchFamily="18" charset="0"/>
                <a:cs typeface="Times New Roman" pitchFamily="18" charset="0"/>
              </a:rPr>
              <a:t>s</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stamens</a:t>
            </a:r>
            <a:r>
              <a:rPr lang="en-IN" sz="2400" spc="-4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mature</a:t>
            </a:r>
            <a:r>
              <a:rPr lang="en-IN" sz="2400" spc="-3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before</a:t>
            </a:r>
            <a:r>
              <a:rPr lang="en-IN" sz="2400" dirty="0" smtClean="0">
                <a:latin typeface="Times New Roman" pitchFamily="18" charset="0"/>
                <a:cs typeface="Times New Roman" pitchFamily="18" charset="0"/>
              </a:rPr>
              <a:t> pistils.</a:t>
            </a:r>
          </a:p>
          <a:p>
            <a:pPr marL="12700" marR="5080" algn="just">
              <a:lnSpc>
                <a:spcPct val="150000"/>
              </a:lnSpc>
              <a:spcBef>
                <a:spcPts val="100"/>
              </a:spcBef>
            </a:pPr>
            <a:r>
              <a:rPr lang="en-IN" sz="2400" spc="-5" dirty="0" smtClean="0">
                <a:latin typeface="Times New Roman" pitchFamily="18" charset="0"/>
                <a:cs typeface="Times New Roman" pitchFamily="18" charset="0"/>
              </a:rPr>
              <a:t>A combination </a:t>
            </a:r>
            <a:r>
              <a:rPr lang="en-IN" sz="2400" dirty="0" smtClean="0">
                <a:latin typeface="Times New Roman" pitchFamily="18" charset="0"/>
                <a:cs typeface="Times New Roman" pitchFamily="18" charset="0"/>
              </a:rPr>
              <a:t>of </a:t>
            </a:r>
            <a:r>
              <a:rPr lang="en-IN" sz="2400" spc="-5" dirty="0" smtClean="0">
                <a:latin typeface="Times New Roman" pitchFamily="18" charset="0"/>
                <a:cs typeface="Times New Roman" pitchFamily="18" charset="0"/>
              </a:rPr>
              <a:t>two </a:t>
            </a:r>
            <a:r>
              <a:rPr lang="en-IN" sz="2400" spc="-15" dirty="0" smtClean="0">
                <a:latin typeface="Times New Roman" pitchFamily="18" charset="0"/>
                <a:cs typeface="Times New Roman" pitchFamily="18" charset="0"/>
              </a:rPr>
              <a:t>or </a:t>
            </a:r>
            <a:r>
              <a:rPr lang="en-IN" sz="2400" spc="-5" dirty="0" smtClean="0">
                <a:latin typeface="Times New Roman" pitchFamily="18" charset="0"/>
                <a:cs typeface="Times New Roman" pitchFamily="18" charset="0"/>
              </a:rPr>
              <a:t>more </a:t>
            </a:r>
            <a:r>
              <a:rPr lang="en-IN" sz="2400" dirty="0" smtClean="0">
                <a:latin typeface="Times New Roman" pitchFamily="18" charset="0"/>
                <a:cs typeface="Times New Roman" pitchFamily="18" charset="0"/>
              </a:rPr>
              <a:t>of the </a:t>
            </a:r>
            <a:r>
              <a:rPr lang="en-IN" sz="2400" spc="-5" dirty="0" smtClean="0">
                <a:latin typeface="Times New Roman" pitchFamily="18" charset="0"/>
                <a:cs typeface="Times New Roman" pitchFamily="18" charset="0"/>
              </a:rPr>
              <a:t>above mechanisms </a:t>
            </a:r>
            <a:r>
              <a:rPr lang="en-IN" sz="2400" dirty="0" smtClean="0">
                <a:latin typeface="Times New Roman" pitchFamily="18" charset="0"/>
                <a:cs typeface="Times New Roman" pitchFamily="18" charset="0"/>
              </a:rPr>
              <a:t> may occur in </a:t>
            </a:r>
            <a:r>
              <a:rPr lang="en-IN" sz="2400" spc="-5" dirty="0" smtClean="0">
                <a:latin typeface="Times New Roman" pitchFamily="18" charset="0"/>
                <a:cs typeface="Times New Roman" pitchFamily="18" charset="0"/>
              </a:rPr>
              <a:t>some specie. This improves </a:t>
            </a:r>
            <a:r>
              <a:rPr lang="en-IN" sz="2400" dirty="0" smtClean="0">
                <a:latin typeface="Times New Roman" pitchFamily="18" charset="0"/>
                <a:cs typeface="Times New Roman" pitchFamily="18" charset="0"/>
              </a:rPr>
              <a:t>the </a:t>
            </a:r>
            <a:r>
              <a:rPr lang="en-IN" sz="2400" spc="-10" dirty="0" smtClean="0">
                <a:latin typeface="Times New Roman" pitchFamily="18" charset="0"/>
                <a:cs typeface="Times New Roman" pitchFamily="18" charset="0"/>
              </a:rPr>
              <a:t>efficiency </a:t>
            </a:r>
            <a:r>
              <a:rPr lang="en-IN" sz="2400" spc="10" dirty="0" smtClean="0">
                <a:latin typeface="Times New Roman" pitchFamily="18" charset="0"/>
                <a:cs typeface="Times New Roman" pitchFamily="18" charset="0"/>
              </a:rPr>
              <a:t>of </a:t>
            </a:r>
            <a:r>
              <a:rPr lang="en-IN" sz="2400" spc="15"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the </a:t>
            </a:r>
            <a:r>
              <a:rPr lang="en-IN" sz="2400" spc="-10" dirty="0" smtClean="0">
                <a:latin typeface="Times New Roman" pitchFamily="18" charset="0"/>
                <a:cs typeface="Times New Roman" pitchFamily="18" charset="0"/>
              </a:rPr>
              <a:t>system </a:t>
            </a:r>
            <a:r>
              <a:rPr lang="en-IN" sz="2400" dirty="0" smtClean="0">
                <a:latin typeface="Times New Roman" pitchFamily="18" charset="0"/>
                <a:cs typeface="Times New Roman" pitchFamily="18" charset="0"/>
              </a:rPr>
              <a:t>in </a:t>
            </a:r>
            <a:r>
              <a:rPr lang="en-IN" sz="2400" spc="-5" dirty="0" smtClean="0">
                <a:latin typeface="Times New Roman" pitchFamily="18" charset="0"/>
                <a:cs typeface="Times New Roman" pitchFamily="18" charset="0"/>
              </a:rPr>
              <a:t>promoting </a:t>
            </a:r>
            <a:r>
              <a:rPr lang="en-IN" sz="2400" dirty="0" smtClean="0">
                <a:latin typeface="Times New Roman" pitchFamily="18" charset="0"/>
                <a:cs typeface="Times New Roman" pitchFamily="18" charset="0"/>
              </a:rPr>
              <a:t>cross-pollination. </a:t>
            </a:r>
            <a:r>
              <a:rPr lang="en-IN" sz="2400" spc="-10" dirty="0" smtClean="0">
                <a:latin typeface="Times New Roman" pitchFamily="18" charset="0"/>
                <a:cs typeface="Times New Roman" pitchFamily="18" charset="0"/>
              </a:rPr>
              <a:t>For </a:t>
            </a:r>
            <a:r>
              <a:rPr lang="en-IN" sz="2400" spc="-5" dirty="0" smtClean="0">
                <a:latin typeface="Times New Roman" pitchFamily="18" charset="0"/>
                <a:cs typeface="Times New Roman" pitchFamily="18" charset="0"/>
              </a:rPr>
              <a:t>example, </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Maize</a:t>
            </a:r>
            <a:r>
              <a:rPr lang="en-IN" sz="2400" spc="-6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exhibits</a:t>
            </a:r>
            <a:r>
              <a:rPr lang="en-IN" sz="2400" spc="-2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both</a:t>
            </a:r>
            <a:r>
              <a:rPr lang="en-IN" sz="2400" spc="-25"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monoecy and</a:t>
            </a:r>
            <a:r>
              <a:rPr lang="en-IN" sz="2400" spc="20" dirty="0" smtClean="0">
                <a:latin typeface="Times New Roman" pitchFamily="18" charset="0"/>
                <a:cs typeface="Times New Roman" pitchFamily="18" charset="0"/>
              </a:rPr>
              <a:t> </a:t>
            </a:r>
            <a:r>
              <a:rPr lang="en-IN" sz="2400" spc="-30" dirty="0" smtClean="0">
                <a:latin typeface="Times New Roman" pitchFamily="18" charset="0"/>
                <a:cs typeface="Times New Roman" pitchFamily="18" charset="0"/>
              </a:rPr>
              <a:t>protandry.</a:t>
            </a:r>
          </a:p>
          <a:p>
            <a:pPr marL="12700" marR="5080" algn="just">
              <a:lnSpc>
                <a:spcPct val="150000"/>
              </a:lnSpc>
              <a:spcBef>
                <a:spcPts val="100"/>
              </a:spcBef>
            </a:pPr>
            <a:r>
              <a:rPr lang="en-IN" sz="2400" b="1" spc="-25" dirty="0" smtClean="0">
                <a:latin typeface="Times New Roman" pitchFamily="18" charset="0"/>
                <a:cs typeface="Times New Roman" pitchFamily="18" charset="0"/>
              </a:rPr>
              <a:t>Heterostyly:</a:t>
            </a:r>
            <a:r>
              <a:rPr lang="en-IN" sz="2400" b="1" spc="-2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When </a:t>
            </a:r>
            <a:r>
              <a:rPr lang="en-IN" sz="2400" spc="-5" dirty="0" smtClean="0">
                <a:latin typeface="Times New Roman" pitchFamily="18" charset="0"/>
                <a:cs typeface="Times New Roman" pitchFamily="18" charset="0"/>
              </a:rPr>
              <a:t>styles and filaments </a:t>
            </a:r>
            <a:r>
              <a:rPr lang="en-IN" sz="2400" dirty="0" smtClean="0">
                <a:latin typeface="Times New Roman" pitchFamily="18" charset="0"/>
                <a:cs typeface="Times New Roman" pitchFamily="18" charset="0"/>
              </a:rPr>
              <a:t>in a </a:t>
            </a:r>
          </a:p>
          <a:p>
            <a:pPr marL="12700" marR="5080" algn="just">
              <a:lnSpc>
                <a:spcPct val="150000"/>
              </a:lnSpc>
              <a:spcBef>
                <a:spcPts val="100"/>
              </a:spcBef>
            </a:pPr>
            <a:r>
              <a:rPr lang="en-IN" sz="2400" spc="-5" dirty="0" smtClean="0">
                <a:latin typeface="Times New Roman" pitchFamily="18" charset="0"/>
                <a:cs typeface="Times New Roman" pitchFamily="18" charset="0"/>
              </a:rPr>
              <a:t>Flower </a:t>
            </a:r>
            <a:r>
              <a:rPr lang="en-IN" sz="2400" spc="-10" dirty="0" smtClean="0">
                <a:latin typeface="Times New Roman" pitchFamily="18" charset="0"/>
                <a:cs typeface="Times New Roman" pitchFamily="18" charset="0"/>
              </a:rPr>
              <a:t>are </a:t>
            </a:r>
            <a:r>
              <a:rPr lang="en-IN" sz="2400" spc="10" dirty="0" smtClean="0">
                <a:latin typeface="Times New Roman" pitchFamily="18" charset="0"/>
                <a:cs typeface="Times New Roman" pitchFamily="18" charset="0"/>
              </a:rPr>
              <a:t>of </a:t>
            </a:r>
            <a:r>
              <a:rPr lang="en-IN" sz="2400" spc="15" dirty="0" smtClean="0">
                <a:latin typeface="Times New Roman" pitchFamily="18" charset="0"/>
                <a:cs typeface="Times New Roman" pitchFamily="18" charset="0"/>
              </a:rPr>
              <a:t> </a:t>
            </a:r>
            <a:r>
              <a:rPr lang="en-IN" sz="2400" spc="-15" dirty="0" smtClean="0">
                <a:latin typeface="Times New Roman" pitchFamily="18" charset="0"/>
                <a:cs typeface="Times New Roman" pitchFamily="18" charset="0"/>
              </a:rPr>
              <a:t>different </a:t>
            </a:r>
            <a:r>
              <a:rPr lang="en-IN" sz="2400" spc="-5" dirty="0" smtClean="0">
                <a:latin typeface="Times New Roman" pitchFamily="18" charset="0"/>
                <a:cs typeface="Times New Roman" pitchFamily="18" charset="0"/>
              </a:rPr>
              <a:t>lengths, </a:t>
            </a:r>
            <a:r>
              <a:rPr lang="en-IN" sz="2400" dirty="0" smtClean="0">
                <a:latin typeface="Times New Roman" pitchFamily="18" charset="0"/>
                <a:cs typeface="Times New Roman" pitchFamily="18" charset="0"/>
              </a:rPr>
              <a:t>it is </a:t>
            </a:r>
            <a:r>
              <a:rPr lang="en-IN" sz="2400" spc="-10" dirty="0" smtClean="0">
                <a:latin typeface="Times New Roman" pitchFamily="18" charset="0"/>
                <a:cs typeface="Times New Roman" pitchFamily="18" charset="0"/>
              </a:rPr>
              <a:t>called </a:t>
            </a:r>
          </a:p>
          <a:p>
            <a:pPr marL="12700" marR="5080" algn="just">
              <a:lnSpc>
                <a:spcPct val="150000"/>
              </a:lnSpc>
              <a:spcBef>
                <a:spcPts val="100"/>
              </a:spcBef>
            </a:pPr>
            <a:r>
              <a:rPr lang="en-IN" sz="2400" spc="-25" dirty="0" smtClean="0">
                <a:latin typeface="Times New Roman" pitchFamily="18" charset="0"/>
                <a:cs typeface="Times New Roman" pitchFamily="18" charset="0"/>
              </a:rPr>
              <a:t>heterostyly.</a:t>
            </a:r>
            <a:r>
              <a:rPr lang="en-IN" sz="2400" spc="-20" dirty="0" smtClean="0">
                <a:latin typeface="Times New Roman" pitchFamily="18" charset="0"/>
                <a:cs typeface="Times New Roman" pitchFamily="18" charset="0"/>
              </a:rPr>
              <a:t> It </a:t>
            </a:r>
            <a:r>
              <a:rPr lang="en-IN" sz="2400" spc="-5" dirty="0" smtClean="0">
                <a:latin typeface="Times New Roman" pitchFamily="18" charset="0"/>
                <a:cs typeface="Times New Roman" pitchFamily="18" charset="0"/>
              </a:rPr>
              <a:t>promotes cross </a:t>
            </a:r>
            <a:r>
              <a:rPr lang="en-IN" sz="2400" dirty="0" smtClean="0">
                <a:latin typeface="Times New Roman" pitchFamily="18" charset="0"/>
                <a:cs typeface="Times New Roman" pitchFamily="18" charset="0"/>
              </a:rPr>
              <a:t> pollination,</a:t>
            </a:r>
            <a:r>
              <a:rPr lang="en-IN" sz="2400" spc="-70" dirty="0" smtClean="0">
                <a:latin typeface="Times New Roman" pitchFamily="18" charset="0"/>
                <a:cs typeface="Times New Roman" pitchFamily="18" charset="0"/>
              </a:rPr>
              <a:t> </a:t>
            </a:r>
          </a:p>
          <a:p>
            <a:pPr marL="12700" marR="5080" algn="just">
              <a:lnSpc>
                <a:spcPct val="150000"/>
              </a:lnSpc>
              <a:spcBef>
                <a:spcPts val="100"/>
              </a:spcBef>
            </a:pPr>
            <a:r>
              <a:rPr lang="en-IN" sz="2400" spc="-5" dirty="0" smtClean="0">
                <a:latin typeface="Times New Roman" pitchFamily="18" charset="0"/>
                <a:cs typeface="Times New Roman" pitchFamily="18" charset="0"/>
              </a:rPr>
              <a:t>such</a:t>
            </a:r>
            <a:r>
              <a:rPr lang="en-IN" sz="2400" spc="20" dirty="0" smtClean="0">
                <a:latin typeface="Times New Roman" pitchFamily="18" charset="0"/>
                <a:cs typeface="Times New Roman" pitchFamily="18" charset="0"/>
              </a:rPr>
              <a:t> </a:t>
            </a:r>
            <a:r>
              <a:rPr lang="en-IN" sz="2400" spc="-10" dirty="0" smtClean="0">
                <a:latin typeface="Times New Roman" pitchFamily="18" charset="0"/>
                <a:cs typeface="Times New Roman" pitchFamily="18" charset="0"/>
              </a:rPr>
              <a:t>as</a:t>
            </a:r>
            <a:r>
              <a:rPr lang="en-IN" sz="2400" dirty="0" smtClean="0">
                <a:latin typeface="Times New Roman" pitchFamily="18" charset="0"/>
                <a:cs typeface="Times New Roman" pitchFamily="18" charset="0"/>
              </a:rPr>
              <a:t> </a:t>
            </a:r>
            <a:r>
              <a:rPr lang="en-IN" sz="2400" spc="-5" dirty="0" smtClean="0">
                <a:latin typeface="Times New Roman" pitchFamily="18" charset="0"/>
                <a:cs typeface="Times New Roman" pitchFamily="18" charset="0"/>
              </a:rPr>
              <a:t>linseed and Primula.</a:t>
            </a:r>
            <a:endParaRPr lang="en-IN" sz="2400" dirty="0" smtClean="0">
              <a:latin typeface="Times New Roman" pitchFamily="18" charset="0"/>
              <a:cs typeface="Times New Roman" pitchFamily="18" charset="0"/>
            </a:endParaRPr>
          </a:p>
        </p:txBody>
      </p:sp>
      <p:pic>
        <p:nvPicPr>
          <p:cNvPr id="44034" name="Picture 2" descr="self-barriers.html 38_05SelfFertBarriers.jpg"/>
          <p:cNvPicPr>
            <a:picLocks noChangeAspect="1" noChangeArrowheads="1"/>
          </p:cNvPicPr>
          <p:nvPr/>
        </p:nvPicPr>
        <p:blipFill>
          <a:blip r:embed="rId2" cstate="print">
            <a:lum bright="-10000" contrast="30000"/>
          </a:blip>
          <a:srcRect/>
          <a:stretch>
            <a:fillRect/>
          </a:stretch>
        </p:blipFill>
        <p:spPr bwMode="auto">
          <a:xfrm>
            <a:off x="5943600" y="5181600"/>
            <a:ext cx="3714336" cy="2057400"/>
          </a:xfrm>
          <a:prstGeom prst="rect">
            <a:avLst/>
          </a:prstGeom>
          <a:noFill/>
        </p:spPr>
      </p:pic>
      <p:sp>
        <p:nvSpPr>
          <p:cNvPr id="4" name="TextBox 3"/>
          <p:cNvSpPr txBox="1"/>
          <p:nvPr/>
        </p:nvSpPr>
        <p:spPr>
          <a:xfrm>
            <a:off x="5943600" y="7326868"/>
            <a:ext cx="36576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Pin and Thrum flowers of Primula</a:t>
            </a:r>
            <a:endParaRPr lang="en-IN"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76200"/>
            <a:ext cx="9296400" cy="5383525"/>
          </a:xfrm>
          <a:prstGeom prst="rect">
            <a:avLst/>
          </a:prstGeom>
        </p:spPr>
        <p:txBody>
          <a:bodyPr vert="horz" wrap="square" lIns="0" tIns="88900" rIns="0" bIns="0" rtlCol="0">
            <a:spAutoFit/>
          </a:bodyPr>
          <a:lstStyle/>
          <a:p>
            <a:pPr marL="12700" algn="just">
              <a:lnSpc>
                <a:spcPct val="150000"/>
              </a:lnSpc>
              <a:spcBef>
                <a:spcPts val="700"/>
              </a:spcBef>
            </a:pPr>
            <a:r>
              <a:rPr sz="2400" b="1" dirty="0">
                <a:latin typeface="Times New Roman" pitchFamily="18" charset="0"/>
                <a:cs typeface="Times New Roman" pitchFamily="18" charset="0"/>
              </a:rPr>
              <a:t>5.</a:t>
            </a:r>
            <a:r>
              <a:rPr sz="2400" b="1" spc="540" dirty="0">
                <a:latin typeface="Times New Roman" pitchFamily="18" charset="0"/>
                <a:cs typeface="Times New Roman" pitchFamily="18" charset="0"/>
              </a:rPr>
              <a:t> </a:t>
            </a:r>
            <a:r>
              <a:rPr sz="2400" b="1" spc="-20" dirty="0">
                <a:latin typeface="Times New Roman" pitchFamily="18" charset="0"/>
                <a:cs typeface="Times New Roman" pitchFamily="18" charset="0"/>
              </a:rPr>
              <a:t>Herkogamy.</a:t>
            </a:r>
            <a:endParaRPr sz="2400" dirty="0">
              <a:latin typeface="Times New Roman" pitchFamily="18" charset="0"/>
              <a:cs typeface="Times New Roman" pitchFamily="18" charset="0"/>
            </a:endParaRPr>
          </a:p>
          <a:p>
            <a:pPr marL="192405" marR="6350" indent="-180340" algn="just">
              <a:lnSpc>
                <a:spcPct val="150000"/>
              </a:lnSpc>
              <a:spcBef>
                <a:spcPts val="600"/>
              </a:spcBef>
              <a:buFont typeface="Arial"/>
              <a:buChar char="•"/>
              <a:tabLst>
                <a:tab pos="193040" algn="l"/>
              </a:tabLst>
            </a:pPr>
            <a:r>
              <a:rPr sz="2400" spc="-5" dirty="0">
                <a:latin typeface="Times New Roman" pitchFamily="18" charset="0"/>
                <a:cs typeface="Times New Roman" pitchFamily="18" charset="0"/>
              </a:rPr>
              <a:t>Hinderance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self-pollination </a:t>
            </a:r>
            <a:r>
              <a:rPr sz="2400" dirty="0">
                <a:latin typeface="Times New Roman" pitchFamily="18" charset="0"/>
                <a:cs typeface="Times New Roman" pitchFamily="18" charset="0"/>
              </a:rPr>
              <a:t>due to some </a:t>
            </a:r>
            <a:r>
              <a:rPr sz="2400" spc="-10" dirty="0">
                <a:latin typeface="Times New Roman" pitchFamily="18" charset="0"/>
                <a:cs typeface="Times New Roman" pitchFamily="18" charset="0"/>
              </a:rPr>
              <a:t>physical</a:t>
            </a:r>
            <a:r>
              <a:rPr sz="2400" spc="1175" dirty="0">
                <a:latin typeface="Times New Roman" pitchFamily="18" charset="0"/>
                <a:cs typeface="Times New Roman" pitchFamily="18" charset="0"/>
              </a:rPr>
              <a:t> </a:t>
            </a:r>
            <a:r>
              <a:rPr sz="2400" spc="-5" dirty="0">
                <a:latin typeface="Times New Roman" pitchFamily="18" charset="0"/>
                <a:cs typeface="Times New Roman" pitchFamily="18" charset="0"/>
              </a:rPr>
              <a:t>barriers </a:t>
            </a:r>
            <a:r>
              <a:rPr sz="2400" spc="-585" dirty="0">
                <a:latin typeface="Times New Roman" pitchFamily="18" charset="0"/>
                <a:cs typeface="Times New Roman" pitchFamily="18" charset="0"/>
              </a:rPr>
              <a:t> </a:t>
            </a:r>
            <a:r>
              <a:rPr sz="2400" spc="-5" dirty="0">
                <a:latin typeface="Times New Roman" pitchFamily="18" charset="0"/>
                <a:cs typeface="Times New Roman" pitchFamily="18" charset="0"/>
              </a:rPr>
              <a:t>such</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as</a:t>
            </a:r>
            <a:r>
              <a:rPr sz="2400" spc="-5" dirty="0">
                <a:latin typeface="Times New Roman" pitchFamily="18" charset="0"/>
                <a:cs typeface="Times New Roman" pitchFamily="18" charset="0"/>
              </a:rPr>
              <a:t> presence</a:t>
            </a:r>
            <a:r>
              <a:rPr sz="2400" dirty="0">
                <a:latin typeface="Times New Roman" pitchFamily="18" charset="0"/>
                <a:cs typeface="Times New Roman" pitchFamily="18" charset="0"/>
              </a:rPr>
              <a:t> of</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hyline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membrane</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around</a:t>
            </a:r>
            <a:r>
              <a:rPr sz="2400" dirty="0">
                <a:latin typeface="Times New Roman" pitchFamily="18" charset="0"/>
                <a:cs typeface="Times New Roman" pitchFamily="18" charset="0"/>
              </a:rPr>
              <a:t> the</a:t>
            </a:r>
            <a:r>
              <a:rPr sz="2400" spc="600" dirty="0">
                <a:latin typeface="Times New Roman" pitchFamily="18" charset="0"/>
                <a:cs typeface="Times New Roman" pitchFamily="18" charset="0"/>
              </a:rPr>
              <a:t> </a:t>
            </a:r>
            <a:r>
              <a:rPr sz="2400" spc="-5" dirty="0">
                <a:latin typeface="Times New Roman" pitchFamily="18" charset="0"/>
                <a:cs typeface="Times New Roman" pitchFamily="18" charset="0"/>
              </a:rPr>
              <a:t>anther</a:t>
            </a:r>
            <a:r>
              <a:rPr sz="2400" spc="590" dirty="0">
                <a:latin typeface="Times New Roman" pitchFamily="18" charset="0"/>
                <a:cs typeface="Times New Roman" pitchFamily="18" charset="0"/>
              </a:rPr>
              <a:t> </a:t>
            </a:r>
            <a:r>
              <a:rPr sz="2400" dirty="0">
                <a:latin typeface="Times New Roman" pitchFamily="18" charset="0"/>
                <a:cs typeface="Times New Roman" pitchFamily="18" charset="0"/>
              </a:rPr>
              <a:t>is </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known</a:t>
            </a:r>
            <a:r>
              <a:rPr sz="2400" spc="-30" dirty="0">
                <a:latin typeface="Times New Roman" pitchFamily="18" charset="0"/>
                <a:cs typeface="Times New Roman" pitchFamily="18" charset="0"/>
              </a:rPr>
              <a:t> </a:t>
            </a:r>
            <a:r>
              <a:rPr sz="2400" spc="-10" dirty="0">
                <a:latin typeface="Times New Roman" pitchFamily="18" charset="0"/>
                <a:cs typeface="Times New Roman" pitchFamily="18" charset="0"/>
              </a:rPr>
              <a:t>as</a:t>
            </a:r>
            <a:r>
              <a:rPr sz="2400" spc="20" dirty="0">
                <a:latin typeface="Times New Roman" pitchFamily="18" charset="0"/>
                <a:cs typeface="Times New Roman" pitchFamily="18" charset="0"/>
              </a:rPr>
              <a:t> </a:t>
            </a:r>
            <a:r>
              <a:rPr sz="2400" spc="-30" dirty="0">
                <a:latin typeface="Times New Roman" pitchFamily="18" charset="0"/>
                <a:cs typeface="Times New Roman" pitchFamily="18" charset="0"/>
              </a:rPr>
              <a:t>herkogamy.</a:t>
            </a:r>
            <a:endParaRPr sz="2400" dirty="0">
              <a:latin typeface="Times New Roman" pitchFamily="18" charset="0"/>
              <a:cs typeface="Times New Roman" pitchFamily="18" charset="0"/>
            </a:endParaRPr>
          </a:p>
          <a:p>
            <a:pPr marL="192405" marR="374650" indent="-180340" algn="just">
              <a:lnSpc>
                <a:spcPct val="150000"/>
              </a:lnSpc>
              <a:spcBef>
                <a:spcPts val="600"/>
              </a:spcBef>
              <a:buFont typeface="Arial"/>
              <a:buChar char="•"/>
              <a:tabLst>
                <a:tab pos="193040" algn="l"/>
                <a:tab pos="7327265" algn="l"/>
              </a:tabLst>
            </a:pPr>
            <a:r>
              <a:rPr sz="2400" dirty="0">
                <a:latin typeface="Times New Roman" pitchFamily="18" charset="0"/>
                <a:cs typeface="Times New Roman" pitchFamily="18" charset="0"/>
              </a:rPr>
              <a:t>Su</a:t>
            </a:r>
            <a:r>
              <a:rPr sz="2400" spc="-10" dirty="0">
                <a:latin typeface="Times New Roman" pitchFamily="18" charset="0"/>
                <a:cs typeface="Times New Roman" pitchFamily="18" charset="0"/>
              </a:rPr>
              <a:t>c</a:t>
            </a:r>
            <a:r>
              <a:rPr sz="2400" dirty="0">
                <a:latin typeface="Times New Roman" pitchFamily="18" charset="0"/>
                <a:cs typeface="Times New Roman" pitchFamily="18" charset="0"/>
              </a:rPr>
              <a:t>h</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m</a:t>
            </a:r>
            <a:r>
              <a:rPr sz="2400" spc="-10" dirty="0">
                <a:latin typeface="Times New Roman" pitchFamily="18" charset="0"/>
                <a:cs typeface="Times New Roman" pitchFamily="18" charset="0"/>
              </a:rPr>
              <a:t>e</a:t>
            </a:r>
            <a:r>
              <a:rPr sz="2400" dirty="0">
                <a:latin typeface="Times New Roman" pitchFamily="18" charset="0"/>
                <a:cs typeface="Times New Roman" pitchFamily="18" charset="0"/>
              </a:rPr>
              <a:t>mb</a:t>
            </a:r>
            <a:r>
              <a:rPr sz="2400" spc="-10" dirty="0">
                <a:latin typeface="Times New Roman" pitchFamily="18" charset="0"/>
                <a:cs typeface="Times New Roman" pitchFamily="18" charset="0"/>
              </a:rPr>
              <a:t>ra</a:t>
            </a:r>
            <a:r>
              <a:rPr sz="2400" dirty="0">
                <a:latin typeface="Times New Roman" pitchFamily="18" charset="0"/>
                <a:cs typeface="Times New Roman" pitchFamily="18" charset="0"/>
              </a:rPr>
              <a:t>ne</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do</a:t>
            </a:r>
            <a:r>
              <a:rPr sz="2400" spc="-10" dirty="0">
                <a:latin typeface="Times New Roman" pitchFamily="18" charset="0"/>
                <a:cs typeface="Times New Roman" pitchFamily="18" charset="0"/>
              </a:rPr>
              <a:t>e</a:t>
            </a:r>
            <a:r>
              <a:rPr sz="2400" spc="-5" dirty="0">
                <a:latin typeface="Times New Roman" pitchFamily="18" charset="0"/>
                <a:cs typeface="Times New Roman" pitchFamily="18" charset="0"/>
              </a:rPr>
              <a:t>s</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not</a:t>
            </a:r>
            <a:r>
              <a:rPr sz="2400" spc="-20" dirty="0">
                <a:latin typeface="Times New Roman" pitchFamily="18" charset="0"/>
                <a:cs typeface="Times New Roman" pitchFamily="18" charset="0"/>
              </a:rPr>
              <a:t> </a:t>
            </a:r>
            <a:r>
              <a:rPr sz="2400" spc="-10" dirty="0">
                <a:latin typeface="Times New Roman" pitchFamily="18" charset="0"/>
                <a:cs typeface="Times New Roman" pitchFamily="18" charset="0"/>
              </a:rPr>
              <a:t>a</a:t>
            </a:r>
            <a:r>
              <a:rPr sz="2400" dirty="0">
                <a:latin typeface="Times New Roman" pitchFamily="18" charset="0"/>
                <a:cs typeface="Times New Roman" pitchFamily="18" charset="0"/>
              </a:rPr>
              <a:t>l</a:t>
            </a:r>
            <a:r>
              <a:rPr sz="2400" spc="5" dirty="0">
                <a:latin typeface="Times New Roman" pitchFamily="18" charset="0"/>
                <a:cs typeface="Times New Roman" pitchFamily="18" charset="0"/>
              </a:rPr>
              <a:t>l</a:t>
            </a:r>
            <a:r>
              <a:rPr sz="2400" spc="-5" dirty="0">
                <a:latin typeface="Times New Roman" pitchFamily="18" charset="0"/>
                <a:cs typeface="Times New Roman" pitchFamily="18" charset="0"/>
              </a:rPr>
              <a:t>ow </a:t>
            </a:r>
            <a:r>
              <a:rPr sz="2400" spc="5" dirty="0">
                <a:latin typeface="Times New Roman" pitchFamily="18" charset="0"/>
                <a:cs typeface="Times New Roman" pitchFamily="18" charset="0"/>
              </a:rPr>
              <a:t>t</a:t>
            </a:r>
            <a:r>
              <a:rPr sz="2400" dirty="0">
                <a:latin typeface="Times New Roman" pitchFamily="18" charset="0"/>
                <a:cs typeface="Times New Roman" pitchFamily="18" charset="0"/>
              </a:rPr>
              <a:t>he</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d</a:t>
            </a:r>
            <a:r>
              <a:rPr sz="2400" spc="-10" dirty="0">
                <a:latin typeface="Times New Roman" pitchFamily="18" charset="0"/>
                <a:cs typeface="Times New Roman" pitchFamily="18" charset="0"/>
              </a:rPr>
              <a:t>e</a:t>
            </a:r>
            <a:r>
              <a:rPr sz="2400" dirty="0">
                <a:latin typeface="Times New Roman" pitchFamily="18" charset="0"/>
                <a:cs typeface="Times New Roman" pitchFamily="18" charset="0"/>
              </a:rPr>
              <a:t>hi</a:t>
            </a:r>
            <a:r>
              <a:rPr sz="2400" spc="-5" dirty="0">
                <a:latin typeface="Times New Roman" pitchFamily="18" charset="0"/>
                <a:cs typeface="Times New Roman" pitchFamily="18" charset="0"/>
              </a:rPr>
              <a:t>s</a:t>
            </a:r>
            <a:r>
              <a:rPr sz="2400" spc="-10" dirty="0">
                <a:latin typeface="Times New Roman" pitchFamily="18" charset="0"/>
                <a:cs typeface="Times New Roman" pitchFamily="18" charset="0"/>
              </a:rPr>
              <a:t>ce</a:t>
            </a:r>
            <a:r>
              <a:rPr sz="2400" dirty="0">
                <a:latin typeface="Times New Roman" pitchFamily="18" charset="0"/>
                <a:cs typeface="Times New Roman" pitchFamily="18" charset="0"/>
              </a:rPr>
              <a:t>n</a:t>
            </a:r>
            <a:r>
              <a:rPr sz="2400" spc="-10" dirty="0">
                <a:latin typeface="Times New Roman" pitchFamily="18" charset="0"/>
                <a:cs typeface="Times New Roman" pitchFamily="18" charset="0"/>
              </a:rPr>
              <a:t>c</a:t>
            </a:r>
            <a:r>
              <a:rPr sz="2400" dirty="0">
                <a:latin typeface="Times New Roman" pitchFamily="18" charset="0"/>
                <a:cs typeface="Times New Roman" pitchFamily="18" charset="0"/>
              </a:rPr>
              <a:t>e</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10" dirty="0">
                <a:latin typeface="Times New Roman" pitchFamily="18" charset="0"/>
                <a:cs typeface="Times New Roman" pitchFamily="18" charset="0"/>
              </a:rPr>
              <a:t> </a:t>
            </a:r>
            <a:r>
              <a:rPr sz="2400" dirty="0" smtClean="0">
                <a:latin typeface="Times New Roman" pitchFamily="18" charset="0"/>
                <a:cs typeface="Times New Roman" pitchFamily="18" charset="0"/>
              </a:rPr>
              <a:t>pol</a:t>
            </a:r>
            <a:r>
              <a:rPr sz="2400" spc="5" dirty="0" smtClean="0">
                <a:latin typeface="Times New Roman" pitchFamily="18" charset="0"/>
                <a:cs typeface="Times New Roman" pitchFamily="18" charset="0"/>
              </a:rPr>
              <a:t>l</a:t>
            </a:r>
            <a:r>
              <a:rPr sz="2400" spc="-10" dirty="0" smtClean="0">
                <a:latin typeface="Times New Roman" pitchFamily="18" charset="0"/>
                <a:cs typeface="Times New Roman" pitchFamily="18" charset="0"/>
              </a:rPr>
              <a:t>e</a:t>
            </a:r>
            <a:r>
              <a:rPr sz="2400" dirty="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a:t>
            </a:r>
            <a:r>
              <a:rPr sz="2400" spc="-10" dirty="0" smtClean="0">
                <a:latin typeface="Times New Roman" pitchFamily="18" charset="0"/>
                <a:cs typeface="Times New Roman" pitchFamily="18" charset="0"/>
              </a:rPr>
              <a:t>a</a:t>
            </a:r>
            <a:r>
              <a:rPr sz="24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prevents</a:t>
            </a:r>
            <a:r>
              <a:rPr lang="en-US" sz="2400" spc="-5"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self-pollination</a:t>
            </a:r>
            <a:r>
              <a:rPr sz="2400" spc="-40" dirty="0" smtClean="0">
                <a:latin typeface="Times New Roman" pitchFamily="18" charset="0"/>
                <a:cs typeface="Times New Roman" pitchFamily="18" charset="0"/>
              </a:rPr>
              <a:t> </a:t>
            </a:r>
            <a:r>
              <a:rPr sz="2400" spc="-5" dirty="0">
                <a:latin typeface="Times New Roman" pitchFamily="18" charset="0"/>
                <a:cs typeface="Times New Roman" pitchFamily="18" charset="0"/>
              </a:rPr>
              <a:t>such</a:t>
            </a:r>
            <a:r>
              <a:rPr sz="2400" spc="20" dirty="0">
                <a:latin typeface="Times New Roman" pitchFamily="18" charset="0"/>
                <a:cs typeface="Times New Roman" pitchFamily="18" charset="0"/>
              </a:rPr>
              <a:t> </a:t>
            </a:r>
            <a:r>
              <a:rPr sz="2400" spc="-10" dirty="0">
                <a:latin typeface="Times New Roman" pitchFamily="18" charset="0"/>
                <a:cs typeface="Times New Roman" pitchFamily="18" charset="0"/>
              </a:rPr>
              <a:t>as</a:t>
            </a:r>
            <a:r>
              <a:rPr sz="2400" dirty="0">
                <a:latin typeface="Times New Roman" pitchFamily="18" charset="0"/>
                <a:cs typeface="Times New Roman" pitchFamily="18" charset="0"/>
              </a:rPr>
              <a:t> in </a:t>
            </a:r>
            <a:r>
              <a:rPr sz="2400" spc="-10" dirty="0">
                <a:latin typeface="Times New Roman" pitchFamily="18" charset="0"/>
                <a:cs typeface="Times New Roman" pitchFamily="18" charset="0"/>
              </a:rPr>
              <a:t>alfalfa.</a:t>
            </a:r>
            <a:endParaRPr sz="2400" dirty="0">
              <a:latin typeface="Times New Roman" pitchFamily="18" charset="0"/>
              <a:cs typeface="Times New Roman" pitchFamily="18" charset="0"/>
            </a:endParaRPr>
          </a:p>
          <a:p>
            <a:pPr marL="192405" marR="5080" indent="-180340" algn="just">
              <a:lnSpc>
                <a:spcPct val="150000"/>
              </a:lnSpc>
              <a:spcBef>
                <a:spcPts val="600"/>
              </a:spcBef>
              <a:buFont typeface="Arial"/>
              <a:buChar char="•"/>
              <a:tabLst>
                <a:tab pos="193040" algn="l"/>
              </a:tabLst>
            </a:pPr>
            <a:r>
              <a:rPr sz="2400" spc="-15" dirty="0">
                <a:latin typeface="Times New Roman" pitchFamily="18" charset="0"/>
                <a:cs typeface="Times New Roman" pitchFamily="18" charset="0"/>
              </a:rPr>
              <a:t>In</a:t>
            </a:r>
            <a:r>
              <a:rPr sz="2400" spc="85" dirty="0">
                <a:latin typeface="Times New Roman" pitchFamily="18" charset="0"/>
                <a:cs typeface="Times New Roman" pitchFamily="18" charset="0"/>
              </a:rPr>
              <a:t> </a:t>
            </a:r>
            <a:r>
              <a:rPr sz="2400" spc="-5" dirty="0">
                <a:latin typeface="Times New Roman" pitchFamily="18" charset="0"/>
                <a:cs typeface="Times New Roman" pitchFamily="18" charset="0"/>
              </a:rPr>
              <a:t>Lucerne</a:t>
            </a:r>
            <a:r>
              <a:rPr sz="2400" spc="55" dirty="0">
                <a:latin typeface="Times New Roman" pitchFamily="18" charset="0"/>
                <a:cs typeface="Times New Roman" pitchFamily="18" charset="0"/>
              </a:rPr>
              <a:t> </a:t>
            </a:r>
            <a:r>
              <a:rPr sz="2400" dirty="0">
                <a:latin typeface="Times New Roman" pitchFamily="18" charset="0"/>
                <a:cs typeface="Times New Roman" pitchFamily="18" charset="0"/>
              </a:rPr>
              <a:t>or</a:t>
            </a:r>
            <a:r>
              <a:rPr sz="2400" spc="55" dirty="0">
                <a:latin typeface="Times New Roman" pitchFamily="18" charset="0"/>
                <a:cs typeface="Times New Roman" pitchFamily="18" charset="0"/>
              </a:rPr>
              <a:t> </a:t>
            </a:r>
            <a:r>
              <a:rPr sz="2400" spc="-5" dirty="0">
                <a:latin typeface="Times New Roman" pitchFamily="18" charset="0"/>
                <a:cs typeface="Times New Roman" pitchFamily="18" charset="0"/>
              </a:rPr>
              <a:t>alfalfa,</a:t>
            </a:r>
            <a:r>
              <a:rPr sz="2400" spc="65" dirty="0">
                <a:latin typeface="Times New Roman" pitchFamily="18" charset="0"/>
                <a:cs typeface="Times New Roman" pitchFamily="18" charset="0"/>
              </a:rPr>
              <a:t> </a:t>
            </a:r>
            <a:r>
              <a:rPr sz="2400" spc="-5" dirty="0">
                <a:latin typeface="Times New Roman" pitchFamily="18" charset="0"/>
                <a:cs typeface="Times New Roman" pitchFamily="18" charset="0"/>
              </a:rPr>
              <a:t>stigmas</a:t>
            </a:r>
            <a:r>
              <a:rPr sz="2400" spc="75" dirty="0">
                <a:latin typeface="Times New Roman" pitchFamily="18" charset="0"/>
                <a:cs typeface="Times New Roman" pitchFamily="18" charset="0"/>
              </a:rPr>
              <a:t> </a:t>
            </a:r>
            <a:r>
              <a:rPr sz="2400" spc="-5" dirty="0">
                <a:latin typeface="Times New Roman" pitchFamily="18" charset="0"/>
                <a:cs typeface="Times New Roman" pitchFamily="18" charset="0"/>
              </a:rPr>
              <a:t>are</a:t>
            </a:r>
            <a:r>
              <a:rPr sz="2400" spc="50" dirty="0">
                <a:latin typeface="Times New Roman" pitchFamily="18" charset="0"/>
                <a:cs typeface="Times New Roman" pitchFamily="18" charset="0"/>
              </a:rPr>
              <a:t> </a:t>
            </a:r>
            <a:r>
              <a:rPr sz="2400" spc="-5" dirty="0">
                <a:latin typeface="Times New Roman" pitchFamily="18" charset="0"/>
                <a:cs typeface="Times New Roman" pitchFamily="18" charset="0"/>
              </a:rPr>
              <a:t>covered</a:t>
            </a:r>
            <a:r>
              <a:rPr sz="2400" spc="60" dirty="0">
                <a:latin typeface="Times New Roman" pitchFamily="18" charset="0"/>
                <a:cs typeface="Times New Roman" pitchFamily="18" charset="0"/>
              </a:rPr>
              <a:t> </a:t>
            </a:r>
            <a:r>
              <a:rPr sz="2400" spc="-5" dirty="0">
                <a:latin typeface="Times New Roman" pitchFamily="18" charset="0"/>
                <a:cs typeface="Times New Roman" pitchFamily="18" charset="0"/>
              </a:rPr>
              <a:t>with</a:t>
            </a:r>
            <a:r>
              <a:rPr sz="2400" spc="65" dirty="0">
                <a:latin typeface="Times New Roman" pitchFamily="18" charset="0"/>
                <a:cs typeface="Times New Roman" pitchFamily="18" charset="0"/>
              </a:rPr>
              <a:t> </a:t>
            </a:r>
            <a:r>
              <a:rPr sz="2400" dirty="0">
                <a:latin typeface="Times New Roman" pitchFamily="18" charset="0"/>
                <a:cs typeface="Times New Roman" pitchFamily="18" charset="0"/>
              </a:rPr>
              <a:t>a</a:t>
            </a:r>
            <a:r>
              <a:rPr sz="2400" spc="60" dirty="0">
                <a:latin typeface="Times New Roman" pitchFamily="18" charset="0"/>
                <a:cs typeface="Times New Roman" pitchFamily="18" charset="0"/>
              </a:rPr>
              <a:t> </a:t>
            </a:r>
            <a:r>
              <a:rPr sz="2400" spc="5" dirty="0">
                <a:latin typeface="Times New Roman" pitchFamily="18" charset="0"/>
                <a:cs typeface="Times New Roman" pitchFamily="18" charset="0"/>
              </a:rPr>
              <a:t>waxy</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film.</a:t>
            </a:r>
            <a:r>
              <a:rPr sz="2400" spc="65" dirty="0">
                <a:latin typeface="Times New Roman" pitchFamily="18" charset="0"/>
                <a:cs typeface="Times New Roman" pitchFamily="18" charset="0"/>
              </a:rPr>
              <a:t> </a:t>
            </a:r>
            <a:r>
              <a:rPr sz="2400" spc="-5" dirty="0">
                <a:latin typeface="Times New Roman" pitchFamily="18" charset="0"/>
                <a:cs typeface="Times New Roman" pitchFamily="18" charset="0"/>
              </a:rPr>
              <a:t>The </a:t>
            </a:r>
            <a:r>
              <a:rPr sz="2400" spc="-585" dirty="0">
                <a:latin typeface="Times New Roman" pitchFamily="18" charset="0"/>
                <a:cs typeface="Times New Roman" pitchFamily="18" charset="0"/>
              </a:rPr>
              <a:t> </a:t>
            </a:r>
            <a:r>
              <a:rPr sz="2400" spc="-5" dirty="0">
                <a:latin typeface="Times New Roman" pitchFamily="18" charset="0"/>
                <a:cs typeface="Times New Roman" pitchFamily="18" charset="0"/>
              </a:rPr>
              <a:t>stigma</a:t>
            </a:r>
            <a:r>
              <a:rPr sz="2400" spc="-35" dirty="0">
                <a:latin typeface="Times New Roman" pitchFamily="18" charset="0"/>
                <a:cs typeface="Times New Roman" pitchFamily="18" charset="0"/>
              </a:rPr>
              <a:t> </a:t>
            </a:r>
            <a:r>
              <a:rPr sz="2400" spc="-5" dirty="0">
                <a:latin typeface="Times New Roman" pitchFamily="18" charset="0"/>
                <a:cs typeface="Times New Roman" pitchFamily="18" charset="0"/>
              </a:rPr>
              <a:t>does </a:t>
            </a:r>
            <a:r>
              <a:rPr sz="2400" dirty="0">
                <a:latin typeface="Times New Roman" pitchFamily="18" charset="0"/>
                <a:cs typeface="Times New Roman" pitchFamily="18" charset="0"/>
              </a:rPr>
              <a:t>not</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become</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receptive</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until</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this</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waxy</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film</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is</a:t>
            </a:r>
            <a:r>
              <a:rPr sz="2400" spc="-5" dirty="0">
                <a:latin typeface="Times New Roman" pitchFamily="18" charset="0"/>
                <a:cs typeface="Times New Roman" pitchFamily="18" charset="0"/>
              </a:rPr>
              <a:t> broken.</a:t>
            </a:r>
            <a:endParaRPr sz="2400" dirty="0">
              <a:latin typeface="Times New Roman" pitchFamily="18" charset="0"/>
              <a:cs typeface="Times New Roman" pitchFamily="18" charset="0"/>
            </a:endParaRPr>
          </a:p>
          <a:p>
            <a:pPr marL="192405" marR="69850" indent="-180340" algn="just">
              <a:lnSpc>
                <a:spcPct val="150000"/>
              </a:lnSpc>
              <a:spcBef>
                <a:spcPts val="600"/>
              </a:spcBef>
              <a:buFont typeface="Arial"/>
              <a:buChar char="•"/>
              <a:tabLst>
                <a:tab pos="193040" algn="l"/>
                <a:tab pos="7327265" algn="l"/>
              </a:tabLst>
            </a:pPr>
            <a:r>
              <a:rPr sz="2400" spc="-5" dirty="0">
                <a:latin typeface="Times New Roman" pitchFamily="18" charset="0"/>
                <a:cs typeface="Times New Roman" pitchFamily="18" charset="0"/>
              </a:rPr>
              <a:t>T</a:t>
            </a:r>
            <a:r>
              <a:rPr sz="2400" dirty="0">
                <a:latin typeface="Times New Roman" pitchFamily="18" charset="0"/>
                <a:cs typeface="Times New Roman" pitchFamily="18" charset="0"/>
              </a:rPr>
              <a:t>he</a:t>
            </a:r>
            <a:r>
              <a:rPr sz="2400" spc="-35" dirty="0">
                <a:latin typeface="Times New Roman" pitchFamily="18" charset="0"/>
                <a:cs typeface="Times New Roman" pitchFamily="18" charset="0"/>
              </a:rPr>
              <a:t> </a:t>
            </a:r>
            <a:r>
              <a:rPr sz="2400" spc="-10" dirty="0">
                <a:latin typeface="Times New Roman" pitchFamily="18" charset="0"/>
                <a:cs typeface="Times New Roman" pitchFamily="18" charset="0"/>
              </a:rPr>
              <a:t>wa</a:t>
            </a:r>
            <a:r>
              <a:rPr sz="2400" spc="20" dirty="0">
                <a:latin typeface="Times New Roman" pitchFamily="18" charset="0"/>
                <a:cs typeface="Times New Roman" pitchFamily="18" charset="0"/>
              </a:rPr>
              <a:t>x</a:t>
            </a:r>
            <a:r>
              <a:rPr sz="2400" dirty="0">
                <a:latin typeface="Times New Roman" pitchFamily="18" charset="0"/>
                <a:cs typeface="Times New Roman" pitchFamily="18" charset="0"/>
              </a:rPr>
              <a:t>y</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m</a:t>
            </a:r>
            <a:r>
              <a:rPr sz="2400" spc="-10" dirty="0">
                <a:latin typeface="Times New Roman" pitchFamily="18" charset="0"/>
                <a:cs typeface="Times New Roman" pitchFamily="18" charset="0"/>
              </a:rPr>
              <a:t>e</a:t>
            </a:r>
            <a:r>
              <a:rPr sz="2400" dirty="0">
                <a:latin typeface="Times New Roman" pitchFamily="18" charset="0"/>
                <a:cs typeface="Times New Roman" pitchFamily="18" charset="0"/>
              </a:rPr>
              <a:t>mb</a:t>
            </a:r>
            <a:r>
              <a:rPr sz="2400" spc="-10" dirty="0">
                <a:latin typeface="Times New Roman" pitchFamily="18" charset="0"/>
                <a:cs typeface="Times New Roman" pitchFamily="18" charset="0"/>
              </a:rPr>
              <a:t>ra</a:t>
            </a:r>
            <a:r>
              <a:rPr sz="2400" dirty="0">
                <a:latin typeface="Times New Roman" pitchFamily="18" charset="0"/>
                <a:cs typeface="Times New Roman" pitchFamily="18" charset="0"/>
              </a:rPr>
              <a:t>ne</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i</a:t>
            </a:r>
            <a:r>
              <a:rPr sz="2400" spc="-5" dirty="0">
                <a:latin typeface="Times New Roman" pitchFamily="18" charset="0"/>
                <a:cs typeface="Times New Roman" pitchFamily="18" charset="0"/>
              </a:rPr>
              <a:t>s</a:t>
            </a:r>
            <a:r>
              <a:rPr sz="2400" dirty="0">
                <a:latin typeface="Times New Roman" pitchFamily="18" charset="0"/>
                <a:cs typeface="Times New Roman" pitchFamily="18" charset="0"/>
              </a:rPr>
              <a:t> b</a:t>
            </a:r>
            <a:r>
              <a:rPr sz="2400" spc="-5" dirty="0">
                <a:latin typeface="Times New Roman" pitchFamily="18" charset="0"/>
                <a:cs typeface="Times New Roman" pitchFamily="18" charset="0"/>
              </a:rPr>
              <a:t>r</a:t>
            </a:r>
            <a:r>
              <a:rPr sz="2400" dirty="0">
                <a:latin typeface="Times New Roman" pitchFamily="18" charset="0"/>
                <a:cs typeface="Times New Roman" pitchFamily="18" charset="0"/>
              </a:rPr>
              <a:t>ok</a:t>
            </a:r>
            <a:r>
              <a:rPr sz="2400" spc="-10" dirty="0">
                <a:latin typeface="Times New Roman" pitchFamily="18" charset="0"/>
                <a:cs typeface="Times New Roman" pitchFamily="18" charset="0"/>
              </a:rPr>
              <a:t>e</a:t>
            </a:r>
            <a:r>
              <a:rPr sz="2400" dirty="0">
                <a:latin typeface="Times New Roman" pitchFamily="18" charset="0"/>
                <a:cs typeface="Times New Roman" pitchFamily="18" charset="0"/>
              </a:rPr>
              <a:t>n</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by the</a:t>
            </a:r>
            <a:r>
              <a:rPr sz="2400" spc="-35" dirty="0">
                <a:latin typeface="Times New Roman" pitchFamily="18" charset="0"/>
                <a:cs typeface="Times New Roman" pitchFamily="18" charset="0"/>
              </a:rPr>
              <a:t> </a:t>
            </a:r>
            <a:r>
              <a:rPr sz="2400" dirty="0">
                <a:latin typeface="Times New Roman" pitchFamily="18" charset="0"/>
                <a:cs typeface="Times New Roman" pitchFamily="18" charset="0"/>
              </a:rPr>
              <a:t>vi</a:t>
            </a:r>
            <a:r>
              <a:rPr sz="2400" spc="-5" dirty="0">
                <a:latin typeface="Times New Roman" pitchFamily="18" charset="0"/>
                <a:cs typeface="Times New Roman" pitchFamily="18" charset="0"/>
              </a:rPr>
              <a:t>s</a:t>
            </a:r>
            <a:r>
              <a:rPr sz="2400" dirty="0">
                <a:latin typeface="Times New Roman" pitchFamily="18" charset="0"/>
                <a:cs typeface="Times New Roman" pitchFamily="18" charset="0"/>
              </a:rPr>
              <a:t>it</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hon</a:t>
            </a:r>
            <a:r>
              <a:rPr sz="2400" spc="-10" dirty="0">
                <a:latin typeface="Times New Roman" pitchFamily="18" charset="0"/>
                <a:cs typeface="Times New Roman" pitchFamily="18" charset="0"/>
              </a:rPr>
              <a:t>e</a:t>
            </a:r>
            <a:r>
              <a:rPr sz="2400" dirty="0">
                <a:latin typeface="Times New Roman" pitchFamily="18" charset="0"/>
                <a:cs typeface="Times New Roman" pitchFamily="18" charset="0"/>
              </a:rPr>
              <a:t>y </a:t>
            </a:r>
            <a:r>
              <a:rPr sz="2400" dirty="0" smtClean="0">
                <a:latin typeface="Times New Roman" pitchFamily="18" charset="0"/>
                <a:cs typeface="Times New Roman" pitchFamily="18" charset="0"/>
              </a:rPr>
              <a:t>b</a:t>
            </a:r>
            <a:r>
              <a:rPr sz="2400" spc="-10" dirty="0" smtClean="0">
                <a:latin typeface="Times New Roman" pitchFamily="18" charset="0"/>
                <a:cs typeface="Times New Roman" pitchFamily="18" charset="0"/>
              </a:rPr>
              <a:t>ee</a:t>
            </a:r>
            <a:r>
              <a:rPr sz="2400" spc="-5"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 </a:t>
            </a:r>
            <a:r>
              <a:rPr sz="2400" spc="-10" dirty="0" smtClean="0">
                <a:latin typeface="Times New Roman" pitchFamily="18" charset="0"/>
                <a:cs typeface="Times New Roman" pitchFamily="18" charset="0"/>
              </a:rPr>
              <a:t>w</a:t>
            </a:r>
            <a:r>
              <a:rPr sz="2400" dirty="0" smtClean="0">
                <a:latin typeface="Times New Roman" pitchFamily="18" charset="0"/>
                <a:cs typeface="Times New Roman" pitchFamily="18" charset="0"/>
              </a:rPr>
              <a:t>hi</a:t>
            </a:r>
            <a:r>
              <a:rPr sz="2400" spc="-10" dirty="0" smtClean="0">
                <a:latin typeface="Times New Roman" pitchFamily="18" charset="0"/>
                <a:cs typeface="Times New Roman" pitchFamily="18" charset="0"/>
              </a:rPr>
              <a:t>c</a:t>
            </a:r>
            <a:r>
              <a:rPr sz="2400" dirty="0" smtClean="0">
                <a:latin typeface="Times New Roman" pitchFamily="18" charset="0"/>
                <a:cs typeface="Times New Roman" pitchFamily="18" charset="0"/>
              </a:rPr>
              <a:t>h</a:t>
            </a:r>
            <a:r>
              <a:rPr lang="en-US" sz="240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also</a:t>
            </a:r>
            <a:r>
              <a:rPr lang="en-US" sz="2400" spc="-30" dirty="0" smtClean="0">
                <a:latin typeface="Times New Roman" pitchFamily="18" charset="0"/>
                <a:cs typeface="Times New Roman" pitchFamily="18" charset="0"/>
              </a:rPr>
              <a:t> </a:t>
            </a:r>
            <a:r>
              <a:rPr sz="2400" spc="-20" dirty="0" smtClean="0">
                <a:latin typeface="Times New Roman" pitchFamily="18" charset="0"/>
                <a:cs typeface="Times New Roman" pitchFamily="18" charset="0"/>
              </a:rPr>
              <a:t>effect</a:t>
            </a:r>
            <a:r>
              <a:rPr sz="2400" spc="20" dirty="0" smtClean="0">
                <a:latin typeface="Times New Roman" pitchFamily="18" charset="0"/>
                <a:cs typeface="Times New Roman" pitchFamily="18" charset="0"/>
              </a:rPr>
              <a:t> </a:t>
            </a:r>
            <a:r>
              <a:rPr sz="2400" spc="-5" dirty="0">
                <a:latin typeface="Times New Roman" pitchFamily="18" charset="0"/>
                <a:cs typeface="Times New Roman" pitchFamily="18" charset="0"/>
              </a:rPr>
              <a:t>cross-pollination</a:t>
            </a:r>
            <a:endParaRPr sz="2400" dirty="0">
              <a:latin typeface="Times New Roman" pitchFamily="18" charset="0"/>
              <a:cs typeface="Times New Roman" pitchFamily="18" charset="0"/>
            </a:endParaRPr>
          </a:p>
        </p:txBody>
      </p:sp>
      <p:pic>
        <p:nvPicPr>
          <p:cNvPr id="43010" name="Picture 2" descr="Glossary Details - The William &amp; Lynda Steere Herbarium"/>
          <p:cNvPicPr>
            <a:picLocks noChangeAspect="1" noChangeArrowheads="1"/>
          </p:cNvPicPr>
          <p:nvPr/>
        </p:nvPicPr>
        <p:blipFill>
          <a:blip r:embed="rId2" cstate="print"/>
          <a:srcRect/>
          <a:stretch>
            <a:fillRect/>
          </a:stretch>
        </p:blipFill>
        <p:spPr bwMode="auto">
          <a:xfrm>
            <a:off x="5867400" y="4800600"/>
            <a:ext cx="3352800" cy="284857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685800"/>
            <a:ext cx="8686800" cy="2727478"/>
          </a:xfrm>
          <a:prstGeom prst="rect">
            <a:avLst/>
          </a:prstGeom>
        </p:spPr>
        <p:txBody>
          <a:bodyPr vert="horz" wrap="square" lIns="0" tIns="12700" rIns="0" bIns="0" rtlCol="0">
            <a:spAutoFit/>
          </a:bodyPr>
          <a:lstStyle/>
          <a:p>
            <a:pPr marL="469900" marR="5715" indent="-457200" algn="just">
              <a:lnSpc>
                <a:spcPct val="150000"/>
              </a:lnSpc>
              <a:spcBef>
                <a:spcPts val="100"/>
              </a:spcBef>
              <a:buAutoNum type="arabicPeriod" startAt="6"/>
              <a:tabLst>
                <a:tab pos="469900" algn="l"/>
              </a:tabLst>
            </a:pPr>
            <a:r>
              <a:rPr sz="2000" b="1" spc="-5" dirty="0">
                <a:latin typeface="Times New Roman" pitchFamily="18" charset="0"/>
                <a:cs typeface="Times New Roman" pitchFamily="18" charset="0"/>
              </a:rPr>
              <a:t>Self-Incompatibility</a:t>
            </a:r>
            <a:r>
              <a:rPr sz="2000" spc="-5" dirty="0">
                <a:latin typeface="Times New Roman" pitchFamily="18" charset="0"/>
                <a:cs typeface="Times New Roman" pitchFamily="18" charset="0"/>
              </a:rPr>
              <a:t>. </a:t>
            </a:r>
            <a:r>
              <a:rPr sz="2000" spc="-30" dirty="0">
                <a:latin typeface="Times New Roman" pitchFamily="18" charset="0"/>
                <a:cs typeface="Times New Roman" pitchFamily="18" charset="0"/>
              </a:rPr>
              <a:t>It </a:t>
            </a:r>
            <a:r>
              <a:rPr sz="2000" spc="-5" dirty="0">
                <a:latin typeface="Times New Roman" pitchFamily="18" charset="0"/>
                <a:cs typeface="Times New Roman" pitchFamily="18" charset="0"/>
              </a:rPr>
              <a:t>refers </a:t>
            </a:r>
            <a:r>
              <a:rPr sz="2000" dirty="0">
                <a:latin typeface="Times New Roman" pitchFamily="18" charset="0"/>
                <a:cs typeface="Times New Roman" pitchFamily="18" charset="0"/>
              </a:rPr>
              <a:t>to the </a:t>
            </a:r>
            <a:r>
              <a:rPr sz="2000" spc="-5" dirty="0">
                <a:latin typeface="Times New Roman" pitchFamily="18" charset="0"/>
                <a:cs typeface="Times New Roman" pitchFamily="18" charset="0"/>
              </a:rPr>
              <a:t>failure </a:t>
            </a:r>
            <a:r>
              <a:rPr sz="2000" dirty="0">
                <a:latin typeface="Times New Roman" pitchFamily="18" charset="0"/>
                <a:cs typeface="Times New Roman" pitchFamily="18" charset="0"/>
              </a:rPr>
              <a:t>of </a:t>
            </a:r>
            <a:r>
              <a:rPr sz="2000" spc="-5" dirty="0">
                <a:latin typeface="Times New Roman" pitchFamily="18" charset="0"/>
                <a:cs typeface="Times New Roman" pitchFamily="18" charset="0"/>
              </a:rPr>
              <a:t>pollen from </a:t>
            </a:r>
            <a:r>
              <a:rPr sz="2000" dirty="0">
                <a:latin typeface="Times New Roman" pitchFamily="18" charset="0"/>
                <a:cs typeface="Times New Roman" pitchFamily="18" charset="0"/>
              </a:rPr>
              <a:t>a </a:t>
            </a:r>
            <a:r>
              <a:rPr sz="2000" spc="-585" dirty="0">
                <a:latin typeface="Times New Roman" pitchFamily="18" charset="0"/>
                <a:cs typeface="Times New Roman" pitchFamily="18" charset="0"/>
              </a:rPr>
              <a:t> </a:t>
            </a:r>
            <a:r>
              <a:rPr sz="2000" spc="-5" dirty="0">
                <a:latin typeface="Times New Roman" pitchFamily="18" charset="0"/>
                <a:cs typeface="Times New Roman" pitchFamily="18" charset="0"/>
              </a:rPr>
              <a:t>flower </a:t>
            </a:r>
            <a:r>
              <a:rPr sz="2000" dirty="0">
                <a:latin typeface="Times New Roman" pitchFamily="18" charset="0"/>
                <a:cs typeface="Times New Roman" pitchFamily="18" charset="0"/>
              </a:rPr>
              <a:t>to fertilize the </a:t>
            </a:r>
            <a:r>
              <a:rPr sz="2000" spc="-5" dirty="0">
                <a:latin typeface="Times New Roman" pitchFamily="18" charset="0"/>
                <a:cs typeface="Times New Roman" pitchFamily="18" charset="0"/>
              </a:rPr>
              <a:t>same flower </a:t>
            </a:r>
            <a:r>
              <a:rPr sz="2000" spc="10" dirty="0">
                <a:latin typeface="Times New Roman" pitchFamily="18" charset="0"/>
                <a:cs typeface="Times New Roman" pitchFamily="18" charset="0"/>
              </a:rPr>
              <a:t>or </a:t>
            </a:r>
            <a:r>
              <a:rPr sz="2000" spc="-5" dirty="0">
                <a:latin typeface="Times New Roman" pitchFamily="18" charset="0"/>
                <a:cs typeface="Times New Roman" pitchFamily="18" charset="0"/>
              </a:rPr>
              <a:t>other flowers </a:t>
            </a:r>
            <a:r>
              <a:rPr sz="2000" dirty="0">
                <a:latin typeface="Times New Roman" pitchFamily="18" charset="0"/>
                <a:cs typeface="Times New Roman" pitchFamily="18" charset="0"/>
              </a:rPr>
              <a:t>on the </a:t>
            </a:r>
            <a:r>
              <a:rPr sz="2000" spc="5" dirty="0">
                <a:latin typeface="Times New Roman" pitchFamily="18" charset="0"/>
                <a:cs typeface="Times New Roman" pitchFamily="18" charset="0"/>
              </a:rPr>
              <a:t> </a:t>
            </a:r>
            <a:r>
              <a:rPr sz="2000" spc="-5" dirty="0">
                <a:latin typeface="Times New Roman" pitchFamily="18" charset="0"/>
                <a:cs typeface="Times New Roman" pitchFamily="18" charset="0"/>
              </a:rPr>
              <a:t>same</a:t>
            </a:r>
            <a:r>
              <a:rPr sz="2000" spc="-40" dirty="0">
                <a:latin typeface="Times New Roman" pitchFamily="18" charset="0"/>
                <a:cs typeface="Times New Roman" pitchFamily="18" charset="0"/>
              </a:rPr>
              <a:t> </a:t>
            </a:r>
            <a:r>
              <a:rPr sz="2000" spc="-5" dirty="0">
                <a:latin typeface="Times New Roman" pitchFamily="18" charset="0"/>
                <a:cs typeface="Times New Roman" pitchFamily="18" charset="0"/>
              </a:rPr>
              <a:t>plant</a:t>
            </a:r>
            <a:r>
              <a:rPr sz="2000" spc="-5" dirty="0" smtClean="0">
                <a:latin typeface="Times New Roman" pitchFamily="18" charset="0"/>
                <a:cs typeface="Times New Roman" pitchFamily="18" charset="0"/>
              </a:rPr>
              <a:t>.</a:t>
            </a:r>
            <a:endParaRPr sz="2000" dirty="0">
              <a:latin typeface="Times New Roman" pitchFamily="18" charset="0"/>
              <a:cs typeface="Times New Roman" pitchFamily="18" charset="0"/>
            </a:endParaRPr>
          </a:p>
          <a:p>
            <a:pPr marL="469900" marR="5080" indent="-457200" algn="just">
              <a:lnSpc>
                <a:spcPct val="150000"/>
              </a:lnSpc>
              <a:buFont typeface="Times New Roman"/>
              <a:buAutoNum type="arabicPeriod" startAt="6"/>
              <a:tabLst>
                <a:tab pos="469900" algn="l"/>
              </a:tabLst>
            </a:pPr>
            <a:r>
              <a:rPr sz="2000" b="1" spc="-5" dirty="0">
                <a:latin typeface="Times New Roman" pitchFamily="18" charset="0"/>
                <a:cs typeface="Times New Roman" pitchFamily="18" charset="0"/>
              </a:rPr>
              <a:t>Male</a:t>
            </a:r>
            <a:r>
              <a:rPr sz="2000" b="1" dirty="0">
                <a:latin typeface="Times New Roman" pitchFamily="18" charset="0"/>
                <a:cs typeface="Times New Roman" pitchFamily="18" charset="0"/>
              </a:rPr>
              <a:t> </a:t>
            </a:r>
            <a:r>
              <a:rPr sz="2000" b="1" spc="-5" dirty="0">
                <a:latin typeface="Times New Roman" pitchFamily="18" charset="0"/>
                <a:cs typeface="Times New Roman" pitchFamily="18" charset="0"/>
              </a:rPr>
              <a:t>Sterility</a:t>
            </a:r>
            <a:r>
              <a:rPr sz="2000" spc="-5" dirty="0">
                <a:latin typeface="Times New Roman" pitchFamily="18" charset="0"/>
                <a:cs typeface="Times New Roman" pitchFamily="18" charset="0"/>
              </a:rPr>
              <a:t>.</a:t>
            </a:r>
            <a:r>
              <a:rPr sz="2000" dirty="0">
                <a:latin typeface="Times New Roman" pitchFamily="18" charset="0"/>
                <a:cs typeface="Times New Roman" pitchFamily="18" charset="0"/>
              </a:rPr>
              <a:t> </a:t>
            </a:r>
            <a:r>
              <a:rPr sz="2000" spc="-5" dirty="0">
                <a:latin typeface="Times New Roman" pitchFamily="18" charset="0"/>
                <a:cs typeface="Times New Roman" pitchFamily="18" charset="0"/>
              </a:rPr>
              <a:t>Male</a:t>
            </a:r>
            <a:r>
              <a:rPr sz="2000" dirty="0">
                <a:latin typeface="Times New Roman" pitchFamily="18" charset="0"/>
                <a:cs typeface="Times New Roman" pitchFamily="18" charset="0"/>
              </a:rPr>
              <a:t> sterility</a:t>
            </a:r>
            <a:r>
              <a:rPr sz="2000" spc="5" dirty="0">
                <a:latin typeface="Times New Roman" pitchFamily="18" charset="0"/>
                <a:cs typeface="Times New Roman" pitchFamily="18" charset="0"/>
              </a:rPr>
              <a:t> </a:t>
            </a:r>
            <a:r>
              <a:rPr sz="2000" spc="-5" dirty="0">
                <a:latin typeface="Times New Roman" pitchFamily="18" charset="0"/>
                <a:cs typeface="Times New Roman" pitchFamily="18" charset="0"/>
              </a:rPr>
              <a:t>refers</a:t>
            </a:r>
            <a:r>
              <a:rPr sz="2000" dirty="0">
                <a:latin typeface="Times New Roman" pitchFamily="18" charset="0"/>
                <a:cs typeface="Times New Roman" pitchFamily="18" charset="0"/>
              </a:rPr>
              <a:t> to</a:t>
            </a:r>
            <a:r>
              <a:rPr sz="2000" spc="5" dirty="0">
                <a:latin typeface="Times New Roman" pitchFamily="18" charset="0"/>
                <a:cs typeface="Times New Roman" pitchFamily="18" charset="0"/>
              </a:rPr>
              <a:t> </a:t>
            </a:r>
            <a:r>
              <a:rPr sz="2000" dirty="0">
                <a:latin typeface="Times New Roman" pitchFamily="18" charset="0"/>
                <a:cs typeface="Times New Roman" pitchFamily="18" charset="0"/>
              </a:rPr>
              <a:t>the</a:t>
            </a:r>
            <a:r>
              <a:rPr sz="2000" spc="5" dirty="0">
                <a:latin typeface="Times New Roman" pitchFamily="18" charset="0"/>
                <a:cs typeface="Times New Roman" pitchFamily="18" charset="0"/>
              </a:rPr>
              <a:t> </a:t>
            </a:r>
            <a:r>
              <a:rPr sz="2000" spc="-5" dirty="0">
                <a:latin typeface="Times New Roman" pitchFamily="18" charset="0"/>
                <a:cs typeface="Times New Roman" pitchFamily="18" charset="0"/>
              </a:rPr>
              <a:t>absence</a:t>
            </a:r>
            <a:r>
              <a:rPr sz="2000" dirty="0">
                <a:latin typeface="Times New Roman" pitchFamily="18" charset="0"/>
                <a:cs typeface="Times New Roman" pitchFamily="18" charset="0"/>
              </a:rPr>
              <a:t> </a:t>
            </a:r>
            <a:r>
              <a:rPr sz="2000" spc="10" dirty="0">
                <a:latin typeface="Times New Roman" pitchFamily="18" charset="0"/>
                <a:cs typeface="Times New Roman" pitchFamily="18" charset="0"/>
              </a:rPr>
              <a:t>of </a:t>
            </a:r>
            <a:r>
              <a:rPr sz="2000" spc="15" dirty="0">
                <a:latin typeface="Times New Roman" pitchFamily="18" charset="0"/>
                <a:cs typeface="Times New Roman" pitchFamily="18" charset="0"/>
              </a:rPr>
              <a:t> </a:t>
            </a:r>
            <a:r>
              <a:rPr sz="2000" spc="-5" dirty="0">
                <a:latin typeface="Times New Roman" pitchFamily="18" charset="0"/>
                <a:cs typeface="Times New Roman" pitchFamily="18" charset="0"/>
              </a:rPr>
              <a:t>functional pollen </a:t>
            </a:r>
            <a:r>
              <a:rPr sz="2000" spc="-10" dirty="0">
                <a:latin typeface="Times New Roman" pitchFamily="18" charset="0"/>
                <a:cs typeface="Times New Roman" pitchFamily="18" charset="0"/>
              </a:rPr>
              <a:t>grains </a:t>
            </a:r>
            <a:r>
              <a:rPr sz="2000" dirty="0">
                <a:latin typeface="Times New Roman" pitchFamily="18" charset="0"/>
                <a:cs typeface="Times New Roman" pitchFamily="18" charset="0"/>
              </a:rPr>
              <a:t>in </a:t>
            </a:r>
            <a:r>
              <a:rPr sz="2000" spc="-5" dirty="0">
                <a:latin typeface="Times New Roman" pitchFamily="18" charset="0"/>
                <a:cs typeface="Times New Roman" pitchFamily="18" charset="0"/>
              </a:rPr>
              <a:t>otherwise </a:t>
            </a:r>
            <a:r>
              <a:rPr sz="2000" dirty="0">
                <a:latin typeface="Times New Roman" pitchFamily="18" charset="0"/>
                <a:cs typeface="Times New Roman" pitchFamily="18" charset="0"/>
              </a:rPr>
              <a:t>hermaphrodite </a:t>
            </a:r>
            <a:r>
              <a:rPr sz="2000" spc="-5" dirty="0">
                <a:latin typeface="Times New Roman" pitchFamily="18" charset="0"/>
                <a:cs typeface="Times New Roman" pitchFamily="18" charset="0"/>
              </a:rPr>
              <a:t>flowers. </a:t>
            </a:r>
            <a:r>
              <a:rPr sz="2000" spc="-585" dirty="0">
                <a:latin typeface="Times New Roman" pitchFamily="18" charset="0"/>
                <a:cs typeface="Times New Roman" pitchFamily="18" charset="0"/>
              </a:rPr>
              <a:t> </a:t>
            </a:r>
            <a:r>
              <a:rPr sz="2000" spc="-5" dirty="0">
                <a:latin typeface="Times New Roman" pitchFamily="18" charset="0"/>
                <a:cs typeface="Times New Roman" pitchFamily="18" charset="0"/>
              </a:rPr>
              <a:t>Male </a:t>
            </a:r>
            <a:r>
              <a:rPr sz="2000" dirty="0">
                <a:latin typeface="Times New Roman" pitchFamily="18" charset="0"/>
                <a:cs typeface="Times New Roman" pitchFamily="18" charset="0"/>
              </a:rPr>
              <a:t>sterility </a:t>
            </a:r>
            <a:r>
              <a:rPr sz="2000" spc="-5" dirty="0">
                <a:latin typeface="Times New Roman" pitchFamily="18" charset="0"/>
                <a:cs typeface="Times New Roman" pitchFamily="18" charset="0"/>
              </a:rPr>
              <a:t>is </a:t>
            </a:r>
            <a:r>
              <a:rPr sz="2000" dirty="0">
                <a:latin typeface="Times New Roman" pitchFamily="18" charset="0"/>
                <a:cs typeface="Times New Roman" pitchFamily="18" charset="0"/>
              </a:rPr>
              <a:t>not common </a:t>
            </a:r>
            <a:r>
              <a:rPr sz="2000" spc="-5" dirty="0">
                <a:latin typeface="Times New Roman" pitchFamily="18" charset="0"/>
                <a:cs typeface="Times New Roman" pitchFamily="18" charset="0"/>
              </a:rPr>
              <a:t>is natural populations. But </a:t>
            </a:r>
            <a:r>
              <a:rPr sz="2000" dirty="0">
                <a:latin typeface="Times New Roman" pitchFamily="18" charset="0"/>
                <a:cs typeface="Times New Roman" pitchFamily="18" charset="0"/>
              </a:rPr>
              <a:t>it </a:t>
            </a:r>
            <a:r>
              <a:rPr sz="2000" spc="-5" dirty="0">
                <a:latin typeface="Times New Roman" pitchFamily="18" charset="0"/>
                <a:cs typeface="Times New Roman" pitchFamily="18" charset="0"/>
              </a:rPr>
              <a:t>is </a:t>
            </a:r>
            <a:r>
              <a:rPr sz="2000" dirty="0">
                <a:latin typeface="Times New Roman" pitchFamily="18" charset="0"/>
                <a:cs typeface="Times New Roman" pitchFamily="18" charset="0"/>
              </a:rPr>
              <a:t> of </a:t>
            </a:r>
            <a:r>
              <a:rPr sz="2000" spc="-10" dirty="0">
                <a:latin typeface="Times New Roman" pitchFamily="18" charset="0"/>
                <a:cs typeface="Times New Roman" pitchFamily="18" charset="0"/>
              </a:rPr>
              <a:t>great</a:t>
            </a:r>
            <a:r>
              <a:rPr sz="2000" spc="-5" dirty="0">
                <a:latin typeface="Times New Roman" pitchFamily="18" charset="0"/>
                <a:cs typeface="Times New Roman" pitchFamily="18" charset="0"/>
              </a:rPr>
              <a:t> value</a:t>
            </a:r>
            <a:r>
              <a:rPr sz="2000" dirty="0">
                <a:latin typeface="Times New Roman" pitchFamily="18" charset="0"/>
                <a:cs typeface="Times New Roman" pitchFamily="18" charset="0"/>
              </a:rPr>
              <a:t> in</a:t>
            </a:r>
            <a:r>
              <a:rPr sz="2000" spc="5" dirty="0">
                <a:latin typeface="Times New Roman" pitchFamily="18" charset="0"/>
                <a:cs typeface="Times New Roman" pitchFamily="18" charset="0"/>
              </a:rPr>
              <a:t> </a:t>
            </a:r>
            <a:r>
              <a:rPr sz="2000" spc="-5" dirty="0">
                <a:latin typeface="Times New Roman" pitchFamily="18" charset="0"/>
                <a:cs typeface="Times New Roman" pitchFamily="18" charset="0"/>
              </a:rPr>
              <a:t>experimental</a:t>
            </a:r>
            <a:r>
              <a:rPr sz="2000" spc="590" dirty="0">
                <a:latin typeface="Times New Roman" pitchFamily="18" charset="0"/>
                <a:cs typeface="Times New Roman" pitchFamily="18" charset="0"/>
              </a:rPr>
              <a:t> </a:t>
            </a:r>
            <a:r>
              <a:rPr sz="2000" spc="-5" dirty="0">
                <a:latin typeface="Times New Roman" pitchFamily="18" charset="0"/>
                <a:cs typeface="Times New Roman" pitchFamily="18" charset="0"/>
              </a:rPr>
              <a:t>populations,</a:t>
            </a:r>
            <a:r>
              <a:rPr sz="2000" spc="590" dirty="0">
                <a:latin typeface="Times New Roman" pitchFamily="18" charset="0"/>
                <a:cs typeface="Times New Roman" pitchFamily="18" charset="0"/>
              </a:rPr>
              <a:t> </a:t>
            </a:r>
            <a:r>
              <a:rPr sz="2000" spc="-5" dirty="0">
                <a:latin typeface="Times New Roman" pitchFamily="18" charset="0"/>
                <a:cs typeface="Times New Roman" pitchFamily="18" charset="0"/>
              </a:rPr>
              <a:t>particularly </a:t>
            </a:r>
            <a:r>
              <a:rPr sz="2000" spc="10" dirty="0">
                <a:latin typeface="Times New Roman" pitchFamily="18" charset="0"/>
                <a:cs typeface="Times New Roman" pitchFamily="18" charset="0"/>
              </a:rPr>
              <a:t>in </a:t>
            </a:r>
            <a:r>
              <a:rPr sz="2000" spc="-585" dirty="0">
                <a:latin typeface="Times New Roman" pitchFamily="18" charset="0"/>
                <a:cs typeface="Times New Roman" pitchFamily="18" charset="0"/>
              </a:rPr>
              <a:t> </a:t>
            </a:r>
            <a:r>
              <a:rPr sz="2000" dirty="0">
                <a:latin typeface="Times New Roman" pitchFamily="18" charset="0"/>
                <a:cs typeface="Times New Roman" pitchFamily="18" charset="0"/>
              </a:rPr>
              <a:t>the</a:t>
            </a:r>
            <a:r>
              <a:rPr sz="2000" spc="-40" dirty="0">
                <a:latin typeface="Times New Roman" pitchFamily="18" charset="0"/>
                <a:cs typeface="Times New Roman" pitchFamily="18" charset="0"/>
              </a:rPr>
              <a:t> </a:t>
            </a:r>
            <a:r>
              <a:rPr sz="2000" spc="-5" dirty="0">
                <a:latin typeface="Times New Roman" pitchFamily="18" charset="0"/>
                <a:cs typeface="Times New Roman" pitchFamily="18" charset="0"/>
              </a:rPr>
              <a:t>production</a:t>
            </a:r>
            <a:r>
              <a:rPr sz="2000" dirty="0">
                <a:latin typeface="Times New Roman" pitchFamily="18" charset="0"/>
                <a:cs typeface="Times New Roman" pitchFamily="18" charset="0"/>
              </a:rPr>
              <a:t> of</a:t>
            </a:r>
            <a:r>
              <a:rPr sz="2000" spc="-10" dirty="0">
                <a:latin typeface="Times New Roman" pitchFamily="18" charset="0"/>
                <a:cs typeface="Times New Roman" pitchFamily="18" charset="0"/>
              </a:rPr>
              <a:t> </a:t>
            </a:r>
            <a:r>
              <a:rPr sz="2000" spc="-15" dirty="0">
                <a:latin typeface="Times New Roman" pitchFamily="18" charset="0"/>
                <a:cs typeface="Times New Roman" pitchFamily="18" charset="0"/>
              </a:rPr>
              <a:t>hybrid</a:t>
            </a:r>
            <a:r>
              <a:rPr sz="2000" spc="65" dirty="0">
                <a:latin typeface="Times New Roman" pitchFamily="18" charset="0"/>
                <a:cs typeface="Times New Roman" pitchFamily="18" charset="0"/>
              </a:rPr>
              <a:t> </a:t>
            </a:r>
            <a:r>
              <a:rPr sz="2000" spc="-10" dirty="0">
                <a:latin typeface="Times New Roman" pitchFamily="18" charset="0"/>
                <a:cs typeface="Times New Roman" pitchFamily="18" charset="0"/>
              </a:rPr>
              <a:t>seed.</a:t>
            </a:r>
            <a:endParaRPr sz="2000"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838200" y="3581400"/>
          <a:ext cx="8458200" cy="3703854"/>
        </p:xfrm>
        <a:graphic>
          <a:graphicData uri="http://schemas.openxmlformats.org/drawingml/2006/table">
            <a:tbl>
              <a:tblPr firstRow="1" bandRow="1">
                <a:tableStyleId>{5C22544A-7EE6-4342-B048-85BDC9FD1C3A}</a:tableStyleId>
              </a:tblPr>
              <a:tblGrid>
                <a:gridCol w="2628900"/>
                <a:gridCol w="5829300"/>
              </a:tblGrid>
              <a:tr h="382907">
                <a:tc>
                  <a:txBody>
                    <a:bodyPr/>
                    <a:lstStyle/>
                    <a:p>
                      <a:r>
                        <a:rPr lang="en-US" sz="1600" b="1" dirty="0" smtClean="0">
                          <a:solidFill>
                            <a:schemeClr val="tx1"/>
                          </a:solidFill>
                          <a:latin typeface="Times New Roman" pitchFamily="18" charset="0"/>
                          <a:cs typeface="Times New Roman" pitchFamily="18" charset="0"/>
                        </a:rPr>
                        <a:t>Category of Allogamous Sp.</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chemeClr val="tx1"/>
                          </a:solidFill>
                          <a:latin typeface="Times New Roman" pitchFamily="18" charset="0"/>
                          <a:cs typeface="Times New Roman" pitchFamily="18" charset="0"/>
                        </a:rPr>
                        <a:t>Species</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69693">
                <a:tc>
                  <a:txBody>
                    <a:bodyPr/>
                    <a:lstStyle/>
                    <a:p>
                      <a:r>
                        <a:rPr lang="en-US" sz="1600" b="1" dirty="0" smtClean="0">
                          <a:solidFill>
                            <a:schemeClr val="tx1"/>
                          </a:solidFill>
                          <a:latin typeface="Times New Roman" pitchFamily="18" charset="0"/>
                          <a:cs typeface="Times New Roman" pitchFamily="18" charset="0"/>
                        </a:rPr>
                        <a:t>Seed propagated</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1018705" rtl="0" eaLnBrk="1" fontAlgn="auto" latinLnBrk="0" hangingPunct="1">
                        <a:lnSpc>
                          <a:spcPct val="100000"/>
                        </a:lnSpc>
                        <a:spcBef>
                          <a:spcPts val="0"/>
                        </a:spcBef>
                        <a:spcAft>
                          <a:spcPts val="0"/>
                        </a:spcAft>
                        <a:buClrTx/>
                        <a:buSzTx/>
                        <a:buFontTx/>
                        <a:buNone/>
                        <a:tabLst/>
                        <a:defRPr/>
                      </a:pPr>
                      <a:r>
                        <a:rPr lang="en-IN" sz="1600" b="1" dirty="0" smtClean="0">
                          <a:solidFill>
                            <a:schemeClr val="tx1"/>
                          </a:solidFill>
                          <a:latin typeface="Times New Roman" pitchFamily="18" charset="0"/>
                          <a:cs typeface="Times New Roman" pitchFamily="18" charset="0"/>
                        </a:rPr>
                        <a:t>Corn, </a:t>
                      </a:r>
                      <a:r>
                        <a:rPr lang="en-IN" sz="1600" b="1" spc="-5" dirty="0" smtClean="0">
                          <a:solidFill>
                            <a:schemeClr val="tx1"/>
                          </a:solidFill>
                          <a:latin typeface="Times New Roman" pitchFamily="18" charset="0"/>
                          <a:cs typeface="Times New Roman" pitchFamily="18" charset="0"/>
                        </a:rPr>
                        <a:t>Pearl millet, </a:t>
                      </a:r>
                      <a:r>
                        <a:rPr lang="en-IN" sz="1600" b="1" spc="-10" dirty="0" smtClean="0">
                          <a:solidFill>
                            <a:schemeClr val="tx1"/>
                          </a:solidFill>
                          <a:latin typeface="Times New Roman" pitchFamily="18" charset="0"/>
                          <a:cs typeface="Times New Roman" pitchFamily="18" charset="0"/>
                        </a:rPr>
                        <a:t>Rye, </a:t>
                      </a:r>
                      <a:r>
                        <a:rPr lang="en-IN" sz="1600" b="1" spc="-5" dirty="0" smtClean="0">
                          <a:solidFill>
                            <a:schemeClr val="tx1"/>
                          </a:solidFill>
                          <a:latin typeface="Times New Roman" pitchFamily="18" charset="0"/>
                          <a:cs typeface="Times New Roman" pitchFamily="18" charset="0"/>
                        </a:rPr>
                        <a:t>Alfalfa, Radish, </a:t>
                      </a:r>
                      <a:r>
                        <a:rPr lang="en-IN" sz="1600" b="1" spc="-10" dirty="0" smtClean="0">
                          <a:solidFill>
                            <a:schemeClr val="tx1"/>
                          </a:solidFill>
                          <a:latin typeface="Times New Roman" pitchFamily="18" charset="0"/>
                          <a:cs typeface="Times New Roman" pitchFamily="18" charset="0"/>
                        </a:rPr>
                        <a:t>Cabbage, </a:t>
                      </a:r>
                      <a:r>
                        <a:rPr lang="en-IN" sz="1600" b="1" spc="-600" dirty="0" smtClean="0">
                          <a:solidFill>
                            <a:schemeClr val="tx1"/>
                          </a:solidFill>
                          <a:latin typeface="Times New Roman" pitchFamily="18" charset="0"/>
                          <a:cs typeface="Times New Roman" pitchFamily="18" charset="0"/>
                        </a:rPr>
                        <a:t> </a:t>
                      </a:r>
                      <a:r>
                        <a:rPr lang="en-IN" sz="1600" b="1" spc="-15" dirty="0" smtClean="0">
                          <a:solidFill>
                            <a:schemeClr val="tx1"/>
                          </a:solidFill>
                          <a:latin typeface="Times New Roman" pitchFamily="18" charset="0"/>
                          <a:cs typeface="Times New Roman" pitchFamily="18" charset="0"/>
                        </a:rPr>
                        <a:t>Sunflower, </a:t>
                      </a:r>
                      <a:r>
                        <a:rPr lang="en-IN" sz="1600" b="1" spc="-5" dirty="0" smtClean="0">
                          <a:solidFill>
                            <a:schemeClr val="tx1"/>
                          </a:solidFill>
                          <a:latin typeface="Times New Roman" pitchFamily="18" charset="0"/>
                          <a:cs typeface="Times New Roman" pitchFamily="18" charset="0"/>
                        </a:rPr>
                        <a:t>Sugarbeet, </a:t>
                      </a:r>
                      <a:r>
                        <a:rPr lang="en-IN" sz="1600" b="1" spc="-20" dirty="0" smtClean="0">
                          <a:solidFill>
                            <a:schemeClr val="tx1"/>
                          </a:solidFill>
                          <a:latin typeface="Times New Roman" pitchFamily="18" charset="0"/>
                          <a:cs typeface="Times New Roman" pitchFamily="18" charset="0"/>
                        </a:rPr>
                        <a:t>Castor, </a:t>
                      </a:r>
                      <a:r>
                        <a:rPr lang="en-IN" sz="1600" b="1" spc="-5" dirty="0" smtClean="0">
                          <a:solidFill>
                            <a:schemeClr val="tx1"/>
                          </a:solidFill>
                          <a:latin typeface="Times New Roman" pitchFamily="18" charset="0"/>
                          <a:cs typeface="Times New Roman" pitchFamily="18" charset="0"/>
                        </a:rPr>
                        <a:t>Red </a:t>
                      </a:r>
                      <a:r>
                        <a:rPr lang="en-IN" sz="1600" b="1" spc="-20" dirty="0" smtClean="0">
                          <a:solidFill>
                            <a:schemeClr val="tx1"/>
                          </a:solidFill>
                          <a:latin typeface="Times New Roman" pitchFamily="18" charset="0"/>
                          <a:cs typeface="Times New Roman" pitchFamily="18" charset="0"/>
                        </a:rPr>
                        <a:t>clover, </a:t>
                      </a:r>
                      <a:r>
                        <a:rPr lang="en-IN" sz="1600" b="1" spc="10" dirty="0" smtClean="0">
                          <a:solidFill>
                            <a:schemeClr val="tx1"/>
                          </a:solidFill>
                          <a:latin typeface="Times New Roman" pitchFamily="18" charset="0"/>
                          <a:cs typeface="Times New Roman" pitchFamily="18" charset="0"/>
                        </a:rPr>
                        <a:t>White </a:t>
                      </a:r>
                      <a:r>
                        <a:rPr lang="en-IN" sz="1600" b="1" spc="-600" dirty="0" smtClean="0">
                          <a:solidFill>
                            <a:schemeClr val="tx1"/>
                          </a:solidFill>
                          <a:latin typeface="Times New Roman" pitchFamily="18" charset="0"/>
                          <a:cs typeface="Times New Roman" pitchFamily="18" charset="0"/>
                        </a:rPr>
                        <a:t> </a:t>
                      </a:r>
                      <a:r>
                        <a:rPr lang="en-IN" sz="1600" b="1" spc="-20" dirty="0" smtClean="0">
                          <a:solidFill>
                            <a:schemeClr val="tx1"/>
                          </a:solidFill>
                          <a:latin typeface="Times New Roman" pitchFamily="18" charset="0"/>
                          <a:cs typeface="Times New Roman" pitchFamily="18" charset="0"/>
                        </a:rPr>
                        <a:t>clover, Safflower, </a:t>
                      </a:r>
                      <a:r>
                        <a:rPr lang="en-IN" sz="1600" b="1" spc="-5" dirty="0" smtClean="0">
                          <a:solidFill>
                            <a:schemeClr val="tx1"/>
                          </a:solidFill>
                          <a:latin typeface="Times New Roman" pitchFamily="18" charset="0"/>
                          <a:cs typeface="Times New Roman" pitchFamily="18" charset="0"/>
                        </a:rPr>
                        <a:t>Spinach, </a:t>
                      </a:r>
                      <a:r>
                        <a:rPr lang="en-IN" sz="1600" b="1" dirty="0" smtClean="0">
                          <a:solidFill>
                            <a:schemeClr val="tx1"/>
                          </a:solidFill>
                          <a:latin typeface="Times New Roman" pitchFamily="18" charset="0"/>
                          <a:cs typeface="Times New Roman" pitchFamily="18" charset="0"/>
                        </a:rPr>
                        <a:t>Onion, </a:t>
                      </a:r>
                      <a:r>
                        <a:rPr lang="en-IN" sz="1600" b="1" spc="-5" dirty="0" smtClean="0">
                          <a:solidFill>
                            <a:schemeClr val="tx1"/>
                          </a:solidFill>
                          <a:latin typeface="Times New Roman" pitchFamily="18" charset="0"/>
                          <a:cs typeface="Times New Roman" pitchFamily="18" charset="0"/>
                        </a:rPr>
                        <a:t>Garlic, </a:t>
                      </a:r>
                      <a:r>
                        <a:rPr lang="en-IN" sz="1600" b="1" spc="-10" dirty="0" smtClean="0">
                          <a:solidFill>
                            <a:schemeClr val="tx1"/>
                          </a:solidFill>
                          <a:latin typeface="Times New Roman" pitchFamily="18" charset="0"/>
                          <a:cs typeface="Times New Roman" pitchFamily="18" charset="0"/>
                        </a:rPr>
                        <a:t>Turnip, </a:t>
                      </a:r>
                      <a:r>
                        <a:rPr lang="en-IN" sz="1600" b="1" spc="-600"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Squash,</a:t>
                      </a:r>
                      <a:r>
                        <a:rPr lang="en-IN" sz="1600" b="1"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Muskmelon,</a:t>
                      </a:r>
                      <a:r>
                        <a:rPr lang="en-IN" sz="1600" b="1" dirty="0" smtClean="0">
                          <a:solidFill>
                            <a:schemeClr val="tx1"/>
                          </a:solidFill>
                          <a:latin typeface="Times New Roman" pitchFamily="18" charset="0"/>
                          <a:cs typeface="Times New Roman" pitchFamily="18" charset="0"/>
                        </a:rPr>
                        <a:t> </a:t>
                      </a:r>
                      <a:r>
                        <a:rPr lang="en-IN" sz="1600" b="1" spc="-10" dirty="0" smtClean="0">
                          <a:solidFill>
                            <a:schemeClr val="tx1"/>
                          </a:solidFill>
                          <a:latin typeface="Times New Roman" pitchFamily="18" charset="0"/>
                          <a:cs typeface="Times New Roman" pitchFamily="18" charset="0"/>
                        </a:rPr>
                        <a:t>Watermelon,</a:t>
                      </a:r>
                      <a:r>
                        <a:rPr lang="en-IN" sz="1600" b="1" spc="-5" dirty="0" smtClean="0">
                          <a:solidFill>
                            <a:schemeClr val="tx1"/>
                          </a:solidFill>
                          <a:latin typeface="Times New Roman" pitchFamily="18" charset="0"/>
                          <a:cs typeface="Times New Roman" pitchFamily="18" charset="0"/>
                        </a:rPr>
                        <a:t> </a:t>
                      </a:r>
                      <a:r>
                        <a:rPr lang="en-IN" sz="1600" b="1" spc="-15" dirty="0" smtClean="0">
                          <a:solidFill>
                            <a:schemeClr val="tx1"/>
                          </a:solidFill>
                          <a:latin typeface="Times New Roman" pitchFamily="18" charset="0"/>
                          <a:cs typeface="Times New Roman" pitchFamily="18" charset="0"/>
                        </a:rPr>
                        <a:t>Cucumber, </a:t>
                      </a:r>
                      <a:r>
                        <a:rPr lang="en-IN" sz="1600" b="1" spc="-10"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Pumpkin,</a:t>
                      </a:r>
                      <a:r>
                        <a:rPr lang="en-IN" sz="1600" b="1"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Kenaf,</a:t>
                      </a:r>
                      <a:r>
                        <a:rPr lang="en-IN" sz="1600" b="1" dirty="0" smtClean="0">
                          <a:solidFill>
                            <a:schemeClr val="tx1"/>
                          </a:solidFill>
                          <a:latin typeface="Times New Roman" pitchFamily="18" charset="0"/>
                          <a:cs typeface="Times New Roman" pitchFamily="18" charset="0"/>
                        </a:rPr>
                        <a:t> </a:t>
                      </a:r>
                      <a:r>
                        <a:rPr lang="en-IN" sz="1600" b="1" spc="-5" dirty="0" err="1" smtClean="0">
                          <a:solidFill>
                            <a:schemeClr val="tx1"/>
                          </a:solidFill>
                          <a:latin typeface="Times New Roman" pitchFamily="18" charset="0"/>
                          <a:cs typeface="Times New Roman" pitchFamily="18" charset="0"/>
                        </a:rPr>
                        <a:t>Oilpalm</a:t>
                      </a:r>
                      <a:r>
                        <a:rPr lang="en-IN" sz="1600" b="1" spc="-5" dirty="0" smtClean="0">
                          <a:solidFill>
                            <a:schemeClr val="tx1"/>
                          </a:solidFill>
                          <a:latin typeface="Times New Roman" pitchFamily="18" charset="0"/>
                          <a:cs typeface="Times New Roman" pitchFamily="18" charset="0"/>
                        </a:rPr>
                        <a:t>,</a:t>
                      </a:r>
                      <a:r>
                        <a:rPr lang="en-IN" sz="1600" b="1"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Carrot,</a:t>
                      </a:r>
                      <a:r>
                        <a:rPr lang="en-IN" sz="1600" b="1"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Coconut, </a:t>
                      </a:r>
                      <a:r>
                        <a:rPr lang="en-IN" sz="1600" b="1"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Papaya,</a:t>
                      </a:r>
                      <a:r>
                        <a:rPr lang="en-IN" sz="1600" b="1" spc="-20" dirty="0" smtClean="0">
                          <a:solidFill>
                            <a:schemeClr val="tx1"/>
                          </a:solidFill>
                          <a:latin typeface="Times New Roman" pitchFamily="18" charset="0"/>
                          <a:cs typeface="Times New Roman" pitchFamily="18" charset="0"/>
                        </a:rPr>
                        <a:t> </a:t>
                      </a:r>
                      <a:r>
                        <a:rPr lang="en-IN" sz="1600" b="1" dirty="0" smtClean="0">
                          <a:solidFill>
                            <a:schemeClr val="tx1"/>
                          </a:solidFill>
                          <a:latin typeface="Times New Roman" pitchFamily="18" charset="0"/>
                          <a:cs typeface="Times New Roman" pitchFamily="18" charset="0"/>
                        </a:rPr>
                        <a:t>etc.</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01514">
                <a:tc>
                  <a:txBody>
                    <a:bodyPr/>
                    <a:lstStyle/>
                    <a:p>
                      <a:r>
                        <a:rPr lang="en-US" sz="1600" b="1" dirty="0" smtClean="0">
                          <a:solidFill>
                            <a:schemeClr val="tx1"/>
                          </a:solidFill>
                          <a:latin typeface="Times New Roman" pitchFamily="18" charset="0"/>
                          <a:cs typeface="Times New Roman" pitchFamily="18" charset="0"/>
                        </a:rPr>
                        <a:t>Vegetatively propagated</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IN" sz="1600" b="1" spc="-5" dirty="0" smtClean="0">
                          <a:solidFill>
                            <a:schemeClr val="tx1"/>
                          </a:solidFill>
                          <a:latin typeface="Times New Roman" pitchFamily="18" charset="0"/>
                          <a:cs typeface="Times New Roman" pitchFamily="18" charset="0"/>
                        </a:rPr>
                        <a:t>Sugarcane, </a:t>
                      </a:r>
                      <a:r>
                        <a:rPr lang="en-IN" sz="1600" b="1" spc="-10" dirty="0" smtClean="0">
                          <a:solidFill>
                            <a:schemeClr val="tx1"/>
                          </a:solidFill>
                          <a:latin typeface="Times New Roman" pitchFamily="18" charset="0"/>
                          <a:cs typeface="Times New Roman" pitchFamily="18" charset="0"/>
                        </a:rPr>
                        <a:t>Coffee, </a:t>
                      </a:r>
                      <a:r>
                        <a:rPr lang="en-IN" sz="1600" b="1" spc="-5" dirty="0" smtClean="0">
                          <a:solidFill>
                            <a:schemeClr val="tx1"/>
                          </a:solidFill>
                          <a:latin typeface="Times New Roman" pitchFamily="18" charset="0"/>
                          <a:cs typeface="Times New Roman" pitchFamily="18" charset="0"/>
                        </a:rPr>
                        <a:t>Cocoa, </a:t>
                      </a:r>
                      <a:r>
                        <a:rPr lang="en-IN" sz="1600" b="1" spc="-55" dirty="0" smtClean="0">
                          <a:solidFill>
                            <a:schemeClr val="tx1"/>
                          </a:solidFill>
                          <a:latin typeface="Times New Roman" pitchFamily="18" charset="0"/>
                          <a:cs typeface="Times New Roman" pitchFamily="18" charset="0"/>
                        </a:rPr>
                        <a:t>Tea,</a:t>
                      </a:r>
                      <a:r>
                        <a:rPr lang="en-IN" sz="1600" b="1" spc="-50"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Apple, </a:t>
                      </a:r>
                      <a:r>
                        <a:rPr lang="en-IN" sz="1600" b="1" dirty="0" smtClean="0">
                          <a:solidFill>
                            <a:schemeClr val="tx1"/>
                          </a:solidFill>
                          <a:latin typeface="Times New Roman" pitchFamily="18" charset="0"/>
                          <a:cs typeface="Times New Roman" pitchFamily="18" charset="0"/>
                        </a:rPr>
                        <a:t>Pears, </a:t>
                      </a:r>
                      <a:r>
                        <a:rPr lang="en-IN" sz="1600" b="1" spc="5" dirty="0" smtClean="0">
                          <a:solidFill>
                            <a:schemeClr val="tx1"/>
                          </a:solidFill>
                          <a:latin typeface="Times New Roman" pitchFamily="18" charset="0"/>
                          <a:cs typeface="Times New Roman" pitchFamily="18" charset="0"/>
                        </a:rPr>
                        <a:t> </a:t>
                      </a:r>
                      <a:r>
                        <a:rPr lang="en-IN" sz="1600" b="1" dirty="0" smtClean="0">
                          <a:solidFill>
                            <a:schemeClr val="tx1"/>
                          </a:solidFill>
                          <a:latin typeface="Times New Roman" pitchFamily="18" charset="0"/>
                          <a:cs typeface="Times New Roman" pitchFamily="18" charset="0"/>
                        </a:rPr>
                        <a:t>Peaches,</a:t>
                      </a:r>
                      <a:r>
                        <a:rPr lang="en-IN" sz="1600" b="1" spc="5"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Cherries,</a:t>
                      </a:r>
                      <a:r>
                        <a:rPr lang="en-IN" sz="1600" b="1" dirty="0" smtClean="0">
                          <a:solidFill>
                            <a:schemeClr val="tx1"/>
                          </a:solidFill>
                          <a:latin typeface="Times New Roman" pitchFamily="18" charset="0"/>
                          <a:cs typeface="Times New Roman" pitchFamily="18" charset="0"/>
                        </a:rPr>
                        <a:t> grapes,</a:t>
                      </a:r>
                      <a:r>
                        <a:rPr lang="en-IN" sz="1600" b="1" spc="5" dirty="0" smtClean="0">
                          <a:solidFill>
                            <a:schemeClr val="tx1"/>
                          </a:solidFill>
                          <a:latin typeface="Times New Roman" pitchFamily="18" charset="0"/>
                          <a:cs typeface="Times New Roman" pitchFamily="18" charset="0"/>
                        </a:rPr>
                        <a:t> </a:t>
                      </a:r>
                      <a:r>
                        <a:rPr lang="en-IN" sz="1600" b="1" dirty="0" smtClean="0">
                          <a:solidFill>
                            <a:schemeClr val="tx1"/>
                          </a:solidFill>
                          <a:latin typeface="Times New Roman" pitchFamily="18" charset="0"/>
                          <a:cs typeface="Times New Roman" pitchFamily="18" charset="0"/>
                        </a:rPr>
                        <a:t>Almond</a:t>
                      </a:r>
                      <a:r>
                        <a:rPr lang="en-IN" sz="1600" b="1" baseline="0"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Strawberries,</a:t>
                      </a:r>
                      <a:r>
                        <a:rPr lang="en-IN" sz="1600" b="1"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Pine</a:t>
                      </a:r>
                      <a:r>
                        <a:rPr lang="en-IN" sz="1600" b="1" dirty="0" smtClean="0">
                          <a:solidFill>
                            <a:schemeClr val="tx1"/>
                          </a:solidFill>
                          <a:latin typeface="Times New Roman" pitchFamily="18" charset="0"/>
                          <a:cs typeface="Times New Roman" pitchFamily="18" charset="0"/>
                        </a:rPr>
                        <a:t> </a:t>
                      </a:r>
                      <a:r>
                        <a:rPr lang="en-IN" sz="1600" b="1" spc="-10" dirty="0" smtClean="0">
                          <a:solidFill>
                            <a:schemeClr val="tx1"/>
                          </a:solidFill>
                          <a:latin typeface="Times New Roman" pitchFamily="18" charset="0"/>
                          <a:cs typeface="Times New Roman" pitchFamily="18" charset="0"/>
                        </a:rPr>
                        <a:t>apple,</a:t>
                      </a:r>
                      <a:r>
                        <a:rPr lang="en-IN" sz="1600" b="1" spc="595"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Banana,</a:t>
                      </a:r>
                      <a:r>
                        <a:rPr lang="en-IN" sz="1600" b="1" spc="605" dirty="0" smtClean="0">
                          <a:solidFill>
                            <a:schemeClr val="tx1"/>
                          </a:solidFill>
                          <a:latin typeface="Times New Roman" pitchFamily="18" charset="0"/>
                          <a:cs typeface="Times New Roman" pitchFamily="18" charset="0"/>
                        </a:rPr>
                        <a:t> </a:t>
                      </a:r>
                      <a:r>
                        <a:rPr lang="en-IN" sz="1600" b="1" spc="-25" dirty="0" smtClean="0">
                          <a:solidFill>
                            <a:schemeClr val="tx1"/>
                          </a:solidFill>
                          <a:latin typeface="Times New Roman" pitchFamily="18" charset="0"/>
                          <a:cs typeface="Times New Roman" pitchFamily="18" charset="0"/>
                        </a:rPr>
                        <a:t>Cashew, </a:t>
                      </a:r>
                      <a:r>
                        <a:rPr lang="en-IN" sz="1600" b="1" spc="-600" dirty="0" smtClean="0">
                          <a:solidFill>
                            <a:schemeClr val="tx1"/>
                          </a:solidFill>
                          <a:latin typeface="Times New Roman" pitchFamily="18" charset="0"/>
                          <a:cs typeface="Times New Roman" pitchFamily="18" charset="0"/>
                        </a:rPr>
                        <a:t> </a:t>
                      </a:r>
                      <a:r>
                        <a:rPr lang="en-IN" sz="1600" b="1" dirty="0" smtClean="0">
                          <a:solidFill>
                            <a:schemeClr val="tx1"/>
                          </a:solidFill>
                          <a:latin typeface="Times New Roman" pitchFamily="18" charset="0"/>
                          <a:cs typeface="Times New Roman" pitchFamily="18" charset="0"/>
                        </a:rPr>
                        <a:t>Irish,</a:t>
                      </a:r>
                      <a:r>
                        <a:rPr lang="en-IN" sz="1600" b="1" spc="-55"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Cassava,</a:t>
                      </a:r>
                      <a:r>
                        <a:rPr lang="en-IN" sz="1600" b="1" spc="-10" dirty="0" smtClean="0">
                          <a:solidFill>
                            <a:schemeClr val="tx1"/>
                          </a:solidFill>
                          <a:latin typeface="Times New Roman" pitchFamily="18" charset="0"/>
                          <a:cs typeface="Times New Roman" pitchFamily="18" charset="0"/>
                        </a:rPr>
                        <a:t> </a:t>
                      </a:r>
                      <a:r>
                        <a:rPr lang="en-IN" sz="1600" b="1" spc="-45" dirty="0" smtClean="0">
                          <a:solidFill>
                            <a:schemeClr val="tx1"/>
                          </a:solidFill>
                          <a:latin typeface="Times New Roman" pitchFamily="18" charset="0"/>
                          <a:cs typeface="Times New Roman" pitchFamily="18" charset="0"/>
                        </a:rPr>
                        <a:t>Taro,</a:t>
                      </a:r>
                      <a:r>
                        <a:rPr lang="en-IN" sz="1600" b="1" spc="-30" dirty="0" smtClean="0">
                          <a:solidFill>
                            <a:schemeClr val="tx1"/>
                          </a:solidFill>
                          <a:latin typeface="Times New Roman" pitchFamily="18" charset="0"/>
                          <a:cs typeface="Times New Roman" pitchFamily="18" charset="0"/>
                        </a:rPr>
                        <a:t> </a:t>
                      </a:r>
                      <a:r>
                        <a:rPr lang="en-IN" sz="1600" b="1" spc="-20" dirty="0" smtClean="0">
                          <a:solidFill>
                            <a:schemeClr val="tx1"/>
                          </a:solidFill>
                          <a:latin typeface="Times New Roman" pitchFamily="18" charset="0"/>
                          <a:cs typeface="Times New Roman" pitchFamily="18" charset="0"/>
                        </a:rPr>
                        <a:t>Rubber,</a:t>
                      </a:r>
                      <a:r>
                        <a:rPr lang="en-IN" sz="1600" b="1" spc="-10" dirty="0" smtClean="0">
                          <a:solidFill>
                            <a:schemeClr val="tx1"/>
                          </a:solidFill>
                          <a:latin typeface="Times New Roman" pitchFamily="18" charset="0"/>
                          <a:cs typeface="Times New Roman" pitchFamily="18" charset="0"/>
                        </a:rPr>
                        <a:t> </a:t>
                      </a:r>
                      <a:r>
                        <a:rPr lang="en-IN" sz="1600" b="1" dirty="0" smtClean="0">
                          <a:solidFill>
                            <a:schemeClr val="tx1"/>
                          </a:solidFill>
                          <a:latin typeface="Times New Roman" pitchFamily="18" charset="0"/>
                          <a:cs typeface="Times New Roman" pitchFamily="18" charset="0"/>
                        </a:rPr>
                        <a:t>etc.</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9740">
                <a:tc>
                  <a:txBody>
                    <a:bodyPr/>
                    <a:lstStyle/>
                    <a:p>
                      <a:r>
                        <a:rPr lang="en-US" sz="1600" b="1" dirty="0" smtClean="0">
                          <a:solidFill>
                            <a:schemeClr val="tx1"/>
                          </a:solidFill>
                          <a:latin typeface="Times New Roman" pitchFamily="18" charset="0"/>
                          <a:cs typeface="Times New Roman" pitchFamily="18" charset="0"/>
                        </a:rPr>
                        <a:t>Often cross pollinated </a:t>
                      </a:r>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1018705" rtl="0" eaLnBrk="1" fontAlgn="auto" latinLnBrk="0" hangingPunct="1">
                        <a:lnSpc>
                          <a:spcPct val="100000"/>
                        </a:lnSpc>
                        <a:spcBef>
                          <a:spcPts val="0"/>
                        </a:spcBef>
                        <a:spcAft>
                          <a:spcPts val="0"/>
                        </a:spcAft>
                        <a:buClrTx/>
                        <a:buSzTx/>
                        <a:buFontTx/>
                        <a:buNone/>
                        <a:tabLst/>
                        <a:defRPr/>
                      </a:pPr>
                      <a:r>
                        <a:rPr lang="it-IT" sz="1600" b="1" dirty="0" smtClean="0">
                          <a:solidFill>
                            <a:schemeClr val="tx1"/>
                          </a:solidFill>
                          <a:latin typeface="Times New Roman" pitchFamily="18" charset="0"/>
                          <a:cs typeface="Times New Roman" pitchFamily="18" charset="0"/>
                        </a:rPr>
                        <a:t>Sorghum,</a:t>
                      </a:r>
                      <a:r>
                        <a:rPr lang="it-IT" sz="1600" b="1" spc="-60" dirty="0" smtClean="0">
                          <a:solidFill>
                            <a:schemeClr val="tx1"/>
                          </a:solidFill>
                          <a:latin typeface="Times New Roman" pitchFamily="18" charset="0"/>
                          <a:cs typeface="Times New Roman" pitchFamily="18" charset="0"/>
                        </a:rPr>
                        <a:t> </a:t>
                      </a:r>
                      <a:r>
                        <a:rPr lang="it-IT" sz="1600" b="1" dirty="0" smtClean="0">
                          <a:solidFill>
                            <a:schemeClr val="tx1"/>
                          </a:solidFill>
                          <a:latin typeface="Times New Roman" pitchFamily="18" charset="0"/>
                          <a:cs typeface="Times New Roman" pitchFamily="18" charset="0"/>
                        </a:rPr>
                        <a:t>Cotton,</a:t>
                      </a:r>
                      <a:r>
                        <a:rPr lang="it-IT" sz="1600" b="1" spc="-35" dirty="0" smtClean="0">
                          <a:solidFill>
                            <a:schemeClr val="tx1"/>
                          </a:solidFill>
                          <a:latin typeface="Times New Roman" pitchFamily="18" charset="0"/>
                          <a:cs typeface="Times New Roman" pitchFamily="18" charset="0"/>
                        </a:rPr>
                        <a:t> </a:t>
                      </a:r>
                      <a:r>
                        <a:rPr lang="it-IT" sz="1600" b="1" spc="-10" dirty="0" smtClean="0">
                          <a:solidFill>
                            <a:schemeClr val="tx1"/>
                          </a:solidFill>
                          <a:latin typeface="Times New Roman" pitchFamily="18" charset="0"/>
                          <a:cs typeface="Times New Roman" pitchFamily="18" charset="0"/>
                        </a:rPr>
                        <a:t>Triticale,</a:t>
                      </a:r>
                      <a:r>
                        <a:rPr lang="it-IT" sz="1600" b="1" spc="-10" baseline="0" dirty="0" smtClean="0">
                          <a:solidFill>
                            <a:schemeClr val="tx1"/>
                          </a:solidFill>
                          <a:latin typeface="Times New Roman" pitchFamily="18" charset="0"/>
                          <a:cs typeface="Times New Roman" pitchFamily="18" charset="0"/>
                        </a:rPr>
                        <a:t> </a:t>
                      </a:r>
                      <a:r>
                        <a:rPr lang="it-IT" sz="1600" b="1" spc="-5" dirty="0" smtClean="0">
                          <a:solidFill>
                            <a:schemeClr val="tx1"/>
                          </a:solidFill>
                          <a:latin typeface="Times New Roman" pitchFamily="18" charset="0"/>
                          <a:cs typeface="Times New Roman" pitchFamily="18" charset="0"/>
                        </a:rPr>
                        <a:t>Pigeonpea,</a:t>
                      </a:r>
                      <a:r>
                        <a:rPr lang="it-IT" sz="1600" b="1" spc="-75" baseline="0" dirty="0" smtClean="0">
                          <a:solidFill>
                            <a:schemeClr val="tx1"/>
                          </a:solidFill>
                          <a:latin typeface="Times New Roman" pitchFamily="18" charset="0"/>
                          <a:cs typeface="Times New Roman" pitchFamily="18" charset="0"/>
                        </a:rPr>
                        <a:t> </a:t>
                      </a:r>
                      <a:r>
                        <a:rPr lang="it-IT" sz="1600" b="1" spc="-30" dirty="0" smtClean="0">
                          <a:solidFill>
                            <a:schemeClr val="tx1"/>
                          </a:solidFill>
                          <a:latin typeface="Times New Roman" pitchFamily="18" charset="0"/>
                          <a:cs typeface="Times New Roman" pitchFamily="18" charset="0"/>
                        </a:rPr>
                        <a:t>Tobacco</a:t>
                      </a:r>
                      <a:endParaRPr lang="it-IT" sz="1600" b="1" dirty="0" smtClean="0">
                        <a:solidFill>
                          <a:schemeClr val="tx1"/>
                        </a:solidFill>
                        <a:latin typeface="Times New Roman" pitchFamily="18" charset="0"/>
                        <a:cs typeface="Times New Roman" pitchFamily="18" charset="0"/>
                      </a:endParaRPr>
                    </a:p>
                    <a:p>
                      <a:endParaRPr lang="en-IN"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TotalTime>
  <Words>2057</Words>
  <Application>Microsoft Office PowerPoint</Application>
  <PresentationFormat>Custom</PresentationFormat>
  <Paragraphs>194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Mode of pollination and reproduction in crop plants</vt:lpstr>
      <vt:lpstr>Slide 2</vt:lpstr>
      <vt:lpstr>Slide 3</vt:lpstr>
      <vt:lpstr>Slide 4</vt:lpstr>
      <vt:lpstr>Cross Pollination</vt:lpstr>
      <vt:lpstr>Slide 6</vt:lpstr>
      <vt:lpstr>Slide 7</vt:lpstr>
      <vt:lpstr>Slide 8</vt:lpstr>
      <vt:lpstr>Slide 9</vt:lpstr>
      <vt:lpstr>Slide 10</vt:lpstr>
      <vt:lpstr>Seed formed by cross pollination on female parent hybrid seed. Performance of hybrid is better than the parents and other  varieties because of heterosis. Heterosis, hybrid vigour, or outbreeding enhancement, is the  improved or increased function of any biological quality in a  hybrid offspring. An offspring exhibits heterosis if its traits are enhanced as  a result of mixing the genetic contributions of its parents.</vt:lpstr>
      <vt:lpstr>PARENTS</vt:lpstr>
      <vt:lpstr>Slide 13</vt:lpstr>
      <vt:lpstr>Slide 14</vt:lpstr>
      <vt:lpstr>Removal of anther cone</vt:lpstr>
      <vt:lpstr>Slide 16</vt:lpstr>
      <vt:lpstr>Slide 17</vt:lpstr>
      <vt:lpstr>Hybrids are popular in</vt:lpstr>
      <vt:lpstr> A, B and R lines</vt:lpstr>
      <vt:lpstr>Slide 20</vt:lpstr>
      <vt:lpstr>Slide 21</vt:lpstr>
      <vt:lpstr>Slide 22</vt:lpstr>
      <vt:lpstr>Slide 23</vt:lpstr>
      <vt:lpstr>Slide 24</vt:lpstr>
      <vt:lpstr>Slide 25</vt:lpstr>
      <vt:lpstr>Nicking:</vt:lpstr>
      <vt:lpstr>Slide 27</vt:lpstr>
      <vt:lpstr>Slide 28</vt:lpstr>
      <vt:lpstr>Slide 29</vt:lpstr>
      <vt:lpstr>Slide 30</vt:lpstr>
      <vt:lpstr>Field inspection:</vt:lpstr>
      <vt:lpstr>Slide 32</vt:lpstr>
      <vt:lpstr>Popular Hybrids in crops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SEED PRODUCTION TECHNOLOGIES</dc:title>
  <cp:lastModifiedBy>GOURAV</cp:lastModifiedBy>
  <cp:revision>8</cp:revision>
  <dcterms:created xsi:type="dcterms:W3CDTF">2021-03-09T08:32:46Z</dcterms:created>
  <dcterms:modified xsi:type="dcterms:W3CDTF">2021-03-12T10:38:40Z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2020-04-10T00:00:00Z</vt:filetime>
  </property>
  <property fmtid="{D5CDD505-2E9C-101B-9397-08002B2CF9AE}" pid="3" name="LastSaved">
    <vt:filetime>2020-04-10T00:00:00Z</vt:filetime>
  </property>
</Properties>
</file>