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56" r:id="rId3"/>
    <p:sldId id="257" r:id="rId4"/>
    <p:sldId id="258" r:id="rId5"/>
    <p:sldId id="263" r:id="rId6"/>
    <p:sldId id="261"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84EF61-0A2D-43D4-A35E-7B893C46EE36}" type="datetimeFigureOut">
              <a:rPr lang="en-US" smtClean="0"/>
              <a:pPr/>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84EF61-0A2D-43D4-A35E-7B893C46EE36}" type="datetimeFigureOut">
              <a:rPr lang="en-US" smtClean="0"/>
              <a:pPr/>
              <a:t>6/1/2021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84EF61-0A2D-43D4-A35E-7B893C46EE36}" type="datetimeFigureOut">
              <a:rPr lang="en-US" smtClean="0"/>
              <a:pPr/>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84EF61-0A2D-43D4-A35E-7B893C46EE36}" type="datetimeFigureOut">
              <a:rPr lang="en-US" smtClean="0"/>
              <a:pPr/>
              <a:t>6/1/2021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84EF61-0A2D-43D4-A35E-7B893C46EE36}" type="datetimeFigureOut">
              <a:rPr lang="en-US" smtClean="0"/>
              <a:pPr/>
              <a:t>6/1/2021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84EF61-0A2D-43D4-A35E-7B893C46EE36}" type="datetimeFigureOut">
              <a:rPr lang="en-US" smtClean="0"/>
              <a:pPr/>
              <a:t>6/1/2021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4EF61-0A2D-43D4-A35E-7B893C46EE36}" type="datetimeFigureOut">
              <a:rPr lang="en-US" smtClean="0"/>
              <a:pPr/>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84EF61-0A2D-43D4-A35E-7B893C46EE36}" type="datetimeFigureOut">
              <a:rPr lang="en-US" smtClean="0"/>
              <a:pPr/>
              <a:t>6/1/2021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D01A54-F53C-4ABA-B597-CB17FA2EA4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84EF61-0A2D-43D4-A35E-7B893C46EE36}" type="datetimeFigureOut">
              <a:rPr lang="en-US" smtClean="0"/>
              <a:pPr/>
              <a:t>6/1/2021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01A54-F53C-4ABA-B597-CB17FA2EA4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571612"/>
            <a:ext cx="8715436" cy="3108543"/>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fontAlgn="base"/>
            <a:r>
              <a:rPr lang="en-US" sz="2800" b="1" dirty="0" smtClean="0">
                <a:latin typeface="Times New Roman" pitchFamily="18" charset="0"/>
                <a:cs typeface="Times New Roman" pitchFamily="18" charset="0"/>
              </a:rPr>
              <a:t>Female gamete formation:</a:t>
            </a:r>
          </a:p>
          <a:p>
            <a:pPr fontAlgn="base"/>
            <a:r>
              <a:rPr lang="en-US" sz="2800" dirty="0" smtClean="0">
                <a:latin typeface="Times New Roman" pitchFamily="18" charset="0"/>
                <a:cs typeface="Times New Roman" pitchFamily="18" charset="0"/>
              </a:rPr>
              <a:t>The formation of female gametes take place inside the ovules which consists of following steps:</a:t>
            </a:r>
          </a:p>
          <a:p>
            <a:pPr fontAlgn="base"/>
            <a:endParaRPr lang="en-US" sz="2800" dirty="0" smtClean="0">
              <a:latin typeface="Times New Roman" pitchFamily="18" charset="0"/>
              <a:cs typeface="Times New Roman" pitchFamily="18" charset="0"/>
            </a:endParaRPr>
          </a:p>
          <a:p>
            <a:pPr fontAlgn="base">
              <a:buFont typeface="Wingdings" pitchFamily="2" charset="2"/>
              <a:buChar char="v"/>
            </a:pPr>
            <a:r>
              <a:rPr lang="en-US" sz="2800" dirty="0" smtClean="0">
                <a:latin typeface="Times New Roman" pitchFamily="18" charset="0"/>
                <a:cs typeface="Times New Roman" pitchFamily="18" charset="0"/>
              </a:rPr>
              <a:t>Mega </a:t>
            </a:r>
            <a:r>
              <a:rPr lang="en-US" sz="2800" dirty="0" err="1" smtClean="0">
                <a:latin typeface="Times New Roman" pitchFamily="18" charset="0"/>
                <a:cs typeface="Times New Roman" pitchFamily="18" charset="0"/>
              </a:rPr>
              <a:t>sporogenesis</a:t>
            </a:r>
            <a:endParaRPr lang="en-US" sz="2800" dirty="0" smtClean="0">
              <a:latin typeface="Times New Roman" pitchFamily="18" charset="0"/>
              <a:cs typeface="Times New Roman" pitchFamily="18" charset="0"/>
            </a:endParaRPr>
          </a:p>
          <a:p>
            <a:pPr fontAlgn="base">
              <a:buFont typeface="Wingdings" pitchFamily="2" charset="2"/>
              <a:buChar char="v"/>
            </a:pPr>
            <a:endParaRPr lang="en-US" sz="2800" dirty="0" smtClean="0">
              <a:latin typeface="Times New Roman" pitchFamily="18" charset="0"/>
              <a:cs typeface="Times New Roman" pitchFamily="18" charset="0"/>
            </a:endParaRPr>
          </a:p>
          <a:p>
            <a:pPr fontAlgn="base">
              <a:buFont typeface="Wingdings" pitchFamily="2" charset="2"/>
              <a:buChar char="v"/>
            </a:pPr>
            <a:r>
              <a:rPr lang="en-US" sz="2800" dirty="0" smtClean="0">
                <a:latin typeface="Times New Roman" pitchFamily="18" charset="0"/>
                <a:cs typeface="Times New Roman" pitchFamily="18" charset="0"/>
              </a:rPr>
              <a:t>Mega </a:t>
            </a:r>
            <a:r>
              <a:rPr lang="en-US" sz="2800" dirty="0" err="1" smtClean="0">
                <a:latin typeface="Times New Roman" pitchFamily="18" charset="0"/>
                <a:cs typeface="Times New Roman" pitchFamily="18" charset="0"/>
              </a:rPr>
              <a:t>gametogenesis</a:t>
            </a:r>
            <a:endParaRPr lang="en-US" sz="2800" dirty="0">
              <a:latin typeface="Times New Roman" pitchFamily="18" charset="0"/>
              <a:cs typeface="Times New Roman" pitchFamily="18" charset="0"/>
            </a:endParaRPr>
          </a:p>
        </p:txBody>
      </p:sp>
      <p:sp>
        <p:nvSpPr>
          <p:cNvPr id="3" name="Rectangle 2"/>
          <p:cNvSpPr/>
          <p:nvPr/>
        </p:nvSpPr>
        <p:spPr>
          <a:xfrm>
            <a:off x="642910" y="0"/>
            <a:ext cx="8072494" cy="1077218"/>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a:spAutoFit/>
          </a:bodyPr>
          <a:lstStyle/>
          <a:p>
            <a:r>
              <a:rPr lang="en-IN" sz="3200" b="1" dirty="0" err="1" smtClean="0"/>
              <a:t>Gametogenesis</a:t>
            </a:r>
            <a:r>
              <a:rPr lang="en-IN" sz="3200" dirty="0" smtClean="0"/>
              <a:t> - </a:t>
            </a:r>
            <a:r>
              <a:rPr lang="en-IN" sz="3200" b="1" dirty="0" smtClean="0"/>
              <a:t>development of male and female gametes and their structures</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57166"/>
            <a:ext cx="9144000" cy="6500834"/>
          </a:xfrm>
        </p:spPr>
        <p:txBody>
          <a:bodyPr>
            <a:normAutofit fontScale="92500"/>
          </a:bodyPr>
          <a:lstStyle/>
          <a:p>
            <a:pPr algn="just"/>
            <a:r>
              <a:rPr lang="en-US" sz="3500" b="1" dirty="0" err="1">
                <a:solidFill>
                  <a:schemeClr val="tx1"/>
                </a:solidFill>
              </a:rPr>
              <a:t>Gametogenesis</a:t>
            </a:r>
            <a:r>
              <a:rPr lang="en-US" sz="3500" b="1" dirty="0">
                <a:solidFill>
                  <a:schemeClr val="tx1"/>
                </a:solidFill>
              </a:rPr>
              <a:t>: </a:t>
            </a:r>
            <a:r>
              <a:rPr lang="en-US" sz="3500" dirty="0">
                <a:solidFill>
                  <a:schemeClr val="tx1"/>
                </a:solidFill>
              </a:rPr>
              <a:t>The production of male and female gametes in the microspores and the megaspores, respectively, is known as </a:t>
            </a:r>
            <a:r>
              <a:rPr lang="en-US" sz="3500" dirty="0" err="1">
                <a:solidFill>
                  <a:schemeClr val="tx1"/>
                </a:solidFill>
              </a:rPr>
              <a:t>gametogenesis</a:t>
            </a:r>
            <a:r>
              <a:rPr lang="en-US" sz="3500" dirty="0">
                <a:solidFill>
                  <a:schemeClr val="tx1"/>
                </a:solidFill>
              </a:rPr>
              <a:t>. </a:t>
            </a:r>
          </a:p>
          <a:p>
            <a:pPr algn="just"/>
            <a:r>
              <a:rPr lang="en-US" sz="3500" b="1" dirty="0" err="1">
                <a:solidFill>
                  <a:schemeClr val="tx1"/>
                </a:solidFill>
              </a:rPr>
              <a:t>Microgametogenesis</a:t>
            </a:r>
            <a:r>
              <a:rPr lang="en-US" sz="3500" b="1" dirty="0">
                <a:solidFill>
                  <a:schemeClr val="tx1"/>
                </a:solidFill>
              </a:rPr>
              <a:t>. </a:t>
            </a:r>
            <a:r>
              <a:rPr lang="en-US" sz="3500" dirty="0">
                <a:solidFill>
                  <a:schemeClr val="tx1"/>
                </a:solidFill>
              </a:rPr>
              <a:t>This refers to the production of male gamete or sperm</a:t>
            </a:r>
            <a:r>
              <a:rPr lang="en-US" sz="3500" b="1" dirty="0">
                <a:solidFill>
                  <a:schemeClr val="tx1"/>
                </a:solidFill>
              </a:rPr>
              <a:t>. </a:t>
            </a:r>
            <a:r>
              <a:rPr lang="en-US" sz="3500" dirty="0">
                <a:solidFill>
                  <a:schemeClr val="tx1"/>
                </a:solidFill>
              </a:rPr>
              <a:t>During the maturation of pollen, the microspore nucleus divides </a:t>
            </a:r>
            <a:r>
              <a:rPr lang="en-US" sz="3500" dirty="0" err="1">
                <a:solidFill>
                  <a:schemeClr val="tx1"/>
                </a:solidFill>
              </a:rPr>
              <a:t>mitotically</a:t>
            </a:r>
            <a:r>
              <a:rPr lang="en-US" sz="3500" dirty="0">
                <a:solidFill>
                  <a:schemeClr val="tx1"/>
                </a:solidFill>
              </a:rPr>
              <a:t> to produce a generative and a vegetative or tube nucleus</a:t>
            </a:r>
            <a:r>
              <a:rPr lang="en-US" sz="3500" b="1" dirty="0">
                <a:solidFill>
                  <a:schemeClr val="tx1"/>
                </a:solidFill>
              </a:rPr>
              <a:t>. </a:t>
            </a:r>
            <a:r>
              <a:rPr lang="en-US" sz="3500" dirty="0">
                <a:solidFill>
                  <a:schemeClr val="tx1"/>
                </a:solidFill>
              </a:rPr>
              <a:t>The pollen is generally released in this </a:t>
            </a:r>
            <a:r>
              <a:rPr lang="en-US" sz="3500" dirty="0" err="1">
                <a:solidFill>
                  <a:schemeClr val="tx1"/>
                </a:solidFill>
              </a:rPr>
              <a:t>binucleate</a:t>
            </a:r>
            <a:r>
              <a:rPr lang="en-US" sz="3500" dirty="0">
                <a:solidFill>
                  <a:schemeClr val="tx1"/>
                </a:solidFill>
              </a:rPr>
              <a:t> stage. When the pollen lands onto the stigma of a flower, it is known as pollination. Shortly after pollination, the pollen germinates. The pollen tube enters the stigma and grows through the style.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494085"/>
          </a:xfrm>
          <a:prstGeom prst="rect">
            <a:avLst/>
          </a:prstGeom>
        </p:spPr>
        <p:txBody>
          <a:bodyPr wrap="square">
            <a:spAutoFit/>
          </a:bodyPr>
          <a:lstStyle/>
          <a:p>
            <a:pPr algn="just"/>
            <a:r>
              <a:rPr lang="en-US" sz="3200" dirty="0" smtClean="0"/>
              <a:t>The generative nucleus now undergoes a mitotic division to produce two male gametes or sperms. The pollen, along with the pollen tube, is known as </a:t>
            </a:r>
            <a:r>
              <a:rPr lang="en-US" sz="3200" dirty="0" err="1" smtClean="0"/>
              <a:t>microgametophyte</a:t>
            </a:r>
            <a:r>
              <a:rPr lang="en-US" sz="3200" dirty="0" smtClean="0"/>
              <a:t>. The pollen tube finally enters the ovule through a small pore, </a:t>
            </a:r>
            <a:r>
              <a:rPr lang="en-US" sz="3200" dirty="0" err="1" smtClean="0"/>
              <a:t>micropyle</a:t>
            </a:r>
            <a:r>
              <a:rPr lang="en-US" sz="3200" dirty="0" smtClean="0"/>
              <a:t>, and discharges the two sperms into the embryo sac. </a:t>
            </a:r>
          </a:p>
          <a:p>
            <a:pPr algn="just"/>
            <a:r>
              <a:rPr lang="en-IN" sz="3200" b="1" dirty="0" err="1"/>
              <a:t>Megagametogenesis</a:t>
            </a:r>
            <a:r>
              <a:rPr lang="en-IN" sz="3200" b="1" dirty="0"/>
              <a:t>: </a:t>
            </a:r>
            <a:r>
              <a:rPr lang="en-IN" sz="3200" dirty="0"/>
              <a:t>The nucleus of a functional megaspore divides </a:t>
            </a:r>
            <a:r>
              <a:rPr lang="en-IN" sz="3200" dirty="0" err="1"/>
              <a:t>mitotically</a:t>
            </a:r>
            <a:r>
              <a:rPr lang="en-IN" sz="3200" dirty="0"/>
              <a:t> to produce four or more nuclei. The exact number of nuclei and their arrangement vary considerably from one species to another. In most of the crop plants, megaspore nucleus undergoes three mitotic divisions to produce eight nuclei. </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28"/>
            <a:ext cx="8858280" cy="6636961"/>
          </a:xfrm>
          <a:prstGeom prst="rect">
            <a:avLst/>
          </a:prstGeom>
        </p:spPr>
        <p:txBody>
          <a:bodyPr wrap="square">
            <a:spAutoFit/>
          </a:bodyPr>
          <a:lstStyle/>
          <a:p>
            <a:pPr algn="just"/>
            <a:r>
              <a:rPr lang="en-IN" sz="3200" dirty="0" smtClean="0"/>
              <a:t>Three of these nuclei move to one pole and produce a central egg cell and two </a:t>
            </a:r>
            <a:r>
              <a:rPr lang="en-IN" sz="3200" dirty="0" err="1" smtClean="0"/>
              <a:t>synergid</a:t>
            </a:r>
            <a:r>
              <a:rPr lang="en-IN" sz="3200" dirty="0" smtClean="0"/>
              <a:t> cells; one </a:t>
            </a:r>
            <a:r>
              <a:rPr lang="en-IN" sz="3200" dirty="0" err="1" smtClean="0"/>
              <a:t>synergid</a:t>
            </a:r>
            <a:r>
              <a:rPr lang="en-IN" sz="3200" dirty="0" smtClean="0"/>
              <a:t> is situated on either side of the egg cell. Another three nuclei migrate to the opposite pole to give rise to antipodal cells. The two nuclei remaining in the centre, the polar nuclei, fuse to form a secondary nucleus. The megaspore thus develops into a mature </a:t>
            </a:r>
            <a:r>
              <a:rPr lang="en-IN" sz="3200" dirty="0" err="1" smtClean="0"/>
              <a:t>megagametophyte</a:t>
            </a:r>
            <a:r>
              <a:rPr lang="en-IN" sz="3200" dirty="0" smtClean="0"/>
              <a:t> or embryo sac. The development of embryo sac from a megaspore is known as </a:t>
            </a:r>
            <a:r>
              <a:rPr lang="en-IN" sz="3200" dirty="0" err="1" smtClean="0"/>
              <a:t>megagametogenesis</a:t>
            </a:r>
            <a:r>
              <a:rPr lang="en-IN" sz="3200" dirty="0" smtClean="0"/>
              <a:t>. The embryo sac generally contains one egg cell, two </a:t>
            </a:r>
            <a:r>
              <a:rPr lang="en-IN" sz="3200" dirty="0" err="1" smtClean="0"/>
              <a:t>synergids</a:t>
            </a:r>
            <a:r>
              <a:rPr lang="en-IN" sz="3200" dirty="0" smtClean="0"/>
              <a:t>, three antipodal cells (all haploid), and one diploid secondary nucleus.</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37097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fontAlgn="base">
              <a:buFont typeface="Arial" pitchFamily="34" charset="0"/>
              <a:buChar char="•"/>
            </a:pPr>
            <a:r>
              <a:rPr lang="en-US" sz="2400" dirty="0" smtClean="0"/>
              <a:t>Megaspore mother cell undergoes meiosis to yield four haploid megaspores.</a:t>
            </a:r>
          </a:p>
          <a:p>
            <a:pPr algn="just" fontAlgn="base">
              <a:buFont typeface="Arial" pitchFamily="34" charset="0"/>
              <a:buChar char="•"/>
            </a:pPr>
            <a:r>
              <a:rPr lang="en-US" sz="2400" dirty="0" smtClean="0"/>
              <a:t>Only one of the four megaspores function and form the female gametophyte, the remaining upper three megaspores degenerate.</a:t>
            </a:r>
          </a:p>
          <a:p>
            <a:pPr algn="just" fontAlgn="base">
              <a:buFont typeface="Arial" pitchFamily="34" charset="0"/>
              <a:buChar char="•"/>
            </a:pPr>
            <a:r>
              <a:rPr lang="en-US" sz="2400" dirty="0" smtClean="0"/>
              <a:t>Normally, the </a:t>
            </a:r>
            <a:r>
              <a:rPr lang="en-US" sz="2400" dirty="0" err="1" smtClean="0"/>
              <a:t>chalazal</a:t>
            </a:r>
            <a:r>
              <a:rPr lang="en-US" sz="2400" dirty="0" smtClean="0"/>
              <a:t> megaspore of tetrad is functional.</a:t>
            </a:r>
          </a:p>
          <a:p>
            <a:pPr algn="just" fontAlgn="base">
              <a:buFont typeface="Arial" pitchFamily="34" charset="0"/>
              <a:buChar char="•"/>
            </a:pPr>
            <a:r>
              <a:rPr lang="en-US" sz="2400" dirty="0" smtClean="0"/>
              <a:t>The </a:t>
            </a:r>
            <a:r>
              <a:rPr lang="en-US" sz="2400" dirty="0" err="1" smtClean="0"/>
              <a:t>megasporangium</a:t>
            </a:r>
            <a:r>
              <a:rPr lang="en-US" sz="2400" dirty="0" smtClean="0"/>
              <a:t> together with the integuments, is called ovule.</a:t>
            </a:r>
          </a:p>
          <a:p>
            <a:pPr algn="just" fontAlgn="base">
              <a:buFont typeface="Arial" pitchFamily="34" charset="0"/>
              <a:buChar char="•"/>
            </a:pPr>
            <a:r>
              <a:rPr lang="en-US" sz="2400" dirty="0" smtClean="0"/>
              <a:t>It is affixed to the placenta, on the inner wall of the ovary, by a stalk called </a:t>
            </a:r>
            <a:r>
              <a:rPr lang="en-US" sz="2400" dirty="0" err="1" smtClean="0"/>
              <a:t>funiculus</a:t>
            </a:r>
            <a:r>
              <a:rPr lang="en-US" sz="2400" dirty="0" smtClean="0"/>
              <a:t>.</a:t>
            </a:r>
          </a:p>
          <a:p>
            <a:pPr algn="just" fontAlgn="base">
              <a:buFont typeface="Arial" pitchFamily="34" charset="0"/>
              <a:buChar char="•"/>
            </a:pPr>
            <a:r>
              <a:rPr lang="en-US" sz="2400" dirty="0" smtClean="0"/>
              <a:t>An ovule ready for fertilization constitutes of </a:t>
            </a:r>
            <a:r>
              <a:rPr lang="en-US" sz="2400" dirty="0" err="1" smtClean="0"/>
              <a:t>nucellar</a:t>
            </a:r>
            <a:r>
              <a:rPr lang="en-US" sz="2400" dirty="0" smtClean="0"/>
              <a:t> tissue covered almost completely by one or two integuments, leaving a small opening at the apical end.</a:t>
            </a:r>
          </a:p>
          <a:p>
            <a:pPr algn="just" fontAlgn="base">
              <a:buFont typeface="Arial" pitchFamily="34" charset="0"/>
              <a:buChar char="•"/>
            </a:pPr>
            <a:r>
              <a:rPr lang="en-US" sz="2400" dirty="0" smtClean="0"/>
              <a:t>This opening termed as </a:t>
            </a:r>
            <a:r>
              <a:rPr lang="en-US" sz="2400" dirty="0" err="1" smtClean="0"/>
              <a:t>micropyle</a:t>
            </a:r>
            <a:r>
              <a:rPr lang="en-US" sz="2400" dirty="0" smtClean="0"/>
              <a:t> is the main passage for the entry of the pollen tube in the ovule.</a:t>
            </a:r>
          </a:p>
          <a:p>
            <a:pPr algn="just" fontAlgn="base">
              <a:buFont typeface="Arial" pitchFamily="34" charset="0"/>
              <a:buChar char="•"/>
            </a:pPr>
            <a:r>
              <a:rPr lang="en-US" sz="2400" dirty="0" smtClean="0"/>
              <a:t>The basal region of the ovule where </a:t>
            </a:r>
            <a:r>
              <a:rPr lang="en-US" sz="2400" dirty="0" err="1" smtClean="0"/>
              <a:t>funiculus</a:t>
            </a:r>
            <a:r>
              <a:rPr lang="en-US" sz="2400" dirty="0" smtClean="0"/>
              <a:t> is affixed is called </a:t>
            </a:r>
            <a:r>
              <a:rPr lang="en-US" sz="2400" dirty="0" err="1" smtClean="0"/>
              <a:t>chalaza</a:t>
            </a:r>
            <a:r>
              <a:rPr lang="en-US" sz="2400" dirty="0" smtClean="0"/>
              <a:t>.</a:t>
            </a:r>
          </a:p>
          <a:p>
            <a:pPr algn="just" fontAlgn="base">
              <a:buFont typeface="Arial" pitchFamily="34" charset="0"/>
              <a:buChar char="•"/>
            </a:pPr>
            <a:r>
              <a:rPr lang="en-US" sz="2400" dirty="0" smtClean="0"/>
              <a:t>In the </a:t>
            </a:r>
            <a:r>
              <a:rPr lang="en-US" sz="2400" dirty="0" err="1" smtClean="0"/>
              <a:t>nucellus</a:t>
            </a:r>
            <a:r>
              <a:rPr lang="en-US" sz="2400" dirty="0" smtClean="0"/>
              <a:t>, the female gametophyte is present, also called embryo sac.</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428728" y="428604"/>
            <a:ext cx="5643601" cy="585791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srcRect/>
          <a:stretch>
            <a:fillRect/>
          </a:stretch>
        </p:blipFill>
        <p:spPr bwMode="auto">
          <a:xfrm>
            <a:off x="0" y="285728"/>
            <a:ext cx="9144000" cy="6357982"/>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509</Words>
  <Application>Microsoft Office PowerPoint</Application>
  <PresentationFormat>On-screen Show (4:3)</PresentationFormat>
  <Paragraphs>21</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Slide 2</vt:lpstr>
      <vt:lpstr>Slide 3</vt:lpstr>
      <vt:lpstr>Slide 4</vt:lpstr>
      <vt:lpstr>Slide 5</vt:lpstr>
      <vt:lpstr>Slide 6</vt:lpstr>
      <vt:lpstr>Slide 7</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3</cp:revision>
  <dcterms:created xsi:type="dcterms:W3CDTF">2020-11-30T09:22:38Z</dcterms:created>
  <dcterms:modified xsi:type="dcterms:W3CDTF">2021-06-01T08:51:24Z</dcterms:modified>
</cp:coreProperties>
</file>