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1" r:id="rId15"/>
    <p:sldId id="272" r:id="rId16"/>
    <p:sldId id="273" r:id="rId17"/>
    <p:sldId id="277" r:id="rId18"/>
    <p:sldId id="278" r:id="rId19"/>
    <p:sldId id="274" r:id="rId20"/>
    <p:sldId id="275" r:id="rId21"/>
    <p:sldId id="276" r:id="rId22"/>
    <p:sldId id="280" r:id="rId23"/>
    <p:sldId id="281" r:id="rId24"/>
    <p:sldId id="282" r:id="rId25"/>
    <p:sldId id="283" r:id="rId26"/>
    <p:sldId id="284" r:id="rId27"/>
    <p:sldId id="285" r:id="rId28"/>
    <p:sldId id="286" r:id="rId29"/>
    <p:sldId id="287" r:id="rId30"/>
    <p:sldId id="288" r:id="rId31"/>
    <p:sldId id="289" r:id="rId32"/>
    <p:sldId id="300" r:id="rId33"/>
    <p:sldId id="301" r:id="rId34"/>
    <p:sldId id="302" r:id="rId35"/>
    <p:sldId id="303" r:id="rId36"/>
    <p:sldId id="304" r:id="rId37"/>
    <p:sldId id="305" r:id="rId38"/>
    <p:sldId id="307" r:id="rId39"/>
    <p:sldId id="308" r:id="rId40"/>
    <p:sldId id="309" r:id="rId41"/>
    <p:sldId id="310" r:id="rId42"/>
    <p:sldId id="311" r:id="rId43"/>
    <p:sldId id="312" r:id="rId44"/>
    <p:sldId id="313" r:id="rId45"/>
    <p:sldId id="268" r:id="rId46"/>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108"/>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12-Mar-21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12-Mar-21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12-Mar-21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9144000" cy="6857998"/>
          </a:xfrm>
          <a:prstGeom prst="rect">
            <a:avLst/>
          </a:prstGeom>
          <a:blipFill>
            <a:blip r:embed="rId2" cstate="print"/>
            <a:stretch>
              <a:fillRect/>
            </a:stretch>
          </a:blip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12-Mar-21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12-Mar-21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215893" y="577722"/>
            <a:ext cx="2712212" cy="513715"/>
          </a:xfrm>
          <a:prstGeom prst="rect">
            <a:avLst/>
          </a:prstGeom>
        </p:spPr>
        <p:txBody>
          <a:bodyPr wrap="square" lIns="0" tIns="0" rIns="0" bIns="0">
            <a:spAutoFit/>
          </a:bodyPr>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535940" y="1509941"/>
            <a:ext cx="8072119" cy="412369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12-Mar-21</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png"/><Relationship Id="rId1" Type="http://schemas.openxmlformats.org/officeDocument/2006/relationships/slideLayout" Target="../slideLayouts/slideLayout5.xml"/><Relationship Id="rId6" Type="http://schemas.openxmlformats.org/officeDocument/2006/relationships/image" Target="../media/image12.png"/><Relationship Id="rId5" Type="http://schemas.openxmlformats.org/officeDocument/2006/relationships/image" Target="../media/image11.png"/><Relationship Id="rId10" Type="http://schemas.openxmlformats.org/officeDocument/2006/relationships/image" Target="../media/image16.png"/><Relationship Id="rId4" Type="http://schemas.openxmlformats.org/officeDocument/2006/relationships/image" Target="../media/image10.png"/><Relationship Id="rId9" Type="http://schemas.openxmlformats.org/officeDocument/2006/relationships/image" Target="../media/image15.png"/></Relationships>
</file>

<file path=ppt/slides/_rels/slide2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jpeg"/><Relationship Id="rId1" Type="http://schemas.openxmlformats.org/officeDocument/2006/relationships/slideLayout" Target="../slideLayouts/slideLayout5.xml"/><Relationship Id="rId4" Type="http://schemas.openxmlformats.org/officeDocument/2006/relationships/image" Target="../media/image22.png"/></Relationships>
</file>

<file path=ppt/slides/_rels/slide29.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2.xml"/><Relationship Id="rId5" Type="http://schemas.openxmlformats.org/officeDocument/2006/relationships/image" Target="../media/image31.png"/><Relationship Id="rId4" Type="http://schemas.openxmlformats.org/officeDocument/2006/relationships/image" Target="../media/image30.png"/></Relationships>
</file>

<file path=ppt/slides/_rels/slide34.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5.xml"/><Relationship Id="rId5" Type="http://schemas.openxmlformats.org/officeDocument/2006/relationships/image" Target="../media/image35.png"/><Relationship Id="rId4" Type="http://schemas.openxmlformats.org/officeDocument/2006/relationships/image" Target="../media/image34.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905545" y="1245620"/>
            <a:ext cx="7342444" cy="4900685"/>
          </a:xfrm>
          <a:prstGeom prst="rect">
            <a:avLst/>
          </a:prstGeom>
          <a:blipFill>
            <a:blip r:embed="rId2" cstate="print"/>
            <a:stretch>
              <a:fillRect/>
            </a:stretch>
          </a:blipFill>
        </p:spPr>
        <p:txBody>
          <a:bodyPr wrap="square" lIns="0" tIns="0" rIns="0" bIns="0" rtlCol="0"/>
          <a:lstStyle/>
          <a:p>
            <a:endParaRPr/>
          </a:p>
        </p:txBody>
      </p:sp>
      <p:sp>
        <p:nvSpPr>
          <p:cNvPr id="3" name="object 3"/>
          <p:cNvSpPr txBox="1">
            <a:spLocks noGrp="1"/>
          </p:cNvSpPr>
          <p:nvPr>
            <p:ph type="title"/>
          </p:nvPr>
        </p:nvSpPr>
        <p:spPr>
          <a:xfrm>
            <a:off x="1600200" y="381000"/>
            <a:ext cx="5410200" cy="696595"/>
          </a:xfrm>
          <a:prstGeom prst="rect">
            <a:avLst/>
          </a:prstGeom>
          <a:solidFill>
            <a:schemeClr val="accent3">
              <a:lumMod val="40000"/>
              <a:lumOff val="60000"/>
            </a:schemeClr>
          </a:solidFill>
          <a:ln>
            <a:solidFill>
              <a:srgbClr val="FF0000"/>
            </a:solidFill>
          </a:ln>
        </p:spPr>
        <p:txBody>
          <a:bodyPr vert="horz" wrap="square" lIns="0" tIns="13335" rIns="0" bIns="0" rtlCol="0">
            <a:spAutoFit/>
          </a:bodyPr>
          <a:lstStyle/>
          <a:p>
            <a:pPr marL="12700" algn="ctr">
              <a:lnSpc>
                <a:spcPct val="100000"/>
              </a:lnSpc>
              <a:spcBef>
                <a:spcPts val="105"/>
              </a:spcBef>
            </a:pPr>
            <a:r>
              <a:rPr sz="4400" b="0" spc="-5" dirty="0">
                <a:latin typeface="Times New Roman" pitchFamily="18" charset="0"/>
                <a:cs typeface="Times New Roman" pitchFamily="18" charset="0"/>
              </a:rPr>
              <a:t>Seed</a:t>
            </a:r>
            <a:r>
              <a:rPr sz="4400" b="0" spc="-90" dirty="0">
                <a:latin typeface="Times New Roman" pitchFamily="18" charset="0"/>
                <a:cs typeface="Times New Roman" pitchFamily="18" charset="0"/>
              </a:rPr>
              <a:t> </a:t>
            </a:r>
            <a:r>
              <a:rPr sz="4400" b="0" spc="-5" dirty="0">
                <a:latin typeface="Times New Roman" pitchFamily="18" charset="0"/>
                <a:cs typeface="Times New Roman" pitchFamily="18" charset="0"/>
              </a:rPr>
              <a:t>Multiplication</a:t>
            </a:r>
            <a:endParaRPr sz="44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6705600" y="152400"/>
            <a:ext cx="2290572" cy="1676400"/>
          </a:xfrm>
          <a:prstGeom prst="rect">
            <a:avLst/>
          </a:prstGeom>
          <a:blipFill>
            <a:blip r:embed="rId2" cstate="print"/>
            <a:stretch>
              <a:fillRect/>
            </a:stretch>
          </a:blipFill>
        </p:spPr>
        <p:txBody>
          <a:bodyPr wrap="square" lIns="0" tIns="0" rIns="0" bIns="0" rtlCol="0"/>
          <a:lstStyle/>
          <a:p>
            <a:endParaRPr>
              <a:latin typeface="Times New Roman" pitchFamily="18" charset="0"/>
              <a:cs typeface="Times New Roman" pitchFamily="18" charset="0"/>
            </a:endParaRPr>
          </a:p>
        </p:txBody>
      </p:sp>
      <p:sp>
        <p:nvSpPr>
          <p:cNvPr id="3" name="object 3"/>
          <p:cNvSpPr txBox="1">
            <a:spLocks noGrp="1"/>
          </p:cNvSpPr>
          <p:nvPr>
            <p:ph type="title"/>
          </p:nvPr>
        </p:nvSpPr>
        <p:spPr>
          <a:prstGeom prst="rect">
            <a:avLst/>
          </a:prstGeom>
          <a:solidFill>
            <a:schemeClr val="accent3">
              <a:lumMod val="40000"/>
              <a:lumOff val="60000"/>
            </a:schemeClr>
          </a:solidFill>
          <a:ln>
            <a:solidFill>
              <a:srgbClr val="FF0000"/>
            </a:solidFill>
          </a:ln>
        </p:spPr>
        <p:txBody>
          <a:bodyPr vert="horz" wrap="square" lIns="0" tIns="13335" rIns="0" bIns="0" rtlCol="0">
            <a:spAutoFit/>
          </a:bodyPr>
          <a:lstStyle/>
          <a:p>
            <a:pPr marL="14604">
              <a:lnSpc>
                <a:spcPct val="100000"/>
              </a:lnSpc>
              <a:spcBef>
                <a:spcPts val="105"/>
              </a:spcBef>
            </a:pPr>
            <a:r>
              <a:rPr dirty="0">
                <a:latin typeface="Times New Roman" pitchFamily="18" charset="0"/>
                <a:cs typeface="Times New Roman" pitchFamily="18" charset="0"/>
              </a:rPr>
              <a:t>Certified</a:t>
            </a:r>
            <a:r>
              <a:rPr spc="-100" dirty="0">
                <a:latin typeface="Times New Roman" pitchFamily="18" charset="0"/>
                <a:cs typeface="Times New Roman" pitchFamily="18" charset="0"/>
              </a:rPr>
              <a:t> </a:t>
            </a:r>
            <a:r>
              <a:rPr spc="-5" dirty="0">
                <a:latin typeface="Times New Roman" pitchFamily="18" charset="0"/>
                <a:cs typeface="Times New Roman" pitchFamily="18" charset="0"/>
              </a:rPr>
              <a:t>seed</a:t>
            </a:r>
          </a:p>
        </p:txBody>
      </p:sp>
      <p:sp>
        <p:nvSpPr>
          <p:cNvPr id="4" name="object 4"/>
          <p:cNvSpPr txBox="1"/>
          <p:nvPr/>
        </p:nvSpPr>
        <p:spPr>
          <a:xfrm>
            <a:off x="535940" y="1563065"/>
            <a:ext cx="8150860" cy="4766689"/>
          </a:xfrm>
          <a:prstGeom prst="rect">
            <a:avLst/>
          </a:prstGeom>
        </p:spPr>
        <p:txBody>
          <a:bodyPr vert="horz" wrap="square" lIns="0" tIns="64769" rIns="0" bIns="0" rtlCol="0">
            <a:spAutoFit/>
          </a:bodyPr>
          <a:lstStyle/>
          <a:p>
            <a:pPr marL="355600" marR="553720" indent="-343535" algn="just">
              <a:lnSpc>
                <a:spcPct val="150000"/>
              </a:lnSpc>
              <a:spcBef>
                <a:spcPts val="509"/>
              </a:spcBef>
              <a:buFont typeface="Arial"/>
              <a:buChar char="•"/>
              <a:tabLst>
                <a:tab pos="355600" algn="l"/>
                <a:tab pos="356235" algn="l"/>
              </a:tabLst>
            </a:pPr>
            <a:r>
              <a:rPr sz="2400" spc="-5" dirty="0" smtClean="0">
                <a:latin typeface="Times New Roman" pitchFamily="18" charset="0"/>
                <a:cs typeface="Times New Roman" pitchFamily="18" charset="0"/>
              </a:rPr>
              <a:t>Certified</a:t>
            </a:r>
            <a:r>
              <a:rPr lang="en-US" sz="2400" spc="-5" dirty="0" smtClean="0">
                <a:latin typeface="Times New Roman" pitchFamily="18" charset="0"/>
                <a:cs typeface="Times New Roman" pitchFamily="18" charset="0"/>
              </a:rPr>
              <a:t> </a:t>
            </a:r>
            <a:r>
              <a:rPr sz="2400" spc="-10" dirty="0" smtClean="0">
                <a:latin typeface="Times New Roman" pitchFamily="18" charset="0"/>
                <a:cs typeface="Times New Roman" pitchFamily="18" charset="0"/>
              </a:rPr>
              <a:t>seed </a:t>
            </a:r>
            <a:r>
              <a:rPr sz="2400" dirty="0">
                <a:latin typeface="Times New Roman" pitchFamily="18" charset="0"/>
                <a:cs typeface="Times New Roman" pitchFamily="18" charset="0"/>
              </a:rPr>
              <a:t>is </a:t>
            </a:r>
            <a:r>
              <a:rPr sz="2400" spc="-15" dirty="0">
                <a:latin typeface="Times New Roman" pitchFamily="18" charset="0"/>
                <a:cs typeface="Times New Roman" pitchFamily="18" charset="0"/>
              </a:rPr>
              <a:t>produced </a:t>
            </a:r>
            <a:r>
              <a:rPr sz="2400" spc="-20" dirty="0">
                <a:latin typeface="Times New Roman" pitchFamily="18" charset="0"/>
                <a:cs typeface="Times New Roman" pitchFamily="18" charset="0"/>
              </a:rPr>
              <a:t>from </a:t>
            </a:r>
            <a:r>
              <a:rPr sz="2400" spc="-10" dirty="0" smtClean="0">
                <a:latin typeface="Times New Roman" pitchFamily="18" charset="0"/>
                <a:cs typeface="Times New Roman" pitchFamily="18" charset="0"/>
              </a:rPr>
              <a:t>foundation,</a:t>
            </a:r>
            <a:r>
              <a:rPr lang="en-US" sz="2400" spc="-10" dirty="0" smtClean="0">
                <a:latin typeface="Times New Roman" pitchFamily="18" charset="0"/>
                <a:cs typeface="Times New Roman" pitchFamily="18" charset="0"/>
              </a:rPr>
              <a:t> </a:t>
            </a:r>
            <a:r>
              <a:rPr sz="2400" spc="-20" dirty="0" smtClean="0">
                <a:latin typeface="Times New Roman" pitchFamily="18" charset="0"/>
                <a:cs typeface="Times New Roman" pitchFamily="18" charset="0"/>
              </a:rPr>
              <a:t>registered</a:t>
            </a:r>
            <a:r>
              <a:rPr lang="en-US" sz="2400" spc="-20" dirty="0" smtClean="0">
                <a:latin typeface="Times New Roman" pitchFamily="18" charset="0"/>
                <a:cs typeface="Times New Roman" pitchFamily="18" charset="0"/>
              </a:rPr>
              <a:t> </a:t>
            </a:r>
            <a:r>
              <a:rPr sz="2400" spc="-5" dirty="0" smtClean="0">
                <a:latin typeface="Times New Roman" pitchFamily="18" charset="0"/>
                <a:cs typeface="Times New Roman" pitchFamily="18" charset="0"/>
              </a:rPr>
              <a:t>or</a:t>
            </a:r>
            <a:r>
              <a:rPr lang="en-US" sz="2400" spc="-5" dirty="0">
                <a:latin typeface="Times New Roman" pitchFamily="18" charset="0"/>
                <a:cs typeface="Times New Roman" pitchFamily="18" charset="0"/>
              </a:rPr>
              <a:t> </a:t>
            </a:r>
            <a:r>
              <a:rPr sz="2400" spc="-5" dirty="0" smtClean="0">
                <a:latin typeface="Times New Roman" pitchFamily="18" charset="0"/>
                <a:cs typeface="Times New Roman" pitchFamily="18" charset="0"/>
              </a:rPr>
              <a:t>certify</a:t>
            </a:r>
            <a:r>
              <a:rPr sz="2400" spc="10" dirty="0" smtClean="0">
                <a:latin typeface="Times New Roman" pitchFamily="18" charset="0"/>
                <a:cs typeface="Times New Roman" pitchFamily="18" charset="0"/>
              </a:rPr>
              <a:t> </a:t>
            </a:r>
            <a:r>
              <a:rPr sz="2400" spc="-10" dirty="0">
                <a:latin typeface="Times New Roman" pitchFamily="18" charset="0"/>
                <a:cs typeface="Times New Roman" pitchFamily="18" charset="0"/>
              </a:rPr>
              <a:t>seed.</a:t>
            </a:r>
            <a:endParaRPr sz="2400" dirty="0">
              <a:latin typeface="Times New Roman" pitchFamily="18" charset="0"/>
              <a:cs typeface="Times New Roman" pitchFamily="18" charset="0"/>
            </a:endParaRPr>
          </a:p>
          <a:p>
            <a:pPr marL="355600" marR="167005" indent="-343535" algn="just">
              <a:lnSpc>
                <a:spcPct val="150000"/>
              </a:lnSpc>
              <a:spcBef>
                <a:spcPts val="720"/>
              </a:spcBef>
              <a:buFont typeface="Arial"/>
              <a:buChar char="•"/>
              <a:tabLst>
                <a:tab pos="355600" algn="l"/>
                <a:tab pos="356235" algn="l"/>
              </a:tabLst>
            </a:pPr>
            <a:r>
              <a:rPr sz="2400" spc="-5" dirty="0">
                <a:latin typeface="Times New Roman" pitchFamily="18" charset="0"/>
                <a:cs typeface="Times New Roman" pitchFamily="18" charset="0"/>
              </a:rPr>
              <a:t>This </a:t>
            </a:r>
            <a:r>
              <a:rPr sz="2400" dirty="0">
                <a:latin typeface="Times New Roman" pitchFamily="18" charset="0"/>
                <a:cs typeface="Times New Roman" pitchFamily="18" charset="0"/>
              </a:rPr>
              <a:t>is </a:t>
            </a:r>
            <a:r>
              <a:rPr sz="2400" spc="-5" dirty="0">
                <a:latin typeface="Times New Roman" pitchFamily="18" charset="0"/>
                <a:cs typeface="Times New Roman" pitchFamily="18" charset="0"/>
              </a:rPr>
              <a:t>so known </a:t>
            </a:r>
            <a:r>
              <a:rPr sz="2400" spc="-10" dirty="0">
                <a:latin typeface="Times New Roman" pitchFamily="18" charset="0"/>
                <a:cs typeface="Times New Roman" pitchFamily="18" charset="0"/>
              </a:rPr>
              <a:t>because </a:t>
            </a:r>
            <a:r>
              <a:rPr sz="2400" dirty="0">
                <a:latin typeface="Times New Roman" pitchFamily="18" charset="0"/>
                <a:cs typeface="Times New Roman" pitchFamily="18" charset="0"/>
              </a:rPr>
              <a:t>it is </a:t>
            </a:r>
            <a:r>
              <a:rPr sz="2400" spc="-5" dirty="0">
                <a:latin typeface="Times New Roman" pitchFamily="18" charset="0"/>
                <a:cs typeface="Times New Roman" pitchFamily="18" charset="0"/>
              </a:rPr>
              <a:t>certified </a:t>
            </a:r>
            <a:r>
              <a:rPr sz="2400" spc="-15" dirty="0">
                <a:latin typeface="Times New Roman" pitchFamily="18" charset="0"/>
                <a:cs typeface="Times New Roman" pitchFamily="18" charset="0"/>
              </a:rPr>
              <a:t>by </a:t>
            </a:r>
            <a:r>
              <a:rPr sz="2400" dirty="0">
                <a:latin typeface="Times New Roman" pitchFamily="18" charset="0"/>
                <a:cs typeface="Times New Roman" pitchFamily="18" charset="0"/>
              </a:rPr>
              <a:t>the  </a:t>
            </a:r>
            <a:r>
              <a:rPr sz="2400" spc="-5" dirty="0">
                <a:latin typeface="Times New Roman" pitchFamily="18" charset="0"/>
                <a:cs typeface="Times New Roman" pitchFamily="18" charset="0"/>
              </a:rPr>
              <a:t>SCPPC </a:t>
            </a:r>
            <a:r>
              <a:rPr sz="2400" dirty="0">
                <a:latin typeface="Times New Roman" pitchFamily="18" charset="0"/>
                <a:cs typeface="Times New Roman" pitchFamily="18" charset="0"/>
              </a:rPr>
              <a:t>as </a:t>
            </a:r>
            <a:r>
              <a:rPr sz="2400" spc="-10" dirty="0">
                <a:latin typeface="Times New Roman" pitchFamily="18" charset="0"/>
                <a:cs typeface="Times New Roman" pitchFamily="18" charset="0"/>
              </a:rPr>
              <a:t>suitable </a:t>
            </a:r>
            <a:r>
              <a:rPr sz="2400" spc="-5" dirty="0">
                <a:latin typeface="Times New Roman" pitchFamily="18" charset="0"/>
                <a:cs typeface="Times New Roman" pitchFamily="18" charset="0"/>
              </a:rPr>
              <a:t>seed </a:t>
            </a:r>
            <a:r>
              <a:rPr sz="2400" spc="-25" dirty="0">
                <a:latin typeface="Times New Roman" pitchFamily="18" charset="0"/>
                <a:cs typeface="Times New Roman" pitchFamily="18" charset="0"/>
              </a:rPr>
              <a:t>for </a:t>
            </a:r>
            <a:r>
              <a:rPr sz="2400" spc="-10" dirty="0">
                <a:latin typeface="Times New Roman" pitchFamily="18" charset="0"/>
                <a:cs typeface="Times New Roman" pitchFamily="18" charset="0"/>
              </a:rPr>
              <a:t>raising </a:t>
            </a:r>
            <a:r>
              <a:rPr sz="2400" dirty="0">
                <a:latin typeface="Times New Roman" pitchFamily="18" charset="0"/>
                <a:cs typeface="Times New Roman" pitchFamily="18" charset="0"/>
              </a:rPr>
              <a:t>a </a:t>
            </a:r>
            <a:r>
              <a:rPr sz="2400" spc="-10" dirty="0">
                <a:latin typeface="Times New Roman" pitchFamily="18" charset="0"/>
                <a:cs typeface="Times New Roman" pitchFamily="18" charset="0"/>
              </a:rPr>
              <a:t>good</a:t>
            </a:r>
            <a:r>
              <a:rPr sz="2400" spc="-20" dirty="0">
                <a:latin typeface="Times New Roman" pitchFamily="18" charset="0"/>
                <a:cs typeface="Times New Roman" pitchFamily="18" charset="0"/>
              </a:rPr>
              <a:t> </a:t>
            </a:r>
            <a:r>
              <a:rPr sz="2400" spc="-15" dirty="0">
                <a:latin typeface="Times New Roman" pitchFamily="18" charset="0"/>
                <a:cs typeface="Times New Roman" pitchFamily="18" charset="0"/>
              </a:rPr>
              <a:t>crop.</a:t>
            </a:r>
            <a:endParaRPr sz="2400" dirty="0">
              <a:latin typeface="Times New Roman" pitchFamily="18" charset="0"/>
              <a:cs typeface="Times New Roman" pitchFamily="18" charset="0"/>
            </a:endParaRPr>
          </a:p>
          <a:p>
            <a:pPr marL="355600" marR="5080" indent="-343535" algn="just">
              <a:lnSpc>
                <a:spcPct val="150000"/>
              </a:lnSpc>
              <a:spcBef>
                <a:spcPts val="725"/>
              </a:spcBef>
              <a:buFont typeface="Arial"/>
              <a:buChar char="•"/>
              <a:tabLst>
                <a:tab pos="355600" algn="l"/>
                <a:tab pos="356235" algn="l"/>
              </a:tabLst>
            </a:pPr>
            <a:r>
              <a:rPr sz="2400" spc="-5" dirty="0">
                <a:latin typeface="Times New Roman" pitchFamily="18" charset="0"/>
                <a:cs typeface="Times New Roman" pitchFamily="18" charset="0"/>
              </a:rPr>
              <a:t>The certified seed </a:t>
            </a:r>
            <a:r>
              <a:rPr sz="2400" dirty="0">
                <a:latin typeface="Times New Roman" pitchFamily="18" charset="0"/>
                <a:cs typeface="Times New Roman" pitchFamily="18" charset="0"/>
              </a:rPr>
              <a:t>is </a:t>
            </a:r>
            <a:r>
              <a:rPr sz="2400" spc="-5" dirty="0">
                <a:latin typeface="Times New Roman" pitchFamily="18" charset="0"/>
                <a:cs typeface="Times New Roman" pitchFamily="18" charset="0"/>
              </a:rPr>
              <a:t>annually </a:t>
            </a:r>
            <a:r>
              <a:rPr sz="2400" spc="-15" dirty="0">
                <a:latin typeface="Times New Roman" pitchFamily="18" charset="0"/>
                <a:cs typeface="Times New Roman" pitchFamily="18" charset="0"/>
              </a:rPr>
              <a:t>produced </a:t>
            </a:r>
            <a:r>
              <a:rPr sz="2400" spc="-10" dirty="0">
                <a:latin typeface="Times New Roman" pitchFamily="18" charset="0"/>
                <a:cs typeface="Times New Roman" pitchFamily="18" charset="0"/>
              </a:rPr>
              <a:t>by  </a:t>
            </a:r>
            <a:r>
              <a:rPr sz="2400" spc="-15" dirty="0">
                <a:latin typeface="Times New Roman" pitchFamily="18" charset="0"/>
                <a:cs typeface="Times New Roman" pitchFamily="18" charset="0"/>
              </a:rPr>
              <a:t>progressive </a:t>
            </a:r>
            <a:r>
              <a:rPr sz="2400" spc="-20" dirty="0">
                <a:latin typeface="Times New Roman" pitchFamily="18" charset="0"/>
                <a:cs typeface="Times New Roman" pitchFamily="18" charset="0"/>
              </a:rPr>
              <a:t>farmers </a:t>
            </a:r>
            <a:r>
              <a:rPr sz="2400" spc="-10" dirty="0">
                <a:latin typeface="Times New Roman" pitchFamily="18" charset="0"/>
                <a:cs typeface="Times New Roman" pitchFamily="18" charset="0"/>
              </a:rPr>
              <a:t>according </a:t>
            </a:r>
            <a:r>
              <a:rPr sz="2400" spc="-15" dirty="0">
                <a:latin typeface="Times New Roman" pitchFamily="18" charset="0"/>
                <a:cs typeface="Times New Roman" pitchFamily="18" charset="0"/>
              </a:rPr>
              <a:t>to standard </a:t>
            </a:r>
            <a:r>
              <a:rPr sz="2400" spc="-5" dirty="0">
                <a:latin typeface="Times New Roman" pitchFamily="18" charset="0"/>
                <a:cs typeface="Times New Roman" pitchFamily="18" charset="0"/>
              </a:rPr>
              <a:t>seed  </a:t>
            </a:r>
            <a:r>
              <a:rPr sz="2400" spc="-10" dirty="0">
                <a:latin typeface="Times New Roman" pitchFamily="18" charset="0"/>
                <a:cs typeface="Times New Roman" pitchFamily="18" charset="0"/>
              </a:rPr>
              <a:t>production practices.</a:t>
            </a:r>
            <a:endParaRPr sz="2400" dirty="0">
              <a:latin typeface="Times New Roman" pitchFamily="18" charset="0"/>
              <a:cs typeface="Times New Roman" pitchFamily="18" charset="0"/>
            </a:endParaRPr>
          </a:p>
          <a:p>
            <a:pPr marL="355600" marR="266065" indent="-343535" algn="just">
              <a:lnSpc>
                <a:spcPct val="150000"/>
              </a:lnSpc>
              <a:spcBef>
                <a:spcPts val="720"/>
              </a:spcBef>
              <a:buFont typeface="Arial"/>
              <a:buChar char="•"/>
              <a:tabLst>
                <a:tab pos="355600" algn="l"/>
                <a:tab pos="356235" algn="l"/>
              </a:tabLst>
            </a:pPr>
            <a:r>
              <a:rPr sz="2400" spc="-135" dirty="0">
                <a:latin typeface="Times New Roman" pitchFamily="18" charset="0"/>
                <a:cs typeface="Times New Roman" pitchFamily="18" charset="0"/>
              </a:rPr>
              <a:t>To </a:t>
            </a:r>
            <a:r>
              <a:rPr sz="2400" spc="-5" dirty="0">
                <a:latin typeface="Times New Roman" pitchFamily="18" charset="0"/>
                <a:cs typeface="Times New Roman" pitchFamily="18" charset="0"/>
              </a:rPr>
              <a:t>be certified </a:t>
            </a:r>
            <a:r>
              <a:rPr sz="2400" spc="-20" dirty="0">
                <a:latin typeface="Times New Roman" pitchFamily="18" charset="0"/>
                <a:cs typeface="Times New Roman" pitchFamily="18" charset="0"/>
              </a:rPr>
              <a:t>,the </a:t>
            </a:r>
            <a:r>
              <a:rPr sz="2400" spc="-5" dirty="0">
                <a:latin typeface="Times New Roman" pitchFamily="18" charset="0"/>
                <a:cs typeface="Times New Roman" pitchFamily="18" charset="0"/>
              </a:rPr>
              <a:t>seed </a:t>
            </a:r>
            <a:r>
              <a:rPr sz="2400" spc="-10" dirty="0">
                <a:latin typeface="Times New Roman" pitchFamily="18" charset="0"/>
                <a:cs typeface="Times New Roman" pitchFamily="18" charset="0"/>
              </a:rPr>
              <a:t>must meet </a:t>
            </a:r>
            <a:r>
              <a:rPr sz="2400" dirty="0">
                <a:latin typeface="Times New Roman" pitchFamily="18" charset="0"/>
                <a:cs typeface="Times New Roman" pitchFamily="18" charset="0"/>
              </a:rPr>
              <a:t>the  </a:t>
            </a:r>
            <a:r>
              <a:rPr sz="2400" spc="-10" dirty="0">
                <a:latin typeface="Times New Roman" pitchFamily="18" charset="0"/>
                <a:cs typeface="Times New Roman" pitchFamily="18" charset="0"/>
              </a:rPr>
              <a:t>prescribed </a:t>
            </a:r>
            <a:r>
              <a:rPr sz="2400" spc="-15" dirty="0">
                <a:latin typeface="Times New Roman" pitchFamily="18" charset="0"/>
                <a:cs typeface="Times New Roman" pitchFamily="18" charset="0"/>
              </a:rPr>
              <a:t>requirements </a:t>
            </a:r>
            <a:r>
              <a:rPr sz="2400" spc="-20" dirty="0">
                <a:latin typeface="Times New Roman" pitchFamily="18" charset="0"/>
                <a:cs typeface="Times New Roman" pitchFamily="18" charset="0"/>
              </a:rPr>
              <a:t>regarding </a:t>
            </a:r>
            <a:r>
              <a:rPr sz="2400" spc="-5" dirty="0">
                <a:latin typeface="Times New Roman" pitchFamily="18" charset="0"/>
                <a:cs typeface="Times New Roman" pitchFamily="18" charset="0"/>
              </a:rPr>
              <a:t>purity </a:t>
            </a:r>
            <a:r>
              <a:rPr sz="2400" dirty="0">
                <a:latin typeface="Times New Roman" pitchFamily="18" charset="0"/>
                <a:cs typeface="Times New Roman" pitchFamily="18" charset="0"/>
              </a:rPr>
              <a:t>and  </a:t>
            </a:r>
            <a:r>
              <a:rPr sz="2400" spc="-30" dirty="0">
                <a:latin typeface="Times New Roman" pitchFamily="18" charset="0"/>
                <a:cs typeface="Times New Roman" pitchFamily="18" charset="0"/>
              </a:rPr>
              <a:t>quality.</a:t>
            </a:r>
            <a:endParaRPr sz="24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90600" y="381000"/>
            <a:ext cx="7467600" cy="566181"/>
          </a:xfrm>
          <a:prstGeom prst="rect">
            <a:avLst/>
          </a:prstGeom>
          <a:solidFill>
            <a:schemeClr val="accent3">
              <a:lumMod val="40000"/>
              <a:lumOff val="60000"/>
            </a:schemeClr>
          </a:solidFill>
          <a:ln>
            <a:solidFill>
              <a:srgbClr val="FF0000"/>
            </a:solidFill>
          </a:ln>
        </p:spPr>
        <p:txBody>
          <a:bodyPr vert="horz" wrap="square" lIns="0" tIns="12065" rIns="0" bIns="0" rtlCol="0">
            <a:spAutoFit/>
          </a:bodyPr>
          <a:lstStyle/>
          <a:p>
            <a:pPr marL="12700">
              <a:lnSpc>
                <a:spcPct val="100000"/>
              </a:lnSpc>
              <a:spcBef>
                <a:spcPts val="95"/>
              </a:spcBef>
            </a:pPr>
            <a:r>
              <a:rPr sz="3600" spc="-20" dirty="0">
                <a:latin typeface="Times New Roman" pitchFamily="18" charset="0"/>
                <a:cs typeface="Times New Roman" pitchFamily="18" charset="0"/>
              </a:rPr>
              <a:t>Requirements </a:t>
            </a:r>
            <a:r>
              <a:rPr sz="3600" spc="-25" dirty="0">
                <a:latin typeface="Times New Roman" pitchFamily="18" charset="0"/>
                <a:cs typeface="Times New Roman" pitchFamily="18" charset="0"/>
              </a:rPr>
              <a:t>for </a:t>
            </a:r>
            <a:r>
              <a:rPr sz="3600" spc="-10" dirty="0">
                <a:latin typeface="Times New Roman" pitchFamily="18" charset="0"/>
                <a:cs typeface="Times New Roman" pitchFamily="18" charset="0"/>
              </a:rPr>
              <a:t>Certified</a:t>
            </a:r>
            <a:r>
              <a:rPr sz="3600" spc="75" dirty="0">
                <a:latin typeface="Times New Roman" pitchFamily="18" charset="0"/>
                <a:cs typeface="Times New Roman" pitchFamily="18" charset="0"/>
              </a:rPr>
              <a:t> </a:t>
            </a:r>
            <a:r>
              <a:rPr sz="3600" spc="-5" dirty="0">
                <a:latin typeface="Times New Roman" pitchFamily="18" charset="0"/>
                <a:cs typeface="Times New Roman" pitchFamily="18" charset="0"/>
              </a:rPr>
              <a:t>seed</a:t>
            </a:r>
            <a:endParaRPr sz="3600" dirty="0">
              <a:latin typeface="Times New Roman" pitchFamily="18" charset="0"/>
              <a:cs typeface="Times New Roman" pitchFamily="18" charset="0"/>
            </a:endParaRPr>
          </a:p>
        </p:txBody>
      </p:sp>
      <p:sp>
        <p:nvSpPr>
          <p:cNvPr id="3" name="object 3"/>
          <p:cNvSpPr txBox="1"/>
          <p:nvPr/>
        </p:nvSpPr>
        <p:spPr>
          <a:xfrm>
            <a:off x="533400" y="1143000"/>
            <a:ext cx="8229600" cy="5182509"/>
          </a:xfrm>
          <a:prstGeom prst="rect">
            <a:avLst/>
          </a:prstGeom>
        </p:spPr>
        <p:txBody>
          <a:bodyPr vert="horz" wrap="square" lIns="0" tIns="95250" rIns="0" bIns="0" rtlCol="0">
            <a:spAutoFit/>
          </a:bodyPr>
          <a:lstStyle/>
          <a:p>
            <a:pPr marL="355600" marR="71120" indent="-355600">
              <a:lnSpc>
                <a:spcPct val="150000"/>
              </a:lnSpc>
              <a:spcBef>
                <a:spcPts val="750"/>
              </a:spcBef>
              <a:buFont typeface="Arial"/>
              <a:buChar char="•"/>
              <a:tabLst>
                <a:tab pos="355600" algn="l"/>
                <a:tab pos="356235" algn="l"/>
              </a:tabLst>
            </a:pPr>
            <a:r>
              <a:rPr sz="2400" spc="-5" dirty="0">
                <a:latin typeface="Times New Roman" pitchFamily="18" charset="0"/>
                <a:cs typeface="Times New Roman" pitchFamily="18" charset="0"/>
              </a:rPr>
              <a:t>Genetic Purity </a:t>
            </a:r>
            <a:r>
              <a:rPr sz="2400" dirty="0">
                <a:latin typeface="Times New Roman" pitchFamily="18" charset="0"/>
                <a:cs typeface="Times New Roman" pitchFamily="18" charset="0"/>
              </a:rPr>
              <a:t>- </a:t>
            </a:r>
            <a:r>
              <a:rPr sz="2400" spc="-10" dirty="0">
                <a:latin typeface="Times New Roman" pitchFamily="18" charset="0"/>
                <a:cs typeface="Times New Roman" pitchFamily="18" charset="0"/>
              </a:rPr>
              <a:t>Absence </a:t>
            </a:r>
            <a:r>
              <a:rPr sz="2400" spc="-5" dirty="0">
                <a:latin typeface="Times New Roman" pitchFamily="18" charset="0"/>
                <a:cs typeface="Times New Roman" pitchFamily="18" charset="0"/>
              </a:rPr>
              <a:t>of seeds of other </a:t>
            </a:r>
            <a:r>
              <a:rPr sz="2400" spc="-10" dirty="0">
                <a:latin typeface="Times New Roman" pitchFamily="18" charset="0"/>
                <a:cs typeface="Times New Roman" pitchFamily="18" charset="0"/>
              </a:rPr>
              <a:t>varieties </a:t>
            </a:r>
            <a:r>
              <a:rPr sz="2400" spc="-5" dirty="0">
                <a:latin typeface="Times New Roman" pitchFamily="18" charset="0"/>
                <a:cs typeface="Times New Roman" pitchFamily="18" charset="0"/>
              </a:rPr>
              <a:t>of  </a:t>
            </a:r>
            <a:r>
              <a:rPr sz="2400" dirty="0">
                <a:latin typeface="Times New Roman" pitchFamily="18" charset="0"/>
                <a:cs typeface="Times New Roman" pitchFamily="18" charset="0"/>
              </a:rPr>
              <a:t>the </a:t>
            </a:r>
            <a:r>
              <a:rPr sz="2400" spc="-5" dirty="0">
                <a:latin typeface="Times New Roman" pitchFamily="18" charset="0"/>
                <a:cs typeface="Times New Roman" pitchFamily="18" charset="0"/>
              </a:rPr>
              <a:t>same </a:t>
            </a:r>
            <a:r>
              <a:rPr sz="2400" spc="-20" dirty="0">
                <a:latin typeface="Times New Roman" pitchFamily="18" charset="0"/>
                <a:cs typeface="Times New Roman" pitchFamily="18" charset="0"/>
              </a:rPr>
              <a:t>crop </a:t>
            </a:r>
            <a:r>
              <a:rPr sz="2400" spc="-5" dirty="0">
                <a:latin typeface="Times New Roman" pitchFamily="18" charset="0"/>
                <a:cs typeface="Times New Roman" pitchFamily="18" charset="0"/>
              </a:rPr>
              <a:t>species </a:t>
            </a:r>
            <a:r>
              <a:rPr sz="2400" dirty="0">
                <a:latin typeface="Times New Roman" pitchFamily="18" charset="0"/>
                <a:cs typeface="Times New Roman" pitchFamily="18" charset="0"/>
              </a:rPr>
              <a:t>as </a:t>
            </a:r>
            <a:r>
              <a:rPr sz="2400" spc="-10" dirty="0">
                <a:latin typeface="Times New Roman" pitchFamily="18" charset="0"/>
                <a:cs typeface="Times New Roman" pitchFamily="18" charset="0"/>
              </a:rPr>
              <a:t>well </a:t>
            </a:r>
            <a:r>
              <a:rPr sz="2400" dirty="0">
                <a:latin typeface="Times New Roman" pitchFamily="18" charset="0"/>
                <a:cs typeface="Times New Roman" pitchFamily="18" charset="0"/>
              </a:rPr>
              <a:t>as </a:t>
            </a:r>
            <a:r>
              <a:rPr sz="2400" spc="-5" dirty="0">
                <a:latin typeface="Times New Roman" pitchFamily="18" charset="0"/>
                <a:cs typeface="Times New Roman" pitchFamily="18" charset="0"/>
              </a:rPr>
              <a:t>of other  </a:t>
            </a:r>
            <a:r>
              <a:rPr sz="2400" spc="-20" dirty="0">
                <a:latin typeface="Times New Roman" pitchFamily="18" charset="0"/>
                <a:cs typeface="Times New Roman" pitchFamily="18" charset="0"/>
              </a:rPr>
              <a:t>crop</a:t>
            </a:r>
            <a:r>
              <a:rPr sz="2400" spc="-5" dirty="0">
                <a:latin typeface="Times New Roman" pitchFamily="18" charset="0"/>
                <a:cs typeface="Times New Roman" pitchFamily="18" charset="0"/>
              </a:rPr>
              <a:t> species</a:t>
            </a:r>
            <a:endParaRPr sz="2400" dirty="0">
              <a:latin typeface="Times New Roman" pitchFamily="18" charset="0"/>
              <a:cs typeface="Times New Roman" pitchFamily="18" charset="0"/>
            </a:endParaRPr>
          </a:p>
          <a:p>
            <a:pPr marL="355600" marR="5080" indent="-355600">
              <a:lnSpc>
                <a:spcPct val="150000"/>
              </a:lnSpc>
              <a:spcBef>
                <a:spcPts val="625"/>
              </a:spcBef>
              <a:buFont typeface="Arial"/>
              <a:buChar char="•"/>
              <a:tabLst>
                <a:tab pos="355600" algn="l"/>
                <a:tab pos="356235" algn="l"/>
              </a:tabLst>
            </a:pPr>
            <a:r>
              <a:rPr sz="2400" spc="-15" dirty="0">
                <a:latin typeface="Times New Roman" pitchFamily="18" charset="0"/>
                <a:cs typeface="Times New Roman" pitchFamily="18" charset="0"/>
              </a:rPr>
              <a:t>Physical </a:t>
            </a:r>
            <a:r>
              <a:rPr sz="2400" spc="-10" dirty="0">
                <a:latin typeface="Times New Roman" pitchFamily="18" charset="0"/>
                <a:cs typeface="Times New Roman" pitchFamily="18" charset="0"/>
              </a:rPr>
              <a:t>Purity </a:t>
            </a:r>
            <a:r>
              <a:rPr sz="2400" dirty="0">
                <a:latin typeface="Times New Roman" pitchFamily="18" charset="0"/>
                <a:cs typeface="Times New Roman" pitchFamily="18" charset="0"/>
              </a:rPr>
              <a:t>– </a:t>
            </a:r>
            <a:r>
              <a:rPr sz="2400" spc="-10" dirty="0">
                <a:latin typeface="Times New Roman" pitchFamily="18" charset="0"/>
                <a:cs typeface="Times New Roman" pitchFamily="18" charset="0"/>
              </a:rPr>
              <a:t>freedom </a:t>
            </a:r>
            <a:r>
              <a:rPr sz="2400" spc="-5" dirty="0">
                <a:latin typeface="Times New Roman" pitchFamily="18" charset="0"/>
                <a:cs typeface="Times New Roman" pitchFamily="18" charset="0"/>
              </a:rPr>
              <a:t>of seed </a:t>
            </a:r>
            <a:r>
              <a:rPr sz="2400" spc="-15" dirty="0">
                <a:latin typeface="Times New Roman" pitchFamily="18" charset="0"/>
                <a:cs typeface="Times New Roman" pitchFamily="18" charset="0"/>
              </a:rPr>
              <a:t>from </a:t>
            </a:r>
            <a:r>
              <a:rPr sz="2400" dirty="0">
                <a:latin typeface="Times New Roman" pitchFamily="18" charset="0"/>
                <a:cs typeface="Times New Roman" pitchFamily="18" charset="0"/>
              </a:rPr>
              <a:t>inert </a:t>
            </a:r>
            <a:r>
              <a:rPr sz="2400" spc="-20" dirty="0">
                <a:latin typeface="Times New Roman" pitchFamily="18" charset="0"/>
                <a:cs typeface="Times New Roman" pitchFamily="18" charset="0"/>
              </a:rPr>
              <a:t>matter  </a:t>
            </a:r>
            <a:r>
              <a:rPr sz="2400" spc="-5" dirty="0">
                <a:latin typeface="Times New Roman" pitchFamily="18" charset="0"/>
                <a:cs typeface="Times New Roman" pitchFamily="18" charset="0"/>
              </a:rPr>
              <a:t>(sand, pebbles) </a:t>
            </a:r>
            <a:r>
              <a:rPr sz="2400" dirty="0">
                <a:latin typeface="Times New Roman" pitchFamily="18" charset="0"/>
                <a:cs typeface="Times New Roman" pitchFamily="18" charset="0"/>
              </a:rPr>
              <a:t>and </a:t>
            </a:r>
            <a:r>
              <a:rPr sz="2400" spc="-15" dirty="0">
                <a:latin typeface="Times New Roman" pitchFamily="18" charset="0"/>
                <a:cs typeface="Times New Roman" pitchFamily="18" charset="0"/>
              </a:rPr>
              <a:t>defective </a:t>
            </a:r>
            <a:r>
              <a:rPr sz="2400" spc="-5" dirty="0">
                <a:latin typeface="Times New Roman" pitchFamily="18" charset="0"/>
                <a:cs typeface="Times New Roman" pitchFamily="18" charset="0"/>
              </a:rPr>
              <a:t>seed</a:t>
            </a:r>
            <a:r>
              <a:rPr sz="2400" spc="-140" dirty="0">
                <a:latin typeface="Times New Roman" pitchFamily="18" charset="0"/>
                <a:cs typeface="Times New Roman" pitchFamily="18" charset="0"/>
              </a:rPr>
              <a:t> </a:t>
            </a:r>
            <a:r>
              <a:rPr sz="2400" spc="-20" dirty="0">
                <a:latin typeface="Times New Roman" pitchFamily="18" charset="0"/>
                <a:cs typeface="Times New Roman" pitchFamily="18" charset="0"/>
              </a:rPr>
              <a:t>(broken,  </a:t>
            </a:r>
            <a:r>
              <a:rPr sz="2400" spc="-5" dirty="0">
                <a:latin typeface="Times New Roman" pitchFamily="18" charset="0"/>
                <a:cs typeface="Times New Roman" pitchFamily="18" charset="0"/>
              </a:rPr>
              <a:t>diseased,</a:t>
            </a:r>
            <a:r>
              <a:rPr sz="2400" spc="-45" dirty="0">
                <a:latin typeface="Times New Roman" pitchFamily="18" charset="0"/>
                <a:cs typeface="Times New Roman" pitchFamily="18" charset="0"/>
              </a:rPr>
              <a:t> </a:t>
            </a:r>
            <a:r>
              <a:rPr sz="2400" spc="-20" dirty="0">
                <a:latin typeface="Times New Roman" pitchFamily="18" charset="0"/>
                <a:cs typeface="Times New Roman" pitchFamily="18" charset="0"/>
              </a:rPr>
              <a:t>infested)</a:t>
            </a:r>
            <a:endParaRPr sz="2400" dirty="0">
              <a:latin typeface="Times New Roman" pitchFamily="18" charset="0"/>
              <a:cs typeface="Times New Roman" pitchFamily="18" charset="0"/>
            </a:endParaRPr>
          </a:p>
          <a:p>
            <a:pPr marL="355600" indent="-343535">
              <a:lnSpc>
                <a:spcPct val="150000"/>
              </a:lnSpc>
              <a:spcBef>
                <a:spcPts val="30"/>
              </a:spcBef>
              <a:buFont typeface="Arial"/>
              <a:buChar char="•"/>
              <a:tabLst>
                <a:tab pos="355600" algn="l"/>
                <a:tab pos="356235" algn="l"/>
              </a:tabLst>
            </a:pPr>
            <a:r>
              <a:rPr sz="2400" spc="-5" dirty="0">
                <a:latin typeface="Times New Roman" pitchFamily="18" charset="0"/>
                <a:cs typeface="Times New Roman" pitchFamily="18" charset="0"/>
              </a:rPr>
              <a:t>High Germination</a:t>
            </a:r>
            <a:r>
              <a:rPr sz="2400" spc="-10" dirty="0">
                <a:latin typeface="Times New Roman" pitchFamily="18" charset="0"/>
                <a:cs typeface="Times New Roman" pitchFamily="18" charset="0"/>
              </a:rPr>
              <a:t> </a:t>
            </a:r>
            <a:r>
              <a:rPr sz="2400" spc="-15" dirty="0">
                <a:latin typeface="Times New Roman" pitchFamily="18" charset="0"/>
                <a:cs typeface="Times New Roman" pitchFamily="18" charset="0"/>
              </a:rPr>
              <a:t>Rate</a:t>
            </a:r>
            <a:endParaRPr sz="2400" dirty="0">
              <a:latin typeface="Times New Roman" pitchFamily="18" charset="0"/>
              <a:cs typeface="Times New Roman" pitchFamily="18" charset="0"/>
            </a:endParaRPr>
          </a:p>
          <a:p>
            <a:pPr marL="355600" indent="-343535">
              <a:lnSpc>
                <a:spcPct val="150000"/>
              </a:lnSpc>
              <a:buFont typeface="Arial"/>
              <a:buChar char="•"/>
              <a:tabLst>
                <a:tab pos="355600" algn="l"/>
                <a:tab pos="356235" algn="l"/>
              </a:tabLst>
            </a:pPr>
            <a:r>
              <a:rPr sz="2400" spc="-10" dirty="0">
                <a:latin typeface="Times New Roman" pitchFamily="18" charset="0"/>
                <a:cs typeface="Times New Roman" pitchFamily="18" charset="0"/>
              </a:rPr>
              <a:t>Freedom </a:t>
            </a:r>
            <a:r>
              <a:rPr sz="2400" spc="-20" dirty="0">
                <a:latin typeface="Times New Roman" pitchFamily="18" charset="0"/>
                <a:cs typeface="Times New Roman" pitchFamily="18" charset="0"/>
              </a:rPr>
              <a:t>from </a:t>
            </a:r>
            <a:r>
              <a:rPr sz="2400" spc="-10" dirty="0">
                <a:latin typeface="Times New Roman" pitchFamily="18" charset="0"/>
                <a:cs typeface="Times New Roman" pitchFamily="18" charset="0"/>
              </a:rPr>
              <a:t>weed</a:t>
            </a:r>
            <a:r>
              <a:rPr sz="2400" spc="5" dirty="0">
                <a:latin typeface="Times New Roman" pitchFamily="18" charset="0"/>
                <a:cs typeface="Times New Roman" pitchFamily="18" charset="0"/>
              </a:rPr>
              <a:t> </a:t>
            </a:r>
            <a:r>
              <a:rPr sz="2400" spc="-5" dirty="0">
                <a:latin typeface="Times New Roman" pitchFamily="18" charset="0"/>
                <a:cs typeface="Times New Roman" pitchFamily="18" charset="0"/>
              </a:rPr>
              <a:t>seeds</a:t>
            </a:r>
            <a:endParaRPr sz="2400" dirty="0">
              <a:latin typeface="Times New Roman" pitchFamily="18" charset="0"/>
              <a:cs typeface="Times New Roman" pitchFamily="18" charset="0"/>
            </a:endParaRPr>
          </a:p>
          <a:p>
            <a:pPr marL="355600" indent="-343535">
              <a:lnSpc>
                <a:spcPct val="150000"/>
              </a:lnSpc>
              <a:buFont typeface="Arial"/>
              <a:buChar char="•"/>
              <a:tabLst>
                <a:tab pos="355600" algn="l"/>
                <a:tab pos="356235" algn="l"/>
              </a:tabLst>
            </a:pPr>
            <a:r>
              <a:rPr sz="2400" spc="-10" dirty="0">
                <a:latin typeface="Times New Roman" pitchFamily="18" charset="0"/>
                <a:cs typeface="Times New Roman" pitchFamily="18" charset="0"/>
              </a:rPr>
              <a:t>Freedom </a:t>
            </a:r>
            <a:r>
              <a:rPr sz="2400" spc="-20" dirty="0">
                <a:latin typeface="Times New Roman" pitchFamily="18" charset="0"/>
                <a:cs typeface="Times New Roman" pitchFamily="18" charset="0"/>
              </a:rPr>
              <a:t>from</a:t>
            </a:r>
            <a:r>
              <a:rPr sz="2400" spc="-15" dirty="0">
                <a:latin typeface="Times New Roman" pitchFamily="18" charset="0"/>
                <a:cs typeface="Times New Roman" pitchFamily="18" charset="0"/>
              </a:rPr>
              <a:t> </a:t>
            </a:r>
            <a:r>
              <a:rPr sz="2400" spc="-5" dirty="0">
                <a:latin typeface="Times New Roman" pitchFamily="18" charset="0"/>
                <a:cs typeface="Times New Roman" pitchFamily="18" charset="0"/>
              </a:rPr>
              <a:t>Diseases</a:t>
            </a:r>
            <a:endParaRPr sz="2400" dirty="0">
              <a:latin typeface="Times New Roman" pitchFamily="18" charset="0"/>
              <a:cs typeface="Times New Roman" pitchFamily="18" charset="0"/>
            </a:endParaRPr>
          </a:p>
          <a:p>
            <a:pPr marL="355600" marR="388620" indent="-343535">
              <a:lnSpc>
                <a:spcPct val="150000"/>
              </a:lnSpc>
              <a:spcBef>
                <a:spcPts val="650"/>
              </a:spcBef>
              <a:buFont typeface="Arial"/>
              <a:buChar char="•"/>
              <a:tabLst>
                <a:tab pos="355600" algn="l"/>
                <a:tab pos="356235" algn="l"/>
              </a:tabLst>
            </a:pPr>
            <a:r>
              <a:rPr sz="2400" spc="-5" dirty="0">
                <a:latin typeface="Times New Roman" pitchFamily="18" charset="0"/>
                <a:cs typeface="Times New Roman" pitchFamily="18" charset="0"/>
              </a:rPr>
              <a:t>Optimum </a:t>
            </a:r>
            <a:r>
              <a:rPr sz="2400" spc="-10" dirty="0">
                <a:latin typeface="Times New Roman" pitchFamily="18" charset="0"/>
                <a:cs typeface="Times New Roman" pitchFamily="18" charset="0"/>
              </a:rPr>
              <a:t>moisture </a:t>
            </a:r>
            <a:r>
              <a:rPr sz="2400" spc="-20" dirty="0">
                <a:latin typeface="Times New Roman" pitchFamily="18" charset="0"/>
                <a:cs typeface="Times New Roman" pitchFamily="18" charset="0"/>
              </a:rPr>
              <a:t>content (for </a:t>
            </a:r>
            <a:r>
              <a:rPr sz="2400" spc="-10" dirty="0">
                <a:latin typeface="Times New Roman" pitchFamily="18" charset="0"/>
                <a:cs typeface="Times New Roman" pitchFamily="18" charset="0"/>
              </a:rPr>
              <a:t>efficient </a:t>
            </a:r>
            <a:r>
              <a:rPr sz="2400" spc="-15" dirty="0">
                <a:latin typeface="Times New Roman" pitchFamily="18" charset="0"/>
                <a:cs typeface="Times New Roman" pitchFamily="18" charset="0"/>
              </a:rPr>
              <a:t>processing  </a:t>
            </a:r>
            <a:r>
              <a:rPr sz="2400" dirty="0">
                <a:latin typeface="Times New Roman" pitchFamily="18" charset="0"/>
                <a:cs typeface="Times New Roman" pitchFamily="18" charset="0"/>
              </a:rPr>
              <a:t>and</a:t>
            </a:r>
            <a:r>
              <a:rPr sz="2400" spc="-20" dirty="0">
                <a:latin typeface="Times New Roman" pitchFamily="18" charset="0"/>
                <a:cs typeface="Times New Roman" pitchFamily="18" charset="0"/>
              </a:rPr>
              <a:t> </a:t>
            </a:r>
            <a:r>
              <a:rPr sz="2400" spc="-25" dirty="0">
                <a:latin typeface="Times New Roman" pitchFamily="18" charset="0"/>
                <a:cs typeface="Times New Roman" pitchFamily="18" charset="0"/>
              </a:rPr>
              <a:t>storage)</a:t>
            </a:r>
            <a:endParaRPr sz="24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39190" y="530478"/>
            <a:ext cx="7259955" cy="574040"/>
          </a:xfrm>
          <a:prstGeom prst="rect">
            <a:avLst/>
          </a:prstGeom>
          <a:solidFill>
            <a:schemeClr val="accent3">
              <a:lumMod val="40000"/>
              <a:lumOff val="60000"/>
            </a:schemeClr>
          </a:solidFill>
          <a:ln>
            <a:solidFill>
              <a:srgbClr val="FF0000"/>
            </a:solidFill>
          </a:ln>
        </p:spPr>
        <p:txBody>
          <a:bodyPr vert="horz" wrap="square" lIns="0" tIns="12700" rIns="0" bIns="0" rtlCol="0">
            <a:spAutoFit/>
          </a:bodyPr>
          <a:lstStyle/>
          <a:p>
            <a:pPr marL="12700">
              <a:lnSpc>
                <a:spcPct val="100000"/>
              </a:lnSpc>
              <a:spcBef>
                <a:spcPts val="100"/>
              </a:spcBef>
            </a:pPr>
            <a:r>
              <a:rPr sz="3600" b="0" spc="-15" dirty="0">
                <a:latin typeface="Times New Roman" pitchFamily="18" charset="0"/>
                <a:cs typeface="Times New Roman" pitchFamily="18" charset="0"/>
              </a:rPr>
              <a:t>Operations </a:t>
            </a:r>
            <a:r>
              <a:rPr sz="3600" b="0" spc="-10" dirty="0">
                <a:latin typeface="Times New Roman" pitchFamily="18" charset="0"/>
                <a:cs typeface="Times New Roman" pitchFamily="18" charset="0"/>
              </a:rPr>
              <a:t>Essential </a:t>
            </a:r>
            <a:r>
              <a:rPr sz="3600" b="0" spc="-25" dirty="0">
                <a:latin typeface="Times New Roman" pitchFamily="18" charset="0"/>
                <a:cs typeface="Times New Roman" pitchFamily="18" charset="0"/>
              </a:rPr>
              <a:t>to </a:t>
            </a:r>
            <a:r>
              <a:rPr sz="3600" b="0" dirty="0">
                <a:latin typeface="Times New Roman" pitchFamily="18" charset="0"/>
                <a:cs typeface="Times New Roman" pitchFamily="18" charset="0"/>
              </a:rPr>
              <a:t>a </a:t>
            </a:r>
            <a:r>
              <a:rPr sz="3600" b="0" spc="-5" dirty="0">
                <a:latin typeface="Times New Roman" pitchFamily="18" charset="0"/>
                <a:cs typeface="Times New Roman" pitchFamily="18" charset="0"/>
              </a:rPr>
              <a:t>Seed</a:t>
            </a:r>
            <a:r>
              <a:rPr sz="3600" b="0" spc="-20" dirty="0">
                <a:latin typeface="Times New Roman" pitchFamily="18" charset="0"/>
                <a:cs typeface="Times New Roman" pitchFamily="18" charset="0"/>
              </a:rPr>
              <a:t> </a:t>
            </a:r>
            <a:r>
              <a:rPr sz="3600" b="0" spc="-5" dirty="0">
                <a:latin typeface="Times New Roman" pitchFamily="18" charset="0"/>
                <a:cs typeface="Times New Roman" pitchFamily="18" charset="0"/>
              </a:rPr>
              <a:t>Industry</a:t>
            </a:r>
            <a:endParaRPr sz="3600" dirty="0">
              <a:latin typeface="Times New Roman" pitchFamily="18" charset="0"/>
              <a:cs typeface="Times New Roman" pitchFamily="18" charset="0"/>
            </a:endParaRPr>
          </a:p>
        </p:txBody>
      </p:sp>
      <p:sp>
        <p:nvSpPr>
          <p:cNvPr id="3" name="object 3"/>
          <p:cNvSpPr txBox="1"/>
          <p:nvPr/>
        </p:nvSpPr>
        <p:spPr>
          <a:xfrm>
            <a:off x="1981200" y="1295400"/>
            <a:ext cx="4818380" cy="4174219"/>
          </a:xfrm>
          <a:prstGeom prst="rect">
            <a:avLst/>
          </a:prstGeom>
        </p:spPr>
        <p:txBody>
          <a:bodyPr vert="horz" wrap="square" lIns="0" tIns="110489" rIns="0" bIns="0" rtlCol="0">
            <a:spAutoFit/>
          </a:bodyPr>
          <a:lstStyle/>
          <a:p>
            <a:pPr marL="355600" indent="-343535">
              <a:lnSpc>
                <a:spcPct val="100000"/>
              </a:lnSpc>
              <a:spcBef>
                <a:spcPts val="869"/>
              </a:spcBef>
              <a:buFont typeface="Arial"/>
              <a:buChar char="•"/>
              <a:tabLst>
                <a:tab pos="355600" algn="l"/>
                <a:tab pos="356235" algn="l"/>
              </a:tabLst>
            </a:pPr>
            <a:r>
              <a:rPr sz="3200" spc="-5" dirty="0">
                <a:latin typeface="Times New Roman" pitchFamily="18" charset="0"/>
                <a:cs typeface="Times New Roman" pitchFamily="18" charset="0"/>
              </a:rPr>
              <a:t>Breeding </a:t>
            </a:r>
            <a:r>
              <a:rPr sz="3200" dirty="0">
                <a:latin typeface="Times New Roman" pitchFamily="18" charset="0"/>
                <a:cs typeface="Times New Roman" pitchFamily="18" charset="0"/>
              </a:rPr>
              <a:t>of </a:t>
            </a:r>
            <a:r>
              <a:rPr sz="3200" spc="-10" dirty="0">
                <a:latin typeface="Times New Roman" pitchFamily="18" charset="0"/>
                <a:cs typeface="Times New Roman" pitchFamily="18" charset="0"/>
              </a:rPr>
              <a:t>New</a:t>
            </a:r>
            <a:r>
              <a:rPr sz="3200" spc="-65" dirty="0">
                <a:latin typeface="Times New Roman" pitchFamily="18" charset="0"/>
                <a:cs typeface="Times New Roman" pitchFamily="18" charset="0"/>
              </a:rPr>
              <a:t> </a:t>
            </a:r>
            <a:r>
              <a:rPr sz="3200" spc="-25" dirty="0">
                <a:latin typeface="Times New Roman" pitchFamily="18" charset="0"/>
                <a:cs typeface="Times New Roman" pitchFamily="18" charset="0"/>
              </a:rPr>
              <a:t>Varieties</a:t>
            </a:r>
            <a:endParaRPr sz="3200" dirty="0">
              <a:latin typeface="Times New Roman" pitchFamily="18" charset="0"/>
              <a:cs typeface="Times New Roman" pitchFamily="18" charset="0"/>
            </a:endParaRPr>
          </a:p>
          <a:p>
            <a:pPr marL="355600" indent="-343535">
              <a:lnSpc>
                <a:spcPct val="100000"/>
              </a:lnSpc>
              <a:spcBef>
                <a:spcPts val="770"/>
              </a:spcBef>
              <a:buFont typeface="Arial"/>
              <a:buChar char="•"/>
              <a:tabLst>
                <a:tab pos="355600" algn="l"/>
                <a:tab pos="356235" algn="l"/>
              </a:tabLst>
            </a:pPr>
            <a:r>
              <a:rPr sz="3200" spc="-5" dirty="0">
                <a:latin typeface="Times New Roman" pitchFamily="18" charset="0"/>
                <a:cs typeface="Times New Roman" pitchFamily="18" charset="0"/>
              </a:rPr>
              <a:t>Seed</a:t>
            </a:r>
            <a:r>
              <a:rPr sz="3200" spc="-10" dirty="0">
                <a:latin typeface="Times New Roman" pitchFamily="18" charset="0"/>
                <a:cs typeface="Times New Roman" pitchFamily="18" charset="0"/>
              </a:rPr>
              <a:t> Multiplication</a:t>
            </a:r>
            <a:endParaRPr sz="3200" dirty="0">
              <a:latin typeface="Times New Roman" pitchFamily="18" charset="0"/>
              <a:cs typeface="Times New Roman" pitchFamily="18" charset="0"/>
            </a:endParaRPr>
          </a:p>
          <a:p>
            <a:pPr marL="355600" indent="-343535">
              <a:lnSpc>
                <a:spcPct val="100000"/>
              </a:lnSpc>
              <a:spcBef>
                <a:spcPts val="770"/>
              </a:spcBef>
              <a:buFont typeface="Arial"/>
              <a:buChar char="•"/>
              <a:tabLst>
                <a:tab pos="355600" algn="l"/>
                <a:tab pos="356235" algn="l"/>
              </a:tabLst>
            </a:pPr>
            <a:r>
              <a:rPr sz="3200" spc="-5" dirty="0">
                <a:latin typeface="Times New Roman" pitchFamily="18" charset="0"/>
                <a:cs typeface="Times New Roman" pitchFamily="18" charset="0"/>
              </a:rPr>
              <a:t>Seed</a:t>
            </a:r>
            <a:r>
              <a:rPr sz="3200" spc="-10" dirty="0">
                <a:latin typeface="Times New Roman" pitchFamily="18" charset="0"/>
                <a:cs typeface="Times New Roman" pitchFamily="18" charset="0"/>
              </a:rPr>
              <a:t> processing</a:t>
            </a:r>
            <a:endParaRPr sz="3200" dirty="0">
              <a:latin typeface="Times New Roman" pitchFamily="18" charset="0"/>
              <a:cs typeface="Times New Roman" pitchFamily="18" charset="0"/>
            </a:endParaRPr>
          </a:p>
          <a:p>
            <a:pPr marL="355600" indent="-343535">
              <a:lnSpc>
                <a:spcPct val="100000"/>
              </a:lnSpc>
              <a:spcBef>
                <a:spcPts val="770"/>
              </a:spcBef>
              <a:buFont typeface="Arial"/>
              <a:buChar char="•"/>
              <a:tabLst>
                <a:tab pos="355600" algn="l"/>
                <a:tab pos="356235" algn="l"/>
              </a:tabLst>
            </a:pPr>
            <a:r>
              <a:rPr sz="3200" spc="-5" dirty="0">
                <a:latin typeface="Times New Roman" pitchFamily="18" charset="0"/>
                <a:cs typeface="Times New Roman" pitchFamily="18" charset="0"/>
              </a:rPr>
              <a:t>Seed</a:t>
            </a:r>
            <a:r>
              <a:rPr sz="3200" spc="-10" dirty="0">
                <a:latin typeface="Times New Roman" pitchFamily="18" charset="0"/>
                <a:cs typeface="Times New Roman" pitchFamily="18" charset="0"/>
              </a:rPr>
              <a:t> certification</a:t>
            </a:r>
            <a:endParaRPr sz="3200" dirty="0">
              <a:latin typeface="Times New Roman" pitchFamily="18" charset="0"/>
              <a:cs typeface="Times New Roman" pitchFamily="18" charset="0"/>
            </a:endParaRPr>
          </a:p>
          <a:p>
            <a:pPr marL="355600" indent="-343535">
              <a:lnSpc>
                <a:spcPct val="100000"/>
              </a:lnSpc>
              <a:spcBef>
                <a:spcPts val="770"/>
              </a:spcBef>
              <a:buFont typeface="Arial"/>
              <a:buChar char="•"/>
              <a:tabLst>
                <a:tab pos="355600" algn="l"/>
                <a:tab pos="356235" algn="l"/>
              </a:tabLst>
            </a:pPr>
            <a:r>
              <a:rPr sz="3200" spc="-5" dirty="0">
                <a:latin typeface="Times New Roman" pitchFamily="18" charset="0"/>
                <a:cs typeface="Times New Roman" pitchFamily="18" charset="0"/>
              </a:rPr>
              <a:t>Seed</a:t>
            </a:r>
            <a:r>
              <a:rPr sz="3200" spc="-10" dirty="0">
                <a:latin typeface="Times New Roman" pitchFamily="18" charset="0"/>
                <a:cs typeface="Times New Roman" pitchFamily="18" charset="0"/>
              </a:rPr>
              <a:t> </a:t>
            </a:r>
            <a:r>
              <a:rPr sz="3200" spc="-20" dirty="0">
                <a:latin typeface="Times New Roman" pitchFamily="18" charset="0"/>
                <a:cs typeface="Times New Roman" pitchFamily="18" charset="0"/>
              </a:rPr>
              <a:t>Storage</a:t>
            </a:r>
            <a:endParaRPr sz="3200" dirty="0">
              <a:latin typeface="Times New Roman" pitchFamily="18" charset="0"/>
              <a:cs typeface="Times New Roman" pitchFamily="18" charset="0"/>
            </a:endParaRPr>
          </a:p>
          <a:p>
            <a:pPr marL="355600" indent="-343535">
              <a:lnSpc>
                <a:spcPct val="100000"/>
              </a:lnSpc>
              <a:spcBef>
                <a:spcPts val="765"/>
              </a:spcBef>
              <a:buFont typeface="Arial"/>
              <a:buChar char="•"/>
              <a:tabLst>
                <a:tab pos="355600" algn="l"/>
                <a:tab pos="356235" algn="l"/>
              </a:tabLst>
            </a:pPr>
            <a:r>
              <a:rPr sz="3200" spc="-15" dirty="0">
                <a:latin typeface="Times New Roman" pitchFamily="18" charset="0"/>
                <a:cs typeface="Times New Roman" pitchFamily="18" charset="0"/>
              </a:rPr>
              <a:t>Marketing </a:t>
            </a:r>
            <a:r>
              <a:rPr sz="3200" dirty="0">
                <a:latin typeface="Times New Roman" pitchFamily="18" charset="0"/>
                <a:cs typeface="Times New Roman" pitchFamily="18" charset="0"/>
              </a:rPr>
              <a:t>and</a:t>
            </a:r>
            <a:r>
              <a:rPr sz="3200" spc="-20" dirty="0">
                <a:latin typeface="Times New Roman" pitchFamily="18" charset="0"/>
                <a:cs typeface="Times New Roman" pitchFamily="18" charset="0"/>
              </a:rPr>
              <a:t> </a:t>
            </a:r>
            <a:r>
              <a:rPr sz="3200" spc="-10" dirty="0">
                <a:latin typeface="Times New Roman" pitchFamily="18" charset="0"/>
                <a:cs typeface="Times New Roman" pitchFamily="18" charset="0"/>
              </a:rPr>
              <a:t>Distribution</a:t>
            </a:r>
            <a:endParaRPr sz="3200" dirty="0">
              <a:latin typeface="Times New Roman" pitchFamily="18" charset="0"/>
              <a:cs typeface="Times New Roman" pitchFamily="18" charset="0"/>
            </a:endParaRPr>
          </a:p>
          <a:p>
            <a:pPr marL="355600" indent="-343535">
              <a:lnSpc>
                <a:spcPct val="100000"/>
              </a:lnSpc>
              <a:spcBef>
                <a:spcPts val="770"/>
              </a:spcBef>
              <a:buFont typeface="Arial"/>
              <a:buChar char="•"/>
              <a:tabLst>
                <a:tab pos="355600" algn="l"/>
                <a:tab pos="356235" algn="l"/>
              </a:tabLst>
            </a:pPr>
            <a:r>
              <a:rPr sz="3200" spc="-5" dirty="0">
                <a:latin typeface="Times New Roman" pitchFamily="18" charset="0"/>
                <a:cs typeface="Times New Roman" pitchFamily="18" charset="0"/>
              </a:rPr>
              <a:t>Publicity</a:t>
            </a:r>
            <a:endParaRPr sz="32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577722"/>
            <a:ext cx="5943599" cy="492443"/>
          </a:xfrm>
          <a:solidFill>
            <a:schemeClr val="accent3">
              <a:lumMod val="40000"/>
              <a:lumOff val="60000"/>
            </a:schemeClr>
          </a:solidFill>
          <a:ln>
            <a:solidFill>
              <a:srgbClr val="FF0000"/>
            </a:solidFill>
          </a:ln>
        </p:spPr>
        <p:txBody>
          <a:bodyPr/>
          <a:lstStyle/>
          <a:p>
            <a:r>
              <a:rPr lang="en-IN" dirty="0" smtClean="0">
                <a:latin typeface="Times New Roman" pitchFamily="18" charset="0"/>
                <a:cs typeface="Times New Roman" pitchFamily="18" charset="0"/>
              </a:rPr>
              <a:t>Seed Replacement Rate (</a:t>
            </a:r>
            <a:r>
              <a:rPr lang="en-IN" dirty="0" err="1" smtClean="0">
                <a:latin typeface="Times New Roman" pitchFamily="18" charset="0"/>
                <a:cs typeface="Times New Roman" pitchFamily="18" charset="0"/>
              </a:rPr>
              <a:t>SRR</a:t>
            </a:r>
            <a:r>
              <a:rPr lang="en-IN" dirty="0" smtClean="0">
                <a:latin typeface="Times New Roman" pitchFamily="18" charset="0"/>
                <a:cs typeface="Times New Roman" pitchFamily="18" charset="0"/>
              </a:rPr>
              <a:t>)</a:t>
            </a:r>
            <a:endParaRPr lang="en-IN" dirty="0">
              <a:latin typeface="Times New Roman" pitchFamily="18" charset="0"/>
              <a:cs typeface="Times New Roman" pitchFamily="18" charset="0"/>
            </a:endParaRPr>
          </a:p>
        </p:txBody>
      </p:sp>
      <p:sp>
        <p:nvSpPr>
          <p:cNvPr id="3" name="Text Placeholder 2"/>
          <p:cNvSpPr>
            <a:spLocks noGrp="1"/>
          </p:cNvSpPr>
          <p:nvPr>
            <p:ph type="body" idx="1"/>
          </p:nvPr>
        </p:nvSpPr>
        <p:spPr>
          <a:xfrm>
            <a:off x="609600" y="1066800"/>
            <a:ext cx="8229600" cy="5539978"/>
          </a:xfrm>
        </p:spPr>
        <p:txBody>
          <a:bodyPr/>
          <a:lstStyle/>
          <a:p>
            <a:pPr indent="-457200" algn="just">
              <a:lnSpc>
                <a:spcPct val="150000"/>
              </a:lnSpc>
              <a:buFont typeface="Wingdings" pitchFamily="2" charset="2"/>
              <a:buChar char="ü"/>
            </a:pPr>
            <a:r>
              <a:rPr lang="en-IN" sz="2000" dirty="0" smtClean="0">
                <a:latin typeface="Times New Roman" pitchFamily="18" charset="0"/>
                <a:cs typeface="Times New Roman" pitchFamily="18" charset="0"/>
              </a:rPr>
              <a:t>Seed </a:t>
            </a:r>
            <a:r>
              <a:rPr lang="en-IN" sz="2000" dirty="0" smtClean="0">
                <a:latin typeface="Times New Roman" pitchFamily="18" charset="0"/>
                <a:cs typeface="Times New Roman" pitchFamily="18" charset="0"/>
              </a:rPr>
              <a:t>Replacement Rate is the percentage of area sown out of total area of crop planted in the season by using certified/quality seeds other than the farm saved seed</a:t>
            </a:r>
            <a:r>
              <a:rPr lang="en-IN" sz="2000" dirty="0" smtClean="0">
                <a:latin typeface="Times New Roman" pitchFamily="18" charset="0"/>
                <a:cs typeface="Times New Roman" pitchFamily="18" charset="0"/>
              </a:rPr>
              <a:t>.</a:t>
            </a:r>
          </a:p>
          <a:p>
            <a:pPr indent="-457200" algn="just">
              <a:lnSpc>
                <a:spcPct val="150000"/>
              </a:lnSpc>
              <a:buFont typeface="Wingdings" pitchFamily="2" charset="2"/>
              <a:buChar char="ü"/>
            </a:pPr>
            <a:r>
              <a:rPr lang="en-IN" sz="2000" dirty="0" smtClean="0">
                <a:latin typeface="Times New Roman" pitchFamily="18" charset="0"/>
                <a:cs typeface="Times New Roman" pitchFamily="18" charset="0"/>
              </a:rPr>
              <a:t>The low replacement rate in groundnut indicates that farmers used the crop retained for seed purpose or obtained it from fellow farmers. However these seeds need not be of poor quality. </a:t>
            </a:r>
            <a:endParaRPr lang="en-IN" sz="2000" dirty="0" smtClean="0">
              <a:latin typeface="Times New Roman" pitchFamily="18" charset="0"/>
              <a:cs typeface="Times New Roman" pitchFamily="18" charset="0"/>
            </a:endParaRPr>
          </a:p>
          <a:p>
            <a:pPr indent="-457200" algn="just">
              <a:lnSpc>
                <a:spcPct val="150000"/>
              </a:lnSpc>
              <a:buFont typeface="Wingdings" pitchFamily="2" charset="2"/>
              <a:buChar char="ü"/>
            </a:pPr>
            <a:r>
              <a:rPr lang="en-IN" sz="2000" dirty="0" smtClean="0">
                <a:latin typeface="Times New Roman" pitchFamily="18" charset="0"/>
                <a:cs typeface="Times New Roman" pitchFamily="18" charset="0"/>
              </a:rPr>
              <a:t>The </a:t>
            </a:r>
            <a:r>
              <a:rPr lang="en-IN" sz="2000" dirty="0" smtClean="0">
                <a:latin typeface="Times New Roman" pitchFamily="18" charset="0"/>
                <a:cs typeface="Times New Roman" pitchFamily="18" charset="0"/>
              </a:rPr>
              <a:t>lateral exchange of seeds among the farmers may also help in diffusing new varieties faster. The low </a:t>
            </a:r>
            <a:r>
              <a:rPr lang="en-IN" sz="2000" dirty="0" err="1" smtClean="0">
                <a:latin typeface="Times New Roman" pitchFamily="18" charset="0"/>
                <a:cs typeface="Times New Roman" pitchFamily="18" charset="0"/>
              </a:rPr>
              <a:t>SRR</a:t>
            </a:r>
            <a:r>
              <a:rPr lang="en-IN" sz="2000" dirty="0" smtClean="0">
                <a:latin typeface="Times New Roman" pitchFamily="18" charset="0"/>
                <a:cs typeface="Times New Roman" pitchFamily="18" charset="0"/>
              </a:rPr>
              <a:t> adopted by government should be increased as proposed shown in table for proper diffusion of varieties / hybrids from seed production </a:t>
            </a:r>
            <a:r>
              <a:rPr lang="en-IN" sz="2000" dirty="0" smtClean="0">
                <a:latin typeface="Times New Roman" pitchFamily="18" charset="0"/>
                <a:cs typeface="Times New Roman" pitchFamily="18" charset="0"/>
              </a:rPr>
              <a:t>centre.</a:t>
            </a:r>
          </a:p>
          <a:p>
            <a:pPr indent="-457200" algn="just">
              <a:lnSpc>
                <a:spcPct val="150000"/>
              </a:lnSpc>
              <a:buFont typeface="Wingdings" pitchFamily="2" charset="2"/>
              <a:buChar char="ü"/>
            </a:pPr>
            <a:r>
              <a:rPr lang="en-IN" sz="2000" dirty="0" smtClean="0">
                <a:latin typeface="Times New Roman" pitchFamily="18" charset="0"/>
                <a:cs typeface="Times New Roman" pitchFamily="18" charset="0"/>
              </a:rPr>
              <a:t>At public sector level, the </a:t>
            </a:r>
            <a:r>
              <a:rPr lang="en-IN" sz="2000" dirty="0" err="1" smtClean="0">
                <a:latin typeface="Times New Roman" pitchFamily="18" charset="0"/>
                <a:cs typeface="Times New Roman" pitchFamily="18" charset="0"/>
              </a:rPr>
              <a:t>NSC</a:t>
            </a:r>
            <a:r>
              <a:rPr lang="en-IN" sz="2000" dirty="0" smtClean="0">
                <a:latin typeface="Times New Roman" pitchFamily="18" charset="0"/>
                <a:cs typeface="Times New Roman" pitchFamily="18" charset="0"/>
              </a:rPr>
              <a:t>, </a:t>
            </a:r>
            <a:r>
              <a:rPr lang="en-IN" sz="2000" dirty="0" err="1" smtClean="0">
                <a:latin typeface="Times New Roman" pitchFamily="18" charset="0"/>
                <a:cs typeface="Times New Roman" pitchFamily="18" charset="0"/>
              </a:rPr>
              <a:t>SFC</a:t>
            </a:r>
            <a:r>
              <a:rPr lang="en-IN" sz="2000" dirty="0" smtClean="0">
                <a:latin typeface="Times New Roman" pitchFamily="18" charset="0"/>
                <a:cs typeface="Times New Roman" pitchFamily="18" charset="0"/>
              </a:rPr>
              <a:t> and State Seed Corporations are producing quality seeds and distributing to the farming community. </a:t>
            </a:r>
            <a:endParaRPr lang="en-IN" sz="20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3400" y="457200"/>
            <a:ext cx="8224622" cy="504625"/>
          </a:xfrm>
          <a:prstGeom prst="rect">
            <a:avLst/>
          </a:prstGeom>
          <a:solidFill>
            <a:schemeClr val="accent3">
              <a:lumMod val="40000"/>
              <a:lumOff val="60000"/>
            </a:schemeClr>
          </a:solidFill>
          <a:ln>
            <a:solidFill>
              <a:srgbClr val="FF0000"/>
            </a:solidFill>
          </a:ln>
        </p:spPr>
        <p:txBody>
          <a:bodyPr vert="horz" wrap="square" lIns="0" tIns="12065" rIns="0" bIns="0" rtlCol="0">
            <a:spAutoFit/>
          </a:bodyPr>
          <a:lstStyle/>
          <a:p>
            <a:pPr marL="12700" algn="ctr">
              <a:lnSpc>
                <a:spcPct val="100000"/>
              </a:lnSpc>
              <a:spcBef>
                <a:spcPts val="95"/>
              </a:spcBef>
            </a:pPr>
            <a:r>
              <a:rPr spc="-10" dirty="0">
                <a:latin typeface="Times New Roman" pitchFamily="18" charset="0"/>
                <a:cs typeface="Times New Roman" pitchFamily="18" charset="0"/>
              </a:rPr>
              <a:t>Demand </a:t>
            </a:r>
            <a:r>
              <a:rPr spc="-5" dirty="0">
                <a:latin typeface="Times New Roman" pitchFamily="18" charset="0"/>
                <a:cs typeface="Times New Roman" pitchFamily="18" charset="0"/>
              </a:rPr>
              <a:t>and Supply in Seed</a:t>
            </a:r>
            <a:r>
              <a:rPr spc="25" dirty="0">
                <a:latin typeface="Times New Roman" pitchFamily="18" charset="0"/>
                <a:cs typeface="Times New Roman" pitchFamily="18" charset="0"/>
              </a:rPr>
              <a:t> </a:t>
            </a:r>
            <a:r>
              <a:rPr spc="-25" dirty="0">
                <a:latin typeface="Times New Roman" pitchFamily="18" charset="0"/>
                <a:cs typeface="Times New Roman" pitchFamily="18" charset="0"/>
              </a:rPr>
              <a:t>Markets</a:t>
            </a:r>
            <a:endParaRPr dirty="0">
              <a:latin typeface="Times New Roman" pitchFamily="18" charset="0"/>
              <a:cs typeface="Times New Roman" pitchFamily="18" charset="0"/>
            </a:endParaRPr>
          </a:p>
        </p:txBody>
      </p:sp>
      <p:sp>
        <p:nvSpPr>
          <p:cNvPr id="3" name="object 3"/>
          <p:cNvSpPr txBox="1"/>
          <p:nvPr/>
        </p:nvSpPr>
        <p:spPr>
          <a:xfrm>
            <a:off x="535940" y="1207388"/>
            <a:ext cx="8211820" cy="4445448"/>
          </a:xfrm>
          <a:prstGeom prst="rect">
            <a:avLst/>
          </a:prstGeom>
        </p:spPr>
        <p:txBody>
          <a:bodyPr vert="horz" wrap="square" lIns="0" tIns="13335" rIns="0" bIns="0" rtlCol="0">
            <a:spAutoFit/>
          </a:bodyPr>
          <a:lstStyle/>
          <a:p>
            <a:pPr marL="12700" marR="5715">
              <a:lnSpc>
                <a:spcPct val="150000"/>
              </a:lnSpc>
              <a:spcBef>
                <a:spcPts val="105"/>
              </a:spcBef>
            </a:pPr>
            <a:r>
              <a:rPr sz="2400" spc="-5" dirty="0">
                <a:latin typeface="Times New Roman" pitchFamily="18" charset="0"/>
                <a:cs typeface="Times New Roman" pitchFamily="18" charset="0"/>
              </a:rPr>
              <a:t>Demand </a:t>
            </a:r>
            <a:r>
              <a:rPr sz="2400" dirty="0">
                <a:latin typeface="Times New Roman" pitchFamily="18" charset="0"/>
                <a:cs typeface="Times New Roman" pitchFamily="18" charset="0"/>
              </a:rPr>
              <a:t>and </a:t>
            </a:r>
            <a:r>
              <a:rPr sz="2400" spc="-5" dirty="0">
                <a:latin typeface="Times New Roman" pitchFamily="18" charset="0"/>
                <a:cs typeface="Times New Roman" pitchFamily="18" charset="0"/>
              </a:rPr>
              <a:t>supply </a:t>
            </a:r>
            <a:r>
              <a:rPr sz="2400" spc="-15" dirty="0">
                <a:latin typeface="Times New Roman" pitchFamily="18" charset="0"/>
                <a:cs typeface="Times New Roman" pitchFamily="18" charset="0"/>
              </a:rPr>
              <a:t>are </a:t>
            </a:r>
            <a:r>
              <a:rPr sz="2400" dirty="0">
                <a:latin typeface="Times New Roman" pitchFamily="18" charset="0"/>
                <a:cs typeface="Times New Roman" pitchFamily="18" charset="0"/>
              </a:rPr>
              <a:t>2 </a:t>
            </a:r>
            <a:r>
              <a:rPr sz="2400" spc="-10" dirty="0">
                <a:latin typeface="Times New Roman" pitchFamily="18" charset="0"/>
                <a:cs typeface="Times New Roman" pitchFamily="18" charset="0"/>
              </a:rPr>
              <a:t>fundamental </a:t>
            </a:r>
            <a:r>
              <a:rPr sz="2400" dirty="0">
                <a:latin typeface="Times New Roman" pitchFamily="18" charset="0"/>
                <a:cs typeface="Times New Roman" pitchFamily="18" charset="0"/>
              </a:rPr>
              <a:t>aspects </a:t>
            </a:r>
            <a:r>
              <a:rPr sz="2400" spc="-5" dirty="0">
                <a:latin typeface="Times New Roman" pitchFamily="18" charset="0"/>
                <a:cs typeface="Times New Roman" pitchFamily="18" charset="0"/>
              </a:rPr>
              <a:t>of  </a:t>
            </a:r>
            <a:r>
              <a:rPr sz="2400" spc="-20" dirty="0">
                <a:latin typeface="Times New Roman" pitchFamily="18" charset="0"/>
                <a:cs typeface="Times New Roman" pitchFamily="18" charset="0"/>
              </a:rPr>
              <a:t>any </a:t>
            </a:r>
            <a:r>
              <a:rPr sz="2400" spc="-5" dirty="0">
                <a:latin typeface="Times New Roman" pitchFamily="18" charset="0"/>
                <a:cs typeface="Times New Roman" pitchFamily="18" charset="0"/>
              </a:rPr>
              <a:t>seed</a:t>
            </a:r>
            <a:r>
              <a:rPr sz="2400" spc="15" dirty="0">
                <a:latin typeface="Times New Roman" pitchFamily="18" charset="0"/>
                <a:cs typeface="Times New Roman" pitchFamily="18" charset="0"/>
              </a:rPr>
              <a:t> </a:t>
            </a:r>
            <a:r>
              <a:rPr sz="2400" spc="-20" dirty="0">
                <a:latin typeface="Times New Roman" pitchFamily="18" charset="0"/>
                <a:cs typeface="Times New Roman" pitchFamily="18" charset="0"/>
              </a:rPr>
              <a:t>market.</a:t>
            </a:r>
            <a:endParaRPr sz="2400" dirty="0">
              <a:latin typeface="Times New Roman" pitchFamily="18" charset="0"/>
              <a:cs typeface="Times New Roman" pitchFamily="18" charset="0"/>
            </a:endParaRPr>
          </a:p>
          <a:p>
            <a:pPr marL="370205" marR="5080" indent="-343535">
              <a:lnSpc>
                <a:spcPct val="150000"/>
              </a:lnSpc>
              <a:spcBef>
                <a:spcPts val="5"/>
              </a:spcBef>
              <a:buClr>
                <a:srgbClr val="FF0000"/>
              </a:buClr>
              <a:buFont typeface="Arial"/>
              <a:buChar char="•"/>
              <a:tabLst>
                <a:tab pos="369570" algn="l"/>
                <a:tab pos="370840" algn="l"/>
              </a:tabLst>
            </a:pPr>
            <a:r>
              <a:rPr sz="2400" b="1" spc="-5" dirty="0" smtClean="0">
                <a:latin typeface="Times New Roman" pitchFamily="18" charset="0"/>
                <a:cs typeface="Times New Roman" pitchFamily="18" charset="0"/>
              </a:rPr>
              <a:t>Demand </a:t>
            </a:r>
            <a:r>
              <a:rPr sz="2400" dirty="0">
                <a:latin typeface="Times New Roman" pitchFamily="18" charset="0"/>
                <a:cs typeface="Times New Roman" pitchFamily="18" charset="0"/>
              </a:rPr>
              <a:t>is the </a:t>
            </a:r>
            <a:r>
              <a:rPr sz="2400" spc="-15" dirty="0">
                <a:latin typeface="Times New Roman" pitchFamily="18" charset="0"/>
                <a:cs typeface="Times New Roman" pitchFamily="18" charset="0"/>
              </a:rPr>
              <a:t>desire </a:t>
            </a:r>
            <a:r>
              <a:rPr sz="2400" dirty="0">
                <a:latin typeface="Times New Roman" pitchFamily="18" charset="0"/>
                <a:cs typeface="Times New Roman" pitchFamily="18" charset="0"/>
              </a:rPr>
              <a:t>and </a:t>
            </a:r>
            <a:r>
              <a:rPr sz="2400" spc="-5" dirty="0">
                <a:latin typeface="Times New Roman" pitchFamily="18" charset="0"/>
                <a:cs typeface="Times New Roman" pitchFamily="18" charset="0"/>
              </a:rPr>
              <a:t>willingness of </a:t>
            </a:r>
            <a:r>
              <a:rPr sz="2400" spc="-20" dirty="0">
                <a:latin typeface="Times New Roman" pitchFamily="18" charset="0"/>
                <a:cs typeface="Times New Roman" pitchFamily="18" charset="0"/>
              </a:rPr>
              <a:t>farmers </a:t>
            </a:r>
            <a:r>
              <a:rPr sz="2400" spc="-15" dirty="0">
                <a:latin typeface="Times New Roman" pitchFamily="18" charset="0"/>
                <a:cs typeface="Times New Roman" pitchFamily="18" charset="0"/>
              </a:rPr>
              <a:t>to  </a:t>
            </a:r>
            <a:r>
              <a:rPr sz="2400" spc="-5" dirty="0">
                <a:latin typeface="Times New Roman" pitchFamily="18" charset="0"/>
                <a:cs typeface="Times New Roman" pitchFamily="18" charset="0"/>
              </a:rPr>
              <a:t>buy </a:t>
            </a:r>
            <a:r>
              <a:rPr sz="2400" dirty="0">
                <a:latin typeface="Times New Roman" pitchFamily="18" charset="0"/>
                <a:cs typeface="Times New Roman" pitchFamily="18" charset="0"/>
              </a:rPr>
              <a:t>a </a:t>
            </a:r>
            <a:r>
              <a:rPr sz="2400" spc="-10" dirty="0">
                <a:latin typeface="Times New Roman" pitchFamily="18" charset="0"/>
                <a:cs typeface="Times New Roman" pitchFamily="18" charset="0"/>
              </a:rPr>
              <a:t>specific </a:t>
            </a:r>
            <a:r>
              <a:rPr sz="2400" spc="-5" dirty="0">
                <a:latin typeface="Times New Roman" pitchFamily="18" charset="0"/>
                <a:cs typeface="Times New Roman" pitchFamily="18" charset="0"/>
              </a:rPr>
              <a:t>kind of</a:t>
            </a:r>
            <a:r>
              <a:rPr sz="2400" spc="-10" dirty="0">
                <a:latin typeface="Times New Roman" pitchFamily="18" charset="0"/>
                <a:cs typeface="Times New Roman" pitchFamily="18" charset="0"/>
              </a:rPr>
              <a:t> seed.</a:t>
            </a:r>
            <a:endParaRPr sz="2400" dirty="0">
              <a:latin typeface="Times New Roman" pitchFamily="18" charset="0"/>
              <a:cs typeface="Times New Roman" pitchFamily="18" charset="0"/>
            </a:endParaRPr>
          </a:p>
          <a:p>
            <a:pPr marL="384175" marR="136525" indent="-343535">
              <a:lnSpc>
                <a:spcPct val="150000"/>
              </a:lnSpc>
              <a:buClr>
                <a:srgbClr val="FF0000"/>
              </a:buClr>
              <a:buFont typeface="Arial"/>
              <a:buChar char="•"/>
              <a:tabLst>
                <a:tab pos="384175" algn="l"/>
                <a:tab pos="384810" algn="l"/>
              </a:tabLst>
            </a:pPr>
            <a:r>
              <a:rPr sz="2400" b="1" spc="-5" dirty="0" smtClean="0">
                <a:latin typeface="Times New Roman" pitchFamily="18" charset="0"/>
                <a:cs typeface="Times New Roman" pitchFamily="18" charset="0"/>
              </a:rPr>
              <a:t>Supply </a:t>
            </a:r>
            <a:r>
              <a:rPr sz="2400" dirty="0">
                <a:latin typeface="Times New Roman" pitchFamily="18" charset="0"/>
                <a:cs typeface="Times New Roman" pitchFamily="18" charset="0"/>
              </a:rPr>
              <a:t>is the </a:t>
            </a:r>
            <a:r>
              <a:rPr sz="2400" spc="-15" dirty="0">
                <a:latin typeface="Times New Roman" pitchFamily="18" charset="0"/>
                <a:cs typeface="Times New Roman" pitchFamily="18" charset="0"/>
              </a:rPr>
              <a:t>desire </a:t>
            </a:r>
            <a:r>
              <a:rPr sz="2400" dirty="0">
                <a:latin typeface="Times New Roman" pitchFamily="18" charset="0"/>
                <a:cs typeface="Times New Roman" pitchFamily="18" charset="0"/>
              </a:rPr>
              <a:t>and </a:t>
            </a:r>
            <a:r>
              <a:rPr sz="2400" spc="-5" dirty="0">
                <a:latin typeface="Times New Roman" pitchFamily="18" charset="0"/>
                <a:cs typeface="Times New Roman" pitchFamily="18" charset="0"/>
              </a:rPr>
              <a:t>capacity of </a:t>
            </a:r>
            <a:r>
              <a:rPr sz="2400" spc="-15" dirty="0">
                <a:latin typeface="Times New Roman" pitchFamily="18" charset="0"/>
                <a:cs typeface="Times New Roman" pitchFamily="18" charset="0"/>
              </a:rPr>
              <a:t>enterprises </a:t>
            </a:r>
            <a:r>
              <a:rPr sz="2400" spc="-10" dirty="0">
                <a:latin typeface="Times New Roman" pitchFamily="18" charset="0"/>
                <a:cs typeface="Times New Roman" pitchFamily="18" charset="0"/>
              </a:rPr>
              <a:t>to  </a:t>
            </a:r>
            <a:r>
              <a:rPr sz="2400" spc="-15" dirty="0">
                <a:latin typeface="Times New Roman" pitchFamily="18" charset="0"/>
                <a:cs typeface="Times New Roman" pitchFamily="18" charset="0"/>
              </a:rPr>
              <a:t>produce </a:t>
            </a:r>
            <a:r>
              <a:rPr sz="2400" dirty="0">
                <a:latin typeface="Times New Roman" pitchFamily="18" charset="0"/>
                <a:cs typeface="Times New Roman" pitchFamily="18" charset="0"/>
              </a:rPr>
              <a:t>and </a:t>
            </a:r>
            <a:r>
              <a:rPr sz="2400" spc="-25" dirty="0">
                <a:latin typeface="Times New Roman" pitchFamily="18" charset="0"/>
                <a:cs typeface="Times New Roman" pitchFamily="18" charset="0"/>
              </a:rPr>
              <a:t>make </a:t>
            </a:r>
            <a:r>
              <a:rPr sz="2400" spc="-15" dirty="0">
                <a:latin typeface="Times New Roman" pitchFamily="18" charset="0"/>
                <a:cs typeface="Times New Roman" pitchFamily="18" charset="0"/>
              </a:rPr>
              <a:t>available </a:t>
            </a:r>
            <a:r>
              <a:rPr sz="2400" dirty="0">
                <a:latin typeface="Times New Roman" pitchFamily="18" charset="0"/>
                <a:cs typeface="Times New Roman" pitchFamily="18" charset="0"/>
              </a:rPr>
              <a:t>a </a:t>
            </a:r>
            <a:r>
              <a:rPr sz="2400" spc="-5" dirty="0">
                <a:latin typeface="Times New Roman" pitchFamily="18" charset="0"/>
                <a:cs typeface="Times New Roman" pitchFamily="18" charset="0"/>
              </a:rPr>
              <a:t>particular </a:t>
            </a:r>
            <a:r>
              <a:rPr sz="2400" dirty="0">
                <a:latin typeface="Times New Roman" pitchFamily="18" charset="0"/>
                <a:cs typeface="Times New Roman" pitchFamily="18" charset="0"/>
              </a:rPr>
              <a:t>type </a:t>
            </a:r>
            <a:r>
              <a:rPr sz="2400" spc="-5" dirty="0">
                <a:latin typeface="Times New Roman" pitchFamily="18" charset="0"/>
                <a:cs typeface="Times New Roman" pitchFamily="18" charset="0"/>
              </a:rPr>
              <a:t>of  seed </a:t>
            </a:r>
            <a:r>
              <a:rPr sz="2400" spc="-25" dirty="0">
                <a:latin typeface="Times New Roman" pitchFamily="18" charset="0"/>
                <a:cs typeface="Times New Roman" pitchFamily="18" charset="0"/>
              </a:rPr>
              <a:t>for</a:t>
            </a:r>
            <a:r>
              <a:rPr sz="2400" spc="-20" dirty="0">
                <a:latin typeface="Times New Roman" pitchFamily="18" charset="0"/>
                <a:cs typeface="Times New Roman" pitchFamily="18" charset="0"/>
              </a:rPr>
              <a:t> </a:t>
            </a:r>
            <a:r>
              <a:rPr sz="2400" spc="-5" dirty="0">
                <a:latin typeface="Times New Roman" pitchFamily="18" charset="0"/>
                <a:cs typeface="Times New Roman" pitchFamily="18" charset="0"/>
              </a:rPr>
              <a:t>sale.</a:t>
            </a:r>
            <a:endParaRPr sz="2400" dirty="0">
              <a:latin typeface="Times New Roman" pitchFamily="18" charset="0"/>
              <a:cs typeface="Times New Roman" pitchFamily="18" charset="0"/>
            </a:endParaRPr>
          </a:p>
          <a:p>
            <a:pPr marL="26670" marR="553085" algn="just">
              <a:lnSpc>
                <a:spcPct val="150000"/>
              </a:lnSpc>
            </a:pPr>
            <a:r>
              <a:rPr sz="2400" spc="-10" dirty="0" smtClean="0">
                <a:latin typeface="Times New Roman" pitchFamily="18" charset="0"/>
                <a:cs typeface="Times New Roman" pitchFamily="18" charset="0"/>
              </a:rPr>
              <a:t>Enterprises </a:t>
            </a:r>
            <a:r>
              <a:rPr sz="2400" spc="-5" dirty="0">
                <a:latin typeface="Times New Roman" pitchFamily="18" charset="0"/>
                <a:cs typeface="Times New Roman" pitchFamily="18" charset="0"/>
              </a:rPr>
              <a:t>need </a:t>
            </a:r>
            <a:r>
              <a:rPr sz="2400" dirty="0">
                <a:latin typeface="Times New Roman" pitchFamily="18" charset="0"/>
                <a:cs typeface="Times New Roman" pitchFamily="18" charset="0"/>
              </a:rPr>
              <a:t>a </a:t>
            </a:r>
            <a:r>
              <a:rPr sz="2400" spc="-10" dirty="0">
                <a:latin typeface="Times New Roman" pitchFamily="18" charset="0"/>
                <a:cs typeface="Times New Roman" pitchFamily="18" charset="0"/>
              </a:rPr>
              <a:t>good </a:t>
            </a:r>
            <a:r>
              <a:rPr sz="2400" spc="-15" dirty="0">
                <a:latin typeface="Times New Roman" pitchFamily="18" charset="0"/>
                <a:cs typeface="Times New Roman" pitchFamily="18" charset="0"/>
              </a:rPr>
              <a:t>understanding </a:t>
            </a:r>
            <a:r>
              <a:rPr sz="2400" spc="-5" dirty="0">
                <a:latin typeface="Times New Roman" pitchFamily="18" charset="0"/>
                <a:cs typeface="Times New Roman" pitchFamily="18" charset="0"/>
              </a:rPr>
              <a:t>of demand </a:t>
            </a:r>
            <a:r>
              <a:rPr sz="2400" dirty="0">
                <a:latin typeface="Times New Roman" pitchFamily="18" charset="0"/>
                <a:cs typeface="Times New Roman" pitchFamily="18" charset="0"/>
              </a:rPr>
              <a:t>and  </a:t>
            </a:r>
            <a:r>
              <a:rPr sz="2400" spc="-5" dirty="0">
                <a:latin typeface="Times New Roman" pitchFamily="18" charset="0"/>
                <a:cs typeface="Times New Roman" pitchFamily="18" charset="0"/>
              </a:rPr>
              <a:t>supply </a:t>
            </a:r>
            <a:r>
              <a:rPr sz="2400" dirty="0">
                <a:latin typeface="Times New Roman" pitchFamily="18" charset="0"/>
                <a:cs typeface="Times New Roman" pitchFamily="18" charset="0"/>
              </a:rPr>
              <a:t>in </a:t>
            </a:r>
            <a:r>
              <a:rPr sz="2400" spc="-15" dirty="0">
                <a:latin typeface="Times New Roman" pitchFamily="18" charset="0"/>
                <a:cs typeface="Times New Roman" pitchFamily="18" charset="0"/>
              </a:rPr>
              <a:t>order to </a:t>
            </a:r>
            <a:r>
              <a:rPr sz="2400" spc="-25" dirty="0">
                <a:latin typeface="Times New Roman" pitchFamily="18" charset="0"/>
                <a:cs typeface="Times New Roman" pitchFamily="18" charset="0"/>
              </a:rPr>
              <a:t>make </a:t>
            </a:r>
            <a:r>
              <a:rPr sz="2400" spc="-10" dirty="0">
                <a:latin typeface="Times New Roman" pitchFamily="18" charset="0"/>
                <a:cs typeface="Times New Roman" pitchFamily="18" charset="0"/>
              </a:rPr>
              <a:t>smarter </a:t>
            </a:r>
            <a:r>
              <a:rPr sz="2400" dirty="0">
                <a:latin typeface="Times New Roman" pitchFamily="18" charset="0"/>
                <a:cs typeface="Times New Roman" pitchFamily="18" charset="0"/>
              </a:rPr>
              <a:t>and </a:t>
            </a:r>
            <a:r>
              <a:rPr sz="2400" spc="-15" dirty="0">
                <a:latin typeface="Times New Roman" pitchFamily="18" charset="0"/>
                <a:cs typeface="Times New Roman" pitchFamily="18" charset="0"/>
              </a:rPr>
              <a:t>better-informed  marketing </a:t>
            </a:r>
            <a:r>
              <a:rPr sz="2400" spc="-5" dirty="0">
                <a:latin typeface="Times New Roman" pitchFamily="18" charset="0"/>
                <a:cs typeface="Times New Roman" pitchFamily="18" charset="0"/>
              </a:rPr>
              <a:t>decisions </a:t>
            </a:r>
            <a:r>
              <a:rPr sz="2400" spc="-25" dirty="0">
                <a:latin typeface="Times New Roman" pitchFamily="18" charset="0"/>
                <a:cs typeface="Times New Roman" pitchFamily="18" charset="0"/>
              </a:rPr>
              <a:t>for </a:t>
            </a:r>
            <a:r>
              <a:rPr sz="2400" spc="-15" dirty="0">
                <a:latin typeface="Times New Roman" pitchFamily="18" charset="0"/>
                <a:cs typeface="Times New Roman" pitchFamily="18" charset="0"/>
              </a:rPr>
              <a:t>greater</a:t>
            </a:r>
            <a:r>
              <a:rPr sz="2400" dirty="0">
                <a:latin typeface="Times New Roman" pitchFamily="18" charset="0"/>
                <a:cs typeface="Times New Roman" pitchFamily="18" charset="0"/>
              </a:rPr>
              <a:t> </a:t>
            </a:r>
            <a:r>
              <a:rPr sz="2400" spc="-25" dirty="0">
                <a:latin typeface="Times New Roman" pitchFamily="18" charset="0"/>
                <a:cs typeface="Times New Roman" pitchFamily="18" charset="0"/>
              </a:rPr>
              <a:t>profitability.</a:t>
            </a:r>
            <a:endParaRPr sz="24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66800" y="311607"/>
            <a:ext cx="6858000" cy="504625"/>
          </a:xfrm>
          <a:prstGeom prst="rect">
            <a:avLst/>
          </a:prstGeom>
          <a:solidFill>
            <a:schemeClr val="accent3">
              <a:lumMod val="40000"/>
              <a:lumOff val="60000"/>
            </a:schemeClr>
          </a:solidFill>
          <a:ln>
            <a:solidFill>
              <a:srgbClr val="FF0000"/>
            </a:solidFill>
          </a:ln>
        </p:spPr>
        <p:txBody>
          <a:bodyPr vert="horz" wrap="square" lIns="0" tIns="12065" rIns="0" bIns="0" rtlCol="0">
            <a:spAutoFit/>
          </a:bodyPr>
          <a:lstStyle/>
          <a:p>
            <a:pPr marL="12700" algn="ctr">
              <a:lnSpc>
                <a:spcPct val="100000"/>
              </a:lnSpc>
              <a:spcBef>
                <a:spcPts val="95"/>
              </a:spcBef>
            </a:pPr>
            <a:r>
              <a:rPr spc="-5" dirty="0">
                <a:latin typeface="Times New Roman" pitchFamily="18" charset="0"/>
                <a:cs typeface="Times New Roman" pitchFamily="18" charset="0"/>
              </a:rPr>
              <a:t>Nature of </a:t>
            </a:r>
            <a:r>
              <a:rPr spc="-10" dirty="0">
                <a:latin typeface="Times New Roman" pitchFamily="18" charset="0"/>
                <a:cs typeface="Times New Roman" pitchFamily="18" charset="0"/>
              </a:rPr>
              <a:t>demand </a:t>
            </a:r>
            <a:r>
              <a:rPr spc="-5" dirty="0">
                <a:latin typeface="Times New Roman" pitchFamily="18" charset="0"/>
                <a:cs typeface="Times New Roman" pitchFamily="18" charset="0"/>
              </a:rPr>
              <a:t>for</a:t>
            </a:r>
            <a:r>
              <a:rPr spc="20" dirty="0">
                <a:latin typeface="Times New Roman" pitchFamily="18" charset="0"/>
                <a:cs typeface="Times New Roman" pitchFamily="18" charset="0"/>
              </a:rPr>
              <a:t> </a:t>
            </a:r>
            <a:r>
              <a:rPr spc="-5" dirty="0">
                <a:latin typeface="Times New Roman" pitchFamily="18" charset="0"/>
                <a:cs typeface="Times New Roman" pitchFamily="18" charset="0"/>
              </a:rPr>
              <a:t>seed</a:t>
            </a:r>
          </a:p>
        </p:txBody>
      </p:sp>
      <p:sp>
        <p:nvSpPr>
          <p:cNvPr id="3" name="object 3"/>
          <p:cNvSpPr txBox="1"/>
          <p:nvPr/>
        </p:nvSpPr>
        <p:spPr>
          <a:xfrm>
            <a:off x="609600" y="914400"/>
            <a:ext cx="8039100" cy="5619750"/>
          </a:xfrm>
          <a:prstGeom prst="rect">
            <a:avLst/>
          </a:prstGeom>
        </p:spPr>
        <p:txBody>
          <a:bodyPr vert="horz" wrap="square" lIns="0" tIns="12065" rIns="0" bIns="0" rtlCol="0">
            <a:spAutoFit/>
          </a:bodyPr>
          <a:lstStyle/>
          <a:p>
            <a:pPr marL="88900" marR="5080" algn="just">
              <a:lnSpc>
                <a:spcPct val="100200"/>
              </a:lnSpc>
              <a:spcBef>
                <a:spcPts val="95"/>
              </a:spcBef>
            </a:pPr>
            <a:r>
              <a:rPr sz="2400" b="1" i="1" spc="-5" dirty="0">
                <a:latin typeface="Times New Roman" pitchFamily="18" charset="0"/>
                <a:cs typeface="Times New Roman" pitchFamily="18" charset="0"/>
              </a:rPr>
              <a:t>Quantity demanded </a:t>
            </a:r>
            <a:r>
              <a:rPr sz="2400" dirty="0">
                <a:latin typeface="Times New Roman" pitchFamily="18" charset="0"/>
                <a:cs typeface="Times New Roman" pitchFamily="18" charset="0"/>
              </a:rPr>
              <a:t>is the </a:t>
            </a:r>
            <a:r>
              <a:rPr sz="2400" spc="-5" dirty="0">
                <a:latin typeface="Times New Roman" pitchFamily="18" charset="0"/>
                <a:cs typeface="Times New Roman" pitchFamily="18" charset="0"/>
              </a:rPr>
              <a:t>amount (number of units) of seed </a:t>
            </a:r>
            <a:r>
              <a:rPr sz="2400" dirty="0">
                <a:latin typeface="Times New Roman" pitchFamily="18" charset="0"/>
                <a:cs typeface="Times New Roman" pitchFamily="18" charset="0"/>
              </a:rPr>
              <a:t>that a  </a:t>
            </a:r>
            <a:r>
              <a:rPr sz="2400" spc="-5" dirty="0">
                <a:latin typeface="Times New Roman" pitchFamily="18" charset="0"/>
                <a:cs typeface="Times New Roman" pitchFamily="18" charset="0"/>
              </a:rPr>
              <a:t>farming household </a:t>
            </a:r>
            <a:r>
              <a:rPr sz="2400" dirty="0">
                <a:uFill>
                  <a:solidFill>
                    <a:srgbClr val="000000"/>
                  </a:solidFill>
                </a:uFill>
                <a:latin typeface="Times New Roman" pitchFamily="18" charset="0"/>
                <a:cs typeface="Times New Roman" pitchFamily="18" charset="0"/>
              </a:rPr>
              <a:t>would </a:t>
            </a:r>
            <a:r>
              <a:rPr sz="2400" spc="-5" dirty="0">
                <a:uFill>
                  <a:solidFill>
                    <a:srgbClr val="000000"/>
                  </a:solidFill>
                </a:uFill>
                <a:latin typeface="Times New Roman" pitchFamily="18" charset="0"/>
                <a:cs typeface="Times New Roman" pitchFamily="18" charset="0"/>
              </a:rPr>
              <a:t>buy </a:t>
            </a:r>
            <a:r>
              <a:rPr sz="2400" dirty="0">
                <a:latin typeface="Times New Roman" pitchFamily="18" charset="0"/>
                <a:cs typeface="Times New Roman" pitchFamily="18" charset="0"/>
              </a:rPr>
              <a:t>in a </a:t>
            </a:r>
            <a:r>
              <a:rPr sz="2400" spc="-5" dirty="0">
                <a:latin typeface="Times New Roman" pitchFamily="18" charset="0"/>
                <a:cs typeface="Times New Roman" pitchFamily="18" charset="0"/>
              </a:rPr>
              <a:t>given </a:t>
            </a:r>
            <a:r>
              <a:rPr sz="2400" dirty="0">
                <a:latin typeface="Times New Roman" pitchFamily="18" charset="0"/>
                <a:cs typeface="Times New Roman" pitchFamily="18" charset="0"/>
              </a:rPr>
              <a:t>time </a:t>
            </a:r>
            <a:r>
              <a:rPr sz="2400" spc="-5" dirty="0">
                <a:latin typeface="Times New Roman" pitchFamily="18" charset="0"/>
                <a:cs typeface="Times New Roman" pitchFamily="18" charset="0"/>
              </a:rPr>
              <a:t>period </a:t>
            </a:r>
            <a:r>
              <a:rPr sz="2400" dirty="0">
                <a:latin typeface="Times New Roman" pitchFamily="18" charset="0"/>
                <a:cs typeface="Times New Roman" pitchFamily="18" charset="0"/>
              </a:rPr>
              <a:t>and at the  current </a:t>
            </a:r>
            <a:r>
              <a:rPr sz="2400" spc="-5" dirty="0">
                <a:latin typeface="Times New Roman" pitchFamily="18" charset="0"/>
                <a:cs typeface="Times New Roman" pitchFamily="18" charset="0"/>
              </a:rPr>
              <a:t>or given </a:t>
            </a:r>
            <a:r>
              <a:rPr sz="2400" dirty="0">
                <a:latin typeface="Times New Roman" pitchFamily="18" charset="0"/>
                <a:cs typeface="Times New Roman" pitchFamily="18" charset="0"/>
              </a:rPr>
              <a:t>market</a:t>
            </a:r>
            <a:r>
              <a:rPr sz="2400" spc="-50" dirty="0">
                <a:latin typeface="Times New Roman" pitchFamily="18" charset="0"/>
                <a:cs typeface="Times New Roman" pitchFamily="18" charset="0"/>
              </a:rPr>
              <a:t> </a:t>
            </a:r>
            <a:r>
              <a:rPr sz="2400" spc="-5" dirty="0">
                <a:latin typeface="Times New Roman" pitchFamily="18" charset="0"/>
                <a:cs typeface="Times New Roman" pitchFamily="18" charset="0"/>
              </a:rPr>
              <a:t>price.</a:t>
            </a:r>
            <a:endParaRPr sz="2400" dirty="0">
              <a:latin typeface="Times New Roman" pitchFamily="18" charset="0"/>
              <a:cs typeface="Times New Roman" pitchFamily="18" charset="0"/>
            </a:endParaRPr>
          </a:p>
          <a:p>
            <a:pPr algn="just">
              <a:lnSpc>
                <a:spcPct val="100000"/>
              </a:lnSpc>
            </a:pPr>
            <a:endParaRPr sz="1950" dirty="0">
              <a:latin typeface="Times New Roman" pitchFamily="18" charset="0"/>
              <a:cs typeface="Times New Roman" pitchFamily="18" charset="0"/>
            </a:endParaRPr>
          </a:p>
          <a:p>
            <a:pPr marL="12700" marR="422909" algn="just">
              <a:lnSpc>
                <a:spcPts val="2860"/>
              </a:lnSpc>
            </a:pPr>
            <a:r>
              <a:rPr sz="2400" b="1" spc="-5" dirty="0">
                <a:solidFill>
                  <a:srgbClr val="FF0000"/>
                </a:solidFill>
                <a:latin typeface="Times New Roman" pitchFamily="18" charset="0"/>
                <a:cs typeface="Times New Roman" pitchFamily="18" charset="0"/>
              </a:rPr>
              <a:t>A </a:t>
            </a:r>
            <a:r>
              <a:rPr sz="2400" b="1" spc="45" dirty="0">
                <a:solidFill>
                  <a:srgbClr val="FF0000"/>
                </a:solidFill>
                <a:latin typeface="Times New Roman" pitchFamily="18" charset="0"/>
                <a:cs typeface="Times New Roman" pitchFamily="18" charset="0"/>
              </a:rPr>
              <a:t>household’s </a:t>
            </a:r>
            <a:r>
              <a:rPr sz="2400" b="1" spc="-5" dirty="0">
                <a:solidFill>
                  <a:srgbClr val="FF0000"/>
                </a:solidFill>
                <a:latin typeface="Times New Roman" pitchFamily="18" charset="0"/>
                <a:cs typeface="Times New Roman" pitchFamily="18" charset="0"/>
              </a:rPr>
              <a:t>decision about </a:t>
            </a:r>
            <a:r>
              <a:rPr sz="2400" b="1" dirty="0">
                <a:solidFill>
                  <a:srgbClr val="FF0000"/>
                </a:solidFill>
                <a:latin typeface="Times New Roman" pitchFamily="18" charset="0"/>
                <a:cs typeface="Times New Roman" pitchFamily="18" charset="0"/>
              </a:rPr>
              <a:t>the </a:t>
            </a:r>
            <a:r>
              <a:rPr sz="2400" b="1" spc="-5" dirty="0">
                <a:solidFill>
                  <a:srgbClr val="FF0000"/>
                </a:solidFill>
                <a:latin typeface="Times New Roman" pitchFamily="18" charset="0"/>
                <a:cs typeface="Times New Roman" pitchFamily="18" charset="0"/>
              </a:rPr>
              <a:t>quantity </a:t>
            </a:r>
            <a:r>
              <a:rPr sz="2400" b="1" dirty="0">
                <a:solidFill>
                  <a:srgbClr val="FF0000"/>
                </a:solidFill>
                <a:latin typeface="Times New Roman" pitchFamily="18" charset="0"/>
                <a:cs typeface="Times New Roman" pitchFamily="18" charset="0"/>
              </a:rPr>
              <a:t>of </a:t>
            </a:r>
            <a:r>
              <a:rPr sz="2400" b="1" spc="-5" dirty="0">
                <a:solidFill>
                  <a:srgbClr val="FF0000"/>
                </a:solidFill>
                <a:latin typeface="Times New Roman" pitchFamily="18" charset="0"/>
                <a:cs typeface="Times New Roman" pitchFamily="18" charset="0"/>
              </a:rPr>
              <a:t>seed </a:t>
            </a:r>
            <a:r>
              <a:rPr sz="2400" b="1" dirty="0">
                <a:solidFill>
                  <a:srgbClr val="FF0000"/>
                </a:solidFill>
                <a:latin typeface="Times New Roman" pitchFamily="18" charset="0"/>
                <a:cs typeface="Times New Roman" pitchFamily="18" charset="0"/>
              </a:rPr>
              <a:t>of</a:t>
            </a:r>
            <a:r>
              <a:rPr sz="2400" b="1" spc="-130" dirty="0">
                <a:solidFill>
                  <a:srgbClr val="FF0000"/>
                </a:solidFill>
                <a:latin typeface="Times New Roman" pitchFamily="18" charset="0"/>
                <a:cs typeface="Times New Roman" pitchFamily="18" charset="0"/>
              </a:rPr>
              <a:t> </a:t>
            </a:r>
            <a:r>
              <a:rPr sz="2400" b="1" spc="-5" dirty="0">
                <a:solidFill>
                  <a:srgbClr val="FF0000"/>
                </a:solidFill>
                <a:latin typeface="Times New Roman" pitchFamily="18" charset="0"/>
                <a:cs typeface="Times New Roman" pitchFamily="18" charset="0"/>
              </a:rPr>
              <a:t>a  </a:t>
            </a:r>
            <a:r>
              <a:rPr sz="2400" b="1" dirty="0">
                <a:solidFill>
                  <a:srgbClr val="FF0000"/>
                </a:solidFill>
                <a:latin typeface="Times New Roman" pitchFamily="18" charset="0"/>
                <a:cs typeface="Times New Roman" pitchFamily="18" charset="0"/>
              </a:rPr>
              <a:t>particular </a:t>
            </a:r>
            <a:r>
              <a:rPr sz="2400" b="1" spc="-5" dirty="0">
                <a:solidFill>
                  <a:srgbClr val="FF0000"/>
                </a:solidFill>
                <a:latin typeface="Times New Roman" pitchFamily="18" charset="0"/>
                <a:cs typeface="Times New Roman" pitchFamily="18" charset="0"/>
              </a:rPr>
              <a:t>variety </a:t>
            </a:r>
            <a:r>
              <a:rPr sz="2400" b="1" dirty="0">
                <a:solidFill>
                  <a:srgbClr val="FF0000"/>
                </a:solidFill>
                <a:latin typeface="Times New Roman" pitchFamily="18" charset="0"/>
                <a:cs typeface="Times New Roman" pitchFamily="18" charset="0"/>
              </a:rPr>
              <a:t>to </a:t>
            </a:r>
            <a:r>
              <a:rPr sz="2400" b="1" spc="-5" dirty="0">
                <a:solidFill>
                  <a:srgbClr val="FF0000"/>
                </a:solidFill>
                <a:latin typeface="Times New Roman" pitchFamily="18" charset="0"/>
                <a:cs typeface="Times New Roman" pitchFamily="18" charset="0"/>
              </a:rPr>
              <a:t>demand depends </a:t>
            </a:r>
            <a:r>
              <a:rPr sz="2400" b="1" dirty="0">
                <a:solidFill>
                  <a:srgbClr val="FF0000"/>
                </a:solidFill>
                <a:latin typeface="Times New Roman" pitchFamily="18" charset="0"/>
                <a:cs typeface="Times New Roman" pitchFamily="18" charset="0"/>
              </a:rPr>
              <a:t>mainly</a:t>
            </a:r>
            <a:r>
              <a:rPr sz="2400" b="1" spc="-30" dirty="0">
                <a:solidFill>
                  <a:srgbClr val="FF0000"/>
                </a:solidFill>
                <a:latin typeface="Times New Roman" pitchFamily="18" charset="0"/>
                <a:cs typeface="Times New Roman" pitchFamily="18" charset="0"/>
              </a:rPr>
              <a:t> </a:t>
            </a:r>
            <a:r>
              <a:rPr sz="2400" b="1" dirty="0">
                <a:solidFill>
                  <a:srgbClr val="FF0000"/>
                </a:solidFill>
                <a:latin typeface="Times New Roman" pitchFamily="18" charset="0"/>
                <a:cs typeface="Times New Roman" pitchFamily="18" charset="0"/>
              </a:rPr>
              <a:t>on:</a:t>
            </a:r>
            <a:endParaRPr sz="2400" dirty="0">
              <a:latin typeface="Times New Roman" pitchFamily="18" charset="0"/>
              <a:cs typeface="Times New Roman" pitchFamily="18" charset="0"/>
            </a:endParaRPr>
          </a:p>
          <a:p>
            <a:pPr marL="355600" indent="-343535" algn="just">
              <a:lnSpc>
                <a:spcPct val="100000"/>
              </a:lnSpc>
              <a:spcBef>
                <a:spcPts val="1280"/>
              </a:spcBef>
              <a:buFont typeface="Wingdings"/>
              <a:buChar char=""/>
              <a:tabLst>
                <a:tab pos="355600" algn="l"/>
                <a:tab pos="356235" algn="l"/>
              </a:tabLst>
            </a:pPr>
            <a:r>
              <a:rPr sz="2000" spc="-5" dirty="0">
                <a:latin typeface="Times New Roman" pitchFamily="18" charset="0"/>
                <a:cs typeface="Times New Roman" pitchFamily="18" charset="0"/>
              </a:rPr>
              <a:t>The </a:t>
            </a:r>
            <a:r>
              <a:rPr sz="2000" b="1" i="1" dirty="0">
                <a:latin typeface="Times New Roman" pitchFamily="18" charset="0"/>
                <a:cs typeface="Times New Roman" pitchFamily="18" charset="0"/>
              </a:rPr>
              <a:t>price </a:t>
            </a:r>
            <a:r>
              <a:rPr sz="2000" b="1" i="1" spc="-5" dirty="0">
                <a:latin typeface="Times New Roman" pitchFamily="18" charset="0"/>
                <a:cs typeface="Times New Roman" pitchFamily="18" charset="0"/>
              </a:rPr>
              <a:t>of </a:t>
            </a:r>
            <a:r>
              <a:rPr sz="2000" b="1" i="1" dirty="0">
                <a:latin typeface="Times New Roman" pitchFamily="18" charset="0"/>
                <a:cs typeface="Times New Roman" pitchFamily="18" charset="0"/>
              </a:rPr>
              <a:t>the </a:t>
            </a:r>
            <a:r>
              <a:rPr sz="2000" b="1" i="1" spc="-5" dirty="0">
                <a:latin typeface="Times New Roman" pitchFamily="18" charset="0"/>
                <a:cs typeface="Times New Roman" pitchFamily="18" charset="0"/>
              </a:rPr>
              <a:t>seed </a:t>
            </a:r>
            <a:r>
              <a:rPr sz="2000" dirty="0">
                <a:latin typeface="Times New Roman" pitchFamily="18" charset="0"/>
                <a:cs typeface="Times New Roman" pitchFamily="18" charset="0"/>
              </a:rPr>
              <a:t>in</a:t>
            </a:r>
            <a:r>
              <a:rPr sz="2000" spc="-45" dirty="0">
                <a:latin typeface="Times New Roman" pitchFamily="18" charset="0"/>
                <a:cs typeface="Times New Roman" pitchFamily="18" charset="0"/>
              </a:rPr>
              <a:t> </a:t>
            </a:r>
            <a:r>
              <a:rPr sz="2000" spc="-5" dirty="0">
                <a:latin typeface="Times New Roman" pitchFamily="18" charset="0"/>
                <a:cs typeface="Times New Roman" pitchFamily="18" charset="0"/>
              </a:rPr>
              <a:t>question.</a:t>
            </a:r>
            <a:endParaRPr sz="2000" dirty="0">
              <a:latin typeface="Times New Roman" pitchFamily="18" charset="0"/>
              <a:cs typeface="Times New Roman" pitchFamily="18" charset="0"/>
            </a:endParaRPr>
          </a:p>
          <a:p>
            <a:pPr marL="355600" indent="-343535" algn="just">
              <a:lnSpc>
                <a:spcPct val="100000"/>
              </a:lnSpc>
              <a:spcBef>
                <a:spcPts val="480"/>
              </a:spcBef>
              <a:buFont typeface="Wingdings"/>
              <a:buChar char=""/>
              <a:tabLst>
                <a:tab pos="355600" algn="l"/>
                <a:tab pos="356235" algn="l"/>
              </a:tabLst>
            </a:pPr>
            <a:r>
              <a:rPr sz="2000" spc="-5" dirty="0">
                <a:latin typeface="Times New Roman" pitchFamily="18" charset="0"/>
                <a:cs typeface="Times New Roman" pitchFamily="18" charset="0"/>
              </a:rPr>
              <a:t>The </a:t>
            </a:r>
            <a:r>
              <a:rPr sz="2000" b="1" i="1" dirty="0">
                <a:latin typeface="Times New Roman" pitchFamily="18" charset="0"/>
                <a:cs typeface="Times New Roman" pitchFamily="18" charset="0"/>
              </a:rPr>
              <a:t>income </a:t>
            </a:r>
            <a:r>
              <a:rPr sz="2000" dirty="0">
                <a:latin typeface="Times New Roman" pitchFamily="18" charset="0"/>
                <a:cs typeface="Times New Roman" pitchFamily="18" charset="0"/>
              </a:rPr>
              <a:t>available to the</a:t>
            </a:r>
            <a:r>
              <a:rPr sz="2000" spc="-20" dirty="0">
                <a:latin typeface="Times New Roman" pitchFamily="18" charset="0"/>
                <a:cs typeface="Times New Roman" pitchFamily="18" charset="0"/>
              </a:rPr>
              <a:t> </a:t>
            </a:r>
            <a:r>
              <a:rPr sz="2000" spc="-5" dirty="0">
                <a:latin typeface="Times New Roman" pitchFamily="18" charset="0"/>
                <a:cs typeface="Times New Roman" pitchFamily="18" charset="0"/>
              </a:rPr>
              <a:t>household.</a:t>
            </a:r>
            <a:endParaRPr sz="2000" dirty="0">
              <a:latin typeface="Times New Roman" pitchFamily="18" charset="0"/>
              <a:cs typeface="Times New Roman" pitchFamily="18" charset="0"/>
            </a:endParaRPr>
          </a:p>
          <a:p>
            <a:pPr algn="just">
              <a:lnSpc>
                <a:spcPct val="100000"/>
              </a:lnSpc>
              <a:spcBef>
                <a:spcPts val="25"/>
              </a:spcBef>
            </a:pPr>
            <a:endParaRPr sz="3000" dirty="0">
              <a:latin typeface="Times New Roman" pitchFamily="18" charset="0"/>
              <a:cs typeface="Times New Roman" pitchFamily="18" charset="0"/>
            </a:endParaRPr>
          </a:p>
          <a:p>
            <a:pPr marL="12700" marR="133350" algn="just">
              <a:lnSpc>
                <a:spcPct val="100000"/>
              </a:lnSpc>
              <a:spcBef>
                <a:spcPts val="5"/>
              </a:spcBef>
            </a:pPr>
            <a:r>
              <a:rPr sz="2400" spc="-5" dirty="0">
                <a:latin typeface="Times New Roman" pitchFamily="18" charset="0"/>
                <a:cs typeface="Times New Roman" pitchFamily="18" charset="0"/>
              </a:rPr>
              <a:t>The </a:t>
            </a:r>
            <a:r>
              <a:rPr sz="2400" dirty="0">
                <a:latin typeface="Times New Roman" pitchFamily="18" charset="0"/>
                <a:cs typeface="Times New Roman" pitchFamily="18" charset="0"/>
              </a:rPr>
              <a:t>most important relationship is that </a:t>
            </a:r>
            <a:r>
              <a:rPr sz="2400" spc="-5" dirty="0">
                <a:latin typeface="Times New Roman" pitchFamily="18" charset="0"/>
                <a:cs typeface="Times New Roman" pitchFamily="18" charset="0"/>
              </a:rPr>
              <a:t>between prevailing </a:t>
            </a:r>
            <a:r>
              <a:rPr sz="2400" dirty="0">
                <a:latin typeface="Times New Roman" pitchFamily="18" charset="0"/>
                <a:cs typeface="Times New Roman" pitchFamily="18" charset="0"/>
              </a:rPr>
              <a:t>market  </a:t>
            </a:r>
            <a:r>
              <a:rPr sz="2400" spc="-5" dirty="0">
                <a:latin typeface="Times New Roman" pitchFamily="18" charset="0"/>
                <a:cs typeface="Times New Roman" pitchFamily="18" charset="0"/>
              </a:rPr>
              <a:t>price (P) </a:t>
            </a:r>
            <a:r>
              <a:rPr sz="2400" dirty="0">
                <a:latin typeface="Times New Roman" pitchFamily="18" charset="0"/>
                <a:cs typeface="Times New Roman" pitchFamily="18" charset="0"/>
              </a:rPr>
              <a:t>and </a:t>
            </a:r>
            <a:r>
              <a:rPr sz="2400" spc="-5" dirty="0">
                <a:latin typeface="Times New Roman" pitchFamily="18" charset="0"/>
                <a:cs typeface="Times New Roman" pitchFamily="18" charset="0"/>
              </a:rPr>
              <a:t>quantity of seed demanded</a:t>
            </a:r>
            <a:r>
              <a:rPr sz="2400" spc="-45" dirty="0">
                <a:latin typeface="Times New Roman" pitchFamily="18" charset="0"/>
                <a:cs typeface="Times New Roman" pitchFamily="18" charset="0"/>
              </a:rPr>
              <a:t> </a:t>
            </a:r>
            <a:r>
              <a:rPr sz="2400" spc="-5" dirty="0">
                <a:latin typeface="Times New Roman" pitchFamily="18" charset="0"/>
                <a:cs typeface="Times New Roman" pitchFamily="18" charset="0"/>
              </a:rPr>
              <a:t>(Q).</a:t>
            </a:r>
            <a:endParaRPr sz="2400" dirty="0">
              <a:latin typeface="Times New Roman" pitchFamily="18" charset="0"/>
              <a:cs typeface="Times New Roman" pitchFamily="18" charset="0"/>
            </a:endParaRPr>
          </a:p>
          <a:p>
            <a:pPr algn="just">
              <a:lnSpc>
                <a:spcPct val="100000"/>
              </a:lnSpc>
              <a:spcBef>
                <a:spcPts val="15"/>
              </a:spcBef>
            </a:pPr>
            <a:endParaRPr sz="2150" dirty="0">
              <a:latin typeface="Times New Roman" pitchFamily="18" charset="0"/>
              <a:cs typeface="Times New Roman" pitchFamily="18" charset="0"/>
            </a:endParaRPr>
          </a:p>
          <a:p>
            <a:pPr marL="88900" marR="89535" algn="just">
              <a:lnSpc>
                <a:spcPct val="100000"/>
              </a:lnSpc>
            </a:pPr>
            <a:r>
              <a:rPr sz="2400" dirty="0">
                <a:latin typeface="Times New Roman" pitchFamily="18" charset="0"/>
                <a:cs typeface="Times New Roman" pitchFamily="18" charset="0"/>
              </a:rPr>
              <a:t>In examining the relationship </a:t>
            </a:r>
            <a:r>
              <a:rPr sz="2400" spc="-5" dirty="0">
                <a:latin typeface="Times New Roman" pitchFamily="18" charset="0"/>
                <a:cs typeface="Times New Roman" pitchFamily="18" charset="0"/>
              </a:rPr>
              <a:t>between </a:t>
            </a:r>
            <a:r>
              <a:rPr sz="2400" dirty="0">
                <a:latin typeface="Times New Roman" pitchFamily="18" charset="0"/>
                <a:cs typeface="Times New Roman" pitchFamily="18" charset="0"/>
              </a:rPr>
              <a:t>Q and P, we </a:t>
            </a:r>
            <a:r>
              <a:rPr sz="2400" spc="-5" dirty="0">
                <a:latin typeface="Times New Roman" pitchFamily="18" charset="0"/>
                <a:cs typeface="Times New Roman" pitchFamily="18" charset="0"/>
              </a:rPr>
              <a:t>should</a:t>
            </a:r>
            <a:r>
              <a:rPr sz="2400" spc="-130" dirty="0">
                <a:latin typeface="Times New Roman" pitchFamily="18" charset="0"/>
                <a:cs typeface="Times New Roman" pitchFamily="18" charset="0"/>
              </a:rPr>
              <a:t> </a:t>
            </a:r>
            <a:r>
              <a:rPr sz="2400" spc="-5" dirty="0">
                <a:latin typeface="Times New Roman" pitchFamily="18" charset="0"/>
                <a:cs typeface="Times New Roman" pitchFamily="18" charset="0"/>
              </a:rPr>
              <a:t>assume  </a:t>
            </a:r>
            <a:r>
              <a:rPr sz="2400" dirty="0">
                <a:latin typeface="Times New Roman" pitchFamily="18" charset="0"/>
                <a:cs typeface="Times New Roman" pitchFamily="18" charset="0"/>
              </a:rPr>
              <a:t>all </a:t>
            </a:r>
            <a:r>
              <a:rPr sz="2400" spc="-5" dirty="0">
                <a:latin typeface="Times New Roman" pitchFamily="18" charset="0"/>
                <a:cs typeface="Times New Roman" pitchFamily="18" charset="0"/>
              </a:rPr>
              <a:t>other factors (income, </a:t>
            </a:r>
            <a:r>
              <a:rPr sz="2400" dirty="0">
                <a:latin typeface="Times New Roman" pitchFamily="18" charset="0"/>
                <a:cs typeface="Times New Roman" pitchFamily="18" charset="0"/>
              </a:rPr>
              <a:t>wealth, </a:t>
            </a:r>
            <a:r>
              <a:rPr sz="2400" spc="-5" dirty="0">
                <a:latin typeface="Times New Roman" pitchFamily="18" charset="0"/>
                <a:cs typeface="Times New Roman" pitchFamily="18" charset="0"/>
              </a:rPr>
              <a:t>other prices, </a:t>
            </a:r>
            <a:r>
              <a:rPr sz="2400" dirty="0">
                <a:latin typeface="Times New Roman" pitchFamily="18" charset="0"/>
                <a:cs typeface="Times New Roman" pitchFamily="18" charset="0"/>
              </a:rPr>
              <a:t>tastes, and  expectations)</a:t>
            </a:r>
            <a:r>
              <a:rPr sz="2400" spc="-35" dirty="0">
                <a:latin typeface="Times New Roman" pitchFamily="18" charset="0"/>
                <a:cs typeface="Times New Roman" pitchFamily="18" charset="0"/>
              </a:rPr>
              <a:t> </a:t>
            </a:r>
            <a:r>
              <a:rPr sz="2400" dirty="0">
                <a:latin typeface="Times New Roman" pitchFamily="18" charset="0"/>
                <a:cs typeface="Times New Roman" pitchFamily="18" charset="0"/>
              </a:rPr>
              <a:t>constant.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24000" y="381000"/>
            <a:ext cx="6278499" cy="629018"/>
          </a:xfrm>
          <a:prstGeom prst="rect">
            <a:avLst/>
          </a:prstGeom>
          <a:solidFill>
            <a:schemeClr val="accent3">
              <a:lumMod val="40000"/>
              <a:lumOff val="60000"/>
            </a:schemeClr>
          </a:solidFill>
          <a:ln>
            <a:solidFill>
              <a:srgbClr val="FF0000"/>
            </a:solidFill>
          </a:ln>
        </p:spPr>
        <p:txBody>
          <a:bodyPr vert="horz" wrap="square" lIns="0" tIns="13335" rIns="0" bIns="0" rtlCol="0">
            <a:spAutoFit/>
          </a:bodyPr>
          <a:lstStyle/>
          <a:p>
            <a:pPr marL="12700" algn="ctr">
              <a:lnSpc>
                <a:spcPct val="100000"/>
              </a:lnSpc>
              <a:spcBef>
                <a:spcPts val="105"/>
              </a:spcBef>
            </a:pPr>
            <a:r>
              <a:rPr sz="4000" spc="-5" dirty="0">
                <a:latin typeface="Times New Roman" pitchFamily="18" charset="0"/>
                <a:cs typeface="Times New Roman" pitchFamily="18" charset="0"/>
              </a:rPr>
              <a:t>The </a:t>
            </a:r>
            <a:r>
              <a:rPr sz="4000" spc="-15" dirty="0">
                <a:latin typeface="Times New Roman" pitchFamily="18" charset="0"/>
                <a:cs typeface="Times New Roman" pitchFamily="18" charset="0"/>
              </a:rPr>
              <a:t>Law </a:t>
            </a:r>
            <a:r>
              <a:rPr sz="4000" dirty="0">
                <a:latin typeface="Times New Roman" pitchFamily="18" charset="0"/>
                <a:cs typeface="Times New Roman" pitchFamily="18" charset="0"/>
              </a:rPr>
              <a:t>of</a:t>
            </a:r>
            <a:r>
              <a:rPr sz="4000" spc="-55" dirty="0">
                <a:latin typeface="Times New Roman" pitchFamily="18" charset="0"/>
                <a:cs typeface="Times New Roman" pitchFamily="18" charset="0"/>
              </a:rPr>
              <a:t> </a:t>
            </a:r>
            <a:r>
              <a:rPr sz="4000" dirty="0">
                <a:latin typeface="Times New Roman" pitchFamily="18" charset="0"/>
                <a:cs typeface="Times New Roman" pitchFamily="18" charset="0"/>
              </a:rPr>
              <a:t>Demand</a:t>
            </a:r>
          </a:p>
        </p:txBody>
      </p:sp>
      <p:sp>
        <p:nvSpPr>
          <p:cNvPr id="3" name="object 3"/>
          <p:cNvSpPr txBox="1"/>
          <p:nvPr/>
        </p:nvSpPr>
        <p:spPr>
          <a:xfrm>
            <a:off x="452755" y="990600"/>
            <a:ext cx="8157845" cy="2699842"/>
          </a:xfrm>
          <a:prstGeom prst="rect">
            <a:avLst/>
          </a:prstGeom>
        </p:spPr>
        <p:txBody>
          <a:bodyPr vert="horz" wrap="square" lIns="0" tIns="12700" rIns="0" bIns="0" rtlCol="0">
            <a:spAutoFit/>
          </a:bodyPr>
          <a:lstStyle/>
          <a:p>
            <a:pPr marL="355600" marR="5080" indent="-342900" algn="just">
              <a:lnSpc>
                <a:spcPct val="150000"/>
              </a:lnSpc>
              <a:spcBef>
                <a:spcPts val="100"/>
              </a:spcBef>
              <a:buClr>
                <a:srgbClr val="FF0000"/>
              </a:buClr>
              <a:buFont typeface="Wingdings"/>
              <a:buChar char=""/>
              <a:tabLst>
                <a:tab pos="355600" algn="l"/>
              </a:tabLst>
            </a:pPr>
            <a:r>
              <a:rPr sz="3000" spc="-5" dirty="0">
                <a:latin typeface="Times New Roman" pitchFamily="18" charset="0"/>
                <a:cs typeface="Times New Roman" pitchFamily="18" charset="0"/>
              </a:rPr>
              <a:t>The </a:t>
            </a:r>
            <a:r>
              <a:rPr sz="3000" b="1" i="1" dirty="0">
                <a:latin typeface="Times New Roman" pitchFamily="18" charset="0"/>
                <a:cs typeface="Times New Roman" pitchFamily="18" charset="0"/>
              </a:rPr>
              <a:t>law </a:t>
            </a:r>
            <a:r>
              <a:rPr sz="3000" b="1" i="1" spc="-5" dirty="0">
                <a:latin typeface="Times New Roman" pitchFamily="18" charset="0"/>
                <a:cs typeface="Times New Roman" pitchFamily="18" charset="0"/>
              </a:rPr>
              <a:t>of </a:t>
            </a:r>
            <a:r>
              <a:rPr sz="3000" b="1" i="1" dirty="0">
                <a:latin typeface="Times New Roman" pitchFamily="18" charset="0"/>
                <a:cs typeface="Times New Roman" pitchFamily="18" charset="0"/>
              </a:rPr>
              <a:t>demand </a:t>
            </a:r>
            <a:r>
              <a:rPr sz="3000" spc="-5" dirty="0">
                <a:latin typeface="Times New Roman" pitchFamily="18" charset="0"/>
                <a:cs typeface="Times New Roman" pitchFamily="18" charset="0"/>
              </a:rPr>
              <a:t>states </a:t>
            </a:r>
            <a:r>
              <a:rPr sz="3000" dirty="0">
                <a:latin typeface="Times New Roman" pitchFamily="18" charset="0"/>
                <a:cs typeface="Times New Roman" pitchFamily="18" charset="0"/>
              </a:rPr>
              <a:t>that </a:t>
            </a:r>
            <a:r>
              <a:rPr sz="3000" spc="-5" dirty="0">
                <a:latin typeface="Times New Roman" pitchFamily="18" charset="0"/>
                <a:cs typeface="Times New Roman" pitchFamily="18" charset="0"/>
              </a:rPr>
              <a:t>there </a:t>
            </a:r>
            <a:r>
              <a:rPr sz="3000" dirty="0">
                <a:latin typeface="Times New Roman" pitchFamily="18" charset="0"/>
                <a:cs typeface="Times New Roman" pitchFamily="18" charset="0"/>
              </a:rPr>
              <a:t>is a </a:t>
            </a:r>
            <a:r>
              <a:rPr sz="3000" spc="-5" dirty="0">
                <a:latin typeface="Times New Roman" pitchFamily="18" charset="0"/>
                <a:cs typeface="Times New Roman" pitchFamily="18" charset="0"/>
              </a:rPr>
              <a:t>negative,  or inverse, relationship between price </a:t>
            </a:r>
            <a:r>
              <a:rPr sz="3000" dirty="0">
                <a:latin typeface="Times New Roman" pitchFamily="18" charset="0"/>
                <a:cs typeface="Times New Roman" pitchFamily="18" charset="0"/>
              </a:rPr>
              <a:t>and </a:t>
            </a:r>
            <a:r>
              <a:rPr sz="3000" spc="-5" dirty="0">
                <a:latin typeface="Times New Roman" pitchFamily="18" charset="0"/>
                <a:cs typeface="Times New Roman" pitchFamily="18" charset="0"/>
              </a:rPr>
              <a:t>the  quantity of </a:t>
            </a:r>
            <a:r>
              <a:rPr sz="3000" dirty="0">
                <a:latin typeface="Times New Roman" pitchFamily="18" charset="0"/>
                <a:cs typeface="Times New Roman" pitchFamily="18" charset="0"/>
              </a:rPr>
              <a:t>a good </a:t>
            </a:r>
            <a:r>
              <a:rPr sz="3000" spc="-5" dirty="0">
                <a:latin typeface="Times New Roman" pitchFamily="18" charset="0"/>
                <a:cs typeface="Times New Roman" pitchFamily="18" charset="0"/>
              </a:rPr>
              <a:t>demanded </a:t>
            </a:r>
            <a:r>
              <a:rPr sz="3000" dirty="0">
                <a:latin typeface="Times New Roman" pitchFamily="18" charset="0"/>
                <a:cs typeface="Times New Roman" pitchFamily="18" charset="0"/>
              </a:rPr>
              <a:t>and its</a:t>
            </a:r>
            <a:r>
              <a:rPr sz="3000" spc="-40" dirty="0">
                <a:latin typeface="Times New Roman" pitchFamily="18" charset="0"/>
                <a:cs typeface="Times New Roman" pitchFamily="18" charset="0"/>
              </a:rPr>
              <a:t> </a:t>
            </a:r>
            <a:r>
              <a:rPr sz="3000" spc="-5" dirty="0">
                <a:latin typeface="Times New Roman" pitchFamily="18" charset="0"/>
                <a:cs typeface="Times New Roman" pitchFamily="18" charset="0"/>
              </a:rPr>
              <a:t>price.</a:t>
            </a:r>
            <a:endParaRPr sz="3000" dirty="0">
              <a:latin typeface="Times New Roman" pitchFamily="18" charset="0"/>
              <a:cs typeface="Times New Roman" pitchFamily="18" charset="0"/>
            </a:endParaRPr>
          </a:p>
          <a:p>
            <a:pPr marL="355600" indent="-342900" algn="just">
              <a:lnSpc>
                <a:spcPct val="150000"/>
              </a:lnSpc>
              <a:buClr>
                <a:srgbClr val="FF0000"/>
              </a:buClr>
              <a:buFont typeface="Wingdings"/>
              <a:buChar char=""/>
              <a:tabLst>
                <a:tab pos="355600" algn="l"/>
              </a:tabLst>
            </a:pPr>
            <a:r>
              <a:rPr sz="3000" spc="-5" dirty="0" smtClean="0">
                <a:latin typeface="Times New Roman" pitchFamily="18" charset="0"/>
                <a:cs typeface="Times New Roman" pitchFamily="18" charset="0"/>
              </a:rPr>
              <a:t>This </a:t>
            </a:r>
            <a:r>
              <a:rPr sz="3000" dirty="0">
                <a:latin typeface="Times New Roman" pitchFamily="18" charset="0"/>
                <a:cs typeface="Times New Roman" pitchFamily="18" charset="0"/>
              </a:rPr>
              <a:t>means </a:t>
            </a:r>
            <a:r>
              <a:rPr sz="3000" spc="-10" dirty="0">
                <a:latin typeface="Times New Roman" pitchFamily="18" charset="0"/>
                <a:cs typeface="Times New Roman" pitchFamily="18" charset="0"/>
              </a:rPr>
              <a:t>that </a:t>
            </a:r>
            <a:r>
              <a:rPr sz="3000" spc="-5" dirty="0">
                <a:latin typeface="Times New Roman" pitchFamily="18" charset="0"/>
                <a:cs typeface="Times New Roman" pitchFamily="18" charset="0"/>
              </a:rPr>
              <a:t>demand curves slope</a:t>
            </a:r>
            <a:r>
              <a:rPr sz="3000" spc="-55" dirty="0">
                <a:latin typeface="Times New Roman" pitchFamily="18" charset="0"/>
                <a:cs typeface="Times New Roman" pitchFamily="18" charset="0"/>
              </a:rPr>
              <a:t> </a:t>
            </a:r>
            <a:r>
              <a:rPr sz="3000" spc="-15" dirty="0">
                <a:latin typeface="Times New Roman" pitchFamily="18" charset="0"/>
                <a:cs typeface="Times New Roman" pitchFamily="18" charset="0"/>
              </a:rPr>
              <a:t>downward.</a:t>
            </a:r>
            <a:endParaRPr sz="30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88340" y="217423"/>
            <a:ext cx="7144384" cy="452120"/>
          </a:xfrm>
          <a:prstGeom prst="rect">
            <a:avLst/>
          </a:prstGeom>
          <a:solidFill>
            <a:schemeClr val="accent3">
              <a:lumMod val="40000"/>
              <a:lumOff val="60000"/>
            </a:schemeClr>
          </a:solidFill>
          <a:ln>
            <a:solidFill>
              <a:srgbClr val="FF0000"/>
            </a:solidFill>
          </a:ln>
        </p:spPr>
        <p:txBody>
          <a:bodyPr vert="horz" wrap="square" lIns="0" tIns="12065" rIns="0" bIns="0" rtlCol="0">
            <a:spAutoFit/>
          </a:bodyPr>
          <a:lstStyle/>
          <a:p>
            <a:pPr marL="12700">
              <a:lnSpc>
                <a:spcPct val="100000"/>
              </a:lnSpc>
              <a:spcBef>
                <a:spcPts val="95"/>
              </a:spcBef>
            </a:pPr>
            <a:r>
              <a:rPr sz="2800" spc="-5" dirty="0">
                <a:latin typeface="Times New Roman" pitchFamily="18" charset="0"/>
                <a:cs typeface="Times New Roman" pitchFamily="18" charset="0"/>
              </a:rPr>
              <a:t>Theoretical structure of demand and</a:t>
            </a:r>
            <a:r>
              <a:rPr sz="2800" spc="105" dirty="0">
                <a:latin typeface="Times New Roman" pitchFamily="18" charset="0"/>
                <a:cs typeface="Times New Roman" pitchFamily="18" charset="0"/>
              </a:rPr>
              <a:t> </a:t>
            </a:r>
            <a:r>
              <a:rPr sz="2800" spc="-5" dirty="0">
                <a:latin typeface="Times New Roman" pitchFamily="18" charset="0"/>
                <a:cs typeface="Times New Roman" pitchFamily="18" charset="0"/>
              </a:rPr>
              <a:t>price</a:t>
            </a:r>
            <a:endParaRPr sz="2800" dirty="0">
              <a:latin typeface="Times New Roman" pitchFamily="18" charset="0"/>
              <a:cs typeface="Times New Roman" pitchFamily="18" charset="0"/>
            </a:endParaRPr>
          </a:p>
        </p:txBody>
      </p:sp>
      <p:grpSp>
        <p:nvGrpSpPr>
          <p:cNvPr id="3" name="object 3"/>
          <p:cNvGrpSpPr/>
          <p:nvPr/>
        </p:nvGrpSpPr>
        <p:grpSpPr>
          <a:xfrm>
            <a:off x="1575816" y="880110"/>
            <a:ext cx="7277100" cy="4819650"/>
            <a:chOff x="1575816" y="880110"/>
            <a:chExt cx="7277100" cy="4819650"/>
          </a:xfrm>
        </p:grpSpPr>
        <p:sp>
          <p:nvSpPr>
            <p:cNvPr id="4" name="object 4"/>
            <p:cNvSpPr/>
            <p:nvPr/>
          </p:nvSpPr>
          <p:spPr>
            <a:xfrm>
              <a:off x="1616202" y="5676138"/>
              <a:ext cx="7218045" cy="5080"/>
            </a:xfrm>
            <a:custGeom>
              <a:avLst/>
              <a:gdLst/>
              <a:ahLst/>
              <a:cxnLst/>
              <a:rect l="l" t="t" r="r" b="b"/>
              <a:pathLst>
                <a:path w="7218045" h="5079">
                  <a:moveTo>
                    <a:pt x="0" y="0"/>
                  </a:moveTo>
                  <a:lnTo>
                    <a:pt x="7217664" y="4571"/>
                  </a:lnTo>
                </a:path>
              </a:pathLst>
            </a:custGeom>
            <a:ln w="38100">
              <a:solidFill>
                <a:srgbClr val="001F5F"/>
              </a:solidFill>
            </a:ln>
          </p:spPr>
          <p:txBody>
            <a:bodyPr wrap="square" lIns="0" tIns="0" rIns="0" bIns="0" rtlCol="0"/>
            <a:lstStyle/>
            <a:p>
              <a:endParaRPr>
                <a:latin typeface="Times New Roman" pitchFamily="18" charset="0"/>
                <a:cs typeface="Times New Roman" pitchFamily="18" charset="0"/>
              </a:endParaRPr>
            </a:p>
          </p:txBody>
        </p:sp>
        <p:sp>
          <p:nvSpPr>
            <p:cNvPr id="5" name="object 5"/>
            <p:cNvSpPr/>
            <p:nvPr/>
          </p:nvSpPr>
          <p:spPr>
            <a:xfrm>
              <a:off x="2279904" y="1031748"/>
              <a:ext cx="5486400" cy="3962400"/>
            </a:xfrm>
            <a:custGeom>
              <a:avLst/>
              <a:gdLst/>
              <a:ahLst/>
              <a:cxnLst/>
              <a:rect l="l" t="t" r="r" b="b"/>
              <a:pathLst>
                <a:path w="5486400" h="3962400">
                  <a:moveTo>
                    <a:pt x="0" y="0"/>
                  </a:moveTo>
                  <a:lnTo>
                    <a:pt x="5486400" y="3962400"/>
                  </a:lnTo>
                </a:path>
              </a:pathLst>
            </a:custGeom>
            <a:ln w="57912">
              <a:solidFill>
                <a:srgbClr val="FF0000"/>
              </a:solidFill>
            </a:ln>
          </p:spPr>
          <p:txBody>
            <a:bodyPr wrap="square" lIns="0" tIns="0" rIns="0" bIns="0" rtlCol="0"/>
            <a:lstStyle/>
            <a:p>
              <a:endParaRPr>
                <a:latin typeface="Times New Roman" pitchFamily="18" charset="0"/>
                <a:cs typeface="Times New Roman" pitchFamily="18" charset="0"/>
              </a:endParaRPr>
            </a:p>
          </p:txBody>
        </p:sp>
        <p:sp>
          <p:nvSpPr>
            <p:cNvPr id="6" name="object 6"/>
            <p:cNvSpPr/>
            <p:nvPr/>
          </p:nvSpPr>
          <p:spPr>
            <a:xfrm>
              <a:off x="1594866" y="1849374"/>
              <a:ext cx="4853940" cy="3831590"/>
            </a:xfrm>
            <a:custGeom>
              <a:avLst/>
              <a:gdLst/>
              <a:ahLst/>
              <a:cxnLst/>
              <a:rect l="l" t="t" r="r" b="b"/>
              <a:pathLst>
                <a:path w="4853940" h="3831590">
                  <a:moveTo>
                    <a:pt x="21336" y="21336"/>
                  </a:moveTo>
                  <a:lnTo>
                    <a:pt x="1780032" y="21336"/>
                  </a:lnTo>
                </a:path>
                <a:path w="4853940" h="3831590">
                  <a:moveTo>
                    <a:pt x="1780032" y="0"/>
                  </a:moveTo>
                  <a:lnTo>
                    <a:pt x="1828800" y="3831336"/>
                  </a:lnTo>
                </a:path>
                <a:path w="4853940" h="3831590">
                  <a:moveTo>
                    <a:pt x="0" y="2307336"/>
                  </a:moveTo>
                  <a:lnTo>
                    <a:pt x="4853940" y="2307336"/>
                  </a:lnTo>
                </a:path>
              </a:pathLst>
            </a:custGeom>
            <a:ln w="28956">
              <a:solidFill>
                <a:srgbClr val="FF0000"/>
              </a:solidFill>
              <a:prstDash val="lgDash"/>
            </a:ln>
          </p:spPr>
          <p:txBody>
            <a:bodyPr wrap="square" lIns="0" tIns="0" rIns="0" bIns="0" rtlCol="0"/>
            <a:lstStyle/>
            <a:p>
              <a:endParaRPr>
                <a:latin typeface="Times New Roman" pitchFamily="18" charset="0"/>
                <a:cs typeface="Times New Roman" pitchFamily="18" charset="0"/>
              </a:endParaRPr>
            </a:p>
          </p:txBody>
        </p:sp>
        <p:sp>
          <p:nvSpPr>
            <p:cNvPr id="7" name="object 7"/>
            <p:cNvSpPr/>
            <p:nvPr/>
          </p:nvSpPr>
          <p:spPr>
            <a:xfrm>
              <a:off x="1594866" y="880110"/>
              <a:ext cx="0" cy="4800600"/>
            </a:xfrm>
            <a:custGeom>
              <a:avLst/>
              <a:gdLst/>
              <a:ahLst/>
              <a:cxnLst/>
              <a:rect l="l" t="t" r="r" b="b"/>
              <a:pathLst>
                <a:path h="4800600">
                  <a:moveTo>
                    <a:pt x="0" y="4800600"/>
                  </a:moveTo>
                  <a:lnTo>
                    <a:pt x="0" y="0"/>
                  </a:lnTo>
                </a:path>
              </a:pathLst>
            </a:custGeom>
            <a:ln w="38100">
              <a:solidFill>
                <a:srgbClr val="001F5F"/>
              </a:solidFill>
            </a:ln>
          </p:spPr>
          <p:txBody>
            <a:bodyPr wrap="square" lIns="0" tIns="0" rIns="0" bIns="0" rtlCol="0"/>
            <a:lstStyle/>
            <a:p>
              <a:endParaRPr>
                <a:latin typeface="Times New Roman" pitchFamily="18" charset="0"/>
                <a:cs typeface="Times New Roman" pitchFamily="18" charset="0"/>
              </a:endParaRPr>
            </a:p>
          </p:txBody>
        </p:sp>
        <p:sp>
          <p:nvSpPr>
            <p:cNvPr id="8" name="object 8"/>
            <p:cNvSpPr/>
            <p:nvPr/>
          </p:nvSpPr>
          <p:spPr>
            <a:xfrm>
              <a:off x="6547866" y="4156710"/>
              <a:ext cx="0" cy="1524000"/>
            </a:xfrm>
            <a:custGeom>
              <a:avLst/>
              <a:gdLst/>
              <a:ahLst/>
              <a:cxnLst/>
              <a:rect l="l" t="t" r="r" b="b"/>
              <a:pathLst>
                <a:path h="1524000">
                  <a:moveTo>
                    <a:pt x="0" y="0"/>
                  </a:moveTo>
                  <a:lnTo>
                    <a:pt x="0" y="1523999"/>
                  </a:lnTo>
                </a:path>
              </a:pathLst>
            </a:custGeom>
            <a:ln w="28956">
              <a:solidFill>
                <a:srgbClr val="FF0000"/>
              </a:solidFill>
              <a:prstDash val="lgDash"/>
            </a:ln>
          </p:spPr>
          <p:txBody>
            <a:bodyPr wrap="square" lIns="0" tIns="0" rIns="0" bIns="0" rtlCol="0"/>
            <a:lstStyle/>
            <a:p>
              <a:endParaRPr>
                <a:latin typeface="Times New Roman" pitchFamily="18" charset="0"/>
                <a:cs typeface="Times New Roman" pitchFamily="18" charset="0"/>
              </a:endParaRPr>
            </a:p>
          </p:txBody>
        </p:sp>
      </p:grpSp>
      <p:sp>
        <p:nvSpPr>
          <p:cNvPr id="9" name="object 9"/>
          <p:cNvSpPr/>
          <p:nvPr/>
        </p:nvSpPr>
        <p:spPr>
          <a:xfrm>
            <a:off x="3499865" y="5777420"/>
            <a:ext cx="3048000" cy="114300"/>
          </a:xfrm>
          <a:custGeom>
            <a:avLst/>
            <a:gdLst/>
            <a:ahLst/>
            <a:cxnLst/>
            <a:rect l="l" t="t" r="r" b="b"/>
            <a:pathLst>
              <a:path w="3048000" h="114300">
                <a:moveTo>
                  <a:pt x="114300" y="0"/>
                </a:moveTo>
                <a:lnTo>
                  <a:pt x="0" y="57213"/>
                </a:lnTo>
                <a:lnTo>
                  <a:pt x="114300" y="114299"/>
                </a:lnTo>
                <a:lnTo>
                  <a:pt x="114300" y="76212"/>
                </a:lnTo>
                <a:lnTo>
                  <a:pt x="95250" y="76212"/>
                </a:lnTo>
                <a:lnTo>
                  <a:pt x="95250" y="38112"/>
                </a:lnTo>
                <a:lnTo>
                  <a:pt x="114300" y="38103"/>
                </a:lnTo>
                <a:lnTo>
                  <a:pt x="114300" y="0"/>
                </a:lnTo>
                <a:close/>
              </a:path>
              <a:path w="3048000" h="114300">
                <a:moveTo>
                  <a:pt x="114300" y="38103"/>
                </a:moveTo>
                <a:lnTo>
                  <a:pt x="95250" y="38112"/>
                </a:lnTo>
                <a:lnTo>
                  <a:pt x="95250" y="76212"/>
                </a:lnTo>
                <a:lnTo>
                  <a:pt x="114300" y="76203"/>
                </a:lnTo>
                <a:lnTo>
                  <a:pt x="114300" y="38103"/>
                </a:lnTo>
                <a:close/>
              </a:path>
              <a:path w="3048000" h="114300">
                <a:moveTo>
                  <a:pt x="114300" y="76203"/>
                </a:moveTo>
                <a:lnTo>
                  <a:pt x="95250" y="76212"/>
                </a:lnTo>
                <a:lnTo>
                  <a:pt x="114300" y="76212"/>
                </a:lnTo>
                <a:close/>
              </a:path>
              <a:path w="3048000" h="114300">
                <a:moveTo>
                  <a:pt x="3048000" y="36639"/>
                </a:moveTo>
                <a:lnTo>
                  <a:pt x="114300" y="38103"/>
                </a:lnTo>
                <a:lnTo>
                  <a:pt x="114300" y="76203"/>
                </a:lnTo>
                <a:lnTo>
                  <a:pt x="3048000" y="74739"/>
                </a:lnTo>
                <a:lnTo>
                  <a:pt x="3048000" y="36639"/>
                </a:lnTo>
                <a:close/>
              </a:path>
            </a:pathLst>
          </a:custGeom>
          <a:solidFill>
            <a:srgbClr val="FF0000"/>
          </a:solidFill>
        </p:spPr>
        <p:txBody>
          <a:bodyPr wrap="square" lIns="0" tIns="0" rIns="0" bIns="0" rtlCol="0"/>
          <a:lstStyle/>
          <a:p>
            <a:endParaRPr>
              <a:latin typeface="Times New Roman" pitchFamily="18" charset="0"/>
              <a:cs typeface="Times New Roman" pitchFamily="18" charset="0"/>
            </a:endParaRPr>
          </a:p>
        </p:txBody>
      </p:sp>
      <p:sp>
        <p:nvSpPr>
          <p:cNvPr id="10" name="object 10"/>
          <p:cNvSpPr txBox="1"/>
          <p:nvPr/>
        </p:nvSpPr>
        <p:spPr>
          <a:xfrm>
            <a:off x="6448678" y="5866587"/>
            <a:ext cx="339725" cy="299720"/>
          </a:xfrm>
          <a:prstGeom prst="rect">
            <a:avLst/>
          </a:prstGeom>
        </p:spPr>
        <p:txBody>
          <a:bodyPr vert="horz" wrap="square" lIns="0" tIns="12700" rIns="0" bIns="0" rtlCol="0">
            <a:spAutoFit/>
          </a:bodyPr>
          <a:lstStyle/>
          <a:p>
            <a:pPr marL="38100">
              <a:lnSpc>
                <a:spcPct val="100000"/>
              </a:lnSpc>
              <a:spcBef>
                <a:spcPts val="100"/>
              </a:spcBef>
            </a:pPr>
            <a:r>
              <a:rPr sz="1800" b="1" dirty="0">
                <a:solidFill>
                  <a:srgbClr val="FF0000"/>
                </a:solidFill>
                <a:latin typeface="Times New Roman" pitchFamily="18" charset="0"/>
                <a:cs typeface="Times New Roman" pitchFamily="18" charset="0"/>
              </a:rPr>
              <a:t>Q</a:t>
            </a:r>
            <a:r>
              <a:rPr sz="1800" b="1" baseline="-20833" dirty="0">
                <a:solidFill>
                  <a:srgbClr val="FF0000"/>
                </a:solidFill>
                <a:latin typeface="Times New Roman" pitchFamily="18" charset="0"/>
                <a:cs typeface="Times New Roman" pitchFamily="18" charset="0"/>
              </a:rPr>
              <a:t>1</a:t>
            </a:r>
            <a:endParaRPr sz="1800" baseline="-20833">
              <a:latin typeface="Times New Roman" pitchFamily="18" charset="0"/>
              <a:cs typeface="Times New Roman" pitchFamily="18" charset="0"/>
            </a:endParaRPr>
          </a:p>
        </p:txBody>
      </p:sp>
      <p:sp>
        <p:nvSpPr>
          <p:cNvPr id="11" name="object 11"/>
          <p:cNvSpPr txBox="1"/>
          <p:nvPr/>
        </p:nvSpPr>
        <p:spPr>
          <a:xfrm>
            <a:off x="994867" y="3885057"/>
            <a:ext cx="313690" cy="299720"/>
          </a:xfrm>
          <a:prstGeom prst="rect">
            <a:avLst/>
          </a:prstGeom>
        </p:spPr>
        <p:txBody>
          <a:bodyPr vert="horz" wrap="square" lIns="0" tIns="12700" rIns="0" bIns="0" rtlCol="0">
            <a:spAutoFit/>
          </a:bodyPr>
          <a:lstStyle/>
          <a:p>
            <a:pPr marL="38100">
              <a:lnSpc>
                <a:spcPct val="100000"/>
              </a:lnSpc>
              <a:spcBef>
                <a:spcPts val="100"/>
              </a:spcBef>
            </a:pPr>
            <a:r>
              <a:rPr sz="1800" b="1" spc="-5" dirty="0">
                <a:solidFill>
                  <a:srgbClr val="FF0000"/>
                </a:solidFill>
                <a:latin typeface="Times New Roman" pitchFamily="18" charset="0"/>
                <a:cs typeface="Times New Roman" pitchFamily="18" charset="0"/>
              </a:rPr>
              <a:t>P</a:t>
            </a:r>
            <a:r>
              <a:rPr sz="1800" b="1" spc="-7" baseline="-20833" dirty="0">
                <a:solidFill>
                  <a:srgbClr val="FF0000"/>
                </a:solidFill>
                <a:latin typeface="Times New Roman" pitchFamily="18" charset="0"/>
                <a:cs typeface="Times New Roman" pitchFamily="18" charset="0"/>
              </a:rPr>
              <a:t>1</a:t>
            </a:r>
            <a:endParaRPr sz="1800" baseline="-20833">
              <a:latin typeface="Times New Roman" pitchFamily="18" charset="0"/>
              <a:cs typeface="Times New Roman" pitchFamily="18" charset="0"/>
            </a:endParaRPr>
          </a:p>
        </p:txBody>
      </p:sp>
      <p:sp>
        <p:nvSpPr>
          <p:cNvPr id="12" name="object 12"/>
          <p:cNvSpPr txBox="1"/>
          <p:nvPr/>
        </p:nvSpPr>
        <p:spPr>
          <a:xfrm>
            <a:off x="2727070" y="5759907"/>
            <a:ext cx="3073400" cy="787400"/>
          </a:xfrm>
          <a:prstGeom prst="rect">
            <a:avLst/>
          </a:prstGeom>
        </p:spPr>
        <p:txBody>
          <a:bodyPr vert="horz" wrap="square" lIns="0" tIns="119380" rIns="0" bIns="0" rtlCol="0">
            <a:spAutoFit/>
          </a:bodyPr>
          <a:lstStyle/>
          <a:p>
            <a:pPr marL="635000">
              <a:lnSpc>
                <a:spcPct val="100000"/>
              </a:lnSpc>
              <a:spcBef>
                <a:spcPts val="940"/>
              </a:spcBef>
            </a:pPr>
            <a:r>
              <a:rPr sz="1800" b="1" dirty="0">
                <a:solidFill>
                  <a:srgbClr val="FF0000"/>
                </a:solidFill>
                <a:latin typeface="Times New Roman" pitchFamily="18" charset="0"/>
                <a:cs typeface="Times New Roman" pitchFamily="18" charset="0"/>
              </a:rPr>
              <a:t>Q</a:t>
            </a:r>
            <a:r>
              <a:rPr sz="1800" b="1" baseline="-20833" dirty="0">
                <a:solidFill>
                  <a:srgbClr val="FF0000"/>
                </a:solidFill>
                <a:latin typeface="Times New Roman" pitchFamily="18" charset="0"/>
                <a:cs typeface="Times New Roman" pitchFamily="18" charset="0"/>
              </a:rPr>
              <a:t>2</a:t>
            </a:r>
            <a:endParaRPr sz="1800" baseline="-20833">
              <a:latin typeface="Times New Roman" pitchFamily="18" charset="0"/>
              <a:cs typeface="Times New Roman" pitchFamily="18" charset="0"/>
            </a:endParaRPr>
          </a:p>
          <a:p>
            <a:pPr marL="38100">
              <a:lnSpc>
                <a:spcPct val="100000"/>
              </a:lnSpc>
              <a:spcBef>
                <a:spcPts val="840"/>
              </a:spcBef>
            </a:pPr>
            <a:r>
              <a:rPr sz="1800" b="1" dirty="0">
                <a:latin typeface="Times New Roman" pitchFamily="18" charset="0"/>
                <a:cs typeface="Times New Roman" pitchFamily="18" charset="0"/>
              </a:rPr>
              <a:t>Quantity of </a:t>
            </a:r>
            <a:r>
              <a:rPr sz="1800" b="1" spc="-5" dirty="0">
                <a:latin typeface="Times New Roman" pitchFamily="18" charset="0"/>
                <a:cs typeface="Times New Roman" pitchFamily="18" charset="0"/>
              </a:rPr>
              <a:t>seed</a:t>
            </a:r>
            <a:r>
              <a:rPr sz="1800" b="1" spc="-55" dirty="0">
                <a:latin typeface="Times New Roman" pitchFamily="18" charset="0"/>
                <a:cs typeface="Times New Roman" pitchFamily="18" charset="0"/>
              </a:rPr>
              <a:t> </a:t>
            </a:r>
            <a:r>
              <a:rPr sz="1800" b="1" spc="-5" dirty="0">
                <a:latin typeface="Times New Roman" pitchFamily="18" charset="0"/>
                <a:cs typeface="Times New Roman" pitchFamily="18" charset="0"/>
              </a:rPr>
              <a:t>demanded</a:t>
            </a:r>
            <a:endParaRPr sz="1800">
              <a:latin typeface="Times New Roman" pitchFamily="18" charset="0"/>
              <a:cs typeface="Times New Roman" pitchFamily="18" charset="0"/>
            </a:endParaRPr>
          </a:p>
        </p:txBody>
      </p:sp>
      <p:sp>
        <p:nvSpPr>
          <p:cNvPr id="13" name="object 13"/>
          <p:cNvSpPr txBox="1"/>
          <p:nvPr/>
        </p:nvSpPr>
        <p:spPr>
          <a:xfrm>
            <a:off x="994867" y="1522221"/>
            <a:ext cx="313690" cy="299720"/>
          </a:xfrm>
          <a:prstGeom prst="rect">
            <a:avLst/>
          </a:prstGeom>
        </p:spPr>
        <p:txBody>
          <a:bodyPr vert="horz" wrap="square" lIns="0" tIns="12700" rIns="0" bIns="0" rtlCol="0">
            <a:spAutoFit/>
          </a:bodyPr>
          <a:lstStyle/>
          <a:p>
            <a:pPr marL="38100">
              <a:lnSpc>
                <a:spcPct val="100000"/>
              </a:lnSpc>
              <a:spcBef>
                <a:spcPts val="100"/>
              </a:spcBef>
            </a:pPr>
            <a:r>
              <a:rPr sz="1800" b="1" spc="-5" dirty="0">
                <a:solidFill>
                  <a:srgbClr val="FF0000"/>
                </a:solidFill>
                <a:latin typeface="Times New Roman" pitchFamily="18" charset="0"/>
                <a:cs typeface="Times New Roman" pitchFamily="18" charset="0"/>
              </a:rPr>
              <a:t>P</a:t>
            </a:r>
            <a:r>
              <a:rPr sz="1800" b="1" spc="-7" baseline="-20833" dirty="0">
                <a:solidFill>
                  <a:srgbClr val="FF0000"/>
                </a:solidFill>
                <a:latin typeface="Times New Roman" pitchFamily="18" charset="0"/>
                <a:cs typeface="Times New Roman" pitchFamily="18" charset="0"/>
              </a:rPr>
              <a:t>2</a:t>
            </a:r>
            <a:endParaRPr sz="1800" baseline="-20833">
              <a:latin typeface="Times New Roman" pitchFamily="18" charset="0"/>
              <a:cs typeface="Times New Roman" pitchFamily="18" charset="0"/>
            </a:endParaRPr>
          </a:p>
        </p:txBody>
      </p:sp>
      <p:sp>
        <p:nvSpPr>
          <p:cNvPr id="14" name="object 14"/>
          <p:cNvSpPr/>
          <p:nvPr/>
        </p:nvSpPr>
        <p:spPr>
          <a:xfrm>
            <a:off x="904798" y="2670555"/>
            <a:ext cx="169545" cy="533400"/>
          </a:xfrm>
          <a:custGeom>
            <a:avLst/>
            <a:gdLst/>
            <a:ahLst/>
            <a:cxnLst/>
            <a:rect l="l" t="t" r="r" b="b"/>
            <a:pathLst>
              <a:path w="169544" h="533400">
                <a:moveTo>
                  <a:pt x="51028" y="407035"/>
                </a:moveTo>
                <a:lnTo>
                  <a:pt x="13460" y="421280"/>
                </a:lnTo>
                <a:lnTo>
                  <a:pt x="523" y="465304"/>
                </a:lnTo>
                <a:lnTo>
                  <a:pt x="0" y="532003"/>
                </a:lnTo>
                <a:lnTo>
                  <a:pt x="163626" y="533019"/>
                </a:lnTo>
                <a:lnTo>
                  <a:pt x="163817" y="499872"/>
                </a:lnTo>
                <a:lnTo>
                  <a:pt x="102082" y="499618"/>
                </a:lnTo>
                <a:lnTo>
                  <a:pt x="74294" y="499491"/>
                </a:lnTo>
                <a:lnTo>
                  <a:pt x="27863" y="499237"/>
                </a:lnTo>
                <a:lnTo>
                  <a:pt x="30200" y="454152"/>
                </a:lnTo>
                <a:lnTo>
                  <a:pt x="45338" y="440944"/>
                </a:lnTo>
                <a:lnTo>
                  <a:pt x="99461" y="440944"/>
                </a:lnTo>
                <a:lnTo>
                  <a:pt x="98818" y="437896"/>
                </a:lnTo>
                <a:lnTo>
                  <a:pt x="70920" y="410196"/>
                </a:lnTo>
                <a:lnTo>
                  <a:pt x="58262" y="407390"/>
                </a:lnTo>
                <a:lnTo>
                  <a:pt x="51028" y="407035"/>
                </a:lnTo>
                <a:close/>
              </a:path>
              <a:path w="169544" h="533400">
                <a:moveTo>
                  <a:pt x="99461" y="440944"/>
                </a:moveTo>
                <a:lnTo>
                  <a:pt x="45338" y="440944"/>
                </a:lnTo>
                <a:lnTo>
                  <a:pt x="51295" y="441071"/>
                </a:lnTo>
                <a:lnTo>
                  <a:pt x="56121" y="441071"/>
                </a:lnTo>
                <a:lnTo>
                  <a:pt x="60363" y="442341"/>
                </a:lnTo>
                <a:lnTo>
                  <a:pt x="74294" y="499491"/>
                </a:lnTo>
                <a:lnTo>
                  <a:pt x="102083" y="499491"/>
                </a:lnTo>
                <a:lnTo>
                  <a:pt x="102017" y="465058"/>
                </a:lnTo>
                <a:lnTo>
                  <a:pt x="101730" y="458216"/>
                </a:lnTo>
                <a:lnTo>
                  <a:pt x="101041" y="450310"/>
                </a:lnTo>
                <a:lnTo>
                  <a:pt x="100050" y="443738"/>
                </a:lnTo>
                <a:lnTo>
                  <a:pt x="99461" y="440944"/>
                </a:lnTo>
                <a:close/>
              </a:path>
              <a:path w="169544" h="533400">
                <a:moveTo>
                  <a:pt x="49593" y="304673"/>
                </a:moveTo>
                <a:lnTo>
                  <a:pt x="45605" y="311277"/>
                </a:lnTo>
                <a:lnTo>
                  <a:pt x="43599" y="318135"/>
                </a:lnTo>
                <a:lnTo>
                  <a:pt x="43535" y="330327"/>
                </a:lnTo>
                <a:lnTo>
                  <a:pt x="44767" y="334899"/>
                </a:lnTo>
                <a:lnTo>
                  <a:pt x="47282" y="338836"/>
                </a:lnTo>
                <a:lnTo>
                  <a:pt x="49784" y="342900"/>
                </a:lnTo>
                <a:lnTo>
                  <a:pt x="55016" y="347345"/>
                </a:lnTo>
                <a:lnTo>
                  <a:pt x="62941" y="352425"/>
                </a:lnTo>
                <a:lnTo>
                  <a:pt x="46087" y="352425"/>
                </a:lnTo>
                <a:lnTo>
                  <a:pt x="45923" y="381508"/>
                </a:lnTo>
                <a:lnTo>
                  <a:pt x="164465" y="382143"/>
                </a:lnTo>
                <a:lnTo>
                  <a:pt x="164633" y="352425"/>
                </a:lnTo>
                <a:lnTo>
                  <a:pt x="62941" y="352425"/>
                </a:lnTo>
                <a:lnTo>
                  <a:pt x="164634" y="352298"/>
                </a:lnTo>
                <a:lnTo>
                  <a:pt x="164642" y="350774"/>
                </a:lnTo>
                <a:lnTo>
                  <a:pt x="128028" y="350520"/>
                </a:lnTo>
                <a:lnTo>
                  <a:pt x="114202" y="350279"/>
                </a:lnTo>
                <a:lnTo>
                  <a:pt x="72834" y="337439"/>
                </a:lnTo>
                <a:lnTo>
                  <a:pt x="71640" y="333629"/>
                </a:lnTo>
                <a:lnTo>
                  <a:pt x="71691" y="324739"/>
                </a:lnTo>
                <a:lnTo>
                  <a:pt x="73431" y="319786"/>
                </a:lnTo>
                <a:lnTo>
                  <a:pt x="76885" y="314579"/>
                </a:lnTo>
                <a:lnTo>
                  <a:pt x="49593" y="304673"/>
                </a:lnTo>
                <a:close/>
              </a:path>
              <a:path w="169544" h="533400">
                <a:moveTo>
                  <a:pt x="1511" y="260096"/>
                </a:moveTo>
                <a:lnTo>
                  <a:pt x="1333" y="291465"/>
                </a:lnTo>
                <a:lnTo>
                  <a:pt x="30353" y="291719"/>
                </a:lnTo>
                <a:lnTo>
                  <a:pt x="30530" y="260350"/>
                </a:lnTo>
                <a:lnTo>
                  <a:pt x="1511" y="260096"/>
                </a:lnTo>
                <a:close/>
              </a:path>
              <a:path w="169544" h="533400">
                <a:moveTo>
                  <a:pt x="46596" y="260350"/>
                </a:moveTo>
                <a:lnTo>
                  <a:pt x="46431" y="291719"/>
                </a:lnTo>
                <a:lnTo>
                  <a:pt x="164972" y="292354"/>
                </a:lnTo>
                <a:lnTo>
                  <a:pt x="165138" y="260985"/>
                </a:lnTo>
                <a:lnTo>
                  <a:pt x="46596" y="260350"/>
                </a:lnTo>
                <a:close/>
              </a:path>
              <a:path w="169544" h="533400">
                <a:moveTo>
                  <a:pt x="82410" y="124587"/>
                </a:moveTo>
                <a:lnTo>
                  <a:pt x="49781" y="149679"/>
                </a:lnTo>
                <a:lnTo>
                  <a:pt x="44386" y="177165"/>
                </a:lnTo>
                <a:lnTo>
                  <a:pt x="45336" y="189716"/>
                </a:lnTo>
                <a:lnTo>
                  <a:pt x="69454" y="226038"/>
                </a:lnTo>
                <a:lnTo>
                  <a:pt x="106121" y="234950"/>
                </a:lnTo>
                <a:lnTo>
                  <a:pt x="119851" y="234070"/>
                </a:lnTo>
                <a:lnTo>
                  <a:pt x="158864" y="211456"/>
                </a:lnTo>
                <a:lnTo>
                  <a:pt x="163547" y="202692"/>
                </a:lnTo>
                <a:lnTo>
                  <a:pt x="104076" y="202692"/>
                </a:lnTo>
                <a:lnTo>
                  <a:pt x="95271" y="202241"/>
                </a:lnTo>
                <a:lnTo>
                  <a:pt x="69066" y="184785"/>
                </a:lnTo>
                <a:lnTo>
                  <a:pt x="69130" y="170815"/>
                </a:lnTo>
                <a:lnTo>
                  <a:pt x="70675" y="166243"/>
                </a:lnTo>
                <a:lnTo>
                  <a:pt x="76974" y="158877"/>
                </a:lnTo>
                <a:lnTo>
                  <a:pt x="81635" y="156591"/>
                </a:lnTo>
                <a:lnTo>
                  <a:pt x="87820" y="155575"/>
                </a:lnTo>
                <a:lnTo>
                  <a:pt x="82410" y="124587"/>
                </a:lnTo>
                <a:close/>
              </a:path>
              <a:path w="169544" h="533400">
                <a:moveTo>
                  <a:pt x="125730" y="123190"/>
                </a:moveTo>
                <a:lnTo>
                  <a:pt x="120307" y="154051"/>
                </a:lnTo>
                <a:lnTo>
                  <a:pt x="128562" y="155575"/>
                </a:lnTo>
                <a:lnTo>
                  <a:pt x="134365" y="158369"/>
                </a:lnTo>
                <a:lnTo>
                  <a:pt x="141097" y="165989"/>
                </a:lnTo>
                <a:lnTo>
                  <a:pt x="142760" y="170815"/>
                </a:lnTo>
                <a:lnTo>
                  <a:pt x="142684" y="184785"/>
                </a:lnTo>
                <a:lnTo>
                  <a:pt x="104076" y="202692"/>
                </a:lnTo>
                <a:lnTo>
                  <a:pt x="163547" y="202692"/>
                </a:lnTo>
                <a:lnTo>
                  <a:pt x="164047" y="201755"/>
                </a:lnTo>
                <a:lnTo>
                  <a:pt x="167184" y="190744"/>
                </a:lnTo>
                <a:lnTo>
                  <a:pt x="168275" y="178435"/>
                </a:lnTo>
                <a:lnTo>
                  <a:pt x="167660" y="167576"/>
                </a:lnTo>
                <a:lnTo>
                  <a:pt x="144298" y="130333"/>
                </a:lnTo>
                <a:lnTo>
                  <a:pt x="135663" y="126214"/>
                </a:lnTo>
                <a:lnTo>
                  <a:pt x="125730" y="123190"/>
                </a:lnTo>
                <a:close/>
              </a:path>
              <a:path w="169544" h="533400">
                <a:moveTo>
                  <a:pt x="116357" y="0"/>
                </a:moveTo>
                <a:lnTo>
                  <a:pt x="72693" y="7750"/>
                </a:lnTo>
                <a:lnTo>
                  <a:pt x="46222" y="43479"/>
                </a:lnTo>
                <a:lnTo>
                  <a:pt x="45059" y="56007"/>
                </a:lnTo>
                <a:lnTo>
                  <a:pt x="46038" y="67298"/>
                </a:lnTo>
                <a:lnTo>
                  <a:pt x="70634" y="101885"/>
                </a:lnTo>
                <a:lnTo>
                  <a:pt x="107594" y="110744"/>
                </a:lnTo>
                <a:lnTo>
                  <a:pt x="119403" y="110081"/>
                </a:lnTo>
                <a:lnTo>
                  <a:pt x="157400" y="90830"/>
                </a:lnTo>
                <a:lnTo>
                  <a:pt x="164340" y="78613"/>
                </a:lnTo>
                <a:lnTo>
                  <a:pt x="115925" y="78613"/>
                </a:lnTo>
                <a:lnTo>
                  <a:pt x="115929" y="77978"/>
                </a:lnTo>
                <a:lnTo>
                  <a:pt x="88176" y="77978"/>
                </a:lnTo>
                <a:lnTo>
                  <a:pt x="81419" y="75819"/>
                </a:lnTo>
                <a:lnTo>
                  <a:pt x="76453" y="71247"/>
                </a:lnTo>
                <a:lnTo>
                  <a:pt x="71488" y="66802"/>
                </a:lnTo>
                <a:lnTo>
                  <a:pt x="69024" y="61087"/>
                </a:lnTo>
                <a:lnTo>
                  <a:pt x="69100" y="47879"/>
                </a:lnTo>
                <a:lnTo>
                  <a:pt x="71500" y="42418"/>
                </a:lnTo>
                <a:lnTo>
                  <a:pt x="81000" y="33528"/>
                </a:lnTo>
                <a:lnTo>
                  <a:pt x="87909" y="31242"/>
                </a:lnTo>
                <a:lnTo>
                  <a:pt x="96989" y="31115"/>
                </a:lnTo>
                <a:lnTo>
                  <a:pt x="116186" y="31115"/>
                </a:lnTo>
                <a:lnTo>
                  <a:pt x="116357" y="0"/>
                </a:lnTo>
                <a:close/>
              </a:path>
              <a:path w="169544" h="533400">
                <a:moveTo>
                  <a:pt x="134099" y="1778"/>
                </a:moveTo>
                <a:lnTo>
                  <a:pt x="128676" y="33020"/>
                </a:lnTo>
                <a:lnTo>
                  <a:pt x="134619" y="34798"/>
                </a:lnTo>
                <a:lnTo>
                  <a:pt x="138925" y="37338"/>
                </a:lnTo>
                <a:lnTo>
                  <a:pt x="141592" y="40767"/>
                </a:lnTo>
                <a:lnTo>
                  <a:pt x="144246" y="44069"/>
                </a:lnTo>
                <a:lnTo>
                  <a:pt x="145447" y="47879"/>
                </a:lnTo>
                <a:lnTo>
                  <a:pt x="115925" y="78613"/>
                </a:lnTo>
                <a:lnTo>
                  <a:pt x="164340" y="78613"/>
                </a:lnTo>
                <a:lnTo>
                  <a:pt x="167630" y="68022"/>
                </a:lnTo>
                <a:lnTo>
                  <a:pt x="168973" y="53594"/>
                </a:lnTo>
                <a:lnTo>
                  <a:pt x="168466" y="44207"/>
                </a:lnTo>
                <a:lnTo>
                  <a:pt x="149198" y="9699"/>
                </a:lnTo>
                <a:lnTo>
                  <a:pt x="142164" y="5328"/>
                </a:lnTo>
                <a:lnTo>
                  <a:pt x="134099" y="1778"/>
                </a:lnTo>
                <a:close/>
              </a:path>
              <a:path w="169544" h="533400">
                <a:moveTo>
                  <a:pt x="116186" y="31115"/>
                </a:moveTo>
                <a:lnTo>
                  <a:pt x="96989" y="31115"/>
                </a:lnTo>
                <a:lnTo>
                  <a:pt x="96735" y="77978"/>
                </a:lnTo>
                <a:lnTo>
                  <a:pt x="115929" y="77978"/>
                </a:lnTo>
                <a:lnTo>
                  <a:pt x="116186" y="31115"/>
                </a:lnTo>
                <a:close/>
              </a:path>
            </a:pathLst>
          </a:custGeom>
          <a:solidFill>
            <a:srgbClr val="000000"/>
          </a:solidFill>
        </p:spPr>
        <p:txBody>
          <a:bodyPr wrap="square" lIns="0" tIns="0" rIns="0" bIns="0" rtlCol="0"/>
          <a:lstStyle/>
          <a:p>
            <a:endParaRPr>
              <a:latin typeface="Times New Roman" pitchFamily="18" charset="0"/>
              <a:cs typeface="Times New Roman" pitchFamily="18" charset="0"/>
            </a:endParaRPr>
          </a:p>
        </p:txBody>
      </p:sp>
      <p:sp>
        <p:nvSpPr>
          <p:cNvPr id="15" name="object 15"/>
          <p:cNvSpPr/>
          <p:nvPr/>
        </p:nvSpPr>
        <p:spPr>
          <a:xfrm>
            <a:off x="1385316" y="1870710"/>
            <a:ext cx="114300" cy="2209800"/>
          </a:xfrm>
          <a:custGeom>
            <a:avLst/>
            <a:gdLst/>
            <a:ahLst/>
            <a:cxnLst/>
            <a:rect l="l" t="t" r="r" b="b"/>
            <a:pathLst>
              <a:path w="114300" h="2209800">
                <a:moveTo>
                  <a:pt x="76200" y="95250"/>
                </a:moveTo>
                <a:lnTo>
                  <a:pt x="38100" y="95250"/>
                </a:lnTo>
                <a:lnTo>
                  <a:pt x="38100" y="2209800"/>
                </a:lnTo>
                <a:lnTo>
                  <a:pt x="76200" y="2209800"/>
                </a:lnTo>
                <a:lnTo>
                  <a:pt x="76200" y="95250"/>
                </a:lnTo>
                <a:close/>
              </a:path>
              <a:path w="114300" h="2209800">
                <a:moveTo>
                  <a:pt x="57150" y="0"/>
                </a:moveTo>
                <a:lnTo>
                  <a:pt x="0" y="114300"/>
                </a:lnTo>
                <a:lnTo>
                  <a:pt x="38100" y="114300"/>
                </a:lnTo>
                <a:lnTo>
                  <a:pt x="38100" y="95250"/>
                </a:lnTo>
                <a:lnTo>
                  <a:pt x="104775" y="95250"/>
                </a:lnTo>
                <a:lnTo>
                  <a:pt x="57150" y="0"/>
                </a:lnTo>
                <a:close/>
              </a:path>
              <a:path w="114300" h="2209800">
                <a:moveTo>
                  <a:pt x="104775" y="95250"/>
                </a:moveTo>
                <a:lnTo>
                  <a:pt x="76200" y="95250"/>
                </a:lnTo>
                <a:lnTo>
                  <a:pt x="76200" y="114300"/>
                </a:lnTo>
                <a:lnTo>
                  <a:pt x="114300" y="114300"/>
                </a:lnTo>
                <a:lnTo>
                  <a:pt x="104775" y="95250"/>
                </a:lnTo>
                <a:close/>
              </a:path>
            </a:pathLst>
          </a:custGeom>
          <a:solidFill>
            <a:srgbClr val="FF3300"/>
          </a:solidFill>
        </p:spPr>
        <p:txBody>
          <a:bodyPr wrap="square" lIns="0" tIns="0" rIns="0" bIns="0" rtlCol="0"/>
          <a:lstStyle/>
          <a:p>
            <a:endParaRPr>
              <a:latin typeface="Times New Roman" pitchFamily="18" charset="0"/>
              <a:cs typeface="Times New Roman" pitchFamily="18" charset="0"/>
            </a:endParaRPr>
          </a:p>
        </p:txBody>
      </p:sp>
      <p:sp>
        <p:nvSpPr>
          <p:cNvPr id="16" name="object 16"/>
          <p:cNvSpPr txBox="1"/>
          <p:nvPr/>
        </p:nvSpPr>
        <p:spPr>
          <a:xfrm>
            <a:off x="3889375" y="1455546"/>
            <a:ext cx="3568700" cy="574675"/>
          </a:xfrm>
          <a:prstGeom prst="rect">
            <a:avLst/>
          </a:prstGeom>
        </p:spPr>
        <p:txBody>
          <a:bodyPr vert="horz" wrap="square" lIns="0" tIns="12700" rIns="0" bIns="0" rtlCol="0">
            <a:spAutoFit/>
          </a:bodyPr>
          <a:lstStyle/>
          <a:p>
            <a:pPr marL="12700" marR="5080">
              <a:lnSpc>
                <a:spcPct val="100000"/>
              </a:lnSpc>
              <a:spcBef>
                <a:spcPts val="100"/>
              </a:spcBef>
            </a:pPr>
            <a:r>
              <a:rPr sz="1800" b="1" spc="-5" dirty="0">
                <a:latin typeface="Times New Roman" pitchFamily="18" charset="0"/>
                <a:cs typeface="Times New Roman" pitchFamily="18" charset="0"/>
              </a:rPr>
              <a:t>Demand </a:t>
            </a:r>
            <a:r>
              <a:rPr sz="1800" b="1" dirty="0">
                <a:latin typeface="Times New Roman" pitchFamily="18" charset="0"/>
                <a:cs typeface="Times New Roman" pitchFamily="18" charset="0"/>
              </a:rPr>
              <a:t>is downward sloping  </a:t>
            </a:r>
            <a:r>
              <a:rPr sz="1800" b="1" spc="-30" dirty="0">
                <a:latin typeface="Times New Roman" pitchFamily="18" charset="0"/>
                <a:cs typeface="Times New Roman" pitchFamily="18" charset="0"/>
              </a:rPr>
              <a:t>As </a:t>
            </a:r>
            <a:r>
              <a:rPr sz="1800" b="1" dirty="0">
                <a:latin typeface="Times New Roman" pitchFamily="18" charset="0"/>
                <a:cs typeface="Times New Roman" pitchFamily="18" charset="0"/>
              </a:rPr>
              <a:t>price </a:t>
            </a:r>
            <a:r>
              <a:rPr sz="1800" b="1" spc="-5" dirty="0">
                <a:latin typeface="Times New Roman" pitchFamily="18" charset="0"/>
                <a:cs typeface="Times New Roman" pitchFamily="18" charset="0"/>
              </a:rPr>
              <a:t>increases, demand</a:t>
            </a:r>
            <a:r>
              <a:rPr sz="1800" b="1" spc="40" dirty="0">
                <a:latin typeface="Times New Roman" pitchFamily="18" charset="0"/>
                <a:cs typeface="Times New Roman" pitchFamily="18" charset="0"/>
              </a:rPr>
              <a:t> </a:t>
            </a:r>
            <a:r>
              <a:rPr sz="1800" b="1" dirty="0">
                <a:latin typeface="Times New Roman" pitchFamily="18" charset="0"/>
                <a:cs typeface="Times New Roman" pitchFamily="18" charset="0"/>
              </a:rPr>
              <a:t>falls</a:t>
            </a:r>
            <a:endParaRPr sz="1800">
              <a:latin typeface="Times New Roman" pitchFamily="18" charset="0"/>
              <a:cs typeface="Times New Roman" pitchFamily="18" charset="0"/>
            </a:endParaRPr>
          </a:p>
        </p:txBody>
      </p:sp>
      <p:sp>
        <p:nvSpPr>
          <p:cNvPr id="17" name="object 17"/>
          <p:cNvSpPr txBox="1"/>
          <p:nvPr/>
        </p:nvSpPr>
        <p:spPr>
          <a:xfrm>
            <a:off x="5489828" y="2421128"/>
            <a:ext cx="3427095" cy="848360"/>
          </a:xfrm>
          <a:prstGeom prst="rect">
            <a:avLst/>
          </a:prstGeom>
        </p:spPr>
        <p:txBody>
          <a:bodyPr vert="horz" wrap="square" lIns="0" tIns="12700" rIns="0" bIns="0" rtlCol="0">
            <a:spAutoFit/>
          </a:bodyPr>
          <a:lstStyle/>
          <a:p>
            <a:pPr marL="12700" marR="5080" algn="just">
              <a:lnSpc>
                <a:spcPct val="100000"/>
              </a:lnSpc>
              <a:spcBef>
                <a:spcPts val="100"/>
              </a:spcBef>
            </a:pPr>
            <a:r>
              <a:rPr sz="1800" b="1" dirty="0">
                <a:latin typeface="Times New Roman" pitchFamily="18" charset="0"/>
                <a:cs typeface="Times New Roman" pitchFamily="18" charset="0"/>
              </a:rPr>
              <a:t>Slope depends on proportional  </a:t>
            </a:r>
            <a:r>
              <a:rPr sz="1800" b="1" spc="-5" dirty="0">
                <a:latin typeface="Times New Roman" pitchFamily="18" charset="0"/>
                <a:cs typeface="Times New Roman" pitchFamily="18" charset="0"/>
              </a:rPr>
              <a:t>change </a:t>
            </a:r>
            <a:r>
              <a:rPr sz="1800" b="1" dirty="0">
                <a:latin typeface="Times New Roman" pitchFamily="18" charset="0"/>
                <a:cs typeface="Times New Roman" pitchFamily="18" charset="0"/>
              </a:rPr>
              <a:t>in </a:t>
            </a:r>
            <a:r>
              <a:rPr sz="1800" b="1" spc="-5" dirty="0">
                <a:latin typeface="Times New Roman" pitchFamily="18" charset="0"/>
                <a:cs typeface="Times New Roman" pitchFamily="18" charset="0"/>
              </a:rPr>
              <a:t>demand </a:t>
            </a:r>
            <a:r>
              <a:rPr sz="1800" b="1" spc="5" dirty="0">
                <a:latin typeface="Times New Roman" pitchFamily="18" charset="0"/>
                <a:cs typeface="Times New Roman" pitchFamily="18" charset="0"/>
              </a:rPr>
              <a:t>with</a:t>
            </a:r>
            <a:r>
              <a:rPr sz="1800" b="1" spc="-65" dirty="0">
                <a:latin typeface="Times New Roman" pitchFamily="18" charset="0"/>
                <a:cs typeface="Times New Roman" pitchFamily="18" charset="0"/>
              </a:rPr>
              <a:t> </a:t>
            </a:r>
            <a:r>
              <a:rPr sz="1800" b="1" spc="-5" dirty="0">
                <a:latin typeface="Times New Roman" pitchFamily="18" charset="0"/>
                <a:cs typeface="Times New Roman" pitchFamily="18" charset="0"/>
              </a:rPr>
              <a:t>respect  </a:t>
            </a:r>
            <a:r>
              <a:rPr sz="1800" b="1" dirty="0">
                <a:latin typeface="Times New Roman" pitchFamily="18" charset="0"/>
                <a:cs typeface="Times New Roman" pitchFamily="18" charset="0"/>
              </a:rPr>
              <a:t>to </a:t>
            </a:r>
            <a:r>
              <a:rPr sz="1800" b="1" spc="-5" dirty="0">
                <a:latin typeface="Times New Roman" pitchFamily="18" charset="0"/>
                <a:cs typeface="Times New Roman" pitchFamily="18" charset="0"/>
              </a:rPr>
              <a:t>change </a:t>
            </a:r>
            <a:r>
              <a:rPr sz="1800" b="1" dirty="0">
                <a:latin typeface="Times New Roman" pitchFamily="18" charset="0"/>
                <a:cs typeface="Times New Roman" pitchFamily="18" charset="0"/>
              </a:rPr>
              <a:t>in price</a:t>
            </a:r>
            <a:r>
              <a:rPr sz="1800" b="1" spc="-30" dirty="0">
                <a:latin typeface="Times New Roman" pitchFamily="18" charset="0"/>
                <a:cs typeface="Times New Roman" pitchFamily="18" charset="0"/>
              </a:rPr>
              <a:t> </a:t>
            </a:r>
            <a:r>
              <a:rPr sz="1800" b="1" spc="-5" dirty="0">
                <a:latin typeface="Times New Roman" pitchFamily="18" charset="0"/>
                <a:cs typeface="Times New Roman" pitchFamily="18" charset="0"/>
              </a:rPr>
              <a:t>(elasticity)</a:t>
            </a:r>
            <a:endParaRPr sz="180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0225" y="121107"/>
            <a:ext cx="7851775" cy="504625"/>
          </a:xfrm>
          <a:prstGeom prst="rect">
            <a:avLst/>
          </a:prstGeom>
          <a:solidFill>
            <a:schemeClr val="accent3">
              <a:lumMod val="40000"/>
              <a:lumOff val="60000"/>
            </a:schemeClr>
          </a:solidFill>
          <a:ln>
            <a:solidFill>
              <a:srgbClr val="FF0000"/>
            </a:solidFill>
          </a:ln>
        </p:spPr>
        <p:txBody>
          <a:bodyPr vert="horz" wrap="square" lIns="0" tIns="12065" rIns="0" bIns="0" rtlCol="0">
            <a:spAutoFit/>
          </a:bodyPr>
          <a:lstStyle/>
          <a:p>
            <a:pPr marL="12700" algn="ctr">
              <a:lnSpc>
                <a:spcPct val="100000"/>
              </a:lnSpc>
              <a:spcBef>
                <a:spcPts val="95"/>
              </a:spcBef>
            </a:pPr>
            <a:r>
              <a:rPr spc="-5" dirty="0">
                <a:latin typeface="Times New Roman" pitchFamily="18" charset="0"/>
                <a:cs typeface="Times New Roman" pitchFamily="18" charset="0"/>
              </a:rPr>
              <a:t>Other determinants of household</a:t>
            </a:r>
            <a:r>
              <a:rPr spc="30" dirty="0">
                <a:latin typeface="Times New Roman" pitchFamily="18" charset="0"/>
                <a:cs typeface="Times New Roman" pitchFamily="18" charset="0"/>
              </a:rPr>
              <a:t> </a:t>
            </a:r>
            <a:r>
              <a:rPr spc="-5" dirty="0">
                <a:latin typeface="Times New Roman" pitchFamily="18" charset="0"/>
                <a:cs typeface="Times New Roman" pitchFamily="18" charset="0"/>
              </a:rPr>
              <a:t>demand</a:t>
            </a:r>
          </a:p>
        </p:txBody>
      </p:sp>
      <p:sp>
        <p:nvSpPr>
          <p:cNvPr id="3" name="object 3"/>
          <p:cNvSpPr txBox="1"/>
          <p:nvPr/>
        </p:nvSpPr>
        <p:spPr>
          <a:xfrm>
            <a:off x="307949" y="710311"/>
            <a:ext cx="8543290" cy="6092052"/>
          </a:xfrm>
          <a:prstGeom prst="rect">
            <a:avLst/>
          </a:prstGeom>
        </p:spPr>
        <p:txBody>
          <a:bodyPr vert="horz" wrap="square" lIns="0" tIns="13335" rIns="0" bIns="0" rtlCol="0">
            <a:spAutoFit/>
          </a:bodyPr>
          <a:lstStyle/>
          <a:p>
            <a:pPr marL="354965" marR="507365" indent="-342900" algn="just">
              <a:lnSpc>
                <a:spcPct val="100000"/>
              </a:lnSpc>
              <a:spcBef>
                <a:spcPts val="105"/>
              </a:spcBef>
              <a:buClr>
                <a:srgbClr val="FF0000"/>
              </a:buClr>
              <a:buFont typeface="Wingdings"/>
              <a:buChar char=""/>
              <a:tabLst>
                <a:tab pos="355600" algn="l"/>
              </a:tabLst>
            </a:pPr>
            <a:r>
              <a:rPr sz="2300" b="1" i="1" dirty="0">
                <a:latin typeface="Times New Roman" pitchFamily="18" charset="0"/>
                <a:cs typeface="Times New Roman" pitchFamily="18" charset="0"/>
              </a:rPr>
              <a:t>Normal </a:t>
            </a:r>
            <a:r>
              <a:rPr sz="2300" b="1" i="1" spc="-5" dirty="0">
                <a:latin typeface="Times New Roman" pitchFamily="18" charset="0"/>
                <a:cs typeface="Times New Roman" pitchFamily="18" charset="0"/>
              </a:rPr>
              <a:t>Goods </a:t>
            </a:r>
            <a:r>
              <a:rPr sz="2300" dirty="0">
                <a:latin typeface="Times New Roman" pitchFamily="18" charset="0"/>
                <a:cs typeface="Times New Roman" pitchFamily="18" charset="0"/>
              </a:rPr>
              <a:t>are goods for which demand </a:t>
            </a:r>
            <a:r>
              <a:rPr sz="2300" spc="-5" dirty="0">
                <a:latin typeface="Times New Roman" pitchFamily="18" charset="0"/>
                <a:cs typeface="Times New Roman" pitchFamily="18" charset="0"/>
              </a:rPr>
              <a:t>goes </a:t>
            </a:r>
            <a:r>
              <a:rPr sz="2300" dirty="0">
                <a:latin typeface="Times New Roman" pitchFamily="18" charset="0"/>
                <a:cs typeface="Times New Roman" pitchFamily="18" charset="0"/>
              </a:rPr>
              <a:t>up</a:t>
            </a:r>
            <a:r>
              <a:rPr sz="2300" spc="-170" dirty="0">
                <a:latin typeface="Times New Roman" pitchFamily="18" charset="0"/>
                <a:cs typeface="Times New Roman" pitchFamily="18" charset="0"/>
              </a:rPr>
              <a:t> </a:t>
            </a:r>
            <a:r>
              <a:rPr sz="2300" dirty="0">
                <a:latin typeface="Times New Roman" pitchFamily="18" charset="0"/>
                <a:cs typeface="Times New Roman" pitchFamily="18" charset="0"/>
              </a:rPr>
              <a:t>when  income is higher and for which demand goes down when  income is </a:t>
            </a:r>
            <a:r>
              <a:rPr sz="2300" spc="-20" dirty="0">
                <a:latin typeface="Times New Roman" pitchFamily="18" charset="0"/>
                <a:cs typeface="Times New Roman" pitchFamily="18" charset="0"/>
              </a:rPr>
              <a:t>lower. </a:t>
            </a:r>
            <a:r>
              <a:rPr sz="2300" dirty="0">
                <a:latin typeface="Times New Roman" pitchFamily="18" charset="0"/>
                <a:cs typeface="Times New Roman" pitchFamily="18" charset="0"/>
              </a:rPr>
              <a:t>E.g., certified</a:t>
            </a:r>
            <a:r>
              <a:rPr sz="2300" spc="-114" dirty="0">
                <a:latin typeface="Times New Roman" pitchFamily="18" charset="0"/>
                <a:cs typeface="Times New Roman" pitchFamily="18" charset="0"/>
              </a:rPr>
              <a:t> </a:t>
            </a:r>
            <a:r>
              <a:rPr sz="2300" dirty="0">
                <a:latin typeface="Times New Roman" pitchFamily="18" charset="0"/>
                <a:cs typeface="Times New Roman" pitchFamily="18" charset="0"/>
              </a:rPr>
              <a:t>seed</a:t>
            </a:r>
          </a:p>
          <a:p>
            <a:pPr algn="just">
              <a:lnSpc>
                <a:spcPct val="100000"/>
              </a:lnSpc>
              <a:buClr>
                <a:srgbClr val="FF0000"/>
              </a:buClr>
              <a:buFont typeface="Wingdings"/>
              <a:buChar char=""/>
            </a:pPr>
            <a:endParaRPr sz="2400" dirty="0">
              <a:latin typeface="Times New Roman" pitchFamily="18" charset="0"/>
              <a:cs typeface="Times New Roman" pitchFamily="18" charset="0"/>
            </a:endParaRPr>
          </a:p>
          <a:p>
            <a:pPr marL="354965" marR="5080" indent="-342900" algn="just">
              <a:lnSpc>
                <a:spcPct val="100000"/>
              </a:lnSpc>
              <a:buClr>
                <a:srgbClr val="FF0000"/>
              </a:buClr>
              <a:buFont typeface="Wingdings"/>
              <a:buChar char=""/>
              <a:tabLst>
                <a:tab pos="355600" algn="l"/>
              </a:tabLst>
            </a:pPr>
            <a:r>
              <a:rPr sz="2300" b="1" i="1" spc="-5" dirty="0">
                <a:latin typeface="Times New Roman" pitchFamily="18" charset="0"/>
                <a:cs typeface="Times New Roman" pitchFamily="18" charset="0"/>
              </a:rPr>
              <a:t>Inferior Goods </a:t>
            </a:r>
            <a:r>
              <a:rPr sz="2300" dirty="0">
                <a:latin typeface="Times New Roman" pitchFamily="18" charset="0"/>
                <a:cs typeface="Times New Roman" pitchFamily="18" charset="0"/>
              </a:rPr>
              <a:t>are goods for which demand falls when</a:t>
            </a:r>
            <a:r>
              <a:rPr sz="2300" spc="-155" dirty="0">
                <a:latin typeface="Times New Roman" pitchFamily="18" charset="0"/>
                <a:cs typeface="Times New Roman" pitchFamily="18" charset="0"/>
              </a:rPr>
              <a:t> </a:t>
            </a:r>
            <a:r>
              <a:rPr sz="2300" dirty="0">
                <a:latin typeface="Times New Roman" pitchFamily="18" charset="0"/>
                <a:cs typeface="Times New Roman" pitchFamily="18" charset="0"/>
              </a:rPr>
              <a:t>income  rises. E.g., non-certified</a:t>
            </a:r>
            <a:r>
              <a:rPr sz="2300" spc="-55" dirty="0">
                <a:latin typeface="Times New Roman" pitchFamily="18" charset="0"/>
                <a:cs typeface="Times New Roman" pitchFamily="18" charset="0"/>
              </a:rPr>
              <a:t> </a:t>
            </a:r>
            <a:r>
              <a:rPr sz="2300" spc="-5" dirty="0">
                <a:latin typeface="Times New Roman" pitchFamily="18" charset="0"/>
                <a:cs typeface="Times New Roman" pitchFamily="18" charset="0"/>
              </a:rPr>
              <a:t>seed</a:t>
            </a:r>
            <a:endParaRPr sz="2300" dirty="0">
              <a:latin typeface="Times New Roman" pitchFamily="18" charset="0"/>
              <a:cs typeface="Times New Roman" pitchFamily="18" charset="0"/>
            </a:endParaRPr>
          </a:p>
          <a:p>
            <a:pPr algn="just">
              <a:lnSpc>
                <a:spcPct val="100000"/>
              </a:lnSpc>
              <a:buClr>
                <a:srgbClr val="FF0000"/>
              </a:buClr>
              <a:buFont typeface="Wingdings"/>
              <a:buChar char=""/>
            </a:pPr>
            <a:endParaRPr sz="2400" dirty="0">
              <a:latin typeface="Times New Roman" pitchFamily="18" charset="0"/>
              <a:cs typeface="Times New Roman" pitchFamily="18" charset="0"/>
            </a:endParaRPr>
          </a:p>
          <a:p>
            <a:pPr marL="354965" marR="48260" indent="-342900" algn="just">
              <a:lnSpc>
                <a:spcPct val="100000"/>
              </a:lnSpc>
              <a:buClr>
                <a:srgbClr val="FF0000"/>
              </a:buClr>
              <a:buFont typeface="Wingdings"/>
              <a:buChar char=""/>
              <a:tabLst>
                <a:tab pos="355600" algn="l"/>
              </a:tabLst>
            </a:pPr>
            <a:r>
              <a:rPr sz="2300" b="1" i="1" spc="-5" dirty="0">
                <a:latin typeface="Times New Roman" pitchFamily="18" charset="0"/>
                <a:cs typeface="Times New Roman" pitchFamily="18" charset="0"/>
              </a:rPr>
              <a:t>Substitutes </a:t>
            </a:r>
            <a:r>
              <a:rPr sz="2300" dirty="0">
                <a:latin typeface="Times New Roman" pitchFamily="18" charset="0"/>
                <a:cs typeface="Times New Roman" pitchFamily="18" charset="0"/>
              </a:rPr>
              <a:t>are goods that can </a:t>
            </a:r>
            <a:r>
              <a:rPr sz="2300" spc="-5" dirty="0">
                <a:latin typeface="Times New Roman" pitchFamily="18" charset="0"/>
                <a:cs typeface="Times New Roman" pitchFamily="18" charset="0"/>
              </a:rPr>
              <a:t>serve </a:t>
            </a:r>
            <a:r>
              <a:rPr sz="2300" dirty="0">
                <a:latin typeface="Times New Roman" pitchFamily="18" charset="0"/>
                <a:cs typeface="Times New Roman" pitchFamily="18" charset="0"/>
              </a:rPr>
              <a:t>as replacements for one  another; when the price of one increases, demand for the</a:t>
            </a:r>
            <a:r>
              <a:rPr sz="2300" spc="-305" dirty="0">
                <a:latin typeface="Times New Roman" pitchFamily="18" charset="0"/>
                <a:cs typeface="Times New Roman" pitchFamily="18" charset="0"/>
              </a:rPr>
              <a:t> </a:t>
            </a:r>
            <a:r>
              <a:rPr sz="2300" dirty="0">
                <a:latin typeface="Times New Roman" pitchFamily="18" charset="0"/>
                <a:cs typeface="Times New Roman" pitchFamily="18" charset="0"/>
              </a:rPr>
              <a:t>other  goes up. E.g., </a:t>
            </a:r>
            <a:r>
              <a:rPr sz="2300" spc="-5" dirty="0">
                <a:latin typeface="Times New Roman" pitchFamily="18" charset="0"/>
                <a:cs typeface="Times New Roman" pitchFamily="18" charset="0"/>
              </a:rPr>
              <a:t>two </a:t>
            </a:r>
            <a:r>
              <a:rPr sz="2300" dirty="0">
                <a:latin typeface="Times New Roman" pitchFamily="18" charset="0"/>
                <a:cs typeface="Times New Roman" pitchFamily="18" charset="0"/>
              </a:rPr>
              <a:t>similar varieties of a</a:t>
            </a:r>
            <a:r>
              <a:rPr sz="2300" spc="-165" dirty="0">
                <a:latin typeface="Times New Roman" pitchFamily="18" charset="0"/>
                <a:cs typeface="Times New Roman" pitchFamily="18" charset="0"/>
              </a:rPr>
              <a:t> </a:t>
            </a:r>
            <a:r>
              <a:rPr sz="2300" dirty="0">
                <a:latin typeface="Times New Roman" pitchFamily="18" charset="0"/>
                <a:cs typeface="Times New Roman" pitchFamily="18" charset="0"/>
              </a:rPr>
              <a:t>crop</a:t>
            </a:r>
          </a:p>
          <a:p>
            <a:pPr algn="just">
              <a:lnSpc>
                <a:spcPct val="100000"/>
              </a:lnSpc>
              <a:buClr>
                <a:srgbClr val="FF0000"/>
              </a:buClr>
              <a:buFont typeface="Wingdings"/>
              <a:buChar char=""/>
            </a:pPr>
            <a:endParaRPr sz="2400" dirty="0">
              <a:latin typeface="Times New Roman" pitchFamily="18" charset="0"/>
              <a:cs typeface="Times New Roman" pitchFamily="18" charset="0"/>
            </a:endParaRPr>
          </a:p>
          <a:p>
            <a:pPr marL="355600" indent="-342900" algn="just">
              <a:lnSpc>
                <a:spcPct val="100000"/>
              </a:lnSpc>
              <a:spcBef>
                <a:spcPts val="5"/>
              </a:spcBef>
              <a:buClr>
                <a:srgbClr val="FF0000"/>
              </a:buClr>
              <a:buFont typeface="Wingdings"/>
              <a:buChar char=""/>
              <a:tabLst>
                <a:tab pos="355600" algn="l"/>
              </a:tabLst>
            </a:pPr>
            <a:r>
              <a:rPr sz="2300" b="1" i="1" dirty="0">
                <a:latin typeface="Times New Roman" pitchFamily="18" charset="0"/>
                <a:cs typeface="Times New Roman" pitchFamily="18" charset="0"/>
              </a:rPr>
              <a:t>Perfect </a:t>
            </a:r>
            <a:r>
              <a:rPr sz="2300" b="1" i="1" spc="-5" dirty="0">
                <a:latin typeface="Times New Roman" pitchFamily="18" charset="0"/>
                <a:cs typeface="Times New Roman" pitchFamily="18" charset="0"/>
              </a:rPr>
              <a:t>substitutes </a:t>
            </a:r>
            <a:r>
              <a:rPr sz="2300" dirty="0">
                <a:latin typeface="Times New Roman" pitchFamily="18" charset="0"/>
                <a:cs typeface="Times New Roman" pitchFamily="18" charset="0"/>
              </a:rPr>
              <a:t>are identical products. E.g., </a:t>
            </a:r>
            <a:r>
              <a:rPr sz="2300" spc="-5" dirty="0">
                <a:latin typeface="Times New Roman" pitchFamily="18" charset="0"/>
                <a:cs typeface="Times New Roman" pitchFamily="18" charset="0"/>
              </a:rPr>
              <a:t>two</a:t>
            </a:r>
            <a:r>
              <a:rPr sz="2300" spc="-175" dirty="0">
                <a:latin typeface="Times New Roman" pitchFamily="18" charset="0"/>
                <a:cs typeface="Times New Roman" pitchFamily="18" charset="0"/>
              </a:rPr>
              <a:t> </a:t>
            </a:r>
            <a:r>
              <a:rPr sz="2300" dirty="0">
                <a:latin typeface="Times New Roman" pitchFamily="18" charset="0"/>
                <a:cs typeface="Times New Roman" pitchFamily="18" charset="0"/>
              </a:rPr>
              <a:t>perfectly</a:t>
            </a:r>
          </a:p>
          <a:p>
            <a:pPr marL="354965" algn="just">
              <a:lnSpc>
                <a:spcPct val="100000"/>
              </a:lnSpc>
            </a:pPr>
            <a:r>
              <a:rPr sz="2300" dirty="0">
                <a:latin typeface="Times New Roman" pitchFamily="18" charset="0"/>
                <a:cs typeface="Times New Roman" pitchFamily="18" charset="0"/>
              </a:rPr>
              <a:t>identical varieties of a</a:t>
            </a:r>
            <a:r>
              <a:rPr sz="2300" spc="-90" dirty="0">
                <a:latin typeface="Times New Roman" pitchFamily="18" charset="0"/>
                <a:cs typeface="Times New Roman" pitchFamily="18" charset="0"/>
              </a:rPr>
              <a:t> </a:t>
            </a:r>
            <a:r>
              <a:rPr sz="2300" dirty="0">
                <a:latin typeface="Times New Roman" pitchFamily="18" charset="0"/>
                <a:cs typeface="Times New Roman" pitchFamily="18" charset="0"/>
              </a:rPr>
              <a:t>crop.</a:t>
            </a:r>
          </a:p>
          <a:p>
            <a:pPr algn="just">
              <a:lnSpc>
                <a:spcPct val="100000"/>
              </a:lnSpc>
              <a:spcBef>
                <a:spcPts val="35"/>
              </a:spcBef>
            </a:pPr>
            <a:endParaRPr sz="2400" dirty="0">
              <a:latin typeface="Times New Roman" pitchFamily="18" charset="0"/>
              <a:cs typeface="Times New Roman" pitchFamily="18" charset="0"/>
            </a:endParaRPr>
          </a:p>
          <a:p>
            <a:pPr marL="354965" marR="500380" indent="-342900" algn="just">
              <a:lnSpc>
                <a:spcPct val="99600"/>
              </a:lnSpc>
              <a:buClr>
                <a:srgbClr val="FF0000"/>
              </a:buClr>
              <a:buFont typeface="Wingdings"/>
              <a:buChar char=""/>
              <a:tabLst>
                <a:tab pos="355600" algn="l"/>
              </a:tabLst>
            </a:pPr>
            <a:r>
              <a:rPr sz="2300" b="1" i="1" dirty="0">
                <a:latin typeface="Times New Roman" pitchFamily="18" charset="0"/>
                <a:cs typeface="Times New Roman" pitchFamily="18" charset="0"/>
              </a:rPr>
              <a:t>Complements </a:t>
            </a:r>
            <a:r>
              <a:rPr sz="2300" dirty="0">
                <a:latin typeface="Times New Roman" pitchFamily="18" charset="0"/>
                <a:cs typeface="Times New Roman" pitchFamily="18" charset="0"/>
              </a:rPr>
              <a:t>are goods that </a:t>
            </a:r>
            <a:r>
              <a:rPr sz="2300" spc="-385" dirty="0">
                <a:latin typeface="Times New Roman" pitchFamily="18" charset="0"/>
                <a:cs typeface="Times New Roman" pitchFamily="18" charset="0"/>
              </a:rPr>
              <a:t>“go </a:t>
            </a:r>
            <a:r>
              <a:rPr sz="2300" spc="-114" dirty="0">
                <a:latin typeface="Times New Roman" pitchFamily="18" charset="0"/>
                <a:cs typeface="Times New Roman" pitchFamily="18" charset="0"/>
              </a:rPr>
              <a:t>together”; </a:t>
            </a:r>
            <a:r>
              <a:rPr sz="2300" dirty="0">
                <a:latin typeface="Times New Roman" pitchFamily="18" charset="0"/>
                <a:cs typeface="Times New Roman" pitchFamily="18" charset="0"/>
              </a:rPr>
              <a:t>a decrease in  price of one results in increase in demand for the </a:t>
            </a:r>
            <a:r>
              <a:rPr sz="2300" spc="-20" dirty="0">
                <a:latin typeface="Times New Roman" pitchFamily="18" charset="0"/>
                <a:cs typeface="Times New Roman" pitchFamily="18" charset="0"/>
              </a:rPr>
              <a:t>other,</a:t>
            </a:r>
            <a:r>
              <a:rPr sz="2300" spc="-290" dirty="0">
                <a:latin typeface="Times New Roman" pitchFamily="18" charset="0"/>
                <a:cs typeface="Times New Roman" pitchFamily="18" charset="0"/>
              </a:rPr>
              <a:t> </a:t>
            </a:r>
            <a:r>
              <a:rPr sz="2300" dirty="0">
                <a:latin typeface="Times New Roman" pitchFamily="18" charset="0"/>
                <a:cs typeface="Times New Roman" pitchFamily="18" charset="0"/>
              </a:rPr>
              <a:t>and  </a:t>
            </a:r>
            <a:r>
              <a:rPr sz="2300" spc="-5" dirty="0">
                <a:latin typeface="Times New Roman" pitchFamily="18" charset="0"/>
                <a:cs typeface="Times New Roman" pitchFamily="18" charset="0"/>
              </a:rPr>
              <a:t>vice </a:t>
            </a:r>
            <a:r>
              <a:rPr sz="2300" dirty="0">
                <a:latin typeface="Times New Roman" pitchFamily="18" charset="0"/>
                <a:cs typeface="Times New Roman" pitchFamily="18" charset="0"/>
              </a:rPr>
              <a:t>versa. E.g., improved seed and</a:t>
            </a:r>
            <a:r>
              <a:rPr sz="2300" spc="-140" dirty="0">
                <a:latin typeface="Times New Roman" pitchFamily="18" charset="0"/>
                <a:cs typeface="Times New Roman" pitchFamily="18" charset="0"/>
              </a:rPr>
              <a:t> </a:t>
            </a:r>
            <a:r>
              <a:rPr sz="2300" dirty="0">
                <a:latin typeface="Times New Roman" pitchFamily="18" charset="0"/>
                <a:cs typeface="Times New Roman" pitchFamily="18" charset="0"/>
              </a:rPr>
              <a:t>fertilizer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3201161" y="457200"/>
            <a:ext cx="2905760" cy="543560"/>
          </a:xfrm>
          <a:prstGeom prst="rect">
            <a:avLst/>
          </a:prstGeom>
          <a:solidFill>
            <a:schemeClr val="accent3">
              <a:lumMod val="40000"/>
              <a:lumOff val="60000"/>
            </a:schemeClr>
          </a:solidFill>
          <a:ln>
            <a:solidFill>
              <a:srgbClr val="FF0000"/>
            </a:solidFill>
          </a:ln>
        </p:spPr>
        <p:txBody>
          <a:bodyPr vert="horz" wrap="square" lIns="0" tIns="12065" rIns="0" bIns="0" rtlCol="0">
            <a:spAutoFit/>
          </a:bodyPr>
          <a:lstStyle/>
          <a:p>
            <a:pPr marL="12700">
              <a:lnSpc>
                <a:spcPct val="100000"/>
              </a:lnSpc>
              <a:spcBef>
                <a:spcPts val="95"/>
              </a:spcBef>
            </a:pPr>
            <a:r>
              <a:rPr sz="3400" spc="-5" dirty="0">
                <a:latin typeface="Times New Roman" pitchFamily="18" charset="0"/>
                <a:cs typeface="Times New Roman" pitchFamily="18" charset="0"/>
              </a:rPr>
              <a:t>Law of</a:t>
            </a:r>
            <a:r>
              <a:rPr sz="3400" spc="-30" dirty="0">
                <a:latin typeface="Times New Roman" pitchFamily="18" charset="0"/>
                <a:cs typeface="Times New Roman" pitchFamily="18" charset="0"/>
              </a:rPr>
              <a:t> </a:t>
            </a:r>
            <a:r>
              <a:rPr sz="3400" spc="-5" dirty="0">
                <a:latin typeface="Times New Roman" pitchFamily="18" charset="0"/>
                <a:cs typeface="Times New Roman" pitchFamily="18" charset="0"/>
              </a:rPr>
              <a:t>supply</a:t>
            </a:r>
            <a:endParaRPr sz="3400" dirty="0">
              <a:latin typeface="Times New Roman" pitchFamily="18" charset="0"/>
              <a:cs typeface="Times New Roman" pitchFamily="18" charset="0"/>
            </a:endParaRPr>
          </a:p>
        </p:txBody>
      </p:sp>
      <p:sp>
        <p:nvSpPr>
          <p:cNvPr id="4" name="object 4"/>
          <p:cNvSpPr txBox="1"/>
          <p:nvPr/>
        </p:nvSpPr>
        <p:spPr>
          <a:xfrm>
            <a:off x="685799" y="1143000"/>
            <a:ext cx="8305801" cy="3245119"/>
          </a:xfrm>
          <a:prstGeom prst="rect">
            <a:avLst/>
          </a:prstGeom>
        </p:spPr>
        <p:txBody>
          <a:bodyPr vert="horz" wrap="square" lIns="0" tIns="13335" rIns="0" bIns="0" rtlCol="0">
            <a:spAutoFit/>
          </a:bodyPr>
          <a:lstStyle/>
          <a:p>
            <a:pPr marL="355600" marR="1061085" indent="-343535" algn="just">
              <a:lnSpc>
                <a:spcPct val="150000"/>
              </a:lnSpc>
              <a:spcBef>
                <a:spcPts val="105"/>
              </a:spcBef>
              <a:buClr>
                <a:srgbClr val="FF0000"/>
              </a:buClr>
              <a:buFont typeface="Wingdings"/>
              <a:buChar char=""/>
              <a:tabLst>
                <a:tab pos="356235" algn="l"/>
              </a:tabLst>
            </a:pPr>
            <a:r>
              <a:rPr sz="2800" spc="-5" dirty="0" smtClean="0">
                <a:latin typeface="Times New Roman" pitchFamily="18" charset="0"/>
                <a:cs typeface="Times New Roman" pitchFamily="18" charset="0"/>
              </a:rPr>
              <a:t>The</a:t>
            </a:r>
            <a:r>
              <a:rPr lang="en-US" sz="2800" spc="-5" dirty="0" smtClean="0">
                <a:latin typeface="Times New Roman" pitchFamily="18" charset="0"/>
                <a:cs typeface="Times New Roman" pitchFamily="18" charset="0"/>
              </a:rPr>
              <a:t> </a:t>
            </a:r>
            <a:r>
              <a:rPr sz="2800" b="1" i="1" dirty="0" smtClean="0">
                <a:latin typeface="Times New Roman" pitchFamily="18" charset="0"/>
                <a:cs typeface="Times New Roman" pitchFamily="18" charset="0"/>
              </a:rPr>
              <a:t>law</a:t>
            </a:r>
            <a:r>
              <a:rPr lang="en-US" sz="2800" b="1" i="1" dirty="0" smtClean="0">
                <a:latin typeface="Times New Roman" pitchFamily="18" charset="0"/>
                <a:cs typeface="Times New Roman" pitchFamily="18" charset="0"/>
              </a:rPr>
              <a:t> </a:t>
            </a:r>
            <a:r>
              <a:rPr sz="2800" b="1" i="1" spc="-5" dirty="0" smtClean="0">
                <a:latin typeface="Times New Roman" pitchFamily="18" charset="0"/>
                <a:cs typeface="Times New Roman" pitchFamily="18" charset="0"/>
              </a:rPr>
              <a:t>of</a:t>
            </a:r>
            <a:r>
              <a:rPr lang="en-US" sz="2800" b="1" i="1" spc="-5" dirty="0" smtClean="0">
                <a:latin typeface="Times New Roman" pitchFamily="18" charset="0"/>
                <a:cs typeface="Times New Roman" pitchFamily="18" charset="0"/>
              </a:rPr>
              <a:t> </a:t>
            </a:r>
            <a:r>
              <a:rPr sz="2800" b="1" i="1" spc="-5" dirty="0" smtClean="0">
                <a:latin typeface="Times New Roman" pitchFamily="18" charset="0"/>
                <a:cs typeface="Times New Roman" pitchFamily="18" charset="0"/>
              </a:rPr>
              <a:t>supply</a:t>
            </a:r>
            <a:r>
              <a:rPr lang="en-US" sz="2800" b="1" i="1" spc="-5" dirty="0" smtClean="0">
                <a:latin typeface="Times New Roman" pitchFamily="18" charset="0"/>
                <a:cs typeface="Times New Roman" pitchFamily="18" charset="0"/>
              </a:rPr>
              <a:t> </a:t>
            </a:r>
            <a:r>
              <a:rPr sz="2800" spc="-5" dirty="0" smtClean="0">
                <a:latin typeface="Times New Roman" pitchFamily="18" charset="0"/>
                <a:cs typeface="Times New Roman" pitchFamily="18" charset="0"/>
              </a:rPr>
              <a:t>states</a:t>
            </a:r>
            <a:r>
              <a:rPr lang="en-US" sz="2800" spc="-5" dirty="0" smtClean="0">
                <a:latin typeface="Times New Roman" pitchFamily="18" charset="0"/>
                <a:cs typeface="Times New Roman" pitchFamily="18" charset="0"/>
              </a:rPr>
              <a:t> </a:t>
            </a:r>
            <a:r>
              <a:rPr sz="2800" dirty="0" smtClean="0">
                <a:latin typeface="Times New Roman" pitchFamily="18" charset="0"/>
                <a:cs typeface="Times New Roman" pitchFamily="18" charset="0"/>
              </a:rPr>
              <a:t>that</a:t>
            </a:r>
            <a:r>
              <a:rPr lang="en-US" sz="2800" dirty="0" smtClean="0">
                <a:latin typeface="Times New Roman" pitchFamily="18" charset="0"/>
                <a:cs typeface="Times New Roman" pitchFamily="18" charset="0"/>
              </a:rPr>
              <a:t> </a:t>
            </a:r>
            <a:r>
              <a:rPr sz="2800" dirty="0" smtClean="0">
                <a:latin typeface="Times New Roman" pitchFamily="18" charset="0"/>
                <a:cs typeface="Times New Roman" pitchFamily="18" charset="0"/>
              </a:rPr>
              <a:t>there</a:t>
            </a:r>
            <a:r>
              <a:rPr lang="en-US" sz="2800" dirty="0" smtClean="0">
                <a:latin typeface="Times New Roman" pitchFamily="18" charset="0"/>
                <a:cs typeface="Times New Roman" pitchFamily="18" charset="0"/>
              </a:rPr>
              <a:t> </a:t>
            </a:r>
            <a:r>
              <a:rPr sz="2800" dirty="0" smtClean="0">
                <a:latin typeface="Times New Roman" pitchFamily="18" charset="0"/>
                <a:cs typeface="Times New Roman" pitchFamily="18" charset="0"/>
              </a:rPr>
              <a:t>is</a:t>
            </a:r>
            <a:r>
              <a:rPr lang="en-US" sz="2800" dirty="0" smtClean="0">
                <a:latin typeface="Times New Roman" pitchFamily="18" charset="0"/>
                <a:cs typeface="Times New Roman" pitchFamily="18" charset="0"/>
              </a:rPr>
              <a:t> </a:t>
            </a:r>
            <a:r>
              <a:rPr sz="2800" dirty="0" smtClean="0">
                <a:latin typeface="Times New Roman" pitchFamily="18" charset="0"/>
                <a:cs typeface="Times New Roman" pitchFamily="18" charset="0"/>
              </a:rPr>
              <a:t>a</a:t>
            </a:r>
            <a:r>
              <a:rPr lang="en-US" sz="2800" dirty="0" smtClean="0">
                <a:latin typeface="Times New Roman" pitchFamily="18" charset="0"/>
                <a:cs typeface="Times New Roman" pitchFamily="18" charset="0"/>
              </a:rPr>
              <a:t> </a:t>
            </a:r>
            <a:r>
              <a:rPr sz="2800" spc="-5" dirty="0" smtClean="0">
                <a:latin typeface="Times New Roman" pitchFamily="18" charset="0"/>
                <a:cs typeface="Times New Roman" pitchFamily="18" charset="0"/>
              </a:rPr>
              <a:t>positive</a:t>
            </a:r>
            <a:r>
              <a:rPr lang="en-US" sz="2800" spc="-5" dirty="0" smtClean="0">
                <a:latin typeface="Times New Roman" pitchFamily="18" charset="0"/>
                <a:cs typeface="Times New Roman" pitchFamily="18" charset="0"/>
              </a:rPr>
              <a:t> </a:t>
            </a:r>
            <a:r>
              <a:rPr sz="2800" spc="-5" dirty="0" smtClean="0">
                <a:latin typeface="Times New Roman" pitchFamily="18" charset="0"/>
                <a:cs typeface="Times New Roman" pitchFamily="18" charset="0"/>
              </a:rPr>
              <a:t>relationship </a:t>
            </a:r>
            <a:r>
              <a:rPr sz="2800" spc="-5" dirty="0">
                <a:latin typeface="Times New Roman" pitchFamily="18" charset="0"/>
                <a:cs typeface="Times New Roman" pitchFamily="18" charset="0"/>
              </a:rPr>
              <a:t>between price </a:t>
            </a:r>
            <a:r>
              <a:rPr sz="2800" dirty="0">
                <a:latin typeface="Times New Roman" pitchFamily="18" charset="0"/>
                <a:cs typeface="Times New Roman" pitchFamily="18" charset="0"/>
              </a:rPr>
              <a:t>and  </a:t>
            </a:r>
            <a:r>
              <a:rPr sz="2800" spc="-5" dirty="0">
                <a:latin typeface="Times New Roman" pitchFamily="18" charset="0"/>
                <a:cs typeface="Times New Roman" pitchFamily="18" charset="0"/>
              </a:rPr>
              <a:t>quantity </a:t>
            </a:r>
            <a:r>
              <a:rPr sz="2800" dirty="0">
                <a:latin typeface="Times New Roman" pitchFamily="18" charset="0"/>
                <a:cs typeface="Times New Roman" pitchFamily="18" charset="0"/>
              </a:rPr>
              <a:t>of a good</a:t>
            </a:r>
            <a:r>
              <a:rPr sz="2800" spc="20" dirty="0">
                <a:latin typeface="Times New Roman" pitchFamily="18" charset="0"/>
                <a:cs typeface="Times New Roman" pitchFamily="18" charset="0"/>
              </a:rPr>
              <a:t> </a:t>
            </a:r>
            <a:r>
              <a:rPr sz="2800" spc="-5" dirty="0">
                <a:latin typeface="Times New Roman" pitchFamily="18" charset="0"/>
                <a:cs typeface="Times New Roman" pitchFamily="18" charset="0"/>
              </a:rPr>
              <a:t>supplied</a:t>
            </a:r>
            <a:r>
              <a:rPr sz="2800" spc="-5" dirty="0" smtClean="0">
                <a:latin typeface="Times New Roman" pitchFamily="18" charset="0"/>
                <a:cs typeface="Times New Roman" pitchFamily="18" charset="0"/>
              </a:rPr>
              <a:t>.</a:t>
            </a:r>
            <a:endParaRPr sz="2800" dirty="0">
              <a:latin typeface="Times New Roman" pitchFamily="18" charset="0"/>
              <a:cs typeface="Times New Roman" pitchFamily="18" charset="0"/>
            </a:endParaRPr>
          </a:p>
          <a:p>
            <a:pPr marL="355600" marR="5080" indent="-343535" algn="just">
              <a:lnSpc>
                <a:spcPct val="150000"/>
              </a:lnSpc>
              <a:spcBef>
                <a:spcPts val="5"/>
              </a:spcBef>
              <a:buClr>
                <a:srgbClr val="FF0000"/>
              </a:buClr>
              <a:buFont typeface="Wingdings"/>
              <a:buChar char=""/>
              <a:tabLst>
                <a:tab pos="356235" algn="l"/>
              </a:tabLst>
            </a:pPr>
            <a:r>
              <a:rPr sz="2800" spc="-5" dirty="0">
                <a:latin typeface="Times New Roman" pitchFamily="18" charset="0"/>
                <a:cs typeface="Times New Roman" pitchFamily="18" charset="0"/>
              </a:rPr>
              <a:t>This </a:t>
            </a:r>
            <a:r>
              <a:rPr sz="2800" dirty="0">
                <a:latin typeface="Times New Roman" pitchFamily="18" charset="0"/>
                <a:cs typeface="Times New Roman" pitchFamily="18" charset="0"/>
              </a:rPr>
              <a:t>means that </a:t>
            </a:r>
            <a:r>
              <a:rPr sz="2800" spc="-5" dirty="0">
                <a:latin typeface="Times New Roman" pitchFamily="18" charset="0"/>
                <a:cs typeface="Times New Roman" pitchFamily="18" charset="0"/>
              </a:rPr>
              <a:t>supply </a:t>
            </a:r>
            <a:r>
              <a:rPr sz="2800" dirty="0">
                <a:latin typeface="Times New Roman" pitchFamily="18" charset="0"/>
                <a:cs typeface="Times New Roman" pitchFamily="18" charset="0"/>
              </a:rPr>
              <a:t>curves </a:t>
            </a:r>
            <a:r>
              <a:rPr sz="2800" spc="-5" dirty="0">
                <a:latin typeface="Times New Roman" pitchFamily="18" charset="0"/>
                <a:cs typeface="Times New Roman" pitchFamily="18" charset="0"/>
              </a:rPr>
              <a:t>typically have </a:t>
            </a:r>
            <a:r>
              <a:rPr sz="2800" dirty="0">
                <a:latin typeface="Times New Roman" pitchFamily="18" charset="0"/>
                <a:cs typeface="Times New Roman" pitchFamily="18" charset="0"/>
              </a:rPr>
              <a:t>a  </a:t>
            </a:r>
            <a:endParaRPr lang="en-US" sz="2800" dirty="0" smtClean="0">
              <a:latin typeface="Times New Roman" pitchFamily="18" charset="0"/>
              <a:cs typeface="Times New Roman" pitchFamily="18" charset="0"/>
            </a:endParaRPr>
          </a:p>
          <a:p>
            <a:pPr marL="355600" marR="5080" indent="-343535" algn="just">
              <a:lnSpc>
                <a:spcPct val="150000"/>
              </a:lnSpc>
              <a:spcBef>
                <a:spcPts val="5"/>
              </a:spcBef>
              <a:buClr>
                <a:srgbClr val="FF0000"/>
              </a:buClr>
              <a:tabLst>
                <a:tab pos="356235" algn="l"/>
              </a:tabLst>
            </a:pPr>
            <a:r>
              <a:rPr sz="2800" spc="-5" dirty="0" smtClean="0">
                <a:latin typeface="Times New Roman" pitchFamily="18" charset="0"/>
                <a:cs typeface="Times New Roman" pitchFamily="18" charset="0"/>
              </a:rPr>
              <a:t>positive </a:t>
            </a:r>
            <a:r>
              <a:rPr sz="2800" spc="-5" dirty="0">
                <a:latin typeface="Times New Roman" pitchFamily="18" charset="0"/>
                <a:cs typeface="Times New Roman" pitchFamily="18" charset="0"/>
              </a:rPr>
              <a:t>slope.</a:t>
            </a:r>
            <a:endParaRPr sz="28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64714" y="501523"/>
            <a:ext cx="4879086" cy="635000"/>
          </a:xfrm>
          <a:prstGeom prst="rect">
            <a:avLst/>
          </a:prstGeom>
        </p:spPr>
        <p:txBody>
          <a:bodyPr vert="horz" wrap="square" lIns="0" tIns="12065" rIns="0" bIns="0" rtlCol="0">
            <a:spAutoFit/>
          </a:bodyPr>
          <a:lstStyle/>
          <a:p>
            <a:pPr marL="12700" algn="ctr">
              <a:lnSpc>
                <a:spcPct val="100000"/>
              </a:lnSpc>
              <a:spcBef>
                <a:spcPts val="95"/>
              </a:spcBef>
            </a:pPr>
            <a:r>
              <a:rPr sz="4000" spc="-10" dirty="0">
                <a:latin typeface="Times New Roman" pitchFamily="18" charset="0"/>
                <a:cs typeface="Times New Roman" pitchFamily="18" charset="0"/>
              </a:rPr>
              <a:t>Definition </a:t>
            </a:r>
            <a:r>
              <a:rPr sz="4000" spc="-5" dirty="0">
                <a:latin typeface="Times New Roman" pitchFamily="18" charset="0"/>
                <a:cs typeface="Times New Roman" pitchFamily="18" charset="0"/>
              </a:rPr>
              <a:t>of</a:t>
            </a:r>
            <a:r>
              <a:rPr sz="4000" spc="-35" dirty="0">
                <a:latin typeface="Times New Roman" pitchFamily="18" charset="0"/>
                <a:cs typeface="Times New Roman" pitchFamily="18" charset="0"/>
              </a:rPr>
              <a:t> </a:t>
            </a:r>
            <a:r>
              <a:rPr sz="4000" spc="-10" dirty="0">
                <a:latin typeface="Times New Roman" pitchFamily="18" charset="0"/>
                <a:cs typeface="Times New Roman" pitchFamily="18" charset="0"/>
              </a:rPr>
              <a:t>Seed</a:t>
            </a:r>
            <a:endParaRPr sz="4000" dirty="0">
              <a:latin typeface="Times New Roman" pitchFamily="18" charset="0"/>
              <a:cs typeface="Times New Roman" pitchFamily="18" charset="0"/>
            </a:endParaRPr>
          </a:p>
        </p:txBody>
      </p:sp>
      <p:sp>
        <p:nvSpPr>
          <p:cNvPr id="3" name="object 3"/>
          <p:cNvSpPr txBox="1"/>
          <p:nvPr/>
        </p:nvSpPr>
        <p:spPr>
          <a:xfrm>
            <a:off x="3584575" y="1772539"/>
            <a:ext cx="5170170" cy="4142740"/>
          </a:xfrm>
          <a:prstGeom prst="rect">
            <a:avLst/>
          </a:prstGeom>
        </p:spPr>
        <p:txBody>
          <a:bodyPr vert="horz" wrap="square" lIns="0" tIns="12700" rIns="0" bIns="0" rtlCol="0">
            <a:spAutoFit/>
          </a:bodyPr>
          <a:lstStyle/>
          <a:p>
            <a:pPr marL="12700" marR="76200" algn="just">
              <a:lnSpc>
                <a:spcPct val="100000"/>
              </a:lnSpc>
              <a:spcBef>
                <a:spcPts val="100"/>
              </a:spcBef>
            </a:pPr>
            <a:r>
              <a:rPr sz="3000" spc="-5" dirty="0">
                <a:latin typeface="Times New Roman" pitchFamily="18" charset="0"/>
                <a:cs typeface="Times New Roman" pitchFamily="18" charset="0"/>
              </a:rPr>
              <a:t>Seed is </a:t>
            </a:r>
            <a:r>
              <a:rPr sz="3000" dirty="0">
                <a:latin typeface="Times New Roman" pitchFamily="18" charset="0"/>
                <a:cs typeface="Times New Roman" pitchFamily="18" charset="0"/>
              </a:rPr>
              <a:t>a basic </a:t>
            </a:r>
            <a:r>
              <a:rPr sz="3000" spc="-5" dirty="0">
                <a:latin typeface="Times New Roman" pitchFamily="18" charset="0"/>
                <a:cs typeface="Times New Roman" pitchFamily="18" charset="0"/>
              </a:rPr>
              <a:t>agricultural </a:t>
            </a:r>
            <a:r>
              <a:rPr sz="3000" dirty="0">
                <a:latin typeface="Times New Roman" pitchFamily="18" charset="0"/>
                <a:cs typeface="Times New Roman" pitchFamily="18" charset="0"/>
              </a:rPr>
              <a:t>input  and it </a:t>
            </a:r>
            <a:r>
              <a:rPr sz="3000" spc="-5" dirty="0">
                <a:latin typeface="Times New Roman" pitchFamily="18" charset="0"/>
                <a:cs typeface="Times New Roman" pitchFamily="18" charset="0"/>
              </a:rPr>
              <a:t>is </a:t>
            </a:r>
            <a:r>
              <a:rPr sz="3000" dirty="0">
                <a:latin typeface="Times New Roman" pitchFamily="18" charset="0"/>
                <a:cs typeface="Times New Roman" pitchFamily="18" charset="0"/>
              </a:rPr>
              <a:t>an </a:t>
            </a:r>
            <a:r>
              <a:rPr sz="3000" spc="-5" dirty="0">
                <a:latin typeface="Times New Roman" pitchFamily="18" charset="0"/>
                <a:cs typeface="Times New Roman" pitchFamily="18" charset="0"/>
              </a:rPr>
              <a:t>embryo, </a:t>
            </a:r>
            <a:r>
              <a:rPr sz="3000" dirty="0">
                <a:latin typeface="Times New Roman" pitchFamily="18" charset="0"/>
                <a:cs typeface="Times New Roman" pitchFamily="18" charset="0"/>
              </a:rPr>
              <a:t>embedded</a:t>
            </a:r>
            <a:r>
              <a:rPr sz="3000" spc="-30" dirty="0">
                <a:latin typeface="Times New Roman" pitchFamily="18" charset="0"/>
                <a:cs typeface="Times New Roman" pitchFamily="18" charset="0"/>
              </a:rPr>
              <a:t> </a:t>
            </a:r>
            <a:r>
              <a:rPr sz="3000" dirty="0">
                <a:latin typeface="Times New Roman" pitchFamily="18" charset="0"/>
                <a:cs typeface="Times New Roman" pitchFamily="18" charset="0"/>
              </a:rPr>
              <a:t>in  the food storage</a:t>
            </a:r>
            <a:r>
              <a:rPr sz="3000" spc="-5" dirty="0">
                <a:latin typeface="Times New Roman" pitchFamily="18" charset="0"/>
                <a:cs typeface="Times New Roman" pitchFamily="18" charset="0"/>
              </a:rPr>
              <a:t> tissue.</a:t>
            </a:r>
            <a:endParaRPr sz="3000" dirty="0">
              <a:latin typeface="Times New Roman" pitchFamily="18" charset="0"/>
              <a:cs typeface="Times New Roman" pitchFamily="18" charset="0"/>
            </a:endParaRPr>
          </a:p>
          <a:p>
            <a:pPr>
              <a:lnSpc>
                <a:spcPct val="100000"/>
              </a:lnSpc>
              <a:spcBef>
                <a:spcPts val="40"/>
              </a:spcBef>
            </a:pPr>
            <a:endParaRPr sz="3000" dirty="0">
              <a:latin typeface="Times New Roman" pitchFamily="18" charset="0"/>
              <a:cs typeface="Times New Roman" pitchFamily="18" charset="0"/>
            </a:endParaRPr>
          </a:p>
          <a:p>
            <a:pPr marL="12700" marR="5080">
              <a:lnSpc>
                <a:spcPct val="100699"/>
              </a:lnSpc>
            </a:pPr>
            <a:r>
              <a:rPr sz="3000" spc="-10" dirty="0">
                <a:latin typeface="Times New Roman" pitchFamily="18" charset="0"/>
                <a:cs typeface="Times New Roman" pitchFamily="18" charset="0"/>
              </a:rPr>
              <a:t>Seed is </a:t>
            </a:r>
            <a:r>
              <a:rPr sz="3000" dirty="0">
                <a:latin typeface="Times New Roman" pitchFamily="18" charset="0"/>
                <a:cs typeface="Times New Roman" pitchFamily="18" charset="0"/>
              </a:rPr>
              <a:t>also </a:t>
            </a:r>
            <a:r>
              <a:rPr sz="3000" spc="-10" dirty="0">
                <a:latin typeface="Times New Roman" pitchFamily="18" charset="0"/>
                <a:cs typeface="Times New Roman" pitchFamily="18" charset="0"/>
              </a:rPr>
              <a:t>defined </a:t>
            </a:r>
            <a:r>
              <a:rPr sz="3000" dirty="0">
                <a:latin typeface="Times New Roman" pitchFamily="18" charset="0"/>
                <a:cs typeface="Times New Roman" pitchFamily="18" charset="0"/>
              </a:rPr>
              <a:t>as a</a:t>
            </a:r>
            <a:r>
              <a:rPr sz="3000" spc="-70" dirty="0">
                <a:latin typeface="Times New Roman" pitchFamily="18" charset="0"/>
                <a:cs typeface="Times New Roman" pitchFamily="18" charset="0"/>
              </a:rPr>
              <a:t> </a:t>
            </a:r>
            <a:r>
              <a:rPr sz="3000" spc="-10" dirty="0">
                <a:latin typeface="Times New Roman" pitchFamily="18" charset="0"/>
                <a:cs typeface="Times New Roman" pitchFamily="18" charset="0"/>
              </a:rPr>
              <a:t>matured  </a:t>
            </a:r>
            <a:r>
              <a:rPr sz="3000" spc="-5" dirty="0">
                <a:latin typeface="Times New Roman" pitchFamily="18" charset="0"/>
                <a:cs typeface="Times New Roman" pitchFamily="18" charset="0"/>
              </a:rPr>
              <a:t>ovule </a:t>
            </a:r>
            <a:r>
              <a:rPr sz="3000" dirty="0">
                <a:latin typeface="Times New Roman" pitchFamily="18" charset="0"/>
                <a:cs typeface="Times New Roman" pitchFamily="18" charset="0"/>
              </a:rPr>
              <a:t>which </a:t>
            </a:r>
            <a:r>
              <a:rPr sz="3000" spc="-5" dirty="0">
                <a:latin typeface="Times New Roman" pitchFamily="18" charset="0"/>
                <a:cs typeface="Times New Roman" pitchFamily="18" charset="0"/>
              </a:rPr>
              <a:t>consists </a:t>
            </a:r>
            <a:r>
              <a:rPr sz="3000" dirty="0">
                <a:latin typeface="Times New Roman" pitchFamily="18" charset="0"/>
                <a:cs typeface="Times New Roman" pitchFamily="18" charset="0"/>
              </a:rPr>
              <a:t>of an  </a:t>
            </a:r>
            <a:r>
              <a:rPr sz="3000" spc="-5" dirty="0">
                <a:latin typeface="Times New Roman" pitchFamily="18" charset="0"/>
                <a:cs typeface="Times New Roman" pitchFamily="18" charset="0"/>
              </a:rPr>
              <a:t>embryonic plant with storage </a:t>
            </a:r>
            <a:r>
              <a:rPr sz="3000" dirty="0">
                <a:latin typeface="Times New Roman" pitchFamily="18" charset="0"/>
                <a:cs typeface="Times New Roman" pitchFamily="18" charset="0"/>
              </a:rPr>
              <a:t>of  food and </a:t>
            </a:r>
            <a:r>
              <a:rPr sz="3000" spc="-5" dirty="0">
                <a:latin typeface="Times New Roman" pitchFamily="18" charset="0"/>
                <a:cs typeface="Times New Roman" pitchFamily="18" charset="0"/>
              </a:rPr>
              <a:t>surrounded </a:t>
            </a:r>
            <a:r>
              <a:rPr sz="3000" dirty="0">
                <a:latin typeface="Times New Roman" pitchFamily="18" charset="0"/>
                <a:cs typeface="Times New Roman" pitchFamily="18" charset="0"/>
              </a:rPr>
              <a:t>by a  </a:t>
            </a:r>
            <a:r>
              <a:rPr sz="3000" spc="-5" dirty="0">
                <a:latin typeface="Times New Roman" pitchFamily="18" charset="0"/>
                <a:cs typeface="Times New Roman" pitchFamily="18" charset="0"/>
              </a:rPr>
              <a:t>protective </a:t>
            </a:r>
            <a:r>
              <a:rPr sz="3000" dirty="0">
                <a:latin typeface="Times New Roman" pitchFamily="18" charset="0"/>
                <a:cs typeface="Times New Roman" pitchFamily="18" charset="0"/>
              </a:rPr>
              <a:t>seed</a:t>
            </a:r>
            <a:r>
              <a:rPr sz="3000" spc="40" dirty="0">
                <a:latin typeface="Times New Roman" pitchFamily="18" charset="0"/>
                <a:cs typeface="Times New Roman" pitchFamily="18" charset="0"/>
              </a:rPr>
              <a:t> </a:t>
            </a:r>
            <a:r>
              <a:rPr sz="3000" dirty="0">
                <a:latin typeface="Times New Roman" pitchFamily="18" charset="0"/>
                <a:cs typeface="Times New Roman" pitchFamily="18" charset="0"/>
              </a:rPr>
              <a:t>coat.</a:t>
            </a:r>
          </a:p>
        </p:txBody>
      </p:sp>
      <p:sp>
        <p:nvSpPr>
          <p:cNvPr id="4" name="object 4"/>
          <p:cNvSpPr/>
          <p:nvPr/>
        </p:nvSpPr>
        <p:spPr>
          <a:xfrm>
            <a:off x="304800" y="1295400"/>
            <a:ext cx="3112007" cy="2743200"/>
          </a:xfrm>
          <a:prstGeom prst="rect">
            <a:avLst/>
          </a:prstGeom>
          <a:blipFill>
            <a:blip r:embed="rId2" cstate="print"/>
            <a:stretch>
              <a:fillRect/>
            </a:stretch>
          </a:blipFill>
        </p:spPr>
        <p:txBody>
          <a:bodyPr wrap="square" lIns="0" tIns="0" rIns="0" bIns="0" rtlCol="0"/>
          <a:lstStyle/>
          <a:p>
            <a:endParaRPr>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616202" y="5569458"/>
            <a:ext cx="7218045" cy="5080"/>
          </a:xfrm>
          <a:custGeom>
            <a:avLst/>
            <a:gdLst/>
            <a:ahLst/>
            <a:cxnLst/>
            <a:rect l="l" t="t" r="r" b="b"/>
            <a:pathLst>
              <a:path w="7218045" h="5079">
                <a:moveTo>
                  <a:pt x="0" y="0"/>
                </a:moveTo>
                <a:lnTo>
                  <a:pt x="7217664" y="4571"/>
                </a:lnTo>
              </a:path>
            </a:pathLst>
          </a:custGeom>
          <a:ln w="38100">
            <a:solidFill>
              <a:srgbClr val="000000"/>
            </a:solidFill>
          </a:ln>
        </p:spPr>
        <p:txBody>
          <a:bodyPr wrap="square" lIns="0" tIns="0" rIns="0" bIns="0" rtlCol="0"/>
          <a:lstStyle/>
          <a:p>
            <a:endParaRPr>
              <a:latin typeface="Times New Roman" pitchFamily="18" charset="0"/>
              <a:cs typeface="Times New Roman" pitchFamily="18" charset="0"/>
            </a:endParaRPr>
          </a:p>
        </p:txBody>
      </p:sp>
      <p:grpSp>
        <p:nvGrpSpPr>
          <p:cNvPr id="3" name="object 3"/>
          <p:cNvGrpSpPr/>
          <p:nvPr/>
        </p:nvGrpSpPr>
        <p:grpSpPr>
          <a:xfrm>
            <a:off x="1616202" y="961389"/>
            <a:ext cx="5849620" cy="4627245"/>
            <a:chOff x="1616202" y="961389"/>
            <a:chExt cx="5849620" cy="4627245"/>
          </a:xfrm>
        </p:grpSpPr>
        <p:sp>
          <p:nvSpPr>
            <p:cNvPr id="4" name="object 4"/>
            <p:cNvSpPr/>
            <p:nvPr/>
          </p:nvSpPr>
          <p:spPr>
            <a:xfrm>
              <a:off x="1859534" y="989964"/>
              <a:ext cx="5577205" cy="3833495"/>
            </a:xfrm>
            <a:custGeom>
              <a:avLst/>
              <a:gdLst/>
              <a:ahLst/>
              <a:cxnLst/>
              <a:rect l="l" t="t" r="r" b="b"/>
              <a:pathLst>
                <a:path w="5577205" h="3833495">
                  <a:moveTo>
                    <a:pt x="5577205" y="0"/>
                  </a:moveTo>
                  <a:lnTo>
                    <a:pt x="0" y="3833495"/>
                  </a:lnTo>
                </a:path>
              </a:pathLst>
            </a:custGeom>
            <a:ln w="57149">
              <a:solidFill>
                <a:srgbClr val="FF0000"/>
              </a:solidFill>
            </a:ln>
          </p:spPr>
          <p:txBody>
            <a:bodyPr wrap="square" lIns="0" tIns="0" rIns="0" bIns="0" rtlCol="0"/>
            <a:lstStyle/>
            <a:p>
              <a:endParaRPr>
                <a:latin typeface="Times New Roman" pitchFamily="18" charset="0"/>
                <a:cs typeface="Times New Roman" pitchFamily="18" charset="0"/>
              </a:endParaRPr>
            </a:p>
          </p:txBody>
        </p:sp>
        <p:sp>
          <p:nvSpPr>
            <p:cNvPr id="5" name="object 5"/>
            <p:cNvSpPr/>
            <p:nvPr/>
          </p:nvSpPr>
          <p:spPr>
            <a:xfrm>
              <a:off x="1616202" y="1840229"/>
              <a:ext cx="4632960" cy="3733800"/>
            </a:xfrm>
            <a:custGeom>
              <a:avLst/>
              <a:gdLst/>
              <a:ahLst/>
              <a:cxnLst/>
              <a:rect l="l" t="t" r="r" b="b"/>
              <a:pathLst>
                <a:path w="4632960" h="3733800">
                  <a:moveTo>
                    <a:pt x="0" y="1905000"/>
                  </a:moveTo>
                  <a:lnTo>
                    <a:pt x="1758696" y="1905000"/>
                  </a:lnTo>
                </a:path>
                <a:path w="4632960" h="3733800">
                  <a:moveTo>
                    <a:pt x="1737360" y="1905000"/>
                  </a:moveTo>
                  <a:lnTo>
                    <a:pt x="1807464" y="3733800"/>
                  </a:lnTo>
                </a:path>
                <a:path w="4632960" h="3733800">
                  <a:moveTo>
                    <a:pt x="60959" y="0"/>
                  </a:moveTo>
                  <a:lnTo>
                    <a:pt x="4632960" y="0"/>
                  </a:lnTo>
                </a:path>
              </a:pathLst>
            </a:custGeom>
            <a:ln w="28956">
              <a:solidFill>
                <a:srgbClr val="FF0000"/>
              </a:solidFill>
              <a:prstDash val="lgDash"/>
            </a:ln>
          </p:spPr>
          <p:txBody>
            <a:bodyPr wrap="square" lIns="0" tIns="0" rIns="0" bIns="0" rtlCol="0"/>
            <a:lstStyle/>
            <a:p>
              <a:endParaRPr>
                <a:latin typeface="Times New Roman" pitchFamily="18" charset="0"/>
                <a:cs typeface="Times New Roman" pitchFamily="18" charset="0"/>
              </a:endParaRPr>
            </a:p>
          </p:txBody>
        </p:sp>
      </p:grpSp>
      <p:sp>
        <p:nvSpPr>
          <p:cNvPr id="6" name="object 6"/>
          <p:cNvSpPr/>
          <p:nvPr/>
        </p:nvSpPr>
        <p:spPr>
          <a:xfrm>
            <a:off x="3353561" y="5669343"/>
            <a:ext cx="2895600" cy="114300"/>
          </a:xfrm>
          <a:custGeom>
            <a:avLst/>
            <a:gdLst/>
            <a:ahLst/>
            <a:cxnLst/>
            <a:rect l="l" t="t" r="r" b="b"/>
            <a:pathLst>
              <a:path w="2895600" h="114300">
                <a:moveTo>
                  <a:pt x="2857559" y="38087"/>
                </a:moveTo>
                <a:lnTo>
                  <a:pt x="2800350" y="38087"/>
                </a:lnTo>
                <a:lnTo>
                  <a:pt x="2800350" y="76187"/>
                </a:lnTo>
                <a:lnTo>
                  <a:pt x="2781300" y="76197"/>
                </a:lnTo>
                <a:lnTo>
                  <a:pt x="2781300" y="114300"/>
                </a:lnTo>
                <a:lnTo>
                  <a:pt x="2895600" y="57086"/>
                </a:lnTo>
                <a:lnTo>
                  <a:pt x="2857559" y="38087"/>
                </a:lnTo>
                <a:close/>
              </a:path>
              <a:path w="2895600" h="114300">
                <a:moveTo>
                  <a:pt x="2781300" y="38097"/>
                </a:moveTo>
                <a:lnTo>
                  <a:pt x="0" y="39560"/>
                </a:lnTo>
                <a:lnTo>
                  <a:pt x="0" y="77660"/>
                </a:lnTo>
                <a:lnTo>
                  <a:pt x="2781300" y="76197"/>
                </a:lnTo>
                <a:lnTo>
                  <a:pt x="2781300" y="38097"/>
                </a:lnTo>
                <a:close/>
              </a:path>
              <a:path w="2895600" h="114300">
                <a:moveTo>
                  <a:pt x="2800350" y="38087"/>
                </a:moveTo>
                <a:lnTo>
                  <a:pt x="2781300" y="38097"/>
                </a:lnTo>
                <a:lnTo>
                  <a:pt x="2781300" y="76197"/>
                </a:lnTo>
                <a:lnTo>
                  <a:pt x="2800350" y="76187"/>
                </a:lnTo>
                <a:lnTo>
                  <a:pt x="2800350" y="38087"/>
                </a:lnTo>
                <a:close/>
              </a:path>
              <a:path w="2895600" h="114300">
                <a:moveTo>
                  <a:pt x="2781300" y="0"/>
                </a:moveTo>
                <a:lnTo>
                  <a:pt x="2781300" y="38097"/>
                </a:lnTo>
                <a:lnTo>
                  <a:pt x="2857559" y="38087"/>
                </a:lnTo>
                <a:lnTo>
                  <a:pt x="2781300" y="0"/>
                </a:lnTo>
                <a:close/>
              </a:path>
            </a:pathLst>
          </a:custGeom>
          <a:solidFill>
            <a:srgbClr val="FF0000"/>
          </a:solidFill>
        </p:spPr>
        <p:txBody>
          <a:bodyPr wrap="square" lIns="0" tIns="0" rIns="0" bIns="0" rtlCol="0"/>
          <a:lstStyle/>
          <a:p>
            <a:endParaRPr>
              <a:latin typeface="Times New Roman" pitchFamily="18" charset="0"/>
              <a:cs typeface="Times New Roman" pitchFamily="18" charset="0"/>
            </a:endParaRPr>
          </a:p>
        </p:txBody>
      </p:sp>
      <p:sp>
        <p:nvSpPr>
          <p:cNvPr id="7" name="object 7"/>
          <p:cNvSpPr txBox="1"/>
          <p:nvPr/>
        </p:nvSpPr>
        <p:spPr>
          <a:xfrm>
            <a:off x="6074028" y="5760516"/>
            <a:ext cx="339725" cy="299720"/>
          </a:xfrm>
          <a:prstGeom prst="rect">
            <a:avLst/>
          </a:prstGeom>
        </p:spPr>
        <p:txBody>
          <a:bodyPr vert="horz" wrap="square" lIns="0" tIns="12700" rIns="0" bIns="0" rtlCol="0">
            <a:spAutoFit/>
          </a:bodyPr>
          <a:lstStyle/>
          <a:p>
            <a:pPr marL="38100">
              <a:lnSpc>
                <a:spcPct val="100000"/>
              </a:lnSpc>
              <a:spcBef>
                <a:spcPts val="100"/>
              </a:spcBef>
            </a:pPr>
            <a:r>
              <a:rPr sz="1800" b="1" dirty="0">
                <a:solidFill>
                  <a:srgbClr val="FF6600"/>
                </a:solidFill>
                <a:latin typeface="Times New Roman" pitchFamily="18" charset="0"/>
                <a:cs typeface="Times New Roman" pitchFamily="18" charset="0"/>
              </a:rPr>
              <a:t>Q</a:t>
            </a:r>
            <a:r>
              <a:rPr sz="1800" b="1" baseline="-20833" dirty="0">
                <a:solidFill>
                  <a:srgbClr val="FF6600"/>
                </a:solidFill>
                <a:latin typeface="Times New Roman" pitchFamily="18" charset="0"/>
                <a:cs typeface="Times New Roman" pitchFamily="18" charset="0"/>
              </a:rPr>
              <a:t>1</a:t>
            </a:r>
            <a:endParaRPr sz="1800" baseline="-20833">
              <a:latin typeface="Times New Roman" pitchFamily="18" charset="0"/>
              <a:cs typeface="Times New Roman" pitchFamily="18" charset="0"/>
            </a:endParaRPr>
          </a:p>
        </p:txBody>
      </p:sp>
      <p:sp>
        <p:nvSpPr>
          <p:cNvPr id="8" name="object 8"/>
          <p:cNvSpPr txBox="1"/>
          <p:nvPr/>
        </p:nvSpPr>
        <p:spPr>
          <a:xfrm>
            <a:off x="994867" y="3779011"/>
            <a:ext cx="313690" cy="299720"/>
          </a:xfrm>
          <a:prstGeom prst="rect">
            <a:avLst/>
          </a:prstGeom>
        </p:spPr>
        <p:txBody>
          <a:bodyPr vert="horz" wrap="square" lIns="0" tIns="12700" rIns="0" bIns="0" rtlCol="0">
            <a:spAutoFit/>
          </a:bodyPr>
          <a:lstStyle/>
          <a:p>
            <a:pPr marL="38100">
              <a:lnSpc>
                <a:spcPct val="100000"/>
              </a:lnSpc>
              <a:spcBef>
                <a:spcPts val="100"/>
              </a:spcBef>
            </a:pPr>
            <a:r>
              <a:rPr sz="1800" b="1" spc="-5" dirty="0">
                <a:solidFill>
                  <a:srgbClr val="FF6600"/>
                </a:solidFill>
                <a:latin typeface="Times New Roman" pitchFamily="18" charset="0"/>
                <a:cs typeface="Times New Roman" pitchFamily="18" charset="0"/>
              </a:rPr>
              <a:t>P</a:t>
            </a:r>
            <a:r>
              <a:rPr sz="1800" b="1" spc="-7" baseline="-20833" dirty="0">
                <a:solidFill>
                  <a:srgbClr val="FF6600"/>
                </a:solidFill>
                <a:latin typeface="Times New Roman" pitchFamily="18" charset="0"/>
                <a:cs typeface="Times New Roman" pitchFamily="18" charset="0"/>
              </a:rPr>
              <a:t>1</a:t>
            </a:r>
            <a:endParaRPr sz="1800" baseline="-20833">
              <a:latin typeface="Times New Roman" pitchFamily="18" charset="0"/>
              <a:cs typeface="Times New Roman" pitchFamily="18" charset="0"/>
            </a:endParaRPr>
          </a:p>
        </p:txBody>
      </p:sp>
      <p:sp>
        <p:nvSpPr>
          <p:cNvPr id="9" name="object 9"/>
          <p:cNvSpPr txBox="1"/>
          <p:nvPr/>
        </p:nvSpPr>
        <p:spPr>
          <a:xfrm>
            <a:off x="2838323" y="5760516"/>
            <a:ext cx="2872105" cy="751205"/>
          </a:xfrm>
          <a:prstGeom prst="rect">
            <a:avLst/>
          </a:prstGeom>
        </p:spPr>
        <p:txBody>
          <a:bodyPr vert="horz" wrap="square" lIns="0" tIns="12700" rIns="0" bIns="0" rtlCol="0">
            <a:spAutoFit/>
          </a:bodyPr>
          <a:lstStyle/>
          <a:p>
            <a:pPr marL="523875">
              <a:lnSpc>
                <a:spcPct val="100000"/>
              </a:lnSpc>
              <a:spcBef>
                <a:spcPts val="100"/>
              </a:spcBef>
            </a:pPr>
            <a:r>
              <a:rPr sz="1800" b="1" dirty="0">
                <a:solidFill>
                  <a:srgbClr val="FF0000"/>
                </a:solidFill>
                <a:latin typeface="Times New Roman" pitchFamily="18" charset="0"/>
                <a:cs typeface="Times New Roman" pitchFamily="18" charset="0"/>
              </a:rPr>
              <a:t>Q</a:t>
            </a:r>
            <a:r>
              <a:rPr sz="1800" b="1" baseline="-20833" dirty="0">
                <a:solidFill>
                  <a:srgbClr val="FF0000"/>
                </a:solidFill>
                <a:latin typeface="Times New Roman" pitchFamily="18" charset="0"/>
                <a:cs typeface="Times New Roman" pitchFamily="18" charset="0"/>
              </a:rPr>
              <a:t>2</a:t>
            </a:r>
            <a:endParaRPr sz="1800" baseline="-20833">
              <a:latin typeface="Times New Roman" pitchFamily="18" charset="0"/>
              <a:cs typeface="Times New Roman" pitchFamily="18" charset="0"/>
            </a:endParaRPr>
          </a:p>
          <a:p>
            <a:pPr marL="38100">
              <a:lnSpc>
                <a:spcPct val="100000"/>
              </a:lnSpc>
              <a:spcBef>
                <a:spcPts val="1390"/>
              </a:spcBef>
            </a:pPr>
            <a:r>
              <a:rPr sz="1800" b="1" dirty="0">
                <a:latin typeface="Times New Roman" pitchFamily="18" charset="0"/>
                <a:cs typeface="Times New Roman" pitchFamily="18" charset="0"/>
              </a:rPr>
              <a:t>Quantity of </a:t>
            </a:r>
            <a:r>
              <a:rPr sz="1800" b="1" spc="-5" dirty="0">
                <a:latin typeface="Times New Roman" pitchFamily="18" charset="0"/>
                <a:cs typeface="Times New Roman" pitchFamily="18" charset="0"/>
              </a:rPr>
              <a:t>seed</a:t>
            </a:r>
            <a:r>
              <a:rPr sz="1800" b="1" spc="-75" dirty="0">
                <a:latin typeface="Times New Roman" pitchFamily="18" charset="0"/>
                <a:cs typeface="Times New Roman" pitchFamily="18" charset="0"/>
              </a:rPr>
              <a:t> </a:t>
            </a:r>
            <a:r>
              <a:rPr sz="1800" b="1" dirty="0">
                <a:latin typeface="Times New Roman" pitchFamily="18" charset="0"/>
                <a:cs typeface="Times New Roman" pitchFamily="18" charset="0"/>
              </a:rPr>
              <a:t>supplied</a:t>
            </a:r>
            <a:endParaRPr sz="1800">
              <a:latin typeface="Times New Roman" pitchFamily="18" charset="0"/>
              <a:cs typeface="Times New Roman" pitchFamily="18" charset="0"/>
            </a:endParaRPr>
          </a:p>
        </p:txBody>
      </p:sp>
      <p:sp>
        <p:nvSpPr>
          <p:cNvPr id="10" name="object 10"/>
          <p:cNvSpPr txBox="1"/>
          <p:nvPr/>
        </p:nvSpPr>
        <p:spPr>
          <a:xfrm>
            <a:off x="994867" y="1415872"/>
            <a:ext cx="313690" cy="300355"/>
          </a:xfrm>
          <a:prstGeom prst="rect">
            <a:avLst/>
          </a:prstGeom>
        </p:spPr>
        <p:txBody>
          <a:bodyPr vert="horz" wrap="square" lIns="0" tIns="12700" rIns="0" bIns="0" rtlCol="0">
            <a:spAutoFit/>
          </a:bodyPr>
          <a:lstStyle/>
          <a:p>
            <a:pPr marL="38100">
              <a:lnSpc>
                <a:spcPct val="100000"/>
              </a:lnSpc>
              <a:spcBef>
                <a:spcPts val="100"/>
              </a:spcBef>
            </a:pPr>
            <a:r>
              <a:rPr sz="1800" b="1" spc="-5" dirty="0">
                <a:solidFill>
                  <a:srgbClr val="FF0000"/>
                </a:solidFill>
                <a:latin typeface="Times New Roman" pitchFamily="18" charset="0"/>
                <a:cs typeface="Times New Roman" pitchFamily="18" charset="0"/>
              </a:rPr>
              <a:t>P</a:t>
            </a:r>
            <a:r>
              <a:rPr sz="1800" b="1" spc="-7" baseline="-20833" dirty="0">
                <a:solidFill>
                  <a:srgbClr val="FF0000"/>
                </a:solidFill>
                <a:latin typeface="Times New Roman" pitchFamily="18" charset="0"/>
                <a:cs typeface="Times New Roman" pitchFamily="18" charset="0"/>
              </a:rPr>
              <a:t>2</a:t>
            </a:r>
            <a:endParaRPr sz="1800" baseline="-20833">
              <a:latin typeface="Times New Roman" pitchFamily="18" charset="0"/>
              <a:cs typeface="Times New Roman" pitchFamily="18" charset="0"/>
            </a:endParaRPr>
          </a:p>
        </p:txBody>
      </p:sp>
      <p:sp>
        <p:nvSpPr>
          <p:cNvPr id="11" name="object 11"/>
          <p:cNvSpPr/>
          <p:nvPr/>
        </p:nvSpPr>
        <p:spPr>
          <a:xfrm>
            <a:off x="911148" y="2561463"/>
            <a:ext cx="169545" cy="533400"/>
          </a:xfrm>
          <a:custGeom>
            <a:avLst/>
            <a:gdLst/>
            <a:ahLst/>
            <a:cxnLst/>
            <a:rect l="l" t="t" r="r" b="b"/>
            <a:pathLst>
              <a:path w="169544" h="533400">
                <a:moveTo>
                  <a:pt x="51028" y="406908"/>
                </a:moveTo>
                <a:lnTo>
                  <a:pt x="13460" y="421278"/>
                </a:lnTo>
                <a:lnTo>
                  <a:pt x="523" y="465230"/>
                </a:lnTo>
                <a:lnTo>
                  <a:pt x="0" y="532002"/>
                </a:lnTo>
                <a:lnTo>
                  <a:pt x="163626" y="532891"/>
                </a:lnTo>
                <a:lnTo>
                  <a:pt x="163817" y="499872"/>
                </a:lnTo>
                <a:lnTo>
                  <a:pt x="102082" y="499490"/>
                </a:lnTo>
                <a:lnTo>
                  <a:pt x="74294" y="499363"/>
                </a:lnTo>
                <a:lnTo>
                  <a:pt x="27863" y="499110"/>
                </a:lnTo>
                <a:lnTo>
                  <a:pt x="30200" y="454025"/>
                </a:lnTo>
                <a:lnTo>
                  <a:pt x="45338" y="440944"/>
                </a:lnTo>
                <a:lnTo>
                  <a:pt x="99461" y="440944"/>
                </a:lnTo>
                <a:lnTo>
                  <a:pt x="98818" y="437896"/>
                </a:lnTo>
                <a:lnTo>
                  <a:pt x="96265" y="432181"/>
                </a:lnTo>
                <a:lnTo>
                  <a:pt x="92392" y="426592"/>
                </a:lnTo>
                <a:lnTo>
                  <a:pt x="88518" y="420877"/>
                </a:lnTo>
                <a:lnTo>
                  <a:pt x="58262" y="407316"/>
                </a:lnTo>
                <a:lnTo>
                  <a:pt x="51028" y="406908"/>
                </a:lnTo>
                <a:close/>
              </a:path>
              <a:path w="169544" h="533400">
                <a:moveTo>
                  <a:pt x="99461" y="440944"/>
                </a:moveTo>
                <a:lnTo>
                  <a:pt x="56121" y="440944"/>
                </a:lnTo>
                <a:lnTo>
                  <a:pt x="60363" y="442213"/>
                </a:lnTo>
                <a:lnTo>
                  <a:pt x="67627" y="447294"/>
                </a:lnTo>
                <a:lnTo>
                  <a:pt x="74294" y="499363"/>
                </a:lnTo>
                <a:lnTo>
                  <a:pt x="102083" y="499363"/>
                </a:lnTo>
                <a:lnTo>
                  <a:pt x="102015" y="465010"/>
                </a:lnTo>
                <a:lnTo>
                  <a:pt x="101730" y="458215"/>
                </a:lnTo>
                <a:lnTo>
                  <a:pt x="101041" y="450310"/>
                </a:lnTo>
                <a:lnTo>
                  <a:pt x="100050" y="443738"/>
                </a:lnTo>
                <a:lnTo>
                  <a:pt x="99461" y="440944"/>
                </a:lnTo>
                <a:close/>
              </a:path>
              <a:path w="169544" h="533400">
                <a:moveTo>
                  <a:pt x="49593" y="304673"/>
                </a:moveTo>
                <a:lnTo>
                  <a:pt x="45605" y="311276"/>
                </a:lnTo>
                <a:lnTo>
                  <a:pt x="43599" y="318135"/>
                </a:lnTo>
                <a:lnTo>
                  <a:pt x="43535" y="330326"/>
                </a:lnTo>
                <a:lnTo>
                  <a:pt x="44767" y="334899"/>
                </a:lnTo>
                <a:lnTo>
                  <a:pt x="49784" y="342773"/>
                </a:lnTo>
                <a:lnTo>
                  <a:pt x="55016" y="347345"/>
                </a:lnTo>
                <a:lnTo>
                  <a:pt x="62941" y="352425"/>
                </a:lnTo>
                <a:lnTo>
                  <a:pt x="46087" y="352425"/>
                </a:lnTo>
                <a:lnTo>
                  <a:pt x="45923" y="381381"/>
                </a:lnTo>
                <a:lnTo>
                  <a:pt x="164465" y="382015"/>
                </a:lnTo>
                <a:lnTo>
                  <a:pt x="164633" y="352425"/>
                </a:lnTo>
                <a:lnTo>
                  <a:pt x="62941" y="352425"/>
                </a:lnTo>
                <a:lnTo>
                  <a:pt x="164634" y="352298"/>
                </a:lnTo>
                <a:lnTo>
                  <a:pt x="164642" y="350774"/>
                </a:lnTo>
                <a:lnTo>
                  <a:pt x="128028" y="350520"/>
                </a:lnTo>
                <a:lnTo>
                  <a:pt x="114202" y="350279"/>
                </a:lnTo>
                <a:lnTo>
                  <a:pt x="72834" y="337312"/>
                </a:lnTo>
                <a:lnTo>
                  <a:pt x="71640" y="333628"/>
                </a:lnTo>
                <a:lnTo>
                  <a:pt x="71691" y="324612"/>
                </a:lnTo>
                <a:lnTo>
                  <a:pt x="73431" y="319786"/>
                </a:lnTo>
                <a:lnTo>
                  <a:pt x="76885" y="314451"/>
                </a:lnTo>
                <a:lnTo>
                  <a:pt x="49593" y="304673"/>
                </a:lnTo>
                <a:close/>
              </a:path>
              <a:path w="169544" h="533400">
                <a:moveTo>
                  <a:pt x="1511" y="260096"/>
                </a:moveTo>
                <a:lnTo>
                  <a:pt x="1333" y="291464"/>
                </a:lnTo>
                <a:lnTo>
                  <a:pt x="30353" y="291591"/>
                </a:lnTo>
                <a:lnTo>
                  <a:pt x="30530" y="260223"/>
                </a:lnTo>
                <a:lnTo>
                  <a:pt x="1511" y="260096"/>
                </a:lnTo>
                <a:close/>
              </a:path>
              <a:path w="169544" h="533400">
                <a:moveTo>
                  <a:pt x="46596" y="260350"/>
                </a:moveTo>
                <a:lnTo>
                  <a:pt x="46431" y="291719"/>
                </a:lnTo>
                <a:lnTo>
                  <a:pt x="164972" y="292353"/>
                </a:lnTo>
                <a:lnTo>
                  <a:pt x="165138" y="260985"/>
                </a:lnTo>
                <a:lnTo>
                  <a:pt x="46596" y="260350"/>
                </a:lnTo>
                <a:close/>
              </a:path>
              <a:path w="169544" h="533400">
                <a:moveTo>
                  <a:pt x="82410" y="124460"/>
                </a:moveTo>
                <a:lnTo>
                  <a:pt x="49781" y="149679"/>
                </a:lnTo>
                <a:lnTo>
                  <a:pt x="44386" y="177164"/>
                </a:lnTo>
                <a:lnTo>
                  <a:pt x="45336" y="189662"/>
                </a:lnTo>
                <a:lnTo>
                  <a:pt x="69454" y="226038"/>
                </a:lnTo>
                <a:lnTo>
                  <a:pt x="106121" y="234950"/>
                </a:lnTo>
                <a:lnTo>
                  <a:pt x="119851" y="234068"/>
                </a:lnTo>
                <a:lnTo>
                  <a:pt x="158864" y="211347"/>
                </a:lnTo>
                <a:lnTo>
                  <a:pt x="163503" y="202691"/>
                </a:lnTo>
                <a:lnTo>
                  <a:pt x="104076" y="202691"/>
                </a:lnTo>
                <a:lnTo>
                  <a:pt x="95271" y="202170"/>
                </a:lnTo>
                <a:lnTo>
                  <a:pt x="69011" y="184658"/>
                </a:lnTo>
                <a:lnTo>
                  <a:pt x="69129" y="170814"/>
                </a:lnTo>
                <a:lnTo>
                  <a:pt x="70675" y="166115"/>
                </a:lnTo>
                <a:lnTo>
                  <a:pt x="76974" y="158750"/>
                </a:lnTo>
                <a:lnTo>
                  <a:pt x="81635" y="156463"/>
                </a:lnTo>
                <a:lnTo>
                  <a:pt x="87820" y="155448"/>
                </a:lnTo>
                <a:lnTo>
                  <a:pt x="82410" y="124460"/>
                </a:lnTo>
                <a:close/>
              </a:path>
              <a:path w="169544" h="533400">
                <a:moveTo>
                  <a:pt x="125730" y="123189"/>
                </a:moveTo>
                <a:lnTo>
                  <a:pt x="120307" y="153924"/>
                </a:lnTo>
                <a:lnTo>
                  <a:pt x="128562" y="155575"/>
                </a:lnTo>
                <a:lnTo>
                  <a:pt x="134365" y="158241"/>
                </a:lnTo>
                <a:lnTo>
                  <a:pt x="141097" y="165862"/>
                </a:lnTo>
                <a:lnTo>
                  <a:pt x="142760" y="170814"/>
                </a:lnTo>
                <a:lnTo>
                  <a:pt x="142684" y="184658"/>
                </a:lnTo>
                <a:lnTo>
                  <a:pt x="104076" y="202691"/>
                </a:lnTo>
                <a:lnTo>
                  <a:pt x="163503" y="202691"/>
                </a:lnTo>
                <a:lnTo>
                  <a:pt x="164047" y="201675"/>
                </a:lnTo>
                <a:lnTo>
                  <a:pt x="167184" y="190670"/>
                </a:lnTo>
                <a:lnTo>
                  <a:pt x="168275" y="178308"/>
                </a:lnTo>
                <a:lnTo>
                  <a:pt x="167660" y="167449"/>
                </a:lnTo>
                <a:lnTo>
                  <a:pt x="144298" y="130317"/>
                </a:lnTo>
                <a:lnTo>
                  <a:pt x="135663" y="126212"/>
                </a:lnTo>
                <a:lnTo>
                  <a:pt x="125730" y="123189"/>
                </a:lnTo>
                <a:close/>
              </a:path>
              <a:path w="169544" h="533400">
                <a:moveTo>
                  <a:pt x="116370" y="0"/>
                </a:moveTo>
                <a:lnTo>
                  <a:pt x="72693" y="7733"/>
                </a:lnTo>
                <a:lnTo>
                  <a:pt x="46222" y="43479"/>
                </a:lnTo>
                <a:lnTo>
                  <a:pt x="45059" y="56007"/>
                </a:lnTo>
                <a:lnTo>
                  <a:pt x="46038" y="67242"/>
                </a:lnTo>
                <a:lnTo>
                  <a:pt x="70634" y="101830"/>
                </a:lnTo>
                <a:lnTo>
                  <a:pt x="107594" y="110616"/>
                </a:lnTo>
                <a:lnTo>
                  <a:pt x="119403" y="109974"/>
                </a:lnTo>
                <a:lnTo>
                  <a:pt x="157400" y="90830"/>
                </a:lnTo>
                <a:lnTo>
                  <a:pt x="164340" y="78612"/>
                </a:lnTo>
                <a:lnTo>
                  <a:pt x="115925" y="78612"/>
                </a:lnTo>
                <a:lnTo>
                  <a:pt x="115929" y="77977"/>
                </a:lnTo>
                <a:lnTo>
                  <a:pt x="88176" y="77977"/>
                </a:lnTo>
                <a:lnTo>
                  <a:pt x="81419" y="75691"/>
                </a:lnTo>
                <a:lnTo>
                  <a:pt x="76453" y="71247"/>
                </a:lnTo>
                <a:lnTo>
                  <a:pt x="71488" y="66675"/>
                </a:lnTo>
                <a:lnTo>
                  <a:pt x="69037" y="61087"/>
                </a:lnTo>
                <a:lnTo>
                  <a:pt x="69100" y="47751"/>
                </a:lnTo>
                <a:lnTo>
                  <a:pt x="71500" y="42417"/>
                </a:lnTo>
                <a:lnTo>
                  <a:pt x="81000" y="33527"/>
                </a:lnTo>
                <a:lnTo>
                  <a:pt x="87909" y="31241"/>
                </a:lnTo>
                <a:lnTo>
                  <a:pt x="96989" y="30987"/>
                </a:lnTo>
                <a:lnTo>
                  <a:pt x="116194" y="30987"/>
                </a:lnTo>
                <a:lnTo>
                  <a:pt x="116370" y="0"/>
                </a:lnTo>
                <a:close/>
              </a:path>
              <a:path w="169544" h="533400">
                <a:moveTo>
                  <a:pt x="134099" y="1777"/>
                </a:moveTo>
                <a:lnTo>
                  <a:pt x="128676" y="33020"/>
                </a:lnTo>
                <a:lnTo>
                  <a:pt x="134619" y="34798"/>
                </a:lnTo>
                <a:lnTo>
                  <a:pt x="138925" y="37337"/>
                </a:lnTo>
                <a:lnTo>
                  <a:pt x="141592" y="40639"/>
                </a:lnTo>
                <a:lnTo>
                  <a:pt x="144246" y="44069"/>
                </a:lnTo>
                <a:lnTo>
                  <a:pt x="145443" y="47751"/>
                </a:lnTo>
                <a:lnTo>
                  <a:pt x="145491" y="60325"/>
                </a:lnTo>
                <a:lnTo>
                  <a:pt x="142875" y="66294"/>
                </a:lnTo>
                <a:lnTo>
                  <a:pt x="132486" y="75946"/>
                </a:lnTo>
                <a:lnTo>
                  <a:pt x="125234" y="78359"/>
                </a:lnTo>
                <a:lnTo>
                  <a:pt x="115925" y="78612"/>
                </a:lnTo>
                <a:lnTo>
                  <a:pt x="164340" y="78612"/>
                </a:lnTo>
                <a:lnTo>
                  <a:pt x="167630" y="68022"/>
                </a:lnTo>
                <a:lnTo>
                  <a:pt x="168973" y="53594"/>
                </a:lnTo>
                <a:lnTo>
                  <a:pt x="168466" y="44190"/>
                </a:lnTo>
                <a:lnTo>
                  <a:pt x="149198" y="9604"/>
                </a:lnTo>
                <a:lnTo>
                  <a:pt x="142164" y="5256"/>
                </a:lnTo>
                <a:lnTo>
                  <a:pt x="134099" y="1777"/>
                </a:lnTo>
                <a:close/>
              </a:path>
              <a:path w="169544" h="533400">
                <a:moveTo>
                  <a:pt x="116194" y="30987"/>
                </a:moveTo>
                <a:lnTo>
                  <a:pt x="96989" y="30987"/>
                </a:lnTo>
                <a:lnTo>
                  <a:pt x="96735" y="77850"/>
                </a:lnTo>
                <a:lnTo>
                  <a:pt x="88176" y="77977"/>
                </a:lnTo>
                <a:lnTo>
                  <a:pt x="115929" y="77977"/>
                </a:lnTo>
                <a:lnTo>
                  <a:pt x="116194" y="30987"/>
                </a:lnTo>
                <a:close/>
              </a:path>
            </a:pathLst>
          </a:custGeom>
          <a:solidFill>
            <a:srgbClr val="000000"/>
          </a:solidFill>
        </p:spPr>
        <p:txBody>
          <a:bodyPr wrap="square" lIns="0" tIns="0" rIns="0" bIns="0" rtlCol="0"/>
          <a:lstStyle/>
          <a:p>
            <a:endParaRPr>
              <a:latin typeface="Times New Roman" pitchFamily="18" charset="0"/>
              <a:cs typeface="Times New Roman" pitchFamily="18" charset="0"/>
            </a:endParaRPr>
          </a:p>
        </p:txBody>
      </p:sp>
      <p:sp>
        <p:nvSpPr>
          <p:cNvPr id="12" name="object 12"/>
          <p:cNvSpPr/>
          <p:nvPr/>
        </p:nvSpPr>
        <p:spPr>
          <a:xfrm>
            <a:off x="1594866" y="773430"/>
            <a:ext cx="0" cy="4800600"/>
          </a:xfrm>
          <a:custGeom>
            <a:avLst/>
            <a:gdLst/>
            <a:ahLst/>
            <a:cxnLst/>
            <a:rect l="l" t="t" r="r" b="b"/>
            <a:pathLst>
              <a:path h="4800600">
                <a:moveTo>
                  <a:pt x="0" y="4800600"/>
                </a:moveTo>
                <a:lnTo>
                  <a:pt x="0" y="0"/>
                </a:lnTo>
              </a:path>
            </a:pathLst>
          </a:custGeom>
          <a:ln w="38100">
            <a:solidFill>
              <a:srgbClr val="000000"/>
            </a:solidFill>
          </a:ln>
        </p:spPr>
        <p:txBody>
          <a:bodyPr wrap="square" lIns="0" tIns="0" rIns="0" bIns="0" rtlCol="0"/>
          <a:lstStyle/>
          <a:p>
            <a:endParaRPr>
              <a:latin typeface="Times New Roman" pitchFamily="18" charset="0"/>
              <a:cs typeface="Times New Roman" pitchFamily="18" charset="0"/>
            </a:endParaRPr>
          </a:p>
        </p:txBody>
      </p:sp>
      <p:sp>
        <p:nvSpPr>
          <p:cNvPr id="13" name="object 13"/>
          <p:cNvSpPr txBox="1">
            <a:spLocks noGrp="1"/>
          </p:cNvSpPr>
          <p:nvPr>
            <p:ph type="title"/>
          </p:nvPr>
        </p:nvSpPr>
        <p:spPr>
          <a:xfrm>
            <a:off x="688340" y="355853"/>
            <a:ext cx="5931535" cy="391160"/>
          </a:xfrm>
          <a:prstGeom prst="rect">
            <a:avLst/>
          </a:prstGeom>
        </p:spPr>
        <p:txBody>
          <a:bodyPr vert="horz" wrap="square" lIns="0" tIns="12700" rIns="0" bIns="0" rtlCol="0">
            <a:spAutoFit/>
          </a:bodyPr>
          <a:lstStyle/>
          <a:p>
            <a:pPr marL="12700">
              <a:lnSpc>
                <a:spcPct val="100000"/>
              </a:lnSpc>
              <a:spcBef>
                <a:spcPts val="100"/>
              </a:spcBef>
            </a:pPr>
            <a:r>
              <a:rPr sz="2400" spc="-5" dirty="0">
                <a:latin typeface="Times New Roman" pitchFamily="18" charset="0"/>
                <a:cs typeface="Times New Roman" pitchFamily="18" charset="0"/>
              </a:rPr>
              <a:t>Theoretical structure </a:t>
            </a:r>
            <a:r>
              <a:rPr sz="2400" dirty="0">
                <a:latin typeface="Times New Roman" pitchFamily="18" charset="0"/>
                <a:cs typeface="Times New Roman" pitchFamily="18" charset="0"/>
              </a:rPr>
              <a:t>of </a:t>
            </a:r>
            <a:r>
              <a:rPr sz="2400" spc="-5" dirty="0">
                <a:latin typeface="Times New Roman" pitchFamily="18" charset="0"/>
                <a:cs typeface="Times New Roman" pitchFamily="18" charset="0"/>
              </a:rPr>
              <a:t>supply </a:t>
            </a:r>
            <a:r>
              <a:rPr sz="2400" dirty="0">
                <a:latin typeface="Times New Roman" pitchFamily="18" charset="0"/>
                <a:cs typeface="Times New Roman" pitchFamily="18" charset="0"/>
              </a:rPr>
              <a:t>and</a:t>
            </a:r>
            <a:r>
              <a:rPr sz="2400" spc="10" dirty="0">
                <a:latin typeface="Times New Roman" pitchFamily="18" charset="0"/>
                <a:cs typeface="Times New Roman" pitchFamily="18" charset="0"/>
              </a:rPr>
              <a:t> </a:t>
            </a:r>
            <a:r>
              <a:rPr sz="2400" spc="-5" dirty="0">
                <a:latin typeface="Times New Roman" pitchFamily="18" charset="0"/>
                <a:cs typeface="Times New Roman" pitchFamily="18" charset="0"/>
              </a:rPr>
              <a:t>price</a:t>
            </a:r>
            <a:endParaRPr sz="2400">
              <a:latin typeface="Times New Roman" pitchFamily="18" charset="0"/>
              <a:cs typeface="Times New Roman" pitchFamily="18" charset="0"/>
            </a:endParaRPr>
          </a:p>
        </p:txBody>
      </p:sp>
      <p:sp>
        <p:nvSpPr>
          <p:cNvPr id="14" name="object 14"/>
          <p:cNvSpPr/>
          <p:nvPr/>
        </p:nvSpPr>
        <p:spPr>
          <a:xfrm>
            <a:off x="6249161" y="1764029"/>
            <a:ext cx="0" cy="3810000"/>
          </a:xfrm>
          <a:custGeom>
            <a:avLst/>
            <a:gdLst/>
            <a:ahLst/>
            <a:cxnLst/>
            <a:rect l="l" t="t" r="r" b="b"/>
            <a:pathLst>
              <a:path h="3810000">
                <a:moveTo>
                  <a:pt x="0" y="0"/>
                </a:moveTo>
                <a:lnTo>
                  <a:pt x="0" y="3810000"/>
                </a:lnTo>
              </a:path>
            </a:pathLst>
          </a:custGeom>
          <a:ln w="28956">
            <a:solidFill>
              <a:srgbClr val="FF0000"/>
            </a:solidFill>
            <a:prstDash val="lgDash"/>
          </a:ln>
        </p:spPr>
        <p:txBody>
          <a:bodyPr wrap="square" lIns="0" tIns="0" rIns="0" bIns="0" rtlCol="0"/>
          <a:lstStyle/>
          <a:p>
            <a:endParaRPr>
              <a:latin typeface="Times New Roman" pitchFamily="18" charset="0"/>
              <a:cs typeface="Times New Roman" pitchFamily="18" charset="0"/>
            </a:endParaRPr>
          </a:p>
        </p:txBody>
      </p:sp>
      <p:sp>
        <p:nvSpPr>
          <p:cNvPr id="15" name="object 15"/>
          <p:cNvSpPr txBox="1"/>
          <p:nvPr/>
        </p:nvSpPr>
        <p:spPr>
          <a:xfrm>
            <a:off x="5032375" y="2781376"/>
            <a:ext cx="3505200" cy="575310"/>
          </a:xfrm>
          <a:prstGeom prst="rect">
            <a:avLst/>
          </a:prstGeom>
        </p:spPr>
        <p:txBody>
          <a:bodyPr vert="horz" wrap="square" lIns="0" tIns="12700" rIns="0" bIns="0" rtlCol="0">
            <a:spAutoFit/>
          </a:bodyPr>
          <a:lstStyle/>
          <a:p>
            <a:pPr marL="12700">
              <a:lnSpc>
                <a:spcPct val="100000"/>
              </a:lnSpc>
              <a:spcBef>
                <a:spcPts val="100"/>
              </a:spcBef>
            </a:pPr>
            <a:r>
              <a:rPr sz="1800" b="1" dirty="0">
                <a:latin typeface="Times New Roman" pitchFamily="18" charset="0"/>
                <a:cs typeface="Times New Roman" pitchFamily="18" charset="0"/>
              </a:rPr>
              <a:t>Supply is </a:t>
            </a:r>
            <a:r>
              <a:rPr sz="1800" b="1" spc="5" dirty="0">
                <a:latin typeface="Times New Roman" pitchFamily="18" charset="0"/>
                <a:cs typeface="Times New Roman" pitchFamily="18" charset="0"/>
              </a:rPr>
              <a:t>upward</a:t>
            </a:r>
            <a:r>
              <a:rPr sz="1800" b="1" spc="-85" dirty="0">
                <a:latin typeface="Times New Roman" pitchFamily="18" charset="0"/>
                <a:cs typeface="Times New Roman" pitchFamily="18" charset="0"/>
              </a:rPr>
              <a:t> </a:t>
            </a:r>
            <a:r>
              <a:rPr sz="1800" b="1" dirty="0">
                <a:latin typeface="Times New Roman" pitchFamily="18" charset="0"/>
                <a:cs typeface="Times New Roman" pitchFamily="18" charset="0"/>
              </a:rPr>
              <a:t>sloping</a:t>
            </a:r>
            <a:endParaRPr sz="1800">
              <a:latin typeface="Times New Roman" pitchFamily="18" charset="0"/>
              <a:cs typeface="Times New Roman" pitchFamily="18" charset="0"/>
            </a:endParaRPr>
          </a:p>
          <a:p>
            <a:pPr marL="12700">
              <a:lnSpc>
                <a:spcPct val="100000"/>
              </a:lnSpc>
              <a:spcBef>
                <a:spcPts val="5"/>
              </a:spcBef>
            </a:pPr>
            <a:r>
              <a:rPr sz="1800" b="1" spc="-30" dirty="0">
                <a:latin typeface="Times New Roman" pitchFamily="18" charset="0"/>
                <a:cs typeface="Times New Roman" pitchFamily="18" charset="0"/>
              </a:rPr>
              <a:t>As </a:t>
            </a:r>
            <a:r>
              <a:rPr sz="1800" b="1" spc="-5" dirty="0">
                <a:latin typeface="Times New Roman" pitchFamily="18" charset="0"/>
                <a:cs typeface="Times New Roman" pitchFamily="18" charset="0"/>
              </a:rPr>
              <a:t>price increases, </a:t>
            </a:r>
            <a:r>
              <a:rPr sz="1800" b="1" dirty="0">
                <a:latin typeface="Times New Roman" pitchFamily="18" charset="0"/>
                <a:cs typeface="Times New Roman" pitchFamily="18" charset="0"/>
              </a:rPr>
              <a:t>supply</a:t>
            </a:r>
            <a:r>
              <a:rPr sz="1800" b="1" spc="55" dirty="0">
                <a:latin typeface="Times New Roman" pitchFamily="18" charset="0"/>
                <a:cs typeface="Times New Roman" pitchFamily="18" charset="0"/>
              </a:rPr>
              <a:t> </a:t>
            </a:r>
            <a:r>
              <a:rPr sz="1800" b="1" spc="-5" dirty="0">
                <a:latin typeface="Times New Roman" pitchFamily="18" charset="0"/>
                <a:cs typeface="Times New Roman" pitchFamily="18" charset="0"/>
              </a:rPr>
              <a:t>rises</a:t>
            </a:r>
            <a:endParaRPr sz="1800">
              <a:latin typeface="Times New Roman" pitchFamily="18" charset="0"/>
              <a:cs typeface="Times New Roman" pitchFamily="18" charset="0"/>
            </a:endParaRPr>
          </a:p>
        </p:txBody>
      </p:sp>
      <p:sp>
        <p:nvSpPr>
          <p:cNvPr id="16" name="object 16"/>
          <p:cNvSpPr/>
          <p:nvPr/>
        </p:nvSpPr>
        <p:spPr>
          <a:xfrm>
            <a:off x="1391411" y="1840229"/>
            <a:ext cx="114300" cy="1905000"/>
          </a:xfrm>
          <a:custGeom>
            <a:avLst/>
            <a:gdLst/>
            <a:ahLst/>
            <a:cxnLst/>
            <a:rect l="l" t="t" r="r" b="b"/>
            <a:pathLst>
              <a:path w="114300" h="1905000">
                <a:moveTo>
                  <a:pt x="76200" y="95250"/>
                </a:moveTo>
                <a:lnTo>
                  <a:pt x="38100" y="95250"/>
                </a:lnTo>
                <a:lnTo>
                  <a:pt x="38100" y="1905000"/>
                </a:lnTo>
                <a:lnTo>
                  <a:pt x="76200" y="1905000"/>
                </a:lnTo>
                <a:lnTo>
                  <a:pt x="76200" y="95250"/>
                </a:lnTo>
                <a:close/>
              </a:path>
              <a:path w="114300" h="1905000">
                <a:moveTo>
                  <a:pt x="57150" y="0"/>
                </a:moveTo>
                <a:lnTo>
                  <a:pt x="0" y="114300"/>
                </a:lnTo>
                <a:lnTo>
                  <a:pt x="38100" y="114300"/>
                </a:lnTo>
                <a:lnTo>
                  <a:pt x="38100" y="95250"/>
                </a:lnTo>
                <a:lnTo>
                  <a:pt x="104775" y="95250"/>
                </a:lnTo>
                <a:lnTo>
                  <a:pt x="57150" y="0"/>
                </a:lnTo>
                <a:close/>
              </a:path>
              <a:path w="114300" h="1905000">
                <a:moveTo>
                  <a:pt x="104775" y="95250"/>
                </a:moveTo>
                <a:lnTo>
                  <a:pt x="76200" y="95250"/>
                </a:lnTo>
                <a:lnTo>
                  <a:pt x="76200" y="114300"/>
                </a:lnTo>
                <a:lnTo>
                  <a:pt x="114300" y="114300"/>
                </a:lnTo>
                <a:lnTo>
                  <a:pt x="104775" y="95250"/>
                </a:lnTo>
                <a:close/>
              </a:path>
            </a:pathLst>
          </a:custGeom>
          <a:solidFill>
            <a:srgbClr val="FF0000"/>
          </a:solidFill>
        </p:spPr>
        <p:txBody>
          <a:bodyPr wrap="square" lIns="0" tIns="0" rIns="0" bIns="0" rtlCol="0"/>
          <a:lstStyle/>
          <a:p>
            <a:endParaRPr>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20620" y="578866"/>
            <a:ext cx="6308980" cy="504625"/>
          </a:xfrm>
          <a:prstGeom prst="rect">
            <a:avLst/>
          </a:prstGeom>
        </p:spPr>
        <p:txBody>
          <a:bodyPr vert="horz" wrap="square" lIns="0" tIns="12065" rIns="0" bIns="0" rtlCol="0">
            <a:spAutoFit/>
          </a:bodyPr>
          <a:lstStyle/>
          <a:p>
            <a:pPr marL="12700">
              <a:lnSpc>
                <a:spcPct val="100000"/>
              </a:lnSpc>
              <a:spcBef>
                <a:spcPts val="95"/>
              </a:spcBef>
            </a:pPr>
            <a:r>
              <a:rPr spc="-5" dirty="0">
                <a:latin typeface="Times New Roman" pitchFamily="18" charset="0"/>
                <a:cs typeface="Times New Roman" pitchFamily="18" charset="0"/>
              </a:rPr>
              <a:t>Other Determinants of</a:t>
            </a:r>
            <a:r>
              <a:rPr spc="25" dirty="0">
                <a:latin typeface="Times New Roman" pitchFamily="18" charset="0"/>
                <a:cs typeface="Times New Roman" pitchFamily="18" charset="0"/>
              </a:rPr>
              <a:t> </a:t>
            </a:r>
            <a:r>
              <a:rPr spc="-5" dirty="0">
                <a:latin typeface="Times New Roman" pitchFamily="18" charset="0"/>
                <a:cs typeface="Times New Roman" pitchFamily="18" charset="0"/>
              </a:rPr>
              <a:t>Supply</a:t>
            </a:r>
          </a:p>
        </p:txBody>
      </p:sp>
      <p:sp>
        <p:nvSpPr>
          <p:cNvPr id="3" name="object 3"/>
          <p:cNvSpPr txBox="1"/>
          <p:nvPr/>
        </p:nvSpPr>
        <p:spPr>
          <a:xfrm>
            <a:off x="685800" y="1447800"/>
            <a:ext cx="8054340" cy="2890535"/>
          </a:xfrm>
          <a:prstGeom prst="rect">
            <a:avLst/>
          </a:prstGeom>
        </p:spPr>
        <p:txBody>
          <a:bodyPr vert="horz" wrap="square" lIns="0" tIns="12700" rIns="0" bIns="0" rtlCol="0">
            <a:spAutoFit/>
          </a:bodyPr>
          <a:lstStyle/>
          <a:p>
            <a:pPr marL="355600" indent="-342900" algn="just">
              <a:lnSpc>
                <a:spcPct val="100000"/>
              </a:lnSpc>
              <a:spcBef>
                <a:spcPts val="100"/>
              </a:spcBef>
              <a:buClr>
                <a:srgbClr val="FF0000"/>
              </a:buClr>
              <a:buFont typeface="Wingdings"/>
              <a:buChar char=""/>
              <a:tabLst>
                <a:tab pos="355600" algn="l"/>
              </a:tabLst>
            </a:pPr>
            <a:r>
              <a:rPr sz="2400" spc="-5" dirty="0">
                <a:latin typeface="Times New Roman" pitchFamily="18" charset="0"/>
                <a:cs typeface="Times New Roman" pitchFamily="18" charset="0"/>
              </a:rPr>
              <a:t>The </a:t>
            </a:r>
            <a:r>
              <a:rPr sz="2400" b="1" i="1" spc="-5" dirty="0">
                <a:latin typeface="Times New Roman" pitchFamily="18" charset="0"/>
                <a:cs typeface="Times New Roman" pitchFamily="18" charset="0"/>
              </a:rPr>
              <a:t>price </a:t>
            </a:r>
            <a:r>
              <a:rPr sz="2400" spc="-5" dirty="0">
                <a:latin typeface="Times New Roman" pitchFamily="18" charset="0"/>
                <a:cs typeface="Times New Roman" pitchFamily="18" charset="0"/>
              </a:rPr>
              <a:t>of </a:t>
            </a:r>
            <a:r>
              <a:rPr sz="2400" dirty="0">
                <a:latin typeface="Times New Roman" pitchFamily="18" charset="0"/>
                <a:cs typeface="Times New Roman" pitchFamily="18" charset="0"/>
              </a:rPr>
              <a:t>the </a:t>
            </a:r>
            <a:r>
              <a:rPr sz="2400" spc="-5" dirty="0">
                <a:latin typeface="Times New Roman" pitchFamily="18" charset="0"/>
                <a:cs typeface="Times New Roman" pitchFamily="18" charset="0"/>
              </a:rPr>
              <a:t>good or</a:t>
            </a:r>
            <a:r>
              <a:rPr sz="2400" dirty="0">
                <a:latin typeface="Times New Roman" pitchFamily="18" charset="0"/>
                <a:cs typeface="Times New Roman" pitchFamily="18" charset="0"/>
              </a:rPr>
              <a:t> </a:t>
            </a:r>
            <a:r>
              <a:rPr sz="2400" spc="-5" dirty="0">
                <a:latin typeface="Times New Roman" pitchFamily="18" charset="0"/>
                <a:cs typeface="Times New Roman" pitchFamily="18" charset="0"/>
              </a:rPr>
              <a:t>service.</a:t>
            </a:r>
            <a:endParaRPr sz="2400" dirty="0">
              <a:latin typeface="Times New Roman" pitchFamily="18" charset="0"/>
              <a:cs typeface="Times New Roman" pitchFamily="18" charset="0"/>
            </a:endParaRPr>
          </a:p>
          <a:p>
            <a:pPr algn="just">
              <a:lnSpc>
                <a:spcPct val="100000"/>
              </a:lnSpc>
              <a:spcBef>
                <a:spcPts val="5"/>
              </a:spcBef>
              <a:buClr>
                <a:srgbClr val="FF0000"/>
              </a:buClr>
              <a:buFont typeface="Wingdings"/>
              <a:buChar char=""/>
            </a:pPr>
            <a:endParaRPr sz="3300" dirty="0">
              <a:latin typeface="Times New Roman" pitchFamily="18" charset="0"/>
              <a:cs typeface="Times New Roman" pitchFamily="18" charset="0"/>
            </a:endParaRPr>
          </a:p>
          <a:p>
            <a:pPr marL="355600" indent="-342900" algn="just">
              <a:lnSpc>
                <a:spcPct val="100000"/>
              </a:lnSpc>
              <a:buClr>
                <a:srgbClr val="FF0000"/>
              </a:buClr>
              <a:buFont typeface="Wingdings"/>
              <a:buChar char=""/>
              <a:tabLst>
                <a:tab pos="355600" algn="l"/>
              </a:tabLst>
            </a:pPr>
            <a:r>
              <a:rPr sz="2400" spc="-5" dirty="0">
                <a:latin typeface="Times New Roman" pitchFamily="18" charset="0"/>
                <a:cs typeface="Times New Roman" pitchFamily="18" charset="0"/>
              </a:rPr>
              <a:t>The </a:t>
            </a:r>
            <a:r>
              <a:rPr sz="2400" b="1" i="1" spc="-5" dirty="0">
                <a:latin typeface="Times New Roman" pitchFamily="18" charset="0"/>
                <a:cs typeface="Times New Roman" pitchFamily="18" charset="0"/>
              </a:rPr>
              <a:t>cost </a:t>
            </a:r>
            <a:r>
              <a:rPr sz="2400" spc="-5" dirty="0">
                <a:latin typeface="Times New Roman" pitchFamily="18" charset="0"/>
                <a:cs typeface="Times New Roman" pitchFamily="18" charset="0"/>
              </a:rPr>
              <a:t>of producing </a:t>
            </a:r>
            <a:r>
              <a:rPr sz="2400" dirty="0">
                <a:latin typeface="Times New Roman" pitchFamily="18" charset="0"/>
                <a:cs typeface="Times New Roman" pitchFamily="18" charset="0"/>
              </a:rPr>
              <a:t>the </a:t>
            </a:r>
            <a:r>
              <a:rPr sz="2400" spc="-5" dirty="0">
                <a:latin typeface="Times New Roman" pitchFamily="18" charset="0"/>
                <a:cs typeface="Times New Roman" pitchFamily="18" charset="0"/>
              </a:rPr>
              <a:t>good, </a:t>
            </a:r>
            <a:r>
              <a:rPr sz="2400" dirty="0">
                <a:latin typeface="Times New Roman" pitchFamily="18" charset="0"/>
                <a:cs typeface="Times New Roman" pitchFamily="18" charset="0"/>
              </a:rPr>
              <a:t>which in turn </a:t>
            </a:r>
            <a:r>
              <a:rPr sz="2400" spc="-5" dirty="0">
                <a:latin typeface="Times New Roman" pitchFamily="18" charset="0"/>
                <a:cs typeface="Times New Roman" pitchFamily="18" charset="0"/>
              </a:rPr>
              <a:t>depends</a:t>
            </a:r>
            <a:r>
              <a:rPr sz="2400" spc="-40" dirty="0">
                <a:latin typeface="Times New Roman" pitchFamily="18" charset="0"/>
                <a:cs typeface="Times New Roman" pitchFamily="18" charset="0"/>
              </a:rPr>
              <a:t> </a:t>
            </a:r>
            <a:r>
              <a:rPr sz="2400" spc="-10" dirty="0">
                <a:latin typeface="Times New Roman" pitchFamily="18" charset="0"/>
                <a:cs typeface="Times New Roman" pitchFamily="18" charset="0"/>
              </a:rPr>
              <a:t>on:</a:t>
            </a:r>
            <a:endParaRPr sz="2400" dirty="0">
              <a:latin typeface="Times New Roman" pitchFamily="18" charset="0"/>
              <a:cs typeface="Times New Roman" pitchFamily="18" charset="0"/>
            </a:endParaRPr>
          </a:p>
          <a:p>
            <a:pPr marL="756285" lvl="1" indent="-287020" algn="just">
              <a:lnSpc>
                <a:spcPct val="100000"/>
              </a:lnSpc>
              <a:spcBef>
                <a:spcPts val="575"/>
              </a:spcBef>
              <a:buClr>
                <a:srgbClr val="FF0000"/>
              </a:buClr>
              <a:buChar char="–"/>
              <a:tabLst>
                <a:tab pos="756285" algn="l"/>
                <a:tab pos="756920" algn="l"/>
              </a:tabLst>
            </a:pPr>
            <a:r>
              <a:rPr sz="2400" spc="-5" dirty="0">
                <a:latin typeface="Times New Roman" pitchFamily="18" charset="0"/>
                <a:cs typeface="Times New Roman" pitchFamily="18" charset="0"/>
              </a:rPr>
              <a:t>The </a:t>
            </a:r>
            <a:r>
              <a:rPr sz="2400" b="1" i="1" spc="-5" dirty="0">
                <a:latin typeface="Times New Roman" pitchFamily="18" charset="0"/>
                <a:cs typeface="Times New Roman" pitchFamily="18" charset="0"/>
              </a:rPr>
              <a:t>price </a:t>
            </a:r>
            <a:r>
              <a:rPr sz="2400" b="1" i="1" spc="-10" dirty="0">
                <a:latin typeface="Times New Roman" pitchFamily="18" charset="0"/>
                <a:cs typeface="Times New Roman" pitchFamily="18" charset="0"/>
              </a:rPr>
              <a:t>of required </a:t>
            </a:r>
            <a:r>
              <a:rPr sz="2400" b="1" i="1" spc="-5" dirty="0">
                <a:latin typeface="Times New Roman" pitchFamily="18" charset="0"/>
                <a:cs typeface="Times New Roman" pitchFamily="18" charset="0"/>
              </a:rPr>
              <a:t>inputs </a:t>
            </a:r>
            <a:r>
              <a:rPr sz="2400" spc="-5" dirty="0">
                <a:latin typeface="Times New Roman" pitchFamily="18" charset="0"/>
                <a:cs typeface="Times New Roman" pitchFamily="18" charset="0"/>
              </a:rPr>
              <a:t>(labor, </a:t>
            </a:r>
            <a:r>
              <a:rPr sz="2400" dirty="0">
                <a:latin typeface="Times New Roman" pitchFamily="18" charset="0"/>
                <a:cs typeface="Times New Roman" pitchFamily="18" charset="0"/>
              </a:rPr>
              <a:t>capital, and</a:t>
            </a:r>
            <a:r>
              <a:rPr sz="2400" spc="-10" dirty="0">
                <a:latin typeface="Times New Roman" pitchFamily="18" charset="0"/>
                <a:cs typeface="Times New Roman" pitchFamily="18" charset="0"/>
              </a:rPr>
              <a:t> </a:t>
            </a:r>
            <a:r>
              <a:rPr sz="2400" dirty="0">
                <a:latin typeface="Times New Roman" pitchFamily="18" charset="0"/>
                <a:cs typeface="Times New Roman" pitchFamily="18" charset="0"/>
              </a:rPr>
              <a:t>land),</a:t>
            </a:r>
          </a:p>
          <a:p>
            <a:pPr marL="756285" lvl="1" indent="-287020" algn="just">
              <a:lnSpc>
                <a:spcPct val="100000"/>
              </a:lnSpc>
              <a:spcBef>
                <a:spcPts val="575"/>
              </a:spcBef>
              <a:buClr>
                <a:srgbClr val="FF0000"/>
              </a:buClr>
              <a:buChar char="–"/>
              <a:tabLst>
                <a:tab pos="756285" algn="l"/>
                <a:tab pos="756920" algn="l"/>
              </a:tabLst>
            </a:pPr>
            <a:r>
              <a:rPr sz="2400" spc="-5" dirty="0">
                <a:latin typeface="Times New Roman" pitchFamily="18" charset="0"/>
                <a:cs typeface="Times New Roman" pitchFamily="18" charset="0"/>
              </a:rPr>
              <a:t>The </a:t>
            </a:r>
            <a:r>
              <a:rPr sz="2400" b="1" i="1" spc="-5" dirty="0">
                <a:latin typeface="Times New Roman" pitchFamily="18" charset="0"/>
                <a:cs typeface="Times New Roman" pitchFamily="18" charset="0"/>
              </a:rPr>
              <a:t>technologies </a:t>
            </a:r>
            <a:r>
              <a:rPr sz="2400" dirty="0">
                <a:latin typeface="Times New Roman" pitchFamily="18" charset="0"/>
                <a:cs typeface="Times New Roman" pitchFamily="18" charset="0"/>
              </a:rPr>
              <a:t>that can </a:t>
            </a:r>
            <a:r>
              <a:rPr sz="2400" spc="-5" dirty="0">
                <a:latin typeface="Times New Roman" pitchFamily="18" charset="0"/>
                <a:cs typeface="Times New Roman" pitchFamily="18" charset="0"/>
              </a:rPr>
              <a:t>be used </a:t>
            </a:r>
            <a:r>
              <a:rPr sz="2400" dirty="0">
                <a:latin typeface="Times New Roman" pitchFamily="18" charset="0"/>
                <a:cs typeface="Times New Roman" pitchFamily="18" charset="0"/>
              </a:rPr>
              <a:t>to </a:t>
            </a:r>
            <a:r>
              <a:rPr sz="2400" spc="-5" dirty="0">
                <a:latin typeface="Times New Roman" pitchFamily="18" charset="0"/>
                <a:cs typeface="Times New Roman" pitchFamily="18" charset="0"/>
              </a:rPr>
              <a:t>produce </a:t>
            </a:r>
            <a:r>
              <a:rPr sz="2400" dirty="0">
                <a:latin typeface="Times New Roman" pitchFamily="18" charset="0"/>
                <a:cs typeface="Times New Roman" pitchFamily="18" charset="0"/>
              </a:rPr>
              <a:t>the</a:t>
            </a:r>
            <a:r>
              <a:rPr sz="2400" spc="-70" dirty="0">
                <a:latin typeface="Times New Roman" pitchFamily="18" charset="0"/>
                <a:cs typeface="Times New Roman" pitchFamily="18" charset="0"/>
              </a:rPr>
              <a:t> </a:t>
            </a:r>
            <a:r>
              <a:rPr sz="2400" spc="-5" dirty="0">
                <a:latin typeface="Times New Roman" pitchFamily="18" charset="0"/>
                <a:cs typeface="Times New Roman" pitchFamily="18" charset="0"/>
              </a:rPr>
              <a:t>product,</a:t>
            </a:r>
            <a:endParaRPr sz="2400" dirty="0">
              <a:latin typeface="Times New Roman" pitchFamily="18" charset="0"/>
              <a:cs typeface="Times New Roman" pitchFamily="18" charset="0"/>
            </a:endParaRPr>
          </a:p>
          <a:p>
            <a:pPr marL="355600" indent="-342900" algn="just">
              <a:lnSpc>
                <a:spcPct val="100000"/>
              </a:lnSpc>
              <a:spcBef>
                <a:spcPts val="5"/>
              </a:spcBef>
              <a:buClr>
                <a:srgbClr val="FF0000"/>
              </a:buClr>
              <a:buFont typeface="Wingdings"/>
              <a:buChar char=""/>
              <a:tabLst>
                <a:tab pos="355600" algn="l"/>
              </a:tabLst>
            </a:pPr>
            <a:endParaRPr lang="en-US" sz="2400" spc="-5" dirty="0" smtClean="0">
              <a:latin typeface="Times New Roman" pitchFamily="18" charset="0"/>
              <a:cs typeface="Times New Roman" pitchFamily="18" charset="0"/>
            </a:endParaRPr>
          </a:p>
          <a:p>
            <a:pPr marL="355600" indent="-342900" algn="just">
              <a:lnSpc>
                <a:spcPct val="100000"/>
              </a:lnSpc>
              <a:spcBef>
                <a:spcPts val="5"/>
              </a:spcBef>
              <a:buClr>
                <a:srgbClr val="FF0000"/>
              </a:buClr>
              <a:buFont typeface="Wingdings"/>
              <a:buChar char=""/>
              <a:tabLst>
                <a:tab pos="355600" algn="l"/>
              </a:tabLst>
            </a:pPr>
            <a:r>
              <a:rPr sz="2400" spc="-5" dirty="0" smtClean="0">
                <a:latin typeface="Times New Roman" pitchFamily="18" charset="0"/>
                <a:cs typeface="Times New Roman" pitchFamily="18" charset="0"/>
              </a:rPr>
              <a:t>The </a:t>
            </a:r>
            <a:r>
              <a:rPr sz="2400" b="1" i="1" spc="-5" dirty="0">
                <a:latin typeface="Times New Roman" pitchFamily="18" charset="0"/>
                <a:cs typeface="Times New Roman" pitchFamily="18" charset="0"/>
              </a:rPr>
              <a:t>prices of related</a:t>
            </a:r>
            <a:r>
              <a:rPr sz="2400" b="1" i="1" dirty="0">
                <a:latin typeface="Times New Roman" pitchFamily="18" charset="0"/>
                <a:cs typeface="Times New Roman" pitchFamily="18" charset="0"/>
              </a:rPr>
              <a:t> </a:t>
            </a:r>
            <a:r>
              <a:rPr sz="2400" b="1" i="1" spc="-5" dirty="0">
                <a:latin typeface="Times New Roman" pitchFamily="18" charset="0"/>
                <a:cs typeface="Times New Roman" pitchFamily="18" charset="0"/>
              </a:rPr>
              <a:t>products.</a:t>
            </a:r>
            <a:endParaRPr sz="24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304800" y="777240"/>
            <a:ext cx="8501380" cy="4709160"/>
            <a:chOff x="304800" y="777240"/>
            <a:chExt cx="8501380" cy="4709160"/>
          </a:xfrm>
        </p:grpSpPr>
        <p:sp>
          <p:nvSpPr>
            <p:cNvPr id="3" name="object 3"/>
            <p:cNvSpPr/>
            <p:nvPr/>
          </p:nvSpPr>
          <p:spPr>
            <a:xfrm>
              <a:off x="304800" y="777240"/>
              <a:ext cx="8501380" cy="4709160"/>
            </a:xfrm>
            <a:custGeom>
              <a:avLst/>
              <a:gdLst/>
              <a:ahLst/>
              <a:cxnLst/>
              <a:rect l="l" t="t" r="r" b="b"/>
              <a:pathLst>
                <a:path w="8501380" h="4709160">
                  <a:moveTo>
                    <a:pt x="8500872" y="0"/>
                  </a:moveTo>
                  <a:lnTo>
                    <a:pt x="0" y="0"/>
                  </a:lnTo>
                  <a:lnTo>
                    <a:pt x="0" y="4709160"/>
                  </a:lnTo>
                  <a:lnTo>
                    <a:pt x="8500872" y="4709160"/>
                  </a:lnTo>
                  <a:lnTo>
                    <a:pt x="8500872" y="0"/>
                  </a:lnTo>
                  <a:close/>
                </a:path>
              </a:pathLst>
            </a:custGeom>
            <a:solidFill>
              <a:srgbClr val="EDEBE0"/>
            </a:solidFill>
          </p:spPr>
          <p:txBody>
            <a:bodyPr wrap="square" lIns="0" tIns="0" rIns="0" bIns="0" rtlCol="0"/>
            <a:lstStyle/>
            <a:p>
              <a:endParaRPr>
                <a:latin typeface="Times New Roman" pitchFamily="18" charset="0"/>
                <a:cs typeface="Times New Roman" pitchFamily="18" charset="0"/>
              </a:endParaRPr>
            </a:p>
          </p:txBody>
        </p:sp>
        <p:sp>
          <p:nvSpPr>
            <p:cNvPr id="4" name="object 4"/>
            <p:cNvSpPr/>
            <p:nvPr/>
          </p:nvSpPr>
          <p:spPr>
            <a:xfrm>
              <a:off x="304800" y="777240"/>
              <a:ext cx="8501380" cy="4709160"/>
            </a:xfrm>
            <a:custGeom>
              <a:avLst/>
              <a:gdLst/>
              <a:ahLst/>
              <a:cxnLst/>
              <a:rect l="l" t="t" r="r" b="b"/>
              <a:pathLst>
                <a:path w="8501380" h="4709160">
                  <a:moveTo>
                    <a:pt x="0" y="4709160"/>
                  </a:moveTo>
                  <a:lnTo>
                    <a:pt x="8500872" y="4709160"/>
                  </a:lnTo>
                  <a:lnTo>
                    <a:pt x="8500872" y="0"/>
                  </a:lnTo>
                  <a:lnTo>
                    <a:pt x="0" y="0"/>
                  </a:lnTo>
                  <a:lnTo>
                    <a:pt x="0" y="4709160"/>
                  </a:lnTo>
                  <a:close/>
                </a:path>
              </a:pathLst>
            </a:custGeom>
            <a:ln w="9144">
              <a:solidFill>
                <a:srgbClr val="000000"/>
              </a:solidFill>
            </a:ln>
          </p:spPr>
          <p:txBody>
            <a:bodyPr wrap="square" lIns="0" tIns="0" rIns="0" bIns="0" rtlCol="0"/>
            <a:lstStyle/>
            <a:p>
              <a:endParaRPr>
                <a:latin typeface="Times New Roman" pitchFamily="18" charset="0"/>
                <a:cs typeface="Times New Roman" pitchFamily="18" charset="0"/>
              </a:endParaRPr>
            </a:p>
          </p:txBody>
        </p:sp>
      </p:grpSp>
      <p:sp>
        <p:nvSpPr>
          <p:cNvPr id="5" name="object 5"/>
          <p:cNvSpPr txBox="1">
            <a:spLocks noGrp="1"/>
          </p:cNvSpPr>
          <p:nvPr>
            <p:ph type="title"/>
          </p:nvPr>
        </p:nvSpPr>
        <p:spPr>
          <a:xfrm>
            <a:off x="383540" y="802894"/>
            <a:ext cx="8345170" cy="941069"/>
          </a:xfrm>
          <a:prstGeom prst="rect">
            <a:avLst/>
          </a:prstGeom>
        </p:spPr>
        <p:txBody>
          <a:bodyPr vert="horz" wrap="square" lIns="0" tIns="13335" rIns="0" bIns="0" rtlCol="0">
            <a:spAutoFit/>
          </a:bodyPr>
          <a:lstStyle/>
          <a:p>
            <a:pPr marL="12700" marR="5080" algn="just">
              <a:lnSpc>
                <a:spcPct val="100000"/>
              </a:lnSpc>
              <a:spcBef>
                <a:spcPts val="105"/>
              </a:spcBef>
              <a:tabLst>
                <a:tab pos="4431030" algn="l"/>
              </a:tabLst>
            </a:pPr>
            <a:r>
              <a:rPr sz="2000" b="1" dirty="0">
                <a:latin typeface="Times New Roman" pitchFamily="18" charset="0"/>
                <a:cs typeface="Times New Roman" pitchFamily="18" charset="0"/>
              </a:rPr>
              <a:t>Quality seeds </a:t>
            </a:r>
            <a:r>
              <a:rPr sz="2000" b="1" spc="-5" dirty="0">
                <a:latin typeface="Times New Roman" pitchFamily="18" charset="0"/>
                <a:cs typeface="Times New Roman" pitchFamily="18" charset="0"/>
              </a:rPr>
              <a:t>of </a:t>
            </a:r>
            <a:r>
              <a:rPr sz="2000" b="1" spc="-45" dirty="0">
                <a:latin typeface="Times New Roman" pitchFamily="18" charset="0"/>
                <a:cs typeface="Times New Roman" pitchFamily="18" charset="0"/>
              </a:rPr>
              <a:t>HYV, </a:t>
            </a:r>
            <a:r>
              <a:rPr sz="2000" b="1" spc="-5" dirty="0">
                <a:latin typeface="Times New Roman" pitchFamily="18" charset="0"/>
                <a:cs typeface="Times New Roman" pitchFamily="18" charset="0"/>
              </a:rPr>
              <a:t>increased fertilizer </a:t>
            </a:r>
            <a:r>
              <a:rPr sz="2000" b="1" dirty="0">
                <a:latin typeface="Times New Roman" pitchFamily="18" charset="0"/>
                <a:cs typeface="Times New Roman" pitchFamily="18" charset="0"/>
              </a:rPr>
              <a:t>use, expansion </a:t>
            </a:r>
            <a:r>
              <a:rPr sz="2000" b="1" spc="-10" dirty="0">
                <a:latin typeface="Times New Roman" pitchFamily="18" charset="0"/>
                <a:cs typeface="Times New Roman" pitchFamily="18" charset="0"/>
              </a:rPr>
              <a:t>of </a:t>
            </a:r>
            <a:r>
              <a:rPr sz="2000" b="1" spc="-5" dirty="0">
                <a:latin typeface="Times New Roman" pitchFamily="18" charset="0"/>
                <a:cs typeface="Times New Roman" pitchFamily="18" charset="0"/>
              </a:rPr>
              <a:t>irrigation  facilities, extension efforts, improved </a:t>
            </a:r>
            <a:r>
              <a:rPr sz="2000" b="1" dirty="0">
                <a:latin typeface="Times New Roman" pitchFamily="18" charset="0"/>
                <a:cs typeface="Times New Roman" pitchFamily="18" charset="0"/>
              </a:rPr>
              <a:t>farm </a:t>
            </a:r>
            <a:r>
              <a:rPr sz="2000" b="1" spc="-5" dirty="0">
                <a:latin typeface="Times New Roman" pitchFamily="18" charset="0"/>
                <a:cs typeface="Times New Roman" pitchFamily="18" charset="0"/>
              </a:rPr>
              <a:t>practices </a:t>
            </a:r>
            <a:r>
              <a:rPr sz="2000" b="1" dirty="0">
                <a:latin typeface="Times New Roman" pitchFamily="18" charset="0"/>
                <a:cs typeface="Times New Roman" pitchFamily="18" charset="0"/>
              </a:rPr>
              <a:t>and ingenuity &amp;  industry </a:t>
            </a:r>
            <a:r>
              <a:rPr sz="2000" b="1" spc="-5" dirty="0">
                <a:latin typeface="Times New Roman" pitchFamily="18" charset="0"/>
                <a:cs typeface="Times New Roman" pitchFamily="18" charset="0"/>
              </a:rPr>
              <a:t>of </a:t>
            </a:r>
            <a:r>
              <a:rPr sz="2000" b="1" dirty="0">
                <a:latin typeface="Times New Roman" pitchFamily="18" charset="0"/>
                <a:cs typeface="Times New Roman" pitchFamily="18" charset="0"/>
              </a:rPr>
              <a:t>the</a:t>
            </a:r>
            <a:r>
              <a:rPr sz="2000" b="1" spc="-15" dirty="0">
                <a:latin typeface="Times New Roman" pitchFamily="18" charset="0"/>
                <a:cs typeface="Times New Roman" pitchFamily="18" charset="0"/>
              </a:rPr>
              <a:t> </a:t>
            </a:r>
            <a:r>
              <a:rPr sz="2000" b="1" spc="-5" dirty="0">
                <a:latin typeface="Times New Roman" pitchFamily="18" charset="0"/>
                <a:cs typeface="Times New Roman" pitchFamily="18" charset="0"/>
              </a:rPr>
              <a:t>Indian</a:t>
            </a:r>
            <a:r>
              <a:rPr sz="2000" b="1" spc="10" dirty="0">
                <a:latin typeface="Times New Roman" pitchFamily="18" charset="0"/>
                <a:cs typeface="Times New Roman" pitchFamily="18" charset="0"/>
              </a:rPr>
              <a:t> </a:t>
            </a:r>
            <a:r>
              <a:rPr sz="2000" b="1" dirty="0">
                <a:latin typeface="Times New Roman" pitchFamily="18" charset="0"/>
                <a:cs typeface="Times New Roman" pitchFamily="18" charset="0"/>
              </a:rPr>
              <a:t>farmers	</a:t>
            </a:r>
            <a:r>
              <a:rPr sz="2000" b="1" spc="-5" dirty="0">
                <a:latin typeface="Times New Roman" pitchFamily="18" charset="0"/>
                <a:cs typeface="Times New Roman" pitchFamily="18" charset="0"/>
              </a:rPr>
              <a:t>The </a:t>
            </a:r>
            <a:r>
              <a:rPr sz="2000" b="1" dirty="0">
                <a:latin typeface="Times New Roman" pitchFamily="18" charset="0"/>
                <a:cs typeface="Times New Roman" pitchFamily="18" charset="0"/>
              </a:rPr>
              <a:t>Green</a:t>
            </a:r>
            <a:r>
              <a:rPr sz="2000" b="1" spc="-30" dirty="0">
                <a:latin typeface="Times New Roman" pitchFamily="18" charset="0"/>
                <a:cs typeface="Times New Roman" pitchFamily="18" charset="0"/>
              </a:rPr>
              <a:t> </a:t>
            </a:r>
            <a:r>
              <a:rPr sz="2000" b="1" spc="-5" dirty="0">
                <a:latin typeface="Times New Roman" pitchFamily="18" charset="0"/>
                <a:cs typeface="Times New Roman" pitchFamily="18" charset="0"/>
              </a:rPr>
              <a:t>Revolution</a:t>
            </a:r>
            <a:endParaRPr sz="2000" dirty="0">
              <a:latin typeface="Times New Roman" pitchFamily="18" charset="0"/>
              <a:cs typeface="Times New Roman" pitchFamily="18" charset="0"/>
            </a:endParaRPr>
          </a:p>
        </p:txBody>
      </p:sp>
      <p:sp>
        <p:nvSpPr>
          <p:cNvPr id="6" name="object 6"/>
          <p:cNvSpPr txBox="1"/>
          <p:nvPr/>
        </p:nvSpPr>
        <p:spPr>
          <a:xfrm>
            <a:off x="383540" y="2327275"/>
            <a:ext cx="8343265" cy="636270"/>
          </a:xfrm>
          <a:prstGeom prst="rect">
            <a:avLst/>
          </a:prstGeom>
        </p:spPr>
        <p:txBody>
          <a:bodyPr vert="horz" wrap="square" lIns="0" tIns="13335" rIns="0" bIns="0" rtlCol="0">
            <a:spAutoFit/>
          </a:bodyPr>
          <a:lstStyle/>
          <a:p>
            <a:pPr marL="215265" indent="-203200">
              <a:lnSpc>
                <a:spcPct val="100000"/>
              </a:lnSpc>
              <a:spcBef>
                <a:spcPts val="105"/>
              </a:spcBef>
              <a:buSzPct val="95000"/>
              <a:buFont typeface="Wingdings"/>
              <a:buChar char=""/>
              <a:tabLst>
                <a:tab pos="215900" algn="l"/>
              </a:tabLst>
            </a:pPr>
            <a:r>
              <a:rPr sz="2000" b="1" spc="-5" dirty="0">
                <a:latin typeface="Times New Roman" pitchFamily="18" charset="0"/>
                <a:cs typeface="Times New Roman" pitchFamily="18" charset="0"/>
              </a:rPr>
              <a:t>The </a:t>
            </a:r>
            <a:r>
              <a:rPr sz="2000" b="1" dirty="0">
                <a:latin typeface="Times New Roman" pitchFamily="18" charset="0"/>
                <a:cs typeface="Times New Roman" pitchFamily="18" charset="0"/>
              </a:rPr>
              <a:t>country has </a:t>
            </a:r>
            <a:r>
              <a:rPr sz="2000" b="1" spc="-5" dirty="0">
                <a:latin typeface="Times New Roman" pitchFamily="18" charset="0"/>
                <a:cs typeface="Times New Roman" pitchFamily="18" charset="0"/>
              </a:rPr>
              <a:t>advanced from food scarcity </a:t>
            </a:r>
            <a:r>
              <a:rPr sz="2000" b="1" dirty="0">
                <a:latin typeface="Times New Roman" pitchFamily="18" charset="0"/>
                <a:cs typeface="Times New Roman" pitchFamily="18" charset="0"/>
              </a:rPr>
              <a:t>&amp; </a:t>
            </a:r>
            <a:r>
              <a:rPr sz="2000" b="1" spc="-5" dirty="0">
                <a:latin typeface="Times New Roman" pitchFamily="18" charset="0"/>
                <a:cs typeface="Times New Roman" pitchFamily="18" charset="0"/>
              </a:rPr>
              <a:t>imports</a:t>
            </a:r>
            <a:r>
              <a:rPr sz="2000" b="1" spc="180" dirty="0">
                <a:latin typeface="Times New Roman" pitchFamily="18" charset="0"/>
                <a:cs typeface="Times New Roman" pitchFamily="18" charset="0"/>
              </a:rPr>
              <a:t> </a:t>
            </a:r>
            <a:r>
              <a:rPr sz="2000" b="1" dirty="0">
                <a:latin typeface="Times New Roman" pitchFamily="18" charset="0"/>
                <a:cs typeface="Times New Roman" pitchFamily="18" charset="0"/>
              </a:rPr>
              <a:t>to food</a:t>
            </a:r>
            <a:endParaRPr sz="2000">
              <a:latin typeface="Times New Roman" pitchFamily="18" charset="0"/>
              <a:cs typeface="Times New Roman" pitchFamily="18" charset="0"/>
            </a:endParaRPr>
          </a:p>
          <a:p>
            <a:pPr marL="12700">
              <a:lnSpc>
                <a:spcPct val="100000"/>
              </a:lnSpc>
            </a:pPr>
            <a:r>
              <a:rPr sz="2000" b="1" dirty="0">
                <a:latin typeface="Times New Roman" pitchFamily="18" charset="0"/>
                <a:cs typeface="Times New Roman" pitchFamily="18" charset="0"/>
              </a:rPr>
              <a:t>security &amp; exportable</a:t>
            </a:r>
            <a:r>
              <a:rPr sz="2000" b="1" spc="-70" dirty="0">
                <a:latin typeface="Times New Roman" pitchFamily="18" charset="0"/>
                <a:cs typeface="Times New Roman" pitchFamily="18" charset="0"/>
              </a:rPr>
              <a:t> </a:t>
            </a:r>
            <a:r>
              <a:rPr sz="2000" b="1" dirty="0">
                <a:latin typeface="Times New Roman" pitchFamily="18" charset="0"/>
                <a:cs typeface="Times New Roman" pitchFamily="18" charset="0"/>
              </a:rPr>
              <a:t>surpluses.</a:t>
            </a:r>
            <a:endParaRPr sz="2000">
              <a:latin typeface="Times New Roman" pitchFamily="18" charset="0"/>
              <a:cs typeface="Times New Roman" pitchFamily="18" charset="0"/>
            </a:endParaRPr>
          </a:p>
        </p:txBody>
      </p:sp>
      <p:sp>
        <p:nvSpPr>
          <p:cNvPr id="7" name="object 7"/>
          <p:cNvSpPr txBox="1"/>
          <p:nvPr/>
        </p:nvSpPr>
        <p:spPr>
          <a:xfrm>
            <a:off x="4207890" y="3546728"/>
            <a:ext cx="4521200" cy="330835"/>
          </a:xfrm>
          <a:prstGeom prst="rect">
            <a:avLst/>
          </a:prstGeom>
        </p:spPr>
        <p:txBody>
          <a:bodyPr vert="horz" wrap="square" lIns="0" tIns="13335" rIns="0" bIns="0" rtlCol="0">
            <a:spAutoFit/>
          </a:bodyPr>
          <a:lstStyle/>
          <a:p>
            <a:pPr marL="12700">
              <a:lnSpc>
                <a:spcPct val="100000"/>
              </a:lnSpc>
              <a:spcBef>
                <a:spcPts val="105"/>
              </a:spcBef>
            </a:pPr>
            <a:r>
              <a:rPr sz="2000" b="1" spc="-5" dirty="0">
                <a:latin typeface="Times New Roman" pitchFamily="18" charset="0"/>
                <a:cs typeface="Times New Roman" pitchFamily="18" charset="0"/>
              </a:rPr>
              <a:t>Growth of population </a:t>
            </a:r>
            <a:r>
              <a:rPr sz="2000" b="1" dirty="0">
                <a:latin typeface="Times New Roman" pitchFamily="18" charset="0"/>
                <a:cs typeface="Times New Roman" pitchFamily="18" charset="0"/>
              </a:rPr>
              <a:t>and</a:t>
            </a:r>
            <a:r>
              <a:rPr sz="2000" b="1" spc="-130" dirty="0">
                <a:latin typeface="Times New Roman" pitchFamily="18" charset="0"/>
                <a:cs typeface="Times New Roman" pitchFamily="18" charset="0"/>
              </a:rPr>
              <a:t> </a:t>
            </a:r>
            <a:r>
              <a:rPr sz="2000" b="1" spc="-5" dirty="0">
                <a:latin typeface="Times New Roman" pitchFamily="18" charset="0"/>
                <a:cs typeface="Times New Roman" pitchFamily="18" charset="0"/>
              </a:rPr>
              <a:t>industrial</a:t>
            </a:r>
            <a:endParaRPr sz="2000">
              <a:latin typeface="Times New Roman" pitchFamily="18" charset="0"/>
              <a:cs typeface="Times New Roman" pitchFamily="18" charset="0"/>
            </a:endParaRPr>
          </a:p>
        </p:txBody>
      </p:sp>
      <p:sp>
        <p:nvSpPr>
          <p:cNvPr id="8" name="object 8"/>
          <p:cNvSpPr txBox="1"/>
          <p:nvPr/>
        </p:nvSpPr>
        <p:spPr>
          <a:xfrm>
            <a:off x="383540" y="3546728"/>
            <a:ext cx="2903855" cy="635635"/>
          </a:xfrm>
          <a:prstGeom prst="rect">
            <a:avLst/>
          </a:prstGeom>
        </p:spPr>
        <p:txBody>
          <a:bodyPr vert="horz" wrap="square" lIns="0" tIns="13335" rIns="0" bIns="0" rtlCol="0">
            <a:spAutoFit/>
          </a:bodyPr>
          <a:lstStyle/>
          <a:p>
            <a:pPr marL="12700" marR="5080">
              <a:lnSpc>
                <a:spcPct val="100000"/>
              </a:lnSpc>
              <a:spcBef>
                <a:spcPts val="105"/>
              </a:spcBef>
              <a:buSzPct val="95000"/>
              <a:buFont typeface="Wingdings"/>
              <a:buChar char=""/>
              <a:tabLst>
                <a:tab pos="215900" algn="l"/>
              </a:tabLst>
            </a:pPr>
            <a:r>
              <a:rPr sz="2000" b="1" spc="-5" dirty="0">
                <a:latin typeface="Times New Roman" pitchFamily="18" charset="0"/>
                <a:cs typeface="Times New Roman" pitchFamily="18" charset="0"/>
              </a:rPr>
              <a:t>Growth </a:t>
            </a:r>
            <a:r>
              <a:rPr sz="2000" b="1" spc="-10" dirty="0">
                <a:latin typeface="Times New Roman" pitchFamily="18" charset="0"/>
                <a:cs typeface="Times New Roman" pitchFamily="18" charset="0"/>
              </a:rPr>
              <a:t>of </a:t>
            </a:r>
            <a:r>
              <a:rPr sz="2000" b="1" spc="-5" dirty="0">
                <a:latin typeface="Times New Roman" pitchFamily="18" charset="0"/>
                <a:cs typeface="Times New Roman" pitchFamily="18" charset="0"/>
              </a:rPr>
              <a:t>agriculture  </a:t>
            </a:r>
            <a:r>
              <a:rPr sz="2000" b="1" dirty="0">
                <a:latin typeface="Times New Roman" pitchFamily="18" charset="0"/>
                <a:cs typeface="Times New Roman" pitchFamily="18" charset="0"/>
              </a:rPr>
              <a:t>world.</a:t>
            </a:r>
            <a:endParaRPr sz="2000">
              <a:latin typeface="Times New Roman" pitchFamily="18" charset="0"/>
              <a:cs typeface="Times New Roman" pitchFamily="18" charset="0"/>
            </a:endParaRPr>
          </a:p>
        </p:txBody>
      </p:sp>
      <p:sp>
        <p:nvSpPr>
          <p:cNvPr id="9" name="object 9"/>
          <p:cNvSpPr txBox="1"/>
          <p:nvPr/>
        </p:nvSpPr>
        <p:spPr>
          <a:xfrm>
            <a:off x="383540" y="4461509"/>
            <a:ext cx="4189729" cy="330835"/>
          </a:xfrm>
          <a:prstGeom prst="rect">
            <a:avLst/>
          </a:prstGeom>
        </p:spPr>
        <p:txBody>
          <a:bodyPr vert="horz" wrap="square" lIns="0" tIns="12700" rIns="0" bIns="0" rtlCol="0">
            <a:spAutoFit/>
          </a:bodyPr>
          <a:lstStyle/>
          <a:p>
            <a:pPr marL="215265" indent="-203200">
              <a:lnSpc>
                <a:spcPct val="100000"/>
              </a:lnSpc>
              <a:spcBef>
                <a:spcPts val="100"/>
              </a:spcBef>
              <a:buSzPct val="95000"/>
              <a:buFont typeface="Wingdings"/>
              <a:buChar char=""/>
              <a:tabLst>
                <a:tab pos="215900" algn="l"/>
              </a:tabLst>
            </a:pPr>
            <a:r>
              <a:rPr sz="2000" b="1" dirty="0">
                <a:latin typeface="Times New Roman" pitchFamily="18" charset="0"/>
                <a:cs typeface="Times New Roman" pitchFamily="18" charset="0"/>
              </a:rPr>
              <a:t>Sustaining </a:t>
            </a:r>
            <a:r>
              <a:rPr sz="2000" b="1" spc="-5" dirty="0">
                <a:latin typeface="Times New Roman" pitchFamily="18" charset="0"/>
                <a:cs typeface="Times New Roman" pitchFamily="18" charset="0"/>
              </a:rPr>
              <a:t>growth in</a:t>
            </a:r>
            <a:r>
              <a:rPr sz="2000" b="1" spc="500" dirty="0">
                <a:latin typeface="Times New Roman" pitchFamily="18" charset="0"/>
                <a:cs typeface="Times New Roman" pitchFamily="18" charset="0"/>
              </a:rPr>
              <a:t> </a:t>
            </a:r>
            <a:r>
              <a:rPr sz="2000" b="1" spc="-5" dirty="0">
                <a:latin typeface="Times New Roman" pitchFamily="18" charset="0"/>
                <a:cs typeface="Times New Roman" pitchFamily="18" charset="0"/>
              </a:rPr>
              <a:t>agriculture</a:t>
            </a:r>
            <a:endParaRPr sz="2000">
              <a:latin typeface="Times New Roman" pitchFamily="18" charset="0"/>
              <a:cs typeface="Times New Roman" pitchFamily="18" charset="0"/>
            </a:endParaRPr>
          </a:p>
        </p:txBody>
      </p:sp>
      <p:sp>
        <p:nvSpPr>
          <p:cNvPr id="10" name="object 10"/>
          <p:cNvSpPr txBox="1"/>
          <p:nvPr/>
        </p:nvSpPr>
        <p:spPr>
          <a:xfrm>
            <a:off x="5293233" y="4461509"/>
            <a:ext cx="3434715" cy="330835"/>
          </a:xfrm>
          <a:prstGeom prst="rect">
            <a:avLst/>
          </a:prstGeom>
        </p:spPr>
        <p:txBody>
          <a:bodyPr vert="horz" wrap="square" lIns="0" tIns="12700" rIns="0" bIns="0" rtlCol="0">
            <a:spAutoFit/>
          </a:bodyPr>
          <a:lstStyle/>
          <a:p>
            <a:pPr marL="12700">
              <a:lnSpc>
                <a:spcPct val="100000"/>
              </a:lnSpc>
              <a:spcBef>
                <a:spcPts val="100"/>
              </a:spcBef>
            </a:pPr>
            <a:r>
              <a:rPr sz="2000" b="1" dirty="0">
                <a:latin typeface="Times New Roman" pitchFamily="18" charset="0"/>
                <a:cs typeface="Times New Roman" pitchFamily="18" charset="0"/>
              </a:rPr>
              <a:t>Continuous development</a:t>
            </a:r>
            <a:r>
              <a:rPr sz="2000" b="1" spc="290" dirty="0">
                <a:latin typeface="Times New Roman" pitchFamily="18" charset="0"/>
                <a:cs typeface="Times New Roman" pitchFamily="18" charset="0"/>
              </a:rPr>
              <a:t> </a:t>
            </a:r>
            <a:r>
              <a:rPr sz="2000" b="1" spc="-5" dirty="0">
                <a:latin typeface="Times New Roman" pitchFamily="18" charset="0"/>
                <a:cs typeface="Times New Roman" pitchFamily="18" charset="0"/>
              </a:rPr>
              <a:t>of</a:t>
            </a:r>
            <a:endParaRPr sz="2000">
              <a:latin typeface="Times New Roman" pitchFamily="18" charset="0"/>
              <a:cs typeface="Times New Roman" pitchFamily="18" charset="0"/>
            </a:endParaRPr>
          </a:p>
        </p:txBody>
      </p:sp>
      <p:sp>
        <p:nvSpPr>
          <p:cNvPr id="11" name="object 11"/>
          <p:cNvSpPr txBox="1"/>
          <p:nvPr/>
        </p:nvSpPr>
        <p:spPr>
          <a:xfrm>
            <a:off x="383540" y="4766309"/>
            <a:ext cx="6847205" cy="330835"/>
          </a:xfrm>
          <a:prstGeom prst="rect">
            <a:avLst/>
          </a:prstGeom>
        </p:spPr>
        <p:txBody>
          <a:bodyPr vert="horz" wrap="square" lIns="0" tIns="12700" rIns="0" bIns="0" rtlCol="0">
            <a:spAutoFit/>
          </a:bodyPr>
          <a:lstStyle/>
          <a:p>
            <a:pPr marL="12700">
              <a:lnSpc>
                <a:spcPct val="100000"/>
              </a:lnSpc>
              <a:spcBef>
                <a:spcPts val="100"/>
              </a:spcBef>
              <a:tabLst>
                <a:tab pos="699770" algn="l"/>
                <a:tab pos="1344295" algn="l"/>
                <a:tab pos="2678430" algn="l"/>
                <a:tab pos="3902075" algn="l"/>
                <a:tab pos="4333240" algn="l"/>
                <a:tab pos="5217795" algn="l"/>
                <a:tab pos="5862320" algn="l"/>
              </a:tabLst>
            </a:pPr>
            <a:r>
              <a:rPr sz="2000" b="1" dirty="0">
                <a:latin typeface="Times New Roman" pitchFamily="18" charset="0"/>
                <a:cs typeface="Times New Roman" pitchFamily="18" charset="0"/>
              </a:rPr>
              <a:t>n</a:t>
            </a:r>
            <a:r>
              <a:rPr sz="2000" b="1" spc="-35" dirty="0">
                <a:latin typeface="Times New Roman" pitchFamily="18" charset="0"/>
                <a:cs typeface="Times New Roman" pitchFamily="18" charset="0"/>
              </a:rPr>
              <a:t>e</a:t>
            </a:r>
            <a:r>
              <a:rPr sz="2000" b="1" dirty="0">
                <a:latin typeface="Times New Roman" pitchFamily="18" charset="0"/>
                <a:cs typeface="Times New Roman" pitchFamily="18" charset="0"/>
              </a:rPr>
              <a:t>w	and	</a:t>
            </a:r>
            <a:r>
              <a:rPr sz="2000" b="1" spc="-20" dirty="0">
                <a:latin typeface="Times New Roman" pitchFamily="18" charset="0"/>
                <a:cs typeface="Times New Roman" pitchFamily="18" charset="0"/>
              </a:rPr>
              <a:t>i</a:t>
            </a:r>
            <a:r>
              <a:rPr sz="2000" b="1" dirty="0">
                <a:latin typeface="Times New Roman" pitchFamily="18" charset="0"/>
                <a:cs typeface="Times New Roman" pitchFamily="18" charset="0"/>
              </a:rPr>
              <a:t>mpro</a:t>
            </a:r>
            <a:r>
              <a:rPr sz="2000" b="1" spc="-30" dirty="0">
                <a:latin typeface="Times New Roman" pitchFamily="18" charset="0"/>
                <a:cs typeface="Times New Roman" pitchFamily="18" charset="0"/>
              </a:rPr>
              <a:t>v</a:t>
            </a:r>
            <a:r>
              <a:rPr sz="2000" b="1" dirty="0">
                <a:latin typeface="Times New Roman" pitchFamily="18" charset="0"/>
                <a:cs typeface="Times New Roman" pitchFamily="18" charset="0"/>
              </a:rPr>
              <a:t>ed	</a:t>
            </a:r>
            <a:r>
              <a:rPr sz="2000" b="1" spc="-10" dirty="0">
                <a:latin typeface="Times New Roman" pitchFamily="18" charset="0"/>
                <a:cs typeface="Times New Roman" pitchFamily="18" charset="0"/>
              </a:rPr>
              <a:t>v</a:t>
            </a:r>
            <a:r>
              <a:rPr sz="2000" b="1" spc="10" dirty="0">
                <a:latin typeface="Times New Roman" pitchFamily="18" charset="0"/>
                <a:cs typeface="Times New Roman" pitchFamily="18" charset="0"/>
              </a:rPr>
              <a:t>a</a:t>
            </a:r>
            <a:r>
              <a:rPr sz="2000" b="1" dirty="0">
                <a:latin typeface="Times New Roman" pitchFamily="18" charset="0"/>
                <a:cs typeface="Times New Roman" pitchFamily="18" charset="0"/>
              </a:rPr>
              <a:t>ri</a:t>
            </a:r>
            <a:r>
              <a:rPr sz="2000" b="1" spc="-15" dirty="0">
                <a:latin typeface="Times New Roman" pitchFamily="18" charset="0"/>
                <a:cs typeface="Times New Roman" pitchFamily="18" charset="0"/>
              </a:rPr>
              <a:t>e</a:t>
            </a:r>
            <a:r>
              <a:rPr sz="2000" b="1" dirty="0">
                <a:latin typeface="Times New Roman" pitchFamily="18" charset="0"/>
                <a:cs typeface="Times New Roman" pitchFamily="18" charset="0"/>
              </a:rPr>
              <a:t>ties	</a:t>
            </a:r>
            <a:r>
              <a:rPr sz="2000" b="1" spc="-15" dirty="0">
                <a:latin typeface="Times New Roman" pitchFamily="18" charset="0"/>
                <a:cs typeface="Times New Roman" pitchFamily="18" charset="0"/>
              </a:rPr>
              <a:t>o</a:t>
            </a:r>
            <a:r>
              <a:rPr sz="2000" b="1" dirty="0">
                <a:latin typeface="Times New Roman" pitchFamily="18" charset="0"/>
                <a:cs typeface="Times New Roman" pitchFamily="18" charset="0"/>
              </a:rPr>
              <a:t>f	</a:t>
            </a:r>
            <a:r>
              <a:rPr sz="2000" b="1" spc="-10" dirty="0">
                <a:latin typeface="Times New Roman" pitchFamily="18" charset="0"/>
                <a:cs typeface="Times New Roman" pitchFamily="18" charset="0"/>
              </a:rPr>
              <a:t>c</a:t>
            </a:r>
            <a:r>
              <a:rPr sz="2000" b="1" dirty="0">
                <a:latin typeface="Times New Roman" pitchFamily="18" charset="0"/>
                <a:cs typeface="Times New Roman" pitchFamily="18" charset="0"/>
              </a:rPr>
              <a:t>rops	and	</a:t>
            </a:r>
            <a:r>
              <a:rPr sz="2000" b="1" spc="-10" dirty="0">
                <a:latin typeface="Times New Roman" pitchFamily="18" charset="0"/>
                <a:cs typeface="Times New Roman" pitchFamily="18" charset="0"/>
              </a:rPr>
              <a:t>ef</a:t>
            </a:r>
            <a:r>
              <a:rPr sz="2000" b="1" dirty="0">
                <a:latin typeface="Times New Roman" pitchFamily="18" charset="0"/>
                <a:cs typeface="Times New Roman" pitchFamily="18" charset="0"/>
              </a:rPr>
              <a:t>fic</a:t>
            </a:r>
            <a:r>
              <a:rPr sz="2000" b="1" spc="-20" dirty="0">
                <a:latin typeface="Times New Roman" pitchFamily="18" charset="0"/>
                <a:cs typeface="Times New Roman" pitchFamily="18" charset="0"/>
              </a:rPr>
              <a:t>i</a:t>
            </a:r>
            <a:r>
              <a:rPr sz="2000" b="1" dirty="0">
                <a:latin typeface="Times New Roman" pitchFamily="18" charset="0"/>
                <a:cs typeface="Times New Roman" pitchFamily="18" charset="0"/>
              </a:rPr>
              <a:t>ent</a:t>
            </a:r>
            <a:endParaRPr sz="2000">
              <a:latin typeface="Times New Roman" pitchFamily="18" charset="0"/>
              <a:cs typeface="Times New Roman" pitchFamily="18" charset="0"/>
            </a:endParaRPr>
          </a:p>
        </p:txBody>
      </p:sp>
      <p:sp>
        <p:nvSpPr>
          <p:cNvPr id="12" name="object 12"/>
          <p:cNvSpPr txBox="1"/>
          <p:nvPr/>
        </p:nvSpPr>
        <p:spPr>
          <a:xfrm>
            <a:off x="7398257" y="4766309"/>
            <a:ext cx="1327785" cy="330835"/>
          </a:xfrm>
          <a:prstGeom prst="rect">
            <a:avLst/>
          </a:prstGeom>
        </p:spPr>
        <p:txBody>
          <a:bodyPr vert="horz" wrap="square" lIns="0" tIns="12700" rIns="0" bIns="0" rtlCol="0">
            <a:spAutoFit/>
          </a:bodyPr>
          <a:lstStyle/>
          <a:p>
            <a:pPr marL="12700">
              <a:lnSpc>
                <a:spcPct val="100000"/>
              </a:lnSpc>
              <a:spcBef>
                <a:spcPts val="100"/>
              </a:spcBef>
              <a:tabLst>
                <a:tab pos="1077595" algn="l"/>
              </a:tabLst>
            </a:pPr>
            <a:r>
              <a:rPr sz="2000" b="1" dirty="0">
                <a:latin typeface="Times New Roman" pitchFamily="18" charset="0"/>
                <a:cs typeface="Times New Roman" pitchFamily="18" charset="0"/>
              </a:rPr>
              <a:t>s</a:t>
            </a:r>
            <a:r>
              <a:rPr sz="2000" b="1" spc="-35" dirty="0">
                <a:latin typeface="Times New Roman" pitchFamily="18" charset="0"/>
                <a:cs typeface="Times New Roman" pitchFamily="18" charset="0"/>
              </a:rPr>
              <a:t>y</a:t>
            </a:r>
            <a:r>
              <a:rPr sz="2000" b="1" dirty="0">
                <a:latin typeface="Times New Roman" pitchFamily="18" charset="0"/>
                <a:cs typeface="Times New Roman" pitchFamily="18" charset="0"/>
              </a:rPr>
              <a:t>stem	</a:t>
            </a:r>
            <a:r>
              <a:rPr sz="2000" b="1" spc="-15" dirty="0">
                <a:latin typeface="Times New Roman" pitchFamily="18" charset="0"/>
                <a:cs typeface="Times New Roman" pitchFamily="18" charset="0"/>
              </a:rPr>
              <a:t>of</a:t>
            </a:r>
            <a:endParaRPr sz="2000">
              <a:latin typeface="Times New Roman" pitchFamily="18" charset="0"/>
              <a:cs typeface="Times New Roman" pitchFamily="18" charset="0"/>
            </a:endParaRPr>
          </a:p>
        </p:txBody>
      </p:sp>
      <p:sp>
        <p:nvSpPr>
          <p:cNvPr id="13" name="object 13"/>
          <p:cNvSpPr txBox="1"/>
          <p:nvPr/>
        </p:nvSpPr>
        <p:spPr>
          <a:xfrm>
            <a:off x="383540" y="5071109"/>
            <a:ext cx="6137275" cy="330835"/>
          </a:xfrm>
          <a:prstGeom prst="rect">
            <a:avLst/>
          </a:prstGeom>
        </p:spPr>
        <p:txBody>
          <a:bodyPr vert="horz" wrap="square" lIns="0" tIns="12700" rIns="0" bIns="0" rtlCol="0">
            <a:spAutoFit/>
          </a:bodyPr>
          <a:lstStyle/>
          <a:p>
            <a:pPr marL="12700">
              <a:lnSpc>
                <a:spcPct val="100000"/>
              </a:lnSpc>
              <a:spcBef>
                <a:spcPts val="100"/>
              </a:spcBef>
            </a:pPr>
            <a:r>
              <a:rPr sz="2000" b="1" dirty="0">
                <a:latin typeface="Times New Roman" pitchFamily="18" charset="0"/>
                <a:cs typeface="Times New Roman" pitchFamily="18" charset="0"/>
              </a:rPr>
              <a:t>production and supply </a:t>
            </a:r>
            <a:r>
              <a:rPr sz="2000" b="1" spc="-5" dirty="0">
                <a:latin typeface="Times New Roman" pitchFamily="18" charset="0"/>
                <a:cs typeface="Times New Roman" pitchFamily="18" charset="0"/>
              </a:rPr>
              <a:t>of </a:t>
            </a:r>
            <a:r>
              <a:rPr sz="2000" b="1" dirty="0">
                <a:latin typeface="Times New Roman" pitchFamily="18" charset="0"/>
                <a:cs typeface="Times New Roman" pitchFamily="18" charset="0"/>
              </a:rPr>
              <a:t>quality seeds to</a:t>
            </a:r>
            <a:r>
              <a:rPr sz="2000" b="1" spc="-114" dirty="0">
                <a:latin typeface="Times New Roman" pitchFamily="18" charset="0"/>
                <a:cs typeface="Times New Roman" pitchFamily="18" charset="0"/>
              </a:rPr>
              <a:t> </a:t>
            </a:r>
            <a:r>
              <a:rPr sz="2000" b="1" dirty="0">
                <a:latin typeface="Times New Roman" pitchFamily="18" charset="0"/>
                <a:cs typeface="Times New Roman" pitchFamily="18" charset="0"/>
              </a:rPr>
              <a:t>farmers</a:t>
            </a:r>
            <a:r>
              <a:rPr sz="2000" dirty="0">
                <a:latin typeface="Times New Roman" pitchFamily="18" charset="0"/>
                <a:cs typeface="Times New Roman" pitchFamily="18" charset="0"/>
              </a:rPr>
              <a:t>.</a:t>
            </a:r>
            <a:endParaRPr sz="2000">
              <a:latin typeface="Times New Roman" pitchFamily="18" charset="0"/>
              <a:cs typeface="Times New Roman" pitchFamily="18" charset="0"/>
            </a:endParaRPr>
          </a:p>
        </p:txBody>
      </p:sp>
      <p:grpSp>
        <p:nvGrpSpPr>
          <p:cNvPr id="14" name="object 14"/>
          <p:cNvGrpSpPr/>
          <p:nvPr/>
        </p:nvGrpSpPr>
        <p:grpSpPr>
          <a:xfrm>
            <a:off x="3582288" y="1448562"/>
            <a:ext cx="1625347" cy="3279266"/>
            <a:chOff x="3582288" y="1448562"/>
            <a:chExt cx="1625347" cy="3279266"/>
          </a:xfrm>
        </p:grpSpPr>
        <p:sp>
          <p:nvSpPr>
            <p:cNvPr id="15" name="object 15"/>
            <p:cNvSpPr/>
            <p:nvPr/>
          </p:nvSpPr>
          <p:spPr>
            <a:xfrm>
              <a:off x="4115561" y="1448562"/>
              <a:ext cx="647700" cy="341630"/>
            </a:xfrm>
            <a:custGeom>
              <a:avLst/>
              <a:gdLst/>
              <a:ahLst/>
              <a:cxnLst/>
              <a:rect l="l" t="t" r="r" b="b"/>
              <a:pathLst>
                <a:path w="647700" h="341630">
                  <a:moveTo>
                    <a:pt x="477012" y="0"/>
                  </a:moveTo>
                  <a:lnTo>
                    <a:pt x="477012" y="85343"/>
                  </a:lnTo>
                  <a:lnTo>
                    <a:pt x="0" y="85343"/>
                  </a:lnTo>
                  <a:lnTo>
                    <a:pt x="0" y="256032"/>
                  </a:lnTo>
                  <a:lnTo>
                    <a:pt x="477012" y="256032"/>
                  </a:lnTo>
                  <a:lnTo>
                    <a:pt x="477012" y="341375"/>
                  </a:lnTo>
                  <a:lnTo>
                    <a:pt x="647700" y="170687"/>
                  </a:lnTo>
                  <a:lnTo>
                    <a:pt x="477012" y="0"/>
                  </a:lnTo>
                  <a:close/>
                </a:path>
              </a:pathLst>
            </a:custGeom>
            <a:solidFill>
              <a:srgbClr val="FF0000"/>
            </a:solidFill>
          </p:spPr>
          <p:txBody>
            <a:bodyPr wrap="square" lIns="0" tIns="0" rIns="0" bIns="0" rtlCol="0"/>
            <a:lstStyle/>
            <a:p>
              <a:endParaRPr>
                <a:latin typeface="Times New Roman" pitchFamily="18" charset="0"/>
                <a:cs typeface="Times New Roman" pitchFamily="18" charset="0"/>
              </a:endParaRPr>
            </a:p>
          </p:txBody>
        </p:sp>
        <p:sp>
          <p:nvSpPr>
            <p:cNvPr id="16" name="object 16"/>
            <p:cNvSpPr/>
            <p:nvPr/>
          </p:nvSpPr>
          <p:spPr>
            <a:xfrm>
              <a:off x="4115561" y="1448562"/>
              <a:ext cx="647700" cy="341630"/>
            </a:xfrm>
            <a:custGeom>
              <a:avLst/>
              <a:gdLst/>
              <a:ahLst/>
              <a:cxnLst/>
              <a:rect l="l" t="t" r="r" b="b"/>
              <a:pathLst>
                <a:path w="647700" h="341630">
                  <a:moveTo>
                    <a:pt x="0" y="85343"/>
                  </a:moveTo>
                  <a:lnTo>
                    <a:pt x="477012" y="85343"/>
                  </a:lnTo>
                  <a:lnTo>
                    <a:pt x="477012" y="0"/>
                  </a:lnTo>
                  <a:lnTo>
                    <a:pt x="647700" y="170687"/>
                  </a:lnTo>
                  <a:lnTo>
                    <a:pt x="477012" y="341375"/>
                  </a:lnTo>
                  <a:lnTo>
                    <a:pt x="477012" y="256032"/>
                  </a:lnTo>
                  <a:lnTo>
                    <a:pt x="0" y="256032"/>
                  </a:lnTo>
                  <a:lnTo>
                    <a:pt x="0" y="85343"/>
                  </a:lnTo>
                  <a:close/>
                </a:path>
              </a:pathLst>
            </a:custGeom>
            <a:ln w="25908">
              <a:solidFill>
                <a:srgbClr val="FF0000"/>
              </a:solidFill>
            </a:ln>
          </p:spPr>
          <p:txBody>
            <a:bodyPr wrap="square" lIns="0" tIns="0" rIns="0" bIns="0" rtlCol="0"/>
            <a:lstStyle/>
            <a:p>
              <a:endParaRPr>
                <a:latin typeface="Times New Roman" pitchFamily="18" charset="0"/>
                <a:cs typeface="Times New Roman" pitchFamily="18" charset="0"/>
              </a:endParaRPr>
            </a:p>
          </p:txBody>
        </p:sp>
        <p:sp>
          <p:nvSpPr>
            <p:cNvPr id="17" name="object 17"/>
            <p:cNvSpPr/>
            <p:nvPr/>
          </p:nvSpPr>
          <p:spPr>
            <a:xfrm>
              <a:off x="3582288" y="3408425"/>
              <a:ext cx="423545" cy="554990"/>
            </a:xfrm>
            <a:custGeom>
              <a:avLst/>
              <a:gdLst/>
              <a:ahLst/>
              <a:cxnLst/>
              <a:rect l="l" t="t" r="r" b="b"/>
              <a:pathLst>
                <a:path w="423545" h="554989">
                  <a:moveTo>
                    <a:pt x="243205" y="0"/>
                  </a:moveTo>
                  <a:lnTo>
                    <a:pt x="201675" y="114300"/>
                  </a:lnTo>
                  <a:lnTo>
                    <a:pt x="0" y="114300"/>
                  </a:lnTo>
                  <a:lnTo>
                    <a:pt x="0" y="244729"/>
                  </a:lnTo>
                  <a:lnTo>
                    <a:pt x="154177" y="244729"/>
                  </a:lnTo>
                  <a:lnTo>
                    <a:pt x="130428" y="310006"/>
                  </a:lnTo>
                  <a:lnTo>
                    <a:pt x="0" y="310006"/>
                  </a:lnTo>
                  <a:lnTo>
                    <a:pt x="0" y="440436"/>
                  </a:lnTo>
                  <a:lnTo>
                    <a:pt x="82931" y="440436"/>
                  </a:lnTo>
                  <a:lnTo>
                    <a:pt x="57531" y="510159"/>
                  </a:lnTo>
                  <a:lnTo>
                    <a:pt x="180212" y="554736"/>
                  </a:lnTo>
                  <a:lnTo>
                    <a:pt x="221741" y="440436"/>
                  </a:lnTo>
                  <a:lnTo>
                    <a:pt x="423418" y="440436"/>
                  </a:lnTo>
                  <a:lnTo>
                    <a:pt x="423418" y="310006"/>
                  </a:lnTo>
                  <a:lnTo>
                    <a:pt x="269239" y="310006"/>
                  </a:lnTo>
                  <a:lnTo>
                    <a:pt x="292988" y="244729"/>
                  </a:lnTo>
                  <a:lnTo>
                    <a:pt x="423418" y="244729"/>
                  </a:lnTo>
                  <a:lnTo>
                    <a:pt x="423418" y="114300"/>
                  </a:lnTo>
                  <a:lnTo>
                    <a:pt x="340487" y="114300"/>
                  </a:lnTo>
                  <a:lnTo>
                    <a:pt x="365887" y="44576"/>
                  </a:lnTo>
                  <a:lnTo>
                    <a:pt x="243205" y="0"/>
                  </a:lnTo>
                  <a:close/>
                </a:path>
              </a:pathLst>
            </a:custGeom>
            <a:solidFill>
              <a:srgbClr val="FF0000"/>
            </a:solidFill>
          </p:spPr>
          <p:txBody>
            <a:bodyPr wrap="square" lIns="0" tIns="0" rIns="0" bIns="0" rtlCol="0"/>
            <a:lstStyle/>
            <a:p>
              <a:endParaRPr>
                <a:latin typeface="Times New Roman" pitchFamily="18" charset="0"/>
                <a:cs typeface="Times New Roman" pitchFamily="18" charset="0"/>
              </a:endParaRPr>
            </a:p>
          </p:txBody>
        </p:sp>
        <p:sp>
          <p:nvSpPr>
            <p:cNvPr id="18" name="object 18"/>
            <p:cNvSpPr/>
            <p:nvPr/>
          </p:nvSpPr>
          <p:spPr>
            <a:xfrm>
              <a:off x="3582288" y="3408425"/>
              <a:ext cx="423545" cy="554990"/>
            </a:xfrm>
            <a:custGeom>
              <a:avLst/>
              <a:gdLst/>
              <a:ahLst/>
              <a:cxnLst/>
              <a:rect l="l" t="t" r="r" b="b"/>
              <a:pathLst>
                <a:path w="423545" h="554989">
                  <a:moveTo>
                    <a:pt x="0" y="114300"/>
                  </a:moveTo>
                  <a:lnTo>
                    <a:pt x="201675" y="114300"/>
                  </a:lnTo>
                  <a:lnTo>
                    <a:pt x="243205" y="0"/>
                  </a:lnTo>
                  <a:lnTo>
                    <a:pt x="365887" y="44576"/>
                  </a:lnTo>
                  <a:lnTo>
                    <a:pt x="340487" y="114300"/>
                  </a:lnTo>
                  <a:lnTo>
                    <a:pt x="423418" y="114300"/>
                  </a:lnTo>
                  <a:lnTo>
                    <a:pt x="423418" y="244729"/>
                  </a:lnTo>
                  <a:lnTo>
                    <a:pt x="292988" y="244729"/>
                  </a:lnTo>
                  <a:lnTo>
                    <a:pt x="269239" y="310006"/>
                  </a:lnTo>
                  <a:lnTo>
                    <a:pt x="423418" y="310006"/>
                  </a:lnTo>
                  <a:lnTo>
                    <a:pt x="423418" y="440436"/>
                  </a:lnTo>
                  <a:lnTo>
                    <a:pt x="221741" y="440436"/>
                  </a:lnTo>
                  <a:lnTo>
                    <a:pt x="180212" y="554736"/>
                  </a:lnTo>
                  <a:lnTo>
                    <a:pt x="57531" y="510159"/>
                  </a:lnTo>
                  <a:lnTo>
                    <a:pt x="82931" y="440436"/>
                  </a:lnTo>
                  <a:lnTo>
                    <a:pt x="0" y="440436"/>
                  </a:lnTo>
                  <a:lnTo>
                    <a:pt x="0" y="310006"/>
                  </a:lnTo>
                  <a:lnTo>
                    <a:pt x="130428" y="310006"/>
                  </a:lnTo>
                  <a:lnTo>
                    <a:pt x="154177" y="244729"/>
                  </a:lnTo>
                  <a:lnTo>
                    <a:pt x="0" y="244729"/>
                  </a:lnTo>
                  <a:lnTo>
                    <a:pt x="0" y="114300"/>
                  </a:lnTo>
                  <a:close/>
                </a:path>
              </a:pathLst>
            </a:custGeom>
            <a:ln w="25908">
              <a:solidFill>
                <a:srgbClr val="FF0000"/>
              </a:solidFill>
            </a:ln>
          </p:spPr>
          <p:txBody>
            <a:bodyPr wrap="square" lIns="0" tIns="0" rIns="0" bIns="0" rtlCol="0"/>
            <a:lstStyle/>
            <a:p>
              <a:endParaRPr>
                <a:latin typeface="Times New Roman" pitchFamily="18" charset="0"/>
                <a:cs typeface="Times New Roman" pitchFamily="18" charset="0"/>
              </a:endParaRPr>
            </a:p>
          </p:txBody>
        </p:sp>
        <p:sp>
          <p:nvSpPr>
            <p:cNvPr id="19" name="object 19"/>
            <p:cNvSpPr/>
            <p:nvPr/>
          </p:nvSpPr>
          <p:spPr>
            <a:xfrm>
              <a:off x="4677410" y="4515738"/>
              <a:ext cx="530225" cy="212090"/>
            </a:xfrm>
            <a:custGeom>
              <a:avLst/>
              <a:gdLst/>
              <a:ahLst/>
              <a:cxnLst/>
              <a:rect l="l" t="t" r="r" b="b"/>
              <a:pathLst>
                <a:path w="530225" h="212089">
                  <a:moveTo>
                    <a:pt x="529844" y="127000"/>
                  </a:moveTo>
                  <a:lnTo>
                    <a:pt x="0" y="127000"/>
                  </a:lnTo>
                  <a:lnTo>
                    <a:pt x="0" y="211582"/>
                  </a:lnTo>
                  <a:lnTo>
                    <a:pt x="529844" y="211582"/>
                  </a:lnTo>
                  <a:lnTo>
                    <a:pt x="529844" y="127000"/>
                  </a:lnTo>
                  <a:close/>
                </a:path>
                <a:path w="530225" h="212089">
                  <a:moveTo>
                    <a:pt x="529844" y="0"/>
                  </a:moveTo>
                  <a:lnTo>
                    <a:pt x="0" y="0"/>
                  </a:lnTo>
                  <a:lnTo>
                    <a:pt x="0" y="84582"/>
                  </a:lnTo>
                  <a:lnTo>
                    <a:pt x="529844" y="84582"/>
                  </a:lnTo>
                  <a:lnTo>
                    <a:pt x="529844" y="0"/>
                  </a:lnTo>
                  <a:close/>
                </a:path>
              </a:pathLst>
            </a:custGeom>
            <a:solidFill>
              <a:srgbClr val="FF0000"/>
            </a:solidFill>
          </p:spPr>
          <p:txBody>
            <a:bodyPr wrap="square" lIns="0" tIns="0" rIns="0" bIns="0" rtlCol="0"/>
            <a:lstStyle/>
            <a:p>
              <a:endParaRPr>
                <a:latin typeface="Times New Roman" pitchFamily="18" charset="0"/>
                <a:cs typeface="Times New Roman" pitchFamily="18" charset="0"/>
              </a:endParaRPr>
            </a:p>
          </p:txBody>
        </p:sp>
        <p:sp>
          <p:nvSpPr>
            <p:cNvPr id="20" name="object 20"/>
            <p:cNvSpPr/>
            <p:nvPr/>
          </p:nvSpPr>
          <p:spPr>
            <a:xfrm>
              <a:off x="4677409" y="4515738"/>
              <a:ext cx="530225" cy="212090"/>
            </a:xfrm>
            <a:custGeom>
              <a:avLst/>
              <a:gdLst/>
              <a:ahLst/>
              <a:cxnLst/>
              <a:rect l="l" t="t" r="r" b="b"/>
              <a:pathLst>
                <a:path w="530225" h="212089">
                  <a:moveTo>
                    <a:pt x="0" y="0"/>
                  </a:moveTo>
                  <a:lnTo>
                    <a:pt x="529843" y="0"/>
                  </a:lnTo>
                  <a:lnTo>
                    <a:pt x="529843" y="84581"/>
                  </a:lnTo>
                  <a:lnTo>
                    <a:pt x="0" y="84581"/>
                  </a:lnTo>
                  <a:lnTo>
                    <a:pt x="0" y="0"/>
                  </a:lnTo>
                  <a:close/>
                </a:path>
                <a:path w="530225" h="212089">
                  <a:moveTo>
                    <a:pt x="0" y="127000"/>
                  </a:moveTo>
                  <a:lnTo>
                    <a:pt x="529843" y="127000"/>
                  </a:lnTo>
                  <a:lnTo>
                    <a:pt x="529843" y="211581"/>
                  </a:lnTo>
                  <a:lnTo>
                    <a:pt x="0" y="211581"/>
                  </a:lnTo>
                  <a:lnTo>
                    <a:pt x="0" y="127000"/>
                  </a:lnTo>
                  <a:close/>
                </a:path>
              </a:pathLst>
            </a:custGeom>
            <a:ln w="25908">
              <a:solidFill>
                <a:srgbClr val="FF0000"/>
              </a:solidFill>
            </a:ln>
          </p:spPr>
          <p:txBody>
            <a:bodyPr wrap="square" lIns="0" tIns="0" rIns="0" bIns="0" rtlCol="0"/>
            <a:lstStyle/>
            <a:p>
              <a:endParaRPr>
                <a:latin typeface="Times New Roman" pitchFamily="18" charset="0"/>
                <a:cs typeface="Times New Roman" pitchFamily="18" charset="0"/>
              </a:endParaRPr>
            </a:p>
          </p:txBody>
        </p:sp>
      </p:gr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246888" y="160020"/>
            <a:ext cx="8638540" cy="1091565"/>
            <a:chOff x="246888" y="160020"/>
            <a:chExt cx="8638540" cy="1091565"/>
          </a:xfrm>
        </p:grpSpPr>
        <p:sp>
          <p:nvSpPr>
            <p:cNvPr id="3" name="object 3"/>
            <p:cNvSpPr/>
            <p:nvPr/>
          </p:nvSpPr>
          <p:spPr>
            <a:xfrm>
              <a:off x="333756" y="201168"/>
              <a:ext cx="8476488" cy="925067"/>
            </a:xfrm>
            <a:prstGeom prst="rect">
              <a:avLst/>
            </a:prstGeom>
            <a:blipFill>
              <a:blip r:embed="rId2" cstate="print"/>
              <a:stretch>
                <a:fillRect/>
              </a:stretch>
            </a:blipFill>
          </p:spPr>
          <p:txBody>
            <a:bodyPr wrap="square" lIns="0" tIns="0" rIns="0" bIns="0" rtlCol="0"/>
            <a:lstStyle/>
            <a:p>
              <a:endParaRPr>
                <a:latin typeface="Times New Roman" pitchFamily="18" charset="0"/>
                <a:cs typeface="Times New Roman" pitchFamily="18" charset="0"/>
              </a:endParaRPr>
            </a:p>
          </p:txBody>
        </p:sp>
        <p:sp>
          <p:nvSpPr>
            <p:cNvPr id="4" name="object 4"/>
            <p:cNvSpPr/>
            <p:nvPr/>
          </p:nvSpPr>
          <p:spPr>
            <a:xfrm>
              <a:off x="246888" y="160020"/>
              <a:ext cx="8638032" cy="1091183"/>
            </a:xfrm>
            <a:prstGeom prst="rect">
              <a:avLst/>
            </a:prstGeom>
            <a:blipFill>
              <a:blip r:embed="rId3" cstate="print"/>
              <a:stretch>
                <a:fillRect/>
              </a:stretch>
            </a:blipFill>
          </p:spPr>
          <p:txBody>
            <a:bodyPr wrap="square" lIns="0" tIns="0" rIns="0" bIns="0" rtlCol="0"/>
            <a:lstStyle/>
            <a:p>
              <a:endParaRPr>
                <a:latin typeface="Times New Roman" pitchFamily="18" charset="0"/>
                <a:cs typeface="Times New Roman" pitchFamily="18" charset="0"/>
              </a:endParaRPr>
            </a:p>
          </p:txBody>
        </p:sp>
        <p:sp>
          <p:nvSpPr>
            <p:cNvPr id="5" name="object 5"/>
            <p:cNvSpPr/>
            <p:nvPr/>
          </p:nvSpPr>
          <p:spPr>
            <a:xfrm>
              <a:off x="381000" y="228600"/>
              <a:ext cx="8382000" cy="830579"/>
            </a:xfrm>
            <a:prstGeom prst="rect">
              <a:avLst/>
            </a:prstGeom>
            <a:blipFill>
              <a:blip r:embed="rId4" cstate="print"/>
              <a:stretch>
                <a:fillRect/>
              </a:stretch>
            </a:blipFill>
          </p:spPr>
          <p:txBody>
            <a:bodyPr wrap="square" lIns="0" tIns="0" rIns="0" bIns="0" rtlCol="0"/>
            <a:lstStyle/>
            <a:p>
              <a:endParaRPr>
                <a:latin typeface="Times New Roman" pitchFamily="18" charset="0"/>
                <a:cs typeface="Times New Roman" pitchFamily="18" charset="0"/>
              </a:endParaRPr>
            </a:p>
          </p:txBody>
        </p:sp>
      </p:grpSp>
      <p:sp>
        <p:nvSpPr>
          <p:cNvPr id="6" name="object 6"/>
          <p:cNvSpPr txBox="1"/>
          <p:nvPr/>
        </p:nvSpPr>
        <p:spPr>
          <a:xfrm>
            <a:off x="381000" y="228600"/>
            <a:ext cx="8382000" cy="773930"/>
          </a:xfrm>
          <a:prstGeom prst="rect">
            <a:avLst/>
          </a:prstGeom>
          <a:ln w="9144">
            <a:solidFill>
              <a:srgbClr val="000000"/>
            </a:solidFill>
          </a:ln>
        </p:spPr>
        <p:txBody>
          <a:bodyPr vert="horz" wrap="square" lIns="0" tIns="34925" rIns="0" bIns="0" rtlCol="0">
            <a:spAutoFit/>
          </a:bodyPr>
          <a:lstStyle/>
          <a:p>
            <a:pPr marR="81280" algn="ctr">
              <a:lnSpc>
                <a:spcPct val="100000"/>
              </a:lnSpc>
              <a:spcBef>
                <a:spcPts val="275"/>
              </a:spcBef>
            </a:pPr>
            <a:r>
              <a:rPr sz="2400" dirty="0">
                <a:latin typeface="Times New Roman" pitchFamily="18" charset="0"/>
                <a:cs typeface="Times New Roman" pitchFamily="18" charset="0"/>
              </a:rPr>
              <a:t>Indian Agriculture has </a:t>
            </a:r>
            <a:r>
              <a:rPr sz="2400" spc="-5" dirty="0">
                <a:latin typeface="Times New Roman" pitchFamily="18" charset="0"/>
                <a:cs typeface="Times New Roman" pitchFamily="18" charset="0"/>
              </a:rPr>
              <a:t>made enormous </a:t>
            </a:r>
            <a:r>
              <a:rPr sz="2400" dirty="0">
                <a:latin typeface="Times New Roman" pitchFamily="18" charset="0"/>
                <a:cs typeface="Times New Roman" pitchFamily="18" charset="0"/>
              </a:rPr>
              <a:t>strides in the past 50</a:t>
            </a:r>
            <a:r>
              <a:rPr sz="2400" spc="-260" dirty="0">
                <a:latin typeface="Times New Roman" pitchFamily="18" charset="0"/>
                <a:cs typeface="Times New Roman" pitchFamily="18" charset="0"/>
              </a:rPr>
              <a:t> </a:t>
            </a:r>
            <a:r>
              <a:rPr sz="2400" dirty="0">
                <a:latin typeface="Times New Roman" pitchFamily="18" charset="0"/>
                <a:cs typeface="Times New Roman" pitchFamily="18" charset="0"/>
              </a:rPr>
              <a:t>years.</a:t>
            </a:r>
            <a:endParaRPr sz="2400">
              <a:latin typeface="Times New Roman" pitchFamily="18" charset="0"/>
              <a:cs typeface="Times New Roman" pitchFamily="18" charset="0"/>
            </a:endParaRPr>
          </a:p>
          <a:p>
            <a:pPr marR="116205" algn="ctr">
              <a:lnSpc>
                <a:spcPct val="100000"/>
              </a:lnSpc>
              <a:tabLst>
                <a:tab pos="2891155" algn="l"/>
              </a:tabLst>
            </a:pPr>
            <a:r>
              <a:rPr sz="2400" dirty="0">
                <a:latin typeface="Times New Roman" pitchFamily="18" charset="0"/>
                <a:cs typeface="Times New Roman" pitchFamily="18" charset="0"/>
              </a:rPr>
              <a:t>50</a:t>
            </a:r>
            <a:r>
              <a:rPr sz="2400" spc="5" dirty="0">
                <a:latin typeface="Times New Roman" pitchFamily="18" charset="0"/>
                <a:cs typeface="Times New Roman" pitchFamily="18" charset="0"/>
              </a:rPr>
              <a:t> </a:t>
            </a:r>
            <a:r>
              <a:rPr sz="2400" spc="-5" dirty="0">
                <a:latin typeface="Times New Roman" pitchFamily="18" charset="0"/>
                <a:cs typeface="Times New Roman" pitchFamily="18" charset="0"/>
              </a:rPr>
              <a:t>million</a:t>
            </a:r>
            <a:r>
              <a:rPr sz="2400" spc="-20" dirty="0">
                <a:latin typeface="Times New Roman" pitchFamily="18" charset="0"/>
                <a:cs typeface="Times New Roman" pitchFamily="18" charset="0"/>
              </a:rPr>
              <a:t> </a:t>
            </a:r>
            <a:r>
              <a:rPr sz="2400" dirty="0">
                <a:latin typeface="Times New Roman" pitchFamily="18" charset="0"/>
                <a:cs typeface="Times New Roman" pitchFamily="18" charset="0"/>
              </a:rPr>
              <a:t>tones	276 </a:t>
            </a:r>
            <a:r>
              <a:rPr sz="2400" spc="-5" dirty="0">
                <a:latin typeface="Times New Roman" pitchFamily="18" charset="0"/>
                <a:cs typeface="Times New Roman" pitchFamily="18" charset="0"/>
              </a:rPr>
              <a:t>million</a:t>
            </a:r>
            <a:r>
              <a:rPr sz="2400" spc="-30" dirty="0">
                <a:latin typeface="Times New Roman" pitchFamily="18" charset="0"/>
                <a:cs typeface="Times New Roman" pitchFamily="18" charset="0"/>
              </a:rPr>
              <a:t> </a:t>
            </a:r>
            <a:r>
              <a:rPr sz="2400" dirty="0">
                <a:latin typeface="Times New Roman" pitchFamily="18" charset="0"/>
                <a:cs typeface="Times New Roman" pitchFamily="18" charset="0"/>
              </a:rPr>
              <a:t>tones(2016-17)</a:t>
            </a:r>
            <a:endParaRPr sz="2400">
              <a:latin typeface="Times New Roman" pitchFamily="18" charset="0"/>
              <a:cs typeface="Times New Roman" pitchFamily="18" charset="0"/>
            </a:endParaRPr>
          </a:p>
        </p:txBody>
      </p:sp>
      <p:grpSp>
        <p:nvGrpSpPr>
          <p:cNvPr id="7" name="object 7"/>
          <p:cNvGrpSpPr/>
          <p:nvPr/>
        </p:nvGrpSpPr>
        <p:grpSpPr>
          <a:xfrm>
            <a:off x="3569208" y="749808"/>
            <a:ext cx="515620" cy="178435"/>
            <a:chOff x="3569208" y="749808"/>
            <a:chExt cx="515620" cy="178435"/>
          </a:xfrm>
        </p:grpSpPr>
        <p:sp>
          <p:nvSpPr>
            <p:cNvPr id="8" name="object 8"/>
            <p:cNvSpPr/>
            <p:nvPr/>
          </p:nvSpPr>
          <p:spPr>
            <a:xfrm>
              <a:off x="3582162" y="762762"/>
              <a:ext cx="489584" cy="152400"/>
            </a:xfrm>
            <a:custGeom>
              <a:avLst/>
              <a:gdLst/>
              <a:ahLst/>
              <a:cxnLst/>
              <a:rect l="l" t="t" r="r" b="b"/>
              <a:pathLst>
                <a:path w="489585" h="152400">
                  <a:moveTo>
                    <a:pt x="413003" y="0"/>
                  </a:moveTo>
                  <a:lnTo>
                    <a:pt x="413003" y="38100"/>
                  </a:lnTo>
                  <a:lnTo>
                    <a:pt x="0" y="38100"/>
                  </a:lnTo>
                  <a:lnTo>
                    <a:pt x="0" y="114300"/>
                  </a:lnTo>
                  <a:lnTo>
                    <a:pt x="413003" y="114300"/>
                  </a:lnTo>
                  <a:lnTo>
                    <a:pt x="413003" y="152400"/>
                  </a:lnTo>
                  <a:lnTo>
                    <a:pt x="489203" y="76200"/>
                  </a:lnTo>
                  <a:lnTo>
                    <a:pt x="413003" y="0"/>
                  </a:lnTo>
                  <a:close/>
                </a:path>
              </a:pathLst>
            </a:custGeom>
            <a:solidFill>
              <a:srgbClr val="FF0000"/>
            </a:solidFill>
          </p:spPr>
          <p:txBody>
            <a:bodyPr wrap="square" lIns="0" tIns="0" rIns="0" bIns="0" rtlCol="0"/>
            <a:lstStyle/>
            <a:p>
              <a:endParaRPr>
                <a:latin typeface="Times New Roman" pitchFamily="18" charset="0"/>
                <a:cs typeface="Times New Roman" pitchFamily="18" charset="0"/>
              </a:endParaRPr>
            </a:p>
          </p:txBody>
        </p:sp>
        <p:sp>
          <p:nvSpPr>
            <p:cNvPr id="9" name="object 9"/>
            <p:cNvSpPr/>
            <p:nvPr/>
          </p:nvSpPr>
          <p:spPr>
            <a:xfrm>
              <a:off x="3582162" y="762762"/>
              <a:ext cx="489584" cy="152400"/>
            </a:xfrm>
            <a:custGeom>
              <a:avLst/>
              <a:gdLst/>
              <a:ahLst/>
              <a:cxnLst/>
              <a:rect l="l" t="t" r="r" b="b"/>
              <a:pathLst>
                <a:path w="489585" h="152400">
                  <a:moveTo>
                    <a:pt x="0" y="38100"/>
                  </a:moveTo>
                  <a:lnTo>
                    <a:pt x="413003" y="38100"/>
                  </a:lnTo>
                  <a:lnTo>
                    <a:pt x="413003" y="0"/>
                  </a:lnTo>
                  <a:lnTo>
                    <a:pt x="489203" y="76200"/>
                  </a:lnTo>
                  <a:lnTo>
                    <a:pt x="413003" y="152400"/>
                  </a:lnTo>
                  <a:lnTo>
                    <a:pt x="413003" y="114300"/>
                  </a:lnTo>
                  <a:lnTo>
                    <a:pt x="0" y="114300"/>
                  </a:lnTo>
                  <a:lnTo>
                    <a:pt x="0" y="38100"/>
                  </a:lnTo>
                  <a:close/>
                </a:path>
              </a:pathLst>
            </a:custGeom>
            <a:ln w="25908">
              <a:solidFill>
                <a:srgbClr val="385D89"/>
              </a:solidFill>
            </a:ln>
          </p:spPr>
          <p:txBody>
            <a:bodyPr wrap="square" lIns="0" tIns="0" rIns="0" bIns="0" rtlCol="0"/>
            <a:lstStyle/>
            <a:p>
              <a:endParaRPr>
                <a:latin typeface="Times New Roman" pitchFamily="18" charset="0"/>
                <a:cs typeface="Times New Roman" pitchFamily="18" charset="0"/>
              </a:endParaRPr>
            </a:p>
          </p:txBody>
        </p:sp>
      </p:grpSp>
      <p:grpSp>
        <p:nvGrpSpPr>
          <p:cNvPr id="10" name="object 10"/>
          <p:cNvGrpSpPr/>
          <p:nvPr/>
        </p:nvGrpSpPr>
        <p:grpSpPr>
          <a:xfrm>
            <a:off x="246888" y="1607819"/>
            <a:ext cx="8648700" cy="2554605"/>
            <a:chOff x="246888" y="1607819"/>
            <a:chExt cx="8648700" cy="2554605"/>
          </a:xfrm>
        </p:grpSpPr>
        <p:sp>
          <p:nvSpPr>
            <p:cNvPr id="11" name="object 11"/>
            <p:cNvSpPr/>
            <p:nvPr/>
          </p:nvSpPr>
          <p:spPr>
            <a:xfrm>
              <a:off x="333756" y="1648967"/>
              <a:ext cx="8476488" cy="2403347"/>
            </a:xfrm>
            <a:prstGeom prst="rect">
              <a:avLst/>
            </a:prstGeom>
            <a:blipFill>
              <a:blip r:embed="rId5" cstate="print"/>
              <a:stretch>
                <a:fillRect/>
              </a:stretch>
            </a:blipFill>
          </p:spPr>
          <p:txBody>
            <a:bodyPr wrap="square" lIns="0" tIns="0" rIns="0" bIns="0" rtlCol="0"/>
            <a:lstStyle/>
            <a:p>
              <a:endParaRPr>
                <a:latin typeface="Times New Roman" pitchFamily="18" charset="0"/>
                <a:cs typeface="Times New Roman" pitchFamily="18" charset="0"/>
              </a:endParaRPr>
            </a:p>
          </p:txBody>
        </p:sp>
        <p:sp>
          <p:nvSpPr>
            <p:cNvPr id="12" name="object 12"/>
            <p:cNvSpPr/>
            <p:nvPr/>
          </p:nvSpPr>
          <p:spPr>
            <a:xfrm>
              <a:off x="246888" y="1607819"/>
              <a:ext cx="8648700" cy="2554223"/>
            </a:xfrm>
            <a:prstGeom prst="rect">
              <a:avLst/>
            </a:prstGeom>
            <a:blipFill>
              <a:blip r:embed="rId6" cstate="print"/>
              <a:stretch>
                <a:fillRect/>
              </a:stretch>
            </a:blipFill>
          </p:spPr>
          <p:txBody>
            <a:bodyPr wrap="square" lIns="0" tIns="0" rIns="0" bIns="0" rtlCol="0"/>
            <a:lstStyle/>
            <a:p>
              <a:endParaRPr>
                <a:latin typeface="Times New Roman" pitchFamily="18" charset="0"/>
                <a:cs typeface="Times New Roman" pitchFamily="18" charset="0"/>
              </a:endParaRPr>
            </a:p>
          </p:txBody>
        </p:sp>
        <p:sp>
          <p:nvSpPr>
            <p:cNvPr id="13" name="object 13"/>
            <p:cNvSpPr/>
            <p:nvPr/>
          </p:nvSpPr>
          <p:spPr>
            <a:xfrm>
              <a:off x="381000" y="1676399"/>
              <a:ext cx="8382000" cy="2308860"/>
            </a:xfrm>
            <a:prstGeom prst="rect">
              <a:avLst/>
            </a:prstGeom>
            <a:blipFill>
              <a:blip r:embed="rId7" cstate="print"/>
              <a:stretch>
                <a:fillRect/>
              </a:stretch>
            </a:blipFill>
          </p:spPr>
          <p:txBody>
            <a:bodyPr wrap="square" lIns="0" tIns="0" rIns="0" bIns="0" rtlCol="0"/>
            <a:lstStyle/>
            <a:p>
              <a:endParaRPr>
                <a:latin typeface="Times New Roman" pitchFamily="18" charset="0"/>
                <a:cs typeface="Times New Roman" pitchFamily="18" charset="0"/>
              </a:endParaRPr>
            </a:p>
          </p:txBody>
        </p:sp>
        <p:sp>
          <p:nvSpPr>
            <p:cNvPr id="14" name="object 14"/>
            <p:cNvSpPr/>
            <p:nvPr/>
          </p:nvSpPr>
          <p:spPr>
            <a:xfrm>
              <a:off x="381000" y="1676399"/>
              <a:ext cx="8382000" cy="2308860"/>
            </a:xfrm>
            <a:custGeom>
              <a:avLst/>
              <a:gdLst/>
              <a:ahLst/>
              <a:cxnLst/>
              <a:rect l="l" t="t" r="r" b="b"/>
              <a:pathLst>
                <a:path w="8382000" h="2308860">
                  <a:moveTo>
                    <a:pt x="0" y="2308860"/>
                  </a:moveTo>
                  <a:lnTo>
                    <a:pt x="8382000" y="2308860"/>
                  </a:lnTo>
                  <a:lnTo>
                    <a:pt x="8382000" y="0"/>
                  </a:lnTo>
                  <a:lnTo>
                    <a:pt x="0" y="0"/>
                  </a:lnTo>
                  <a:lnTo>
                    <a:pt x="0" y="2308860"/>
                  </a:lnTo>
                  <a:close/>
                </a:path>
              </a:pathLst>
            </a:custGeom>
            <a:ln w="9144">
              <a:solidFill>
                <a:srgbClr val="BD4A47"/>
              </a:solidFill>
            </a:ln>
          </p:spPr>
          <p:txBody>
            <a:bodyPr wrap="square" lIns="0" tIns="0" rIns="0" bIns="0" rtlCol="0"/>
            <a:lstStyle/>
            <a:p>
              <a:endParaRPr>
                <a:latin typeface="Times New Roman" pitchFamily="18" charset="0"/>
                <a:cs typeface="Times New Roman" pitchFamily="18" charset="0"/>
              </a:endParaRPr>
            </a:p>
          </p:txBody>
        </p:sp>
      </p:grpSp>
      <p:sp>
        <p:nvSpPr>
          <p:cNvPr id="15" name="object 15"/>
          <p:cNvSpPr txBox="1"/>
          <p:nvPr/>
        </p:nvSpPr>
        <p:spPr>
          <a:xfrm>
            <a:off x="459740" y="1698701"/>
            <a:ext cx="8225790" cy="2244204"/>
          </a:xfrm>
          <a:prstGeom prst="rect">
            <a:avLst/>
          </a:prstGeom>
        </p:spPr>
        <p:txBody>
          <a:bodyPr vert="horz" wrap="square" lIns="0" tIns="12700" rIns="0" bIns="0" rtlCol="0">
            <a:spAutoFit/>
          </a:bodyPr>
          <a:lstStyle/>
          <a:p>
            <a:pPr marL="12700">
              <a:lnSpc>
                <a:spcPct val="100000"/>
              </a:lnSpc>
              <a:spcBef>
                <a:spcPts val="100"/>
              </a:spcBef>
              <a:tabLst>
                <a:tab pos="4939030" algn="l"/>
              </a:tabLst>
            </a:pPr>
            <a:r>
              <a:rPr sz="2400" b="1" spc="-5" dirty="0">
                <a:latin typeface="Times New Roman" pitchFamily="18" charset="0"/>
                <a:cs typeface="Times New Roman" pitchFamily="18" charset="0"/>
              </a:rPr>
              <a:t>The policies of  </a:t>
            </a:r>
            <a:r>
              <a:rPr sz="2400" b="1" dirty="0">
                <a:latin typeface="Times New Roman" pitchFamily="18" charset="0"/>
                <a:cs typeface="Times New Roman" pitchFamily="18" charset="0"/>
              </a:rPr>
              <a:t>Govt. </a:t>
            </a:r>
            <a:r>
              <a:rPr sz="2400" b="1" spc="250" dirty="0">
                <a:latin typeface="Times New Roman" pitchFamily="18" charset="0"/>
                <a:cs typeface="Times New Roman" pitchFamily="18" charset="0"/>
              </a:rPr>
              <a:t> </a:t>
            </a:r>
            <a:r>
              <a:rPr sz="2400" b="1" spc="-5" dirty="0">
                <a:latin typeface="Times New Roman" pitchFamily="18" charset="0"/>
                <a:cs typeface="Times New Roman" pitchFamily="18" charset="0"/>
              </a:rPr>
              <a:t>of  </a:t>
            </a:r>
            <a:r>
              <a:rPr sz="2400" b="1" dirty="0">
                <a:latin typeface="Times New Roman" pitchFamily="18" charset="0"/>
                <a:cs typeface="Times New Roman" pitchFamily="18" charset="0"/>
              </a:rPr>
              <a:t>India</a:t>
            </a:r>
            <a:r>
              <a:rPr sz="2400" b="1" spc="400" dirty="0">
                <a:latin typeface="Times New Roman" pitchFamily="18" charset="0"/>
                <a:cs typeface="Times New Roman" pitchFamily="18" charset="0"/>
              </a:rPr>
              <a:t> </a:t>
            </a:r>
            <a:r>
              <a:rPr sz="2400" b="1" dirty="0">
                <a:latin typeface="Times New Roman" pitchFamily="18" charset="0"/>
                <a:cs typeface="Times New Roman" pitchFamily="18" charset="0"/>
              </a:rPr>
              <a:t>since	</a:t>
            </a:r>
            <a:r>
              <a:rPr sz="2400" b="1" spc="-5" dirty="0">
                <a:latin typeface="Times New Roman" pitchFamily="18" charset="0"/>
                <a:cs typeface="Times New Roman" pitchFamily="18" charset="0"/>
              </a:rPr>
              <a:t>independence</a:t>
            </a:r>
            <a:r>
              <a:rPr sz="2400" b="1" spc="365" dirty="0">
                <a:latin typeface="Times New Roman" pitchFamily="18" charset="0"/>
                <a:cs typeface="Times New Roman" pitchFamily="18" charset="0"/>
              </a:rPr>
              <a:t> </a:t>
            </a:r>
            <a:r>
              <a:rPr sz="2400" b="1" spc="-5" dirty="0">
                <a:latin typeface="Times New Roman" pitchFamily="18" charset="0"/>
                <a:cs typeface="Times New Roman" pitchFamily="18" charset="0"/>
              </a:rPr>
              <a:t>liberalized</a:t>
            </a:r>
            <a:endParaRPr sz="2400">
              <a:latin typeface="Times New Roman" pitchFamily="18" charset="0"/>
              <a:cs typeface="Times New Roman" pitchFamily="18" charset="0"/>
            </a:endParaRPr>
          </a:p>
          <a:p>
            <a:pPr marL="12700">
              <a:lnSpc>
                <a:spcPct val="100000"/>
              </a:lnSpc>
              <a:spcBef>
                <a:spcPts val="5"/>
              </a:spcBef>
            </a:pPr>
            <a:r>
              <a:rPr sz="2400" b="1" spc="-5" dirty="0">
                <a:latin typeface="Times New Roman" pitchFamily="18" charset="0"/>
                <a:cs typeface="Times New Roman" pitchFamily="18" charset="0"/>
              </a:rPr>
              <a:t>and </a:t>
            </a:r>
            <a:r>
              <a:rPr sz="2400" b="1" dirty="0">
                <a:latin typeface="Times New Roman" pitchFamily="18" charset="0"/>
                <a:cs typeface="Times New Roman" pitchFamily="18" charset="0"/>
              </a:rPr>
              <a:t>encouraged </a:t>
            </a:r>
            <a:r>
              <a:rPr sz="2400" b="1" spc="-5" dirty="0">
                <a:latin typeface="Times New Roman" pitchFamily="18" charset="0"/>
                <a:cs typeface="Times New Roman" pitchFamily="18" charset="0"/>
              </a:rPr>
              <a:t>the seed trade </a:t>
            </a:r>
            <a:r>
              <a:rPr sz="2400" b="1" dirty="0">
                <a:latin typeface="Times New Roman" pitchFamily="18" charset="0"/>
                <a:cs typeface="Times New Roman" pitchFamily="18" charset="0"/>
              </a:rPr>
              <a:t>in</a:t>
            </a:r>
            <a:r>
              <a:rPr sz="2400" b="1" spc="-5" dirty="0">
                <a:latin typeface="Times New Roman" pitchFamily="18" charset="0"/>
                <a:cs typeface="Times New Roman" pitchFamily="18" charset="0"/>
              </a:rPr>
              <a:t> India.</a:t>
            </a:r>
            <a:endParaRPr sz="2400">
              <a:latin typeface="Times New Roman" pitchFamily="18" charset="0"/>
              <a:cs typeface="Times New Roman" pitchFamily="18" charset="0"/>
            </a:endParaRPr>
          </a:p>
          <a:p>
            <a:pPr>
              <a:lnSpc>
                <a:spcPct val="100000"/>
              </a:lnSpc>
              <a:spcBef>
                <a:spcPts val="5"/>
              </a:spcBef>
            </a:pPr>
            <a:endParaRPr sz="2500">
              <a:latin typeface="Times New Roman" pitchFamily="18" charset="0"/>
              <a:cs typeface="Times New Roman" pitchFamily="18" charset="0"/>
            </a:endParaRPr>
          </a:p>
          <a:p>
            <a:pPr marL="355600" marR="5080" indent="-342900" algn="just">
              <a:lnSpc>
                <a:spcPct val="100000"/>
              </a:lnSpc>
              <a:buFont typeface="Arial"/>
              <a:buChar char="•"/>
              <a:tabLst>
                <a:tab pos="426084" algn="l"/>
              </a:tabLst>
            </a:pPr>
            <a:r>
              <a:rPr dirty="0">
                <a:latin typeface="Times New Roman" pitchFamily="18" charset="0"/>
                <a:cs typeface="Times New Roman" pitchFamily="18" charset="0"/>
              </a:rPr>
              <a:t>	</a:t>
            </a:r>
            <a:r>
              <a:rPr sz="2400" dirty="0">
                <a:latin typeface="Times New Roman" pitchFamily="18" charset="0"/>
                <a:cs typeface="Times New Roman" pitchFamily="18" charset="0"/>
              </a:rPr>
              <a:t>The seed </a:t>
            </a:r>
            <a:r>
              <a:rPr sz="2400" spc="-5" dirty="0">
                <a:latin typeface="Times New Roman" pitchFamily="18" charset="0"/>
                <a:cs typeface="Times New Roman" pitchFamily="18" charset="0"/>
              </a:rPr>
              <a:t>sector has made impressive progress </a:t>
            </a:r>
            <a:r>
              <a:rPr sz="2400" dirty="0">
                <a:latin typeface="Times New Roman" pitchFamily="18" charset="0"/>
                <a:cs typeface="Times New Roman" pitchFamily="18" charset="0"/>
              </a:rPr>
              <a:t>over the </a:t>
            </a:r>
            <a:r>
              <a:rPr sz="2400" spc="-5" dirty="0">
                <a:latin typeface="Times New Roman" pitchFamily="18" charset="0"/>
                <a:cs typeface="Times New Roman" pitchFamily="18" charset="0"/>
              </a:rPr>
              <a:t>last </a:t>
            </a:r>
            <a:r>
              <a:rPr sz="2400" spc="590" dirty="0">
                <a:latin typeface="Times New Roman" pitchFamily="18" charset="0"/>
                <a:cs typeface="Times New Roman" pitchFamily="18" charset="0"/>
              </a:rPr>
              <a:t> </a:t>
            </a:r>
            <a:r>
              <a:rPr sz="2400" dirty="0">
                <a:latin typeface="Times New Roman" pitchFamily="18" charset="0"/>
                <a:cs typeface="Times New Roman" pitchFamily="18" charset="0"/>
              </a:rPr>
              <a:t>three </a:t>
            </a:r>
            <a:r>
              <a:rPr sz="2400" spc="-10" dirty="0">
                <a:latin typeface="Times New Roman" pitchFamily="18" charset="0"/>
                <a:cs typeface="Times New Roman" pitchFamily="18" charset="0"/>
              </a:rPr>
              <a:t>decades </a:t>
            </a:r>
            <a:r>
              <a:rPr sz="2400" dirty="0">
                <a:latin typeface="Times New Roman" pitchFamily="18" charset="0"/>
                <a:cs typeface="Times New Roman" pitchFamily="18" charset="0"/>
              </a:rPr>
              <a:t>and </a:t>
            </a:r>
            <a:r>
              <a:rPr sz="2400" spc="-5" dirty="0">
                <a:latin typeface="Times New Roman" pitchFamily="18" charset="0"/>
                <a:cs typeface="Times New Roman" pitchFamily="18" charset="0"/>
              </a:rPr>
              <a:t>several private seed firms </a:t>
            </a:r>
            <a:r>
              <a:rPr sz="2400" dirty="0">
                <a:latin typeface="Times New Roman" pitchFamily="18" charset="0"/>
                <a:cs typeface="Times New Roman" pitchFamily="18" charset="0"/>
              </a:rPr>
              <a:t>with </a:t>
            </a:r>
            <a:r>
              <a:rPr sz="2400" spc="-5" dirty="0">
                <a:latin typeface="Times New Roman" pitchFamily="18" charset="0"/>
                <a:cs typeface="Times New Roman" pitchFamily="18" charset="0"/>
              </a:rPr>
              <a:t>multinational  </a:t>
            </a:r>
            <a:r>
              <a:rPr sz="2400" dirty="0">
                <a:latin typeface="Times New Roman" pitchFamily="18" charset="0"/>
                <a:cs typeface="Times New Roman" pitchFamily="18" charset="0"/>
              </a:rPr>
              <a:t>base are actively involving in vegetable seed production in</a:t>
            </a:r>
            <a:r>
              <a:rPr sz="2400" spc="-215" dirty="0">
                <a:latin typeface="Times New Roman" pitchFamily="18" charset="0"/>
                <a:cs typeface="Times New Roman" pitchFamily="18" charset="0"/>
              </a:rPr>
              <a:t> </a:t>
            </a:r>
            <a:r>
              <a:rPr sz="2400" dirty="0">
                <a:latin typeface="Times New Roman" pitchFamily="18" charset="0"/>
                <a:cs typeface="Times New Roman" pitchFamily="18" charset="0"/>
              </a:rPr>
              <a:t>India</a:t>
            </a:r>
            <a:endParaRPr sz="2400">
              <a:latin typeface="Times New Roman" pitchFamily="18" charset="0"/>
              <a:cs typeface="Times New Roman" pitchFamily="18" charset="0"/>
            </a:endParaRPr>
          </a:p>
        </p:txBody>
      </p:sp>
      <p:grpSp>
        <p:nvGrpSpPr>
          <p:cNvPr id="16" name="object 16"/>
          <p:cNvGrpSpPr/>
          <p:nvPr/>
        </p:nvGrpSpPr>
        <p:grpSpPr>
          <a:xfrm>
            <a:off x="246888" y="4218432"/>
            <a:ext cx="8648700" cy="1457325"/>
            <a:chOff x="246888" y="4218432"/>
            <a:chExt cx="8648700" cy="1457325"/>
          </a:xfrm>
        </p:grpSpPr>
        <p:sp>
          <p:nvSpPr>
            <p:cNvPr id="17" name="object 17"/>
            <p:cNvSpPr/>
            <p:nvPr/>
          </p:nvSpPr>
          <p:spPr>
            <a:xfrm>
              <a:off x="333756" y="4258056"/>
              <a:ext cx="8476488" cy="1295400"/>
            </a:xfrm>
            <a:prstGeom prst="rect">
              <a:avLst/>
            </a:prstGeom>
            <a:blipFill>
              <a:blip r:embed="rId8" cstate="print"/>
              <a:stretch>
                <a:fillRect/>
              </a:stretch>
            </a:blipFill>
          </p:spPr>
          <p:txBody>
            <a:bodyPr wrap="square" lIns="0" tIns="0" rIns="0" bIns="0" rtlCol="0"/>
            <a:lstStyle/>
            <a:p>
              <a:endParaRPr>
                <a:latin typeface="Times New Roman" pitchFamily="18" charset="0"/>
                <a:cs typeface="Times New Roman" pitchFamily="18" charset="0"/>
              </a:endParaRPr>
            </a:p>
          </p:txBody>
        </p:sp>
        <p:sp>
          <p:nvSpPr>
            <p:cNvPr id="18" name="object 18"/>
            <p:cNvSpPr/>
            <p:nvPr/>
          </p:nvSpPr>
          <p:spPr>
            <a:xfrm>
              <a:off x="246888" y="4218432"/>
              <a:ext cx="8648700" cy="1456944"/>
            </a:xfrm>
            <a:prstGeom prst="rect">
              <a:avLst/>
            </a:prstGeom>
            <a:blipFill>
              <a:blip r:embed="rId9" cstate="print"/>
              <a:stretch>
                <a:fillRect/>
              </a:stretch>
            </a:blipFill>
          </p:spPr>
          <p:txBody>
            <a:bodyPr wrap="square" lIns="0" tIns="0" rIns="0" bIns="0" rtlCol="0"/>
            <a:lstStyle/>
            <a:p>
              <a:endParaRPr>
                <a:latin typeface="Times New Roman" pitchFamily="18" charset="0"/>
                <a:cs typeface="Times New Roman" pitchFamily="18" charset="0"/>
              </a:endParaRPr>
            </a:p>
          </p:txBody>
        </p:sp>
        <p:sp>
          <p:nvSpPr>
            <p:cNvPr id="19" name="object 19"/>
            <p:cNvSpPr/>
            <p:nvPr/>
          </p:nvSpPr>
          <p:spPr>
            <a:xfrm>
              <a:off x="381000" y="4285488"/>
              <a:ext cx="8382000" cy="1200912"/>
            </a:xfrm>
            <a:prstGeom prst="rect">
              <a:avLst/>
            </a:prstGeom>
            <a:blipFill>
              <a:blip r:embed="rId10" cstate="print"/>
              <a:stretch>
                <a:fillRect/>
              </a:stretch>
            </a:blipFill>
          </p:spPr>
          <p:txBody>
            <a:bodyPr wrap="square" lIns="0" tIns="0" rIns="0" bIns="0" rtlCol="0"/>
            <a:lstStyle/>
            <a:p>
              <a:endParaRPr>
                <a:latin typeface="Times New Roman" pitchFamily="18" charset="0"/>
                <a:cs typeface="Times New Roman" pitchFamily="18" charset="0"/>
              </a:endParaRPr>
            </a:p>
          </p:txBody>
        </p:sp>
      </p:grpSp>
      <p:sp>
        <p:nvSpPr>
          <p:cNvPr id="20" name="object 20"/>
          <p:cNvSpPr txBox="1"/>
          <p:nvPr/>
        </p:nvSpPr>
        <p:spPr>
          <a:xfrm>
            <a:off x="381000" y="4285488"/>
            <a:ext cx="8382000" cy="1144544"/>
          </a:xfrm>
          <a:prstGeom prst="rect">
            <a:avLst/>
          </a:prstGeom>
          <a:ln w="9144">
            <a:solidFill>
              <a:srgbClr val="97B853"/>
            </a:solidFill>
          </a:ln>
        </p:spPr>
        <p:txBody>
          <a:bodyPr vert="horz" wrap="square" lIns="0" tIns="36195" rIns="0" bIns="0" rtlCol="0">
            <a:spAutoFit/>
          </a:bodyPr>
          <a:lstStyle/>
          <a:p>
            <a:pPr marL="91440" marR="83185" algn="just">
              <a:lnSpc>
                <a:spcPct val="100000"/>
              </a:lnSpc>
              <a:spcBef>
                <a:spcPts val="285"/>
              </a:spcBef>
            </a:pPr>
            <a:r>
              <a:rPr sz="2400" spc="-35" dirty="0">
                <a:latin typeface="Times New Roman" pitchFamily="18" charset="0"/>
                <a:cs typeface="Times New Roman" pitchFamily="18" charset="0"/>
              </a:rPr>
              <a:t>Vegetable </a:t>
            </a:r>
            <a:r>
              <a:rPr sz="2400" spc="-5" dirty="0">
                <a:latin typeface="Times New Roman" pitchFamily="18" charset="0"/>
                <a:cs typeface="Times New Roman" pitchFamily="18" charset="0"/>
              </a:rPr>
              <a:t>seed </a:t>
            </a:r>
            <a:r>
              <a:rPr sz="2400" dirty="0">
                <a:latin typeface="Times New Roman" pitchFamily="18" charset="0"/>
                <a:cs typeface="Times New Roman" pitchFamily="18" charset="0"/>
              </a:rPr>
              <a:t>industry </a:t>
            </a:r>
            <a:r>
              <a:rPr sz="2400" spc="-5" dirty="0">
                <a:latin typeface="Times New Roman" pitchFamily="18" charset="0"/>
                <a:cs typeface="Times New Roman" pitchFamily="18" charset="0"/>
              </a:rPr>
              <a:t>has positive </a:t>
            </a:r>
            <a:r>
              <a:rPr sz="2400" dirty="0">
                <a:latin typeface="Times New Roman" pitchFamily="18" charset="0"/>
                <a:cs typeface="Times New Roman" pitchFamily="18" charset="0"/>
              </a:rPr>
              <a:t>influence on Indian </a:t>
            </a:r>
            <a:r>
              <a:rPr sz="2400" spc="-5" dirty="0">
                <a:latin typeface="Times New Roman" pitchFamily="18" charset="0"/>
                <a:cs typeface="Times New Roman" pitchFamily="18" charset="0"/>
              </a:rPr>
              <a:t>economy  </a:t>
            </a:r>
            <a:r>
              <a:rPr sz="2400" dirty="0">
                <a:latin typeface="Times New Roman" pitchFamily="18" charset="0"/>
                <a:cs typeface="Times New Roman" pitchFamily="18" charset="0"/>
              </a:rPr>
              <a:t>in </a:t>
            </a:r>
            <a:r>
              <a:rPr sz="2400" spc="-5" dirty="0">
                <a:latin typeface="Times New Roman" pitchFamily="18" charset="0"/>
                <a:cs typeface="Times New Roman" pitchFamily="18" charset="0"/>
              </a:rPr>
              <a:t>terms </a:t>
            </a:r>
            <a:r>
              <a:rPr sz="2400" dirty="0">
                <a:latin typeface="Times New Roman" pitchFamily="18" charset="0"/>
                <a:cs typeface="Times New Roman" pitchFamily="18" charset="0"/>
              </a:rPr>
              <a:t>of </a:t>
            </a:r>
            <a:r>
              <a:rPr sz="2400" spc="-5" dirty="0">
                <a:latin typeface="Times New Roman" pitchFamily="18" charset="0"/>
                <a:cs typeface="Times New Roman" pitchFamily="18" charset="0"/>
              </a:rPr>
              <a:t>income and employment generation </a:t>
            </a:r>
            <a:r>
              <a:rPr sz="2400" dirty="0">
                <a:latin typeface="Times New Roman" pitchFamily="18" charset="0"/>
                <a:cs typeface="Times New Roman" pitchFamily="18" charset="0"/>
              </a:rPr>
              <a:t>and </a:t>
            </a:r>
            <a:r>
              <a:rPr sz="2400" spc="-5" dirty="0">
                <a:latin typeface="Times New Roman" pitchFamily="18" charset="0"/>
                <a:cs typeface="Times New Roman" pitchFamily="18" charset="0"/>
              </a:rPr>
              <a:t>earning  foreign </a:t>
            </a:r>
            <a:r>
              <a:rPr sz="2400" dirty="0">
                <a:latin typeface="Times New Roman" pitchFamily="18" charset="0"/>
                <a:cs typeface="Times New Roman" pitchFamily="18" charset="0"/>
              </a:rPr>
              <a:t>exchange in international</a:t>
            </a:r>
            <a:r>
              <a:rPr sz="2400" spc="-95" dirty="0">
                <a:latin typeface="Times New Roman" pitchFamily="18" charset="0"/>
                <a:cs typeface="Times New Roman" pitchFamily="18" charset="0"/>
              </a:rPr>
              <a:t> </a:t>
            </a:r>
            <a:r>
              <a:rPr sz="2400" spc="-5" dirty="0">
                <a:latin typeface="Times New Roman" pitchFamily="18" charset="0"/>
                <a:cs typeface="Times New Roman" pitchFamily="18" charset="0"/>
              </a:rPr>
              <a:t>market.</a:t>
            </a:r>
            <a:endParaRPr sz="240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31063" y="179831"/>
            <a:ext cx="8860790" cy="707390"/>
          </a:xfrm>
          <a:custGeom>
            <a:avLst/>
            <a:gdLst/>
            <a:ahLst/>
            <a:cxnLst/>
            <a:rect l="l" t="t" r="r" b="b"/>
            <a:pathLst>
              <a:path w="8860790" h="707390">
                <a:moveTo>
                  <a:pt x="8860536" y="0"/>
                </a:moveTo>
                <a:lnTo>
                  <a:pt x="0" y="0"/>
                </a:lnTo>
                <a:lnTo>
                  <a:pt x="0" y="707136"/>
                </a:lnTo>
                <a:lnTo>
                  <a:pt x="8860536" y="707136"/>
                </a:lnTo>
                <a:lnTo>
                  <a:pt x="8860536" y="0"/>
                </a:lnTo>
                <a:close/>
              </a:path>
            </a:pathLst>
          </a:custGeom>
          <a:solidFill>
            <a:srgbClr val="FFC000"/>
          </a:solidFill>
        </p:spPr>
        <p:txBody>
          <a:bodyPr wrap="square" lIns="0" tIns="0" rIns="0" bIns="0" rtlCol="0"/>
          <a:lstStyle/>
          <a:p>
            <a:endParaRPr>
              <a:latin typeface="Times New Roman" pitchFamily="18" charset="0"/>
              <a:cs typeface="Times New Roman" pitchFamily="18" charset="0"/>
            </a:endParaRPr>
          </a:p>
        </p:txBody>
      </p:sp>
      <p:sp>
        <p:nvSpPr>
          <p:cNvPr id="3" name="object 3"/>
          <p:cNvSpPr txBox="1">
            <a:spLocks noGrp="1"/>
          </p:cNvSpPr>
          <p:nvPr>
            <p:ph type="title"/>
          </p:nvPr>
        </p:nvSpPr>
        <p:spPr>
          <a:xfrm>
            <a:off x="210108" y="204977"/>
            <a:ext cx="8705850" cy="320601"/>
          </a:xfrm>
          <a:prstGeom prst="rect">
            <a:avLst/>
          </a:prstGeom>
        </p:spPr>
        <p:txBody>
          <a:bodyPr vert="horz" wrap="square" lIns="0" tIns="12700" rIns="0" bIns="0" rtlCol="0">
            <a:spAutoFit/>
          </a:bodyPr>
          <a:lstStyle/>
          <a:p>
            <a:pPr marL="12700" marR="5080">
              <a:lnSpc>
                <a:spcPct val="100000"/>
              </a:lnSpc>
              <a:spcBef>
                <a:spcPts val="100"/>
              </a:spcBef>
            </a:pPr>
            <a:r>
              <a:rPr sz="2000" b="1" spc="-10" dirty="0">
                <a:latin typeface="Times New Roman" pitchFamily="18" charset="0"/>
                <a:cs typeface="Times New Roman" pitchFamily="18" charset="0"/>
              </a:rPr>
              <a:t>....... </a:t>
            </a:r>
            <a:r>
              <a:rPr sz="2000" b="1" i="1" dirty="0">
                <a:latin typeface="Times New Roman" pitchFamily="18" charset="0"/>
                <a:cs typeface="Times New Roman" pitchFamily="18" charset="0"/>
              </a:rPr>
              <a:t>there </a:t>
            </a:r>
            <a:r>
              <a:rPr sz="2000" b="1" i="1" spc="-10" dirty="0">
                <a:latin typeface="Times New Roman" pitchFamily="18" charset="0"/>
                <a:cs typeface="Times New Roman" pitchFamily="18" charset="0"/>
              </a:rPr>
              <a:t>is </a:t>
            </a:r>
            <a:r>
              <a:rPr sz="2000" b="1" i="1" dirty="0">
                <a:latin typeface="Times New Roman" pitchFamily="18" charset="0"/>
                <a:cs typeface="Times New Roman" pitchFamily="18" charset="0"/>
              </a:rPr>
              <a:t>a strong </a:t>
            </a:r>
            <a:r>
              <a:rPr sz="2000" b="1" i="1" spc="-5" dirty="0">
                <a:latin typeface="Times New Roman" pitchFamily="18" charset="0"/>
                <a:cs typeface="Times New Roman" pitchFamily="18" charset="0"/>
              </a:rPr>
              <a:t>co-relation </a:t>
            </a:r>
            <a:r>
              <a:rPr sz="2000" b="1" i="1" dirty="0">
                <a:latin typeface="Times New Roman" pitchFamily="18" charset="0"/>
                <a:cs typeface="Times New Roman" pitchFamily="18" charset="0"/>
              </a:rPr>
              <a:t>between </a:t>
            </a:r>
            <a:r>
              <a:rPr sz="2000" b="1" i="1" spc="-5" dirty="0">
                <a:latin typeface="Times New Roman" pitchFamily="18" charset="0"/>
                <a:cs typeface="Times New Roman" pitchFamily="18" charset="0"/>
              </a:rPr>
              <a:t>quality </a:t>
            </a:r>
            <a:r>
              <a:rPr sz="2000" b="1" i="1" dirty="0">
                <a:latin typeface="Times New Roman" pitchFamily="18" charset="0"/>
                <a:cs typeface="Times New Roman" pitchFamily="18" charset="0"/>
              </a:rPr>
              <a:t>seed </a:t>
            </a:r>
            <a:r>
              <a:rPr sz="2000" b="1" i="1" spc="-5" dirty="0">
                <a:latin typeface="Times New Roman" pitchFamily="18" charset="0"/>
                <a:cs typeface="Times New Roman" pitchFamily="18" charset="0"/>
              </a:rPr>
              <a:t>availability </a:t>
            </a:r>
            <a:r>
              <a:rPr sz="2000" b="1" i="1" dirty="0">
                <a:latin typeface="Times New Roman" pitchFamily="18" charset="0"/>
                <a:cs typeface="Times New Roman" pitchFamily="18" charset="0"/>
              </a:rPr>
              <a:t>and  </a:t>
            </a:r>
            <a:r>
              <a:rPr sz="2000" b="1" i="1" spc="-5" dirty="0">
                <a:latin typeface="Times New Roman" pitchFamily="18" charset="0"/>
                <a:cs typeface="Times New Roman" pitchFamily="18" charset="0"/>
              </a:rPr>
              <a:t>yield </a:t>
            </a:r>
            <a:r>
              <a:rPr sz="2000" b="1" i="1" dirty="0">
                <a:latin typeface="Times New Roman" pitchFamily="18" charset="0"/>
                <a:cs typeface="Times New Roman" pitchFamily="18" charset="0"/>
              </a:rPr>
              <a:t>per</a:t>
            </a:r>
            <a:r>
              <a:rPr sz="2000" b="1" i="1" spc="-35" dirty="0">
                <a:latin typeface="Times New Roman" pitchFamily="18" charset="0"/>
                <a:cs typeface="Times New Roman" pitchFamily="18" charset="0"/>
              </a:rPr>
              <a:t> </a:t>
            </a:r>
            <a:r>
              <a:rPr sz="2000" b="1" i="1" dirty="0">
                <a:latin typeface="Times New Roman" pitchFamily="18" charset="0"/>
                <a:cs typeface="Times New Roman" pitchFamily="18" charset="0"/>
              </a:rPr>
              <a:t>se</a:t>
            </a:r>
            <a:endParaRPr sz="2000">
              <a:latin typeface="Times New Roman" pitchFamily="18" charset="0"/>
              <a:cs typeface="Times New Roman" pitchFamily="18" charset="0"/>
            </a:endParaRPr>
          </a:p>
        </p:txBody>
      </p:sp>
      <p:sp>
        <p:nvSpPr>
          <p:cNvPr id="4" name="object 4"/>
          <p:cNvSpPr txBox="1"/>
          <p:nvPr/>
        </p:nvSpPr>
        <p:spPr>
          <a:xfrm>
            <a:off x="201168" y="1066800"/>
            <a:ext cx="4294632" cy="337271"/>
          </a:xfrm>
          <a:prstGeom prst="rect">
            <a:avLst/>
          </a:prstGeom>
          <a:solidFill>
            <a:srgbClr val="E6B8B8"/>
          </a:solidFill>
        </p:spPr>
        <p:txBody>
          <a:bodyPr vert="horz" wrap="square" lIns="0" tIns="29209" rIns="0" bIns="0" rtlCol="0">
            <a:spAutoFit/>
          </a:bodyPr>
          <a:lstStyle/>
          <a:p>
            <a:pPr marL="90805">
              <a:lnSpc>
                <a:spcPct val="100000"/>
              </a:lnSpc>
              <a:spcBef>
                <a:spcPts val="229"/>
              </a:spcBef>
            </a:pPr>
            <a:r>
              <a:rPr sz="2000" b="1" spc="-5" dirty="0">
                <a:latin typeface="Times New Roman" pitchFamily="18" charset="0"/>
                <a:cs typeface="Times New Roman" pitchFamily="18" charset="0"/>
              </a:rPr>
              <a:t>Food Security </a:t>
            </a:r>
            <a:r>
              <a:rPr sz="2000" spc="-15" dirty="0">
                <a:latin typeface="Times New Roman" pitchFamily="18" charset="0"/>
                <a:cs typeface="Times New Roman" pitchFamily="18" charset="0"/>
              </a:rPr>
              <a:t>v/s </a:t>
            </a:r>
            <a:r>
              <a:rPr sz="2000" b="1" dirty="0">
                <a:latin typeface="Times New Roman" pitchFamily="18" charset="0"/>
                <a:cs typeface="Times New Roman" pitchFamily="18" charset="0"/>
              </a:rPr>
              <a:t>Seed</a:t>
            </a:r>
            <a:r>
              <a:rPr sz="2000" b="1" spc="-10" dirty="0">
                <a:latin typeface="Times New Roman" pitchFamily="18" charset="0"/>
                <a:cs typeface="Times New Roman" pitchFamily="18" charset="0"/>
              </a:rPr>
              <a:t> </a:t>
            </a:r>
            <a:r>
              <a:rPr sz="2000" b="1" spc="-5" dirty="0">
                <a:latin typeface="Times New Roman" pitchFamily="18" charset="0"/>
                <a:cs typeface="Times New Roman" pitchFamily="18" charset="0"/>
              </a:rPr>
              <a:t>Security</a:t>
            </a:r>
            <a:endParaRPr sz="2000">
              <a:latin typeface="Times New Roman" pitchFamily="18" charset="0"/>
              <a:cs typeface="Times New Roman" pitchFamily="18" charset="0"/>
            </a:endParaRPr>
          </a:p>
        </p:txBody>
      </p:sp>
      <p:sp>
        <p:nvSpPr>
          <p:cNvPr id="5" name="object 5"/>
          <p:cNvSpPr txBox="1"/>
          <p:nvPr/>
        </p:nvSpPr>
        <p:spPr>
          <a:xfrm>
            <a:off x="8504681" y="6426809"/>
            <a:ext cx="102870" cy="197490"/>
          </a:xfrm>
          <a:prstGeom prst="rect">
            <a:avLst/>
          </a:prstGeom>
        </p:spPr>
        <p:txBody>
          <a:bodyPr vert="horz" wrap="square" lIns="0" tIns="12700" rIns="0" bIns="0" rtlCol="0">
            <a:spAutoFit/>
          </a:bodyPr>
          <a:lstStyle/>
          <a:p>
            <a:pPr marL="12700">
              <a:lnSpc>
                <a:spcPct val="100000"/>
              </a:lnSpc>
              <a:spcBef>
                <a:spcPts val="100"/>
              </a:spcBef>
            </a:pPr>
            <a:r>
              <a:rPr sz="1200" dirty="0">
                <a:solidFill>
                  <a:srgbClr val="888888"/>
                </a:solidFill>
                <a:latin typeface="Times New Roman" pitchFamily="18" charset="0"/>
                <a:cs typeface="Times New Roman" pitchFamily="18" charset="0"/>
              </a:rPr>
              <a:t>4</a:t>
            </a:r>
            <a:endParaRPr sz="1200">
              <a:latin typeface="Times New Roman" pitchFamily="18" charset="0"/>
              <a:cs typeface="Times New Roman" pitchFamily="18" charset="0"/>
            </a:endParaRPr>
          </a:p>
        </p:txBody>
      </p:sp>
      <p:sp>
        <p:nvSpPr>
          <p:cNvPr id="6" name="object 6"/>
          <p:cNvSpPr/>
          <p:nvPr/>
        </p:nvSpPr>
        <p:spPr>
          <a:xfrm>
            <a:off x="6961817" y="1143143"/>
            <a:ext cx="2062409" cy="4504258"/>
          </a:xfrm>
          <a:prstGeom prst="rect">
            <a:avLst/>
          </a:prstGeom>
          <a:blipFill>
            <a:blip r:embed="rId2" cstate="print"/>
            <a:stretch>
              <a:fillRect/>
            </a:stretch>
          </a:blipFill>
        </p:spPr>
        <p:txBody>
          <a:bodyPr wrap="square" lIns="0" tIns="0" rIns="0" bIns="0" rtlCol="0"/>
          <a:lstStyle/>
          <a:p>
            <a:endParaRPr>
              <a:latin typeface="Times New Roman" pitchFamily="18" charset="0"/>
              <a:cs typeface="Times New Roman" pitchFamily="18" charset="0"/>
            </a:endParaRPr>
          </a:p>
        </p:txBody>
      </p:sp>
      <p:grpSp>
        <p:nvGrpSpPr>
          <p:cNvPr id="7" name="object 7"/>
          <p:cNvGrpSpPr/>
          <p:nvPr/>
        </p:nvGrpSpPr>
        <p:grpSpPr>
          <a:xfrm>
            <a:off x="-12191" y="5721096"/>
            <a:ext cx="9170035" cy="1150620"/>
            <a:chOff x="-12191" y="5721096"/>
            <a:chExt cx="9170035" cy="1150620"/>
          </a:xfrm>
        </p:grpSpPr>
        <p:sp>
          <p:nvSpPr>
            <p:cNvPr id="8" name="object 8"/>
            <p:cNvSpPr/>
            <p:nvPr/>
          </p:nvSpPr>
          <p:spPr>
            <a:xfrm>
              <a:off x="762" y="5734050"/>
              <a:ext cx="9144000" cy="1125220"/>
            </a:xfrm>
            <a:custGeom>
              <a:avLst/>
              <a:gdLst/>
              <a:ahLst/>
              <a:cxnLst/>
              <a:rect l="l" t="t" r="r" b="b"/>
              <a:pathLst>
                <a:path w="9144000" h="1125220">
                  <a:moveTo>
                    <a:pt x="8581644" y="0"/>
                  </a:moveTo>
                  <a:lnTo>
                    <a:pt x="8581644" y="281178"/>
                  </a:lnTo>
                  <a:lnTo>
                    <a:pt x="0" y="281178"/>
                  </a:lnTo>
                  <a:lnTo>
                    <a:pt x="281178" y="562356"/>
                  </a:lnTo>
                  <a:lnTo>
                    <a:pt x="0" y="843534"/>
                  </a:lnTo>
                  <a:lnTo>
                    <a:pt x="8581644" y="843534"/>
                  </a:lnTo>
                  <a:lnTo>
                    <a:pt x="8581644" y="1124711"/>
                  </a:lnTo>
                  <a:lnTo>
                    <a:pt x="9144000" y="562356"/>
                  </a:lnTo>
                  <a:lnTo>
                    <a:pt x="8581644" y="0"/>
                  </a:lnTo>
                  <a:close/>
                </a:path>
              </a:pathLst>
            </a:custGeom>
            <a:solidFill>
              <a:srgbClr val="FFC000"/>
            </a:solidFill>
          </p:spPr>
          <p:txBody>
            <a:bodyPr wrap="square" lIns="0" tIns="0" rIns="0" bIns="0" rtlCol="0"/>
            <a:lstStyle/>
            <a:p>
              <a:endParaRPr>
                <a:latin typeface="Times New Roman" pitchFamily="18" charset="0"/>
                <a:cs typeface="Times New Roman" pitchFamily="18" charset="0"/>
              </a:endParaRPr>
            </a:p>
          </p:txBody>
        </p:sp>
        <p:sp>
          <p:nvSpPr>
            <p:cNvPr id="9" name="object 9"/>
            <p:cNvSpPr/>
            <p:nvPr/>
          </p:nvSpPr>
          <p:spPr>
            <a:xfrm>
              <a:off x="762" y="5734050"/>
              <a:ext cx="9144000" cy="1125220"/>
            </a:xfrm>
            <a:custGeom>
              <a:avLst/>
              <a:gdLst/>
              <a:ahLst/>
              <a:cxnLst/>
              <a:rect l="l" t="t" r="r" b="b"/>
              <a:pathLst>
                <a:path w="9144000" h="1125220">
                  <a:moveTo>
                    <a:pt x="0" y="281178"/>
                  </a:moveTo>
                  <a:lnTo>
                    <a:pt x="8581644" y="281178"/>
                  </a:lnTo>
                  <a:lnTo>
                    <a:pt x="8581644" y="0"/>
                  </a:lnTo>
                  <a:lnTo>
                    <a:pt x="9144000" y="562356"/>
                  </a:lnTo>
                  <a:lnTo>
                    <a:pt x="8581644" y="1124711"/>
                  </a:lnTo>
                  <a:lnTo>
                    <a:pt x="8581644" y="843534"/>
                  </a:lnTo>
                  <a:lnTo>
                    <a:pt x="0" y="843534"/>
                  </a:lnTo>
                  <a:lnTo>
                    <a:pt x="281178" y="562356"/>
                  </a:lnTo>
                  <a:lnTo>
                    <a:pt x="0" y="281178"/>
                  </a:lnTo>
                  <a:close/>
                </a:path>
              </a:pathLst>
            </a:custGeom>
            <a:ln w="25908">
              <a:solidFill>
                <a:srgbClr val="FFC000"/>
              </a:solidFill>
            </a:ln>
          </p:spPr>
          <p:txBody>
            <a:bodyPr wrap="square" lIns="0" tIns="0" rIns="0" bIns="0" rtlCol="0"/>
            <a:lstStyle/>
            <a:p>
              <a:endParaRPr>
                <a:latin typeface="Times New Roman" pitchFamily="18" charset="0"/>
                <a:cs typeface="Times New Roman" pitchFamily="18" charset="0"/>
              </a:endParaRPr>
            </a:p>
          </p:txBody>
        </p:sp>
      </p:grpSp>
      <p:sp>
        <p:nvSpPr>
          <p:cNvPr id="10" name="object 10"/>
          <p:cNvSpPr txBox="1"/>
          <p:nvPr/>
        </p:nvSpPr>
        <p:spPr>
          <a:xfrm>
            <a:off x="3429000" y="6017767"/>
            <a:ext cx="5354447" cy="513715"/>
          </a:xfrm>
          <a:prstGeom prst="rect">
            <a:avLst/>
          </a:prstGeom>
        </p:spPr>
        <p:txBody>
          <a:bodyPr vert="horz" wrap="square" lIns="0" tIns="12700" rIns="0" bIns="0" rtlCol="0">
            <a:spAutoFit/>
          </a:bodyPr>
          <a:lstStyle/>
          <a:p>
            <a:pPr marL="12700">
              <a:lnSpc>
                <a:spcPct val="100000"/>
              </a:lnSpc>
              <a:spcBef>
                <a:spcPts val="100"/>
              </a:spcBef>
            </a:pPr>
            <a:r>
              <a:rPr sz="3200" b="1" dirty="0">
                <a:latin typeface="Times New Roman" pitchFamily="18" charset="0"/>
                <a:cs typeface="Times New Roman" pitchFamily="18" charset="0"/>
              </a:rPr>
              <a:t>Per </a:t>
            </a:r>
            <a:r>
              <a:rPr sz="3200" b="1" spc="-5" dirty="0">
                <a:latin typeface="Times New Roman" pitchFamily="18" charset="0"/>
                <a:cs typeface="Times New Roman" pitchFamily="18" charset="0"/>
              </a:rPr>
              <a:t>Seed </a:t>
            </a:r>
            <a:r>
              <a:rPr sz="3200" b="1" dirty="0">
                <a:latin typeface="Times New Roman" pitchFamily="18" charset="0"/>
                <a:cs typeface="Times New Roman" pitchFamily="18" charset="0"/>
              </a:rPr>
              <a:t>More</a:t>
            </a:r>
            <a:r>
              <a:rPr sz="3200" b="1" spc="-95" dirty="0">
                <a:latin typeface="Times New Roman" pitchFamily="18" charset="0"/>
                <a:cs typeface="Times New Roman" pitchFamily="18" charset="0"/>
              </a:rPr>
              <a:t> </a:t>
            </a:r>
            <a:r>
              <a:rPr sz="3200" b="1" spc="-5" dirty="0">
                <a:latin typeface="Times New Roman" pitchFamily="18" charset="0"/>
                <a:cs typeface="Times New Roman" pitchFamily="18" charset="0"/>
              </a:rPr>
              <a:t>Yield</a:t>
            </a:r>
            <a:endParaRPr sz="3200" dirty="0">
              <a:latin typeface="Times New Roman" pitchFamily="18" charset="0"/>
              <a:cs typeface="Times New Roman" pitchFamily="18" charset="0"/>
            </a:endParaRPr>
          </a:p>
        </p:txBody>
      </p:sp>
      <p:grpSp>
        <p:nvGrpSpPr>
          <p:cNvPr id="11" name="object 11"/>
          <p:cNvGrpSpPr/>
          <p:nvPr/>
        </p:nvGrpSpPr>
        <p:grpSpPr>
          <a:xfrm>
            <a:off x="667512" y="2164079"/>
            <a:ext cx="4102735" cy="2715895"/>
            <a:chOff x="667512" y="2164079"/>
            <a:chExt cx="4102735" cy="2715895"/>
          </a:xfrm>
        </p:grpSpPr>
        <p:sp>
          <p:nvSpPr>
            <p:cNvPr id="12" name="object 12"/>
            <p:cNvSpPr/>
            <p:nvPr/>
          </p:nvSpPr>
          <p:spPr>
            <a:xfrm>
              <a:off x="733044" y="4483607"/>
              <a:ext cx="445134" cy="0"/>
            </a:xfrm>
            <a:custGeom>
              <a:avLst/>
              <a:gdLst/>
              <a:ahLst/>
              <a:cxnLst/>
              <a:rect l="l" t="t" r="r" b="b"/>
              <a:pathLst>
                <a:path w="445134">
                  <a:moveTo>
                    <a:pt x="0" y="0"/>
                  </a:moveTo>
                  <a:lnTo>
                    <a:pt x="182880" y="0"/>
                  </a:lnTo>
                </a:path>
                <a:path w="445134">
                  <a:moveTo>
                    <a:pt x="288036" y="0"/>
                  </a:moveTo>
                  <a:lnTo>
                    <a:pt x="445008" y="0"/>
                  </a:lnTo>
                </a:path>
              </a:pathLst>
            </a:custGeom>
            <a:ln w="9144">
              <a:solidFill>
                <a:srgbClr val="858585"/>
              </a:solidFill>
            </a:ln>
          </p:spPr>
          <p:txBody>
            <a:bodyPr wrap="square" lIns="0" tIns="0" rIns="0" bIns="0" rtlCol="0"/>
            <a:lstStyle/>
            <a:p>
              <a:endParaRPr>
                <a:latin typeface="Times New Roman" pitchFamily="18" charset="0"/>
                <a:cs typeface="Times New Roman" pitchFamily="18" charset="0"/>
              </a:endParaRPr>
            </a:p>
          </p:txBody>
        </p:sp>
        <p:sp>
          <p:nvSpPr>
            <p:cNvPr id="13" name="object 13"/>
            <p:cNvSpPr/>
            <p:nvPr/>
          </p:nvSpPr>
          <p:spPr>
            <a:xfrm>
              <a:off x="1178052" y="4437887"/>
              <a:ext cx="104139" cy="376555"/>
            </a:xfrm>
            <a:custGeom>
              <a:avLst/>
              <a:gdLst/>
              <a:ahLst/>
              <a:cxnLst/>
              <a:rect l="l" t="t" r="r" b="b"/>
              <a:pathLst>
                <a:path w="104140" h="376554">
                  <a:moveTo>
                    <a:pt x="103631" y="0"/>
                  </a:moveTo>
                  <a:lnTo>
                    <a:pt x="0" y="0"/>
                  </a:lnTo>
                  <a:lnTo>
                    <a:pt x="0" y="376428"/>
                  </a:lnTo>
                  <a:lnTo>
                    <a:pt x="103631" y="376428"/>
                  </a:lnTo>
                  <a:lnTo>
                    <a:pt x="103631" y="0"/>
                  </a:lnTo>
                  <a:close/>
                </a:path>
              </a:pathLst>
            </a:custGeom>
            <a:solidFill>
              <a:srgbClr val="4F81BC"/>
            </a:solidFill>
          </p:spPr>
          <p:txBody>
            <a:bodyPr wrap="square" lIns="0" tIns="0" rIns="0" bIns="0" rtlCol="0"/>
            <a:lstStyle/>
            <a:p>
              <a:endParaRPr>
                <a:latin typeface="Times New Roman" pitchFamily="18" charset="0"/>
                <a:cs typeface="Times New Roman" pitchFamily="18" charset="0"/>
              </a:endParaRPr>
            </a:p>
          </p:txBody>
        </p:sp>
        <p:sp>
          <p:nvSpPr>
            <p:cNvPr id="14" name="object 14"/>
            <p:cNvSpPr/>
            <p:nvPr/>
          </p:nvSpPr>
          <p:spPr>
            <a:xfrm>
              <a:off x="733044" y="3160775"/>
              <a:ext cx="1544320" cy="1323340"/>
            </a:xfrm>
            <a:custGeom>
              <a:avLst/>
              <a:gdLst/>
              <a:ahLst/>
              <a:cxnLst/>
              <a:rect l="l" t="t" r="r" b="b"/>
              <a:pathLst>
                <a:path w="1544320" h="1323339">
                  <a:moveTo>
                    <a:pt x="1021080" y="1322832"/>
                  </a:moveTo>
                  <a:lnTo>
                    <a:pt x="1178052" y="1322832"/>
                  </a:lnTo>
                </a:path>
                <a:path w="1544320" h="1323339">
                  <a:moveTo>
                    <a:pt x="1021080" y="992124"/>
                  </a:moveTo>
                  <a:lnTo>
                    <a:pt x="1178052" y="992124"/>
                  </a:lnTo>
                </a:path>
                <a:path w="1544320" h="1323339">
                  <a:moveTo>
                    <a:pt x="1021080" y="661416"/>
                  </a:moveTo>
                  <a:lnTo>
                    <a:pt x="1178052" y="661416"/>
                  </a:lnTo>
                </a:path>
                <a:path w="1544320" h="1323339">
                  <a:moveTo>
                    <a:pt x="0" y="330708"/>
                  </a:moveTo>
                  <a:lnTo>
                    <a:pt x="1178052" y="330708"/>
                  </a:lnTo>
                </a:path>
                <a:path w="1544320" h="1323339">
                  <a:moveTo>
                    <a:pt x="0" y="0"/>
                  </a:moveTo>
                  <a:lnTo>
                    <a:pt x="1178052" y="0"/>
                  </a:lnTo>
                </a:path>
                <a:path w="1544320" h="1323339">
                  <a:moveTo>
                    <a:pt x="1283208" y="0"/>
                  </a:moveTo>
                  <a:lnTo>
                    <a:pt x="1543812" y="0"/>
                  </a:lnTo>
                </a:path>
              </a:pathLst>
            </a:custGeom>
            <a:ln w="9144">
              <a:solidFill>
                <a:srgbClr val="858585"/>
              </a:solidFill>
            </a:ln>
          </p:spPr>
          <p:txBody>
            <a:bodyPr wrap="square" lIns="0" tIns="0" rIns="0" bIns="0" rtlCol="0"/>
            <a:lstStyle/>
            <a:p>
              <a:endParaRPr>
                <a:latin typeface="Times New Roman" pitchFamily="18" charset="0"/>
                <a:cs typeface="Times New Roman" pitchFamily="18" charset="0"/>
              </a:endParaRPr>
            </a:p>
          </p:txBody>
        </p:sp>
        <p:sp>
          <p:nvSpPr>
            <p:cNvPr id="15" name="object 15"/>
            <p:cNvSpPr/>
            <p:nvPr/>
          </p:nvSpPr>
          <p:spPr>
            <a:xfrm>
              <a:off x="1911095" y="2964179"/>
              <a:ext cx="105410" cy="1850389"/>
            </a:xfrm>
            <a:custGeom>
              <a:avLst/>
              <a:gdLst/>
              <a:ahLst/>
              <a:cxnLst/>
              <a:rect l="l" t="t" r="r" b="b"/>
              <a:pathLst>
                <a:path w="105410" h="1850389">
                  <a:moveTo>
                    <a:pt x="105156" y="0"/>
                  </a:moveTo>
                  <a:lnTo>
                    <a:pt x="0" y="0"/>
                  </a:lnTo>
                  <a:lnTo>
                    <a:pt x="0" y="1850136"/>
                  </a:lnTo>
                  <a:lnTo>
                    <a:pt x="105156" y="1850136"/>
                  </a:lnTo>
                  <a:lnTo>
                    <a:pt x="105156" y="0"/>
                  </a:lnTo>
                  <a:close/>
                </a:path>
              </a:pathLst>
            </a:custGeom>
            <a:solidFill>
              <a:srgbClr val="4F81BC"/>
            </a:solidFill>
          </p:spPr>
          <p:txBody>
            <a:bodyPr wrap="square" lIns="0" tIns="0" rIns="0" bIns="0" rtlCol="0"/>
            <a:lstStyle/>
            <a:p>
              <a:endParaRPr>
                <a:latin typeface="Times New Roman" pitchFamily="18" charset="0"/>
                <a:cs typeface="Times New Roman" pitchFamily="18" charset="0"/>
              </a:endParaRPr>
            </a:p>
          </p:txBody>
        </p:sp>
        <p:sp>
          <p:nvSpPr>
            <p:cNvPr id="16" name="object 16"/>
            <p:cNvSpPr/>
            <p:nvPr/>
          </p:nvSpPr>
          <p:spPr>
            <a:xfrm>
              <a:off x="733044" y="2830067"/>
              <a:ext cx="1911350" cy="1653539"/>
            </a:xfrm>
            <a:custGeom>
              <a:avLst/>
              <a:gdLst/>
              <a:ahLst/>
              <a:cxnLst/>
              <a:rect l="l" t="t" r="r" b="b"/>
              <a:pathLst>
                <a:path w="1911350" h="1653539">
                  <a:moveTo>
                    <a:pt x="1386839" y="1653540"/>
                  </a:moveTo>
                  <a:lnTo>
                    <a:pt x="1543812" y="1653540"/>
                  </a:lnTo>
                </a:path>
                <a:path w="1911350" h="1653539">
                  <a:moveTo>
                    <a:pt x="1386839" y="1322832"/>
                  </a:moveTo>
                  <a:lnTo>
                    <a:pt x="1543812" y="1322832"/>
                  </a:lnTo>
                </a:path>
                <a:path w="1911350" h="1653539">
                  <a:moveTo>
                    <a:pt x="1386839" y="992124"/>
                  </a:moveTo>
                  <a:lnTo>
                    <a:pt x="1543812" y="992124"/>
                  </a:lnTo>
                </a:path>
                <a:path w="1911350" h="1653539">
                  <a:moveTo>
                    <a:pt x="1386839" y="661416"/>
                  </a:moveTo>
                  <a:lnTo>
                    <a:pt x="1543812" y="661416"/>
                  </a:lnTo>
                </a:path>
                <a:path w="1911350" h="1653539">
                  <a:moveTo>
                    <a:pt x="1648968" y="330708"/>
                  </a:moveTo>
                  <a:lnTo>
                    <a:pt x="1911095" y="330708"/>
                  </a:lnTo>
                </a:path>
                <a:path w="1911350" h="1653539">
                  <a:moveTo>
                    <a:pt x="0" y="0"/>
                  </a:moveTo>
                  <a:lnTo>
                    <a:pt x="1543812" y="0"/>
                  </a:lnTo>
                </a:path>
                <a:path w="1911350" h="1653539">
                  <a:moveTo>
                    <a:pt x="1648968" y="0"/>
                  </a:moveTo>
                  <a:lnTo>
                    <a:pt x="1911095" y="0"/>
                  </a:lnTo>
                </a:path>
              </a:pathLst>
            </a:custGeom>
            <a:ln w="9144">
              <a:solidFill>
                <a:srgbClr val="858585"/>
              </a:solidFill>
            </a:ln>
          </p:spPr>
          <p:txBody>
            <a:bodyPr wrap="square" lIns="0" tIns="0" rIns="0" bIns="0" rtlCol="0"/>
            <a:lstStyle/>
            <a:p>
              <a:endParaRPr>
                <a:latin typeface="Times New Roman" pitchFamily="18" charset="0"/>
                <a:cs typeface="Times New Roman" pitchFamily="18" charset="0"/>
              </a:endParaRPr>
            </a:p>
          </p:txBody>
        </p:sp>
        <p:sp>
          <p:nvSpPr>
            <p:cNvPr id="17" name="object 17"/>
            <p:cNvSpPr/>
            <p:nvPr/>
          </p:nvSpPr>
          <p:spPr>
            <a:xfrm>
              <a:off x="2276856" y="2688335"/>
              <a:ext cx="105410" cy="2125980"/>
            </a:xfrm>
            <a:custGeom>
              <a:avLst/>
              <a:gdLst/>
              <a:ahLst/>
              <a:cxnLst/>
              <a:rect l="l" t="t" r="r" b="b"/>
              <a:pathLst>
                <a:path w="105410" h="2125979">
                  <a:moveTo>
                    <a:pt x="105156" y="0"/>
                  </a:moveTo>
                  <a:lnTo>
                    <a:pt x="0" y="0"/>
                  </a:lnTo>
                  <a:lnTo>
                    <a:pt x="0" y="2125980"/>
                  </a:lnTo>
                  <a:lnTo>
                    <a:pt x="105156" y="2125980"/>
                  </a:lnTo>
                  <a:lnTo>
                    <a:pt x="105156" y="0"/>
                  </a:lnTo>
                  <a:close/>
                </a:path>
              </a:pathLst>
            </a:custGeom>
            <a:solidFill>
              <a:srgbClr val="4F81BC"/>
            </a:solidFill>
          </p:spPr>
          <p:txBody>
            <a:bodyPr wrap="square" lIns="0" tIns="0" rIns="0" bIns="0" rtlCol="0"/>
            <a:lstStyle/>
            <a:p>
              <a:endParaRPr>
                <a:latin typeface="Times New Roman" pitchFamily="18" charset="0"/>
                <a:cs typeface="Times New Roman" pitchFamily="18" charset="0"/>
              </a:endParaRPr>
            </a:p>
          </p:txBody>
        </p:sp>
        <p:sp>
          <p:nvSpPr>
            <p:cNvPr id="18" name="object 18"/>
            <p:cNvSpPr/>
            <p:nvPr/>
          </p:nvSpPr>
          <p:spPr>
            <a:xfrm>
              <a:off x="733044" y="2499359"/>
              <a:ext cx="3011805" cy="1984375"/>
            </a:xfrm>
            <a:custGeom>
              <a:avLst/>
              <a:gdLst/>
              <a:ahLst/>
              <a:cxnLst/>
              <a:rect l="l" t="t" r="r" b="b"/>
              <a:pathLst>
                <a:path w="3011804" h="1984375">
                  <a:moveTo>
                    <a:pt x="1754124" y="1984247"/>
                  </a:moveTo>
                  <a:lnTo>
                    <a:pt x="1911095" y="1984247"/>
                  </a:lnTo>
                </a:path>
                <a:path w="3011804" h="1984375">
                  <a:moveTo>
                    <a:pt x="1754124" y="1653539"/>
                  </a:moveTo>
                  <a:lnTo>
                    <a:pt x="1911095" y="1653539"/>
                  </a:lnTo>
                </a:path>
                <a:path w="3011804" h="1984375">
                  <a:moveTo>
                    <a:pt x="1754124" y="1322832"/>
                  </a:moveTo>
                  <a:lnTo>
                    <a:pt x="1911095" y="1322832"/>
                  </a:lnTo>
                </a:path>
                <a:path w="3011804" h="1984375">
                  <a:moveTo>
                    <a:pt x="1754124" y="992124"/>
                  </a:moveTo>
                  <a:lnTo>
                    <a:pt x="1911095" y="992124"/>
                  </a:lnTo>
                </a:path>
                <a:path w="3011804" h="1984375">
                  <a:moveTo>
                    <a:pt x="2016252" y="330707"/>
                  </a:moveTo>
                  <a:lnTo>
                    <a:pt x="2278380" y="330707"/>
                  </a:lnTo>
                </a:path>
                <a:path w="3011804" h="1984375">
                  <a:moveTo>
                    <a:pt x="0" y="0"/>
                  </a:moveTo>
                  <a:lnTo>
                    <a:pt x="1911095" y="0"/>
                  </a:lnTo>
                </a:path>
                <a:path w="3011804" h="1984375">
                  <a:moveTo>
                    <a:pt x="2016252" y="0"/>
                  </a:moveTo>
                  <a:lnTo>
                    <a:pt x="3011423" y="0"/>
                  </a:lnTo>
                </a:path>
              </a:pathLst>
            </a:custGeom>
            <a:ln w="9144">
              <a:solidFill>
                <a:srgbClr val="858585"/>
              </a:solidFill>
            </a:ln>
          </p:spPr>
          <p:txBody>
            <a:bodyPr wrap="square" lIns="0" tIns="0" rIns="0" bIns="0" rtlCol="0"/>
            <a:lstStyle/>
            <a:p>
              <a:endParaRPr>
                <a:latin typeface="Times New Roman" pitchFamily="18" charset="0"/>
                <a:cs typeface="Times New Roman" pitchFamily="18" charset="0"/>
              </a:endParaRPr>
            </a:p>
          </p:txBody>
        </p:sp>
        <p:sp>
          <p:nvSpPr>
            <p:cNvPr id="19" name="object 19"/>
            <p:cNvSpPr/>
            <p:nvPr/>
          </p:nvSpPr>
          <p:spPr>
            <a:xfrm>
              <a:off x="2644140" y="2474975"/>
              <a:ext cx="105410" cy="2339340"/>
            </a:xfrm>
            <a:custGeom>
              <a:avLst/>
              <a:gdLst/>
              <a:ahLst/>
              <a:cxnLst/>
              <a:rect l="l" t="t" r="r" b="b"/>
              <a:pathLst>
                <a:path w="105410" h="2339340">
                  <a:moveTo>
                    <a:pt x="105156" y="0"/>
                  </a:moveTo>
                  <a:lnTo>
                    <a:pt x="0" y="0"/>
                  </a:lnTo>
                  <a:lnTo>
                    <a:pt x="0" y="2339340"/>
                  </a:lnTo>
                  <a:lnTo>
                    <a:pt x="105156" y="2339340"/>
                  </a:lnTo>
                  <a:lnTo>
                    <a:pt x="105156" y="0"/>
                  </a:lnTo>
                  <a:close/>
                </a:path>
              </a:pathLst>
            </a:custGeom>
            <a:solidFill>
              <a:srgbClr val="4F81BC"/>
            </a:solidFill>
          </p:spPr>
          <p:txBody>
            <a:bodyPr wrap="square" lIns="0" tIns="0" rIns="0" bIns="0" rtlCol="0"/>
            <a:lstStyle/>
            <a:p>
              <a:endParaRPr>
                <a:latin typeface="Times New Roman" pitchFamily="18" charset="0"/>
                <a:cs typeface="Times New Roman" pitchFamily="18" charset="0"/>
              </a:endParaRPr>
            </a:p>
          </p:txBody>
        </p:sp>
        <p:sp>
          <p:nvSpPr>
            <p:cNvPr id="20" name="object 20"/>
            <p:cNvSpPr/>
            <p:nvPr/>
          </p:nvSpPr>
          <p:spPr>
            <a:xfrm>
              <a:off x="2852928" y="2830067"/>
              <a:ext cx="524510" cy="1653539"/>
            </a:xfrm>
            <a:custGeom>
              <a:avLst/>
              <a:gdLst/>
              <a:ahLst/>
              <a:cxnLst/>
              <a:rect l="l" t="t" r="r" b="b"/>
              <a:pathLst>
                <a:path w="524510" h="1653539">
                  <a:moveTo>
                    <a:pt x="0" y="1653540"/>
                  </a:moveTo>
                  <a:lnTo>
                    <a:pt x="158496" y="1653540"/>
                  </a:lnTo>
                </a:path>
                <a:path w="524510" h="1653539">
                  <a:moveTo>
                    <a:pt x="0" y="1322832"/>
                  </a:moveTo>
                  <a:lnTo>
                    <a:pt x="158496" y="1322832"/>
                  </a:lnTo>
                </a:path>
                <a:path w="524510" h="1653539">
                  <a:moveTo>
                    <a:pt x="0" y="992124"/>
                  </a:moveTo>
                  <a:lnTo>
                    <a:pt x="158496" y="992124"/>
                  </a:lnTo>
                </a:path>
                <a:path w="524510" h="1653539">
                  <a:moveTo>
                    <a:pt x="0" y="661416"/>
                  </a:moveTo>
                  <a:lnTo>
                    <a:pt x="158496" y="661416"/>
                  </a:lnTo>
                </a:path>
                <a:path w="524510" h="1653539">
                  <a:moveTo>
                    <a:pt x="0" y="330708"/>
                  </a:moveTo>
                  <a:lnTo>
                    <a:pt x="158496" y="330708"/>
                  </a:lnTo>
                </a:path>
                <a:path w="524510" h="1653539">
                  <a:moveTo>
                    <a:pt x="262128" y="0"/>
                  </a:moveTo>
                  <a:lnTo>
                    <a:pt x="524256" y="0"/>
                  </a:lnTo>
                </a:path>
              </a:pathLst>
            </a:custGeom>
            <a:ln w="9144">
              <a:solidFill>
                <a:srgbClr val="858585"/>
              </a:solidFill>
            </a:ln>
          </p:spPr>
          <p:txBody>
            <a:bodyPr wrap="square" lIns="0" tIns="0" rIns="0" bIns="0" rtlCol="0"/>
            <a:lstStyle/>
            <a:p>
              <a:endParaRPr>
                <a:latin typeface="Times New Roman" pitchFamily="18" charset="0"/>
                <a:cs typeface="Times New Roman" pitchFamily="18" charset="0"/>
              </a:endParaRPr>
            </a:p>
          </p:txBody>
        </p:sp>
        <p:sp>
          <p:nvSpPr>
            <p:cNvPr id="21" name="object 21"/>
            <p:cNvSpPr/>
            <p:nvPr/>
          </p:nvSpPr>
          <p:spPr>
            <a:xfrm>
              <a:off x="3011423" y="2641091"/>
              <a:ext cx="104139" cy="2173605"/>
            </a:xfrm>
            <a:custGeom>
              <a:avLst/>
              <a:gdLst/>
              <a:ahLst/>
              <a:cxnLst/>
              <a:rect l="l" t="t" r="r" b="b"/>
              <a:pathLst>
                <a:path w="104139" h="2173604">
                  <a:moveTo>
                    <a:pt x="103631" y="0"/>
                  </a:moveTo>
                  <a:lnTo>
                    <a:pt x="0" y="0"/>
                  </a:lnTo>
                  <a:lnTo>
                    <a:pt x="0" y="2173224"/>
                  </a:lnTo>
                  <a:lnTo>
                    <a:pt x="103631" y="2173224"/>
                  </a:lnTo>
                  <a:lnTo>
                    <a:pt x="103631" y="0"/>
                  </a:lnTo>
                  <a:close/>
                </a:path>
              </a:pathLst>
            </a:custGeom>
            <a:solidFill>
              <a:srgbClr val="4F81BC"/>
            </a:solidFill>
          </p:spPr>
          <p:txBody>
            <a:bodyPr wrap="square" lIns="0" tIns="0" rIns="0" bIns="0" rtlCol="0"/>
            <a:lstStyle/>
            <a:p>
              <a:endParaRPr>
                <a:latin typeface="Times New Roman" pitchFamily="18" charset="0"/>
                <a:cs typeface="Times New Roman" pitchFamily="18" charset="0"/>
              </a:endParaRPr>
            </a:p>
          </p:txBody>
        </p:sp>
        <p:sp>
          <p:nvSpPr>
            <p:cNvPr id="22" name="object 22"/>
            <p:cNvSpPr/>
            <p:nvPr/>
          </p:nvSpPr>
          <p:spPr>
            <a:xfrm>
              <a:off x="3220212" y="2830067"/>
              <a:ext cx="524510" cy="1653539"/>
            </a:xfrm>
            <a:custGeom>
              <a:avLst/>
              <a:gdLst/>
              <a:ahLst/>
              <a:cxnLst/>
              <a:rect l="l" t="t" r="r" b="b"/>
              <a:pathLst>
                <a:path w="524510" h="1653539">
                  <a:moveTo>
                    <a:pt x="0" y="1653540"/>
                  </a:moveTo>
                  <a:lnTo>
                    <a:pt x="156972" y="1653540"/>
                  </a:lnTo>
                </a:path>
                <a:path w="524510" h="1653539">
                  <a:moveTo>
                    <a:pt x="0" y="1322832"/>
                  </a:moveTo>
                  <a:lnTo>
                    <a:pt x="156972" y="1322832"/>
                  </a:lnTo>
                </a:path>
                <a:path w="524510" h="1653539">
                  <a:moveTo>
                    <a:pt x="0" y="992124"/>
                  </a:moveTo>
                  <a:lnTo>
                    <a:pt x="156972" y="992124"/>
                  </a:lnTo>
                </a:path>
                <a:path w="524510" h="1653539">
                  <a:moveTo>
                    <a:pt x="0" y="661416"/>
                  </a:moveTo>
                  <a:lnTo>
                    <a:pt x="156972" y="661416"/>
                  </a:lnTo>
                </a:path>
                <a:path w="524510" h="1653539">
                  <a:moveTo>
                    <a:pt x="0" y="330708"/>
                  </a:moveTo>
                  <a:lnTo>
                    <a:pt x="156972" y="330708"/>
                  </a:lnTo>
                </a:path>
                <a:path w="524510" h="1653539">
                  <a:moveTo>
                    <a:pt x="262127" y="0"/>
                  </a:moveTo>
                  <a:lnTo>
                    <a:pt x="524255" y="0"/>
                  </a:lnTo>
                </a:path>
              </a:pathLst>
            </a:custGeom>
            <a:ln w="9144">
              <a:solidFill>
                <a:srgbClr val="858585"/>
              </a:solidFill>
            </a:ln>
          </p:spPr>
          <p:txBody>
            <a:bodyPr wrap="square" lIns="0" tIns="0" rIns="0" bIns="0" rtlCol="0"/>
            <a:lstStyle/>
            <a:p>
              <a:endParaRPr>
                <a:latin typeface="Times New Roman" pitchFamily="18" charset="0"/>
                <a:cs typeface="Times New Roman" pitchFamily="18" charset="0"/>
              </a:endParaRPr>
            </a:p>
          </p:txBody>
        </p:sp>
        <p:sp>
          <p:nvSpPr>
            <p:cNvPr id="23" name="object 23"/>
            <p:cNvSpPr/>
            <p:nvPr/>
          </p:nvSpPr>
          <p:spPr>
            <a:xfrm>
              <a:off x="3377184" y="2613659"/>
              <a:ext cx="105410" cy="2200910"/>
            </a:xfrm>
            <a:custGeom>
              <a:avLst/>
              <a:gdLst/>
              <a:ahLst/>
              <a:cxnLst/>
              <a:rect l="l" t="t" r="r" b="b"/>
              <a:pathLst>
                <a:path w="105410" h="2200910">
                  <a:moveTo>
                    <a:pt x="105155" y="0"/>
                  </a:moveTo>
                  <a:lnTo>
                    <a:pt x="0" y="0"/>
                  </a:lnTo>
                  <a:lnTo>
                    <a:pt x="0" y="2200656"/>
                  </a:lnTo>
                  <a:lnTo>
                    <a:pt x="105155" y="2200656"/>
                  </a:lnTo>
                  <a:lnTo>
                    <a:pt x="105155" y="0"/>
                  </a:lnTo>
                  <a:close/>
                </a:path>
              </a:pathLst>
            </a:custGeom>
            <a:solidFill>
              <a:srgbClr val="4F81BC"/>
            </a:solidFill>
          </p:spPr>
          <p:txBody>
            <a:bodyPr wrap="square" lIns="0" tIns="0" rIns="0" bIns="0" rtlCol="0"/>
            <a:lstStyle/>
            <a:p>
              <a:endParaRPr>
                <a:latin typeface="Times New Roman" pitchFamily="18" charset="0"/>
                <a:cs typeface="Times New Roman" pitchFamily="18" charset="0"/>
              </a:endParaRPr>
            </a:p>
          </p:txBody>
        </p:sp>
        <p:sp>
          <p:nvSpPr>
            <p:cNvPr id="24" name="object 24"/>
            <p:cNvSpPr/>
            <p:nvPr/>
          </p:nvSpPr>
          <p:spPr>
            <a:xfrm>
              <a:off x="3587495" y="2499359"/>
              <a:ext cx="890269" cy="1984375"/>
            </a:xfrm>
            <a:custGeom>
              <a:avLst/>
              <a:gdLst/>
              <a:ahLst/>
              <a:cxnLst/>
              <a:rect l="l" t="t" r="r" b="b"/>
              <a:pathLst>
                <a:path w="890270" h="1984375">
                  <a:moveTo>
                    <a:pt x="0" y="1984247"/>
                  </a:moveTo>
                  <a:lnTo>
                    <a:pt x="156971" y="1984247"/>
                  </a:lnTo>
                </a:path>
                <a:path w="890270" h="1984375">
                  <a:moveTo>
                    <a:pt x="0" y="1653539"/>
                  </a:moveTo>
                  <a:lnTo>
                    <a:pt x="156971" y="1653539"/>
                  </a:lnTo>
                </a:path>
                <a:path w="890270" h="1984375">
                  <a:moveTo>
                    <a:pt x="0" y="1322832"/>
                  </a:moveTo>
                  <a:lnTo>
                    <a:pt x="156971" y="1322832"/>
                  </a:lnTo>
                </a:path>
                <a:path w="890270" h="1984375">
                  <a:moveTo>
                    <a:pt x="0" y="992124"/>
                  </a:moveTo>
                  <a:lnTo>
                    <a:pt x="156971" y="992124"/>
                  </a:lnTo>
                </a:path>
                <a:path w="890270" h="1984375">
                  <a:moveTo>
                    <a:pt x="0" y="661415"/>
                  </a:moveTo>
                  <a:lnTo>
                    <a:pt x="156971" y="661415"/>
                  </a:lnTo>
                </a:path>
                <a:path w="890270" h="1984375">
                  <a:moveTo>
                    <a:pt x="260603" y="330707"/>
                  </a:moveTo>
                  <a:lnTo>
                    <a:pt x="522731" y="330707"/>
                  </a:lnTo>
                </a:path>
                <a:path w="890270" h="1984375">
                  <a:moveTo>
                    <a:pt x="260603" y="0"/>
                  </a:moveTo>
                  <a:lnTo>
                    <a:pt x="890015" y="0"/>
                  </a:lnTo>
                </a:path>
              </a:pathLst>
            </a:custGeom>
            <a:ln w="9144">
              <a:solidFill>
                <a:srgbClr val="858585"/>
              </a:solidFill>
            </a:ln>
          </p:spPr>
          <p:txBody>
            <a:bodyPr wrap="square" lIns="0" tIns="0" rIns="0" bIns="0" rtlCol="0"/>
            <a:lstStyle/>
            <a:p>
              <a:endParaRPr>
                <a:latin typeface="Times New Roman" pitchFamily="18" charset="0"/>
                <a:cs typeface="Times New Roman" pitchFamily="18" charset="0"/>
              </a:endParaRPr>
            </a:p>
          </p:txBody>
        </p:sp>
        <p:sp>
          <p:nvSpPr>
            <p:cNvPr id="25" name="object 25"/>
            <p:cNvSpPr/>
            <p:nvPr/>
          </p:nvSpPr>
          <p:spPr>
            <a:xfrm>
              <a:off x="3744468" y="2487167"/>
              <a:ext cx="104139" cy="2327275"/>
            </a:xfrm>
            <a:custGeom>
              <a:avLst/>
              <a:gdLst/>
              <a:ahLst/>
              <a:cxnLst/>
              <a:rect l="l" t="t" r="r" b="b"/>
              <a:pathLst>
                <a:path w="104139" h="2327275">
                  <a:moveTo>
                    <a:pt x="103632" y="0"/>
                  </a:moveTo>
                  <a:lnTo>
                    <a:pt x="0" y="0"/>
                  </a:lnTo>
                  <a:lnTo>
                    <a:pt x="0" y="2327148"/>
                  </a:lnTo>
                  <a:lnTo>
                    <a:pt x="103632" y="2327148"/>
                  </a:lnTo>
                  <a:lnTo>
                    <a:pt x="103632" y="0"/>
                  </a:lnTo>
                  <a:close/>
                </a:path>
              </a:pathLst>
            </a:custGeom>
            <a:solidFill>
              <a:srgbClr val="4F81BC"/>
            </a:solidFill>
          </p:spPr>
          <p:txBody>
            <a:bodyPr wrap="square" lIns="0" tIns="0" rIns="0" bIns="0" rtlCol="0"/>
            <a:lstStyle/>
            <a:p>
              <a:endParaRPr>
                <a:latin typeface="Times New Roman" pitchFamily="18" charset="0"/>
                <a:cs typeface="Times New Roman" pitchFamily="18" charset="0"/>
              </a:endParaRPr>
            </a:p>
          </p:txBody>
        </p:sp>
        <p:sp>
          <p:nvSpPr>
            <p:cNvPr id="26" name="object 26"/>
            <p:cNvSpPr/>
            <p:nvPr/>
          </p:nvSpPr>
          <p:spPr>
            <a:xfrm>
              <a:off x="3953256" y="2830067"/>
              <a:ext cx="524510" cy="1653539"/>
            </a:xfrm>
            <a:custGeom>
              <a:avLst/>
              <a:gdLst/>
              <a:ahLst/>
              <a:cxnLst/>
              <a:rect l="l" t="t" r="r" b="b"/>
              <a:pathLst>
                <a:path w="524510" h="1653539">
                  <a:moveTo>
                    <a:pt x="0" y="1653540"/>
                  </a:moveTo>
                  <a:lnTo>
                    <a:pt x="156972" y="1653540"/>
                  </a:lnTo>
                </a:path>
                <a:path w="524510" h="1653539">
                  <a:moveTo>
                    <a:pt x="0" y="1322832"/>
                  </a:moveTo>
                  <a:lnTo>
                    <a:pt x="156972" y="1322832"/>
                  </a:lnTo>
                </a:path>
                <a:path w="524510" h="1653539">
                  <a:moveTo>
                    <a:pt x="0" y="992124"/>
                  </a:moveTo>
                  <a:lnTo>
                    <a:pt x="156972" y="992124"/>
                  </a:lnTo>
                </a:path>
                <a:path w="524510" h="1653539">
                  <a:moveTo>
                    <a:pt x="0" y="661416"/>
                  </a:moveTo>
                  <a:lnTo>
                    <a:pt x="156972" y="661416"/>
                  </a:lnTo>
                </a:path>
                <a:path w="524510" h="1653539">
                  <a:moveTo>
                    <a:pt x="0" y="330708"/>
                  </a:moveTo>
                  <a:lnTo>
                    <a:pt x="156972" y="330708"/>
                  </a:lnTo>
                </a:path>
                <a:path w="524510" h="1653539">
                  <a:moveTo>
                    <a:pt x="262128" y="0"/>
                  </a:moveTo>
                  <a:lnTo>
                    <a:pt x="524256" y="0"/>
                  </a:lnTo>
                </a:path>
              </a:pathLst>
            </a:custGeom>
            <a:ln w="9144">
              <a:solidFill>
                <a:srgbClr val="858585"/>
              </a:solidFill>
            </a:ln>
          </p:spPr>
          <p:txBody>
            <a:bodyPr wrap="square" lIns="0" tIns="0" rIns="0" bIns="0" rtlCol="0"/>
            <a:lstStyle/>
            <a:p>
              <a:endParaRPr>
                <a:latin typeface="Times New Roman" pitchFamily="18" charset="0"/>
                <a:cs typeface="Times New Roman" pitchFamily="18" charset="0"/>
              </a:endParaRPr>
            </a:p>
          </p:txBody>
        </p:sp>
        <p:sp>
          <p:nvSpPr>
            <p:cNvPr id="27" name="object 27"/>
            <p:cNvSpPr/>
            <p:nvPr/>
          </p:nvSpPr>
          <p:spPr>
            <a:xfrm>
              <a:off x="4110227" y="2532887"/>
              <a:ext cx="105410" cy="2281555"/>
            </a:xfrm>
            <a:custGeom>
              <a:avLst/>
              <a:gdLst/>
              <a:ahLst/>
              <a:cxnLst/>
              <a:rect l="l" t="t" r="r" b="b"/>
              <a:pathLst>
                <a:path w="105410" h="2281554">
                  <a:moveTo>
                    <a:pt x="105156" y="0"/>
                  </a:moveTo>
                  <a:lnTo>
                    <a:pt x="0" y="0"/>
                  </a:lnTo>
                  <a:lnTo>
                    <a:pt x="0" y="2281428"/>
                  </a:lnTo>
                  <a:lnTo>
                    <a:pt x="105156" y="2281428"/>
                  </a:lnTo>
                  <a:lnTo>
                    <a:pt x="105156" y="0"/>
                  </a:lnTo>
                  <a:close/>
                </a:path>
              </a:pathLst>
            </a:custGeom>
            <a:solidFill>
              <a:srgbClr val="4F81BC"/>
            </a:solidFill>
          </p:spPr>
          <p:txBody>
            <a:bodyPr wrap="square" lIns="0" tIns="0" rIns="0" bIns="0" rtlCol="0"/>
            <a:lstStyle/>
            <a:p>
              <a:endParaRPr>
                <a:latin typeface="Times New Roman" pitchFamily="18" charset="0"/>
                <a:cs typeface="Times New Roman" pitchFamily="18" charset="0"/>
              </a:endParaRPr>
            </a:p>
          </p:txBody>
        </p:sp>
        <p:sp>
          <p:nvSpPr>
            <p:cNvPr id="28" name="object 28"/>
            <p:cNvSpPr/>
            <p:nvPr/>
          </p:nvSpPr>
          <p:spPr>
            <a:xfrm>
              <a:off x="4320540" y="2499359"/>
              <a:ext cx="445134" cy="1984375"/>
            </a:xfrm>
            <a:custGeom>
              <a:avLst/>
              <a:gdLst/>
              <a:ahLst/>
              <a:cxnLst/>
              <a:rect l="l" t="t" r="r" b="b"/>
              <a:pathLst>
                <a:path w="445135" h="1984375">
                  <a:moveTo>
                    <a:pt x="0" y="1984247"/>
                  </a:moveTo>
                  <a:lnTo>
                    <a:pt x="156972" y="1984247"/>
                  </a:lnTo>
                </a:path>
                <a:path w="445135" h="1984375">
                  <a:moveTo>
                    <a:pt x="0" y="1653539"/>
                  </a:moveTo>
                  <a:lnTo>
                    <a:pt x="156972" y="1653539"/>
                  </a:lnTo>
                </a:path>
                <a:path w="445135" h="1984375">
                  <a:moveTo>
                    <a:pt x="0" y="1322832"/>
                  </a:moveTo>
                  <a:lnTo>
                    <a:pt x="156972" y="1322832"/>
                  </a:lnTo>
                </a:path>
                <a:path w="445135" h="1984375">
                  <a:moveTo>
                    <a:pt x="0" y="992124"/>
                  </a:moveTo>
                  <a:lnTo>
                    <a:pt x="156972" y="992124"/>
                  </a:lnTo>
                </a:path>
                <a:path w="445135" h="1984375">
                  <a:moveTo>
                    <a:pt x="0" y="661415"/>
                  </a:moveTo>
                  <a:lnTo>
                    <a:pt x="156972" y="661415"/>
                  </a:lnTo>
                </a:path>
                <a:path w="445135" h="1984375">
                  <a:moveTo>
                    <a:pt x="262127" y="330707"/>
                  </a:moveTo>
                  <a:lnTo>
                    <a:pt x="445008" y="330707"/>
                  </a:lnTo>
                </a:path>
                <a:path w="445135" h="1984375">
                  <a:moveTo>
                    <a:pt x="262127" y="0"/>
                  </a:moveTo>
                  <a:lnTo>
                    <a:pt x="445008" y="0"/>
                  </a:lnTo>
                </a:path>
              </a:pathLst>
            </a:custGeom>
            <a:ln w="9144">
              <a:solidFill>
                <a:srgbClr val="858585"/>
              </a:solidFill>
            </a:ln>
          </p:spPr>
          <p:txBody>
            <a:bodyPr wrap="square" lIns="0" tIns="0" rIns="0" bIns="0" rtlCol="0"/>
            <a:lstStyle/>
            <a:p>
              <a:endParaRPr>
                <a:latin typeface="Times New Roman" pitchFamily="18" charset="0"/>
                <a:cs typeface="Times New Roman" pitchFamily="18" charset="0"/>
              </a:endParaRPr>
            </a:p>
          </p:txBody>
        </p:sp>
        <p:sp>
          <p:nvSpPr>
            <p:cNvPr id="29" name="object 29"/>
            <p:cNvSpPr/>
            <p:nvPr/>
          </p:nvSpPr>
          <p:spPr>
            <a:xfrm>
              <a:off x="4477512" y="2299715"/>
              <a:ext cx="105410" cy="2514600"/>
            </a:xfrm>
            <a:custGeom>
              <a:avLst/>
              <a:gdLst/>
              <a:ahLst/>
              <a:cxnLst/>
              <a:rect l="l" t="t" r="r" b="b"/>
              <a:pathLst>
                <a:path w="105410" h="2514600">
                  <a:moveTo>
                    <a:pt x="105155" y="0"/>
                  </a:moveTo>
                  <a:lnTo>
                    <a:pt x="0" y="0"/>
                  </a:lnTo>
                  <a:lnTo>
                    <a:pt x="0" y="2514600"/>
                  </a:lnTo>
                  <a:lnTo>
                    <a:pt x="105155" y="2514600"/>
                  </a:lnTo>
                  <a:lnTo>
                    <a:pt x="105155" y="0"/>
                  </a:lnTo>
                  <a:close/>
                </a:path>
              </a:pathLst>
            </a:custGeom>
            <a:solidFill>
              <a:srgbClr val="4F81BC"/>
            </a:solidFill>
          </p:spPr>
          <p:txBody>
            <a:bodyPr wrap="square" lIns="0" tIns="0" rIns="0" bIns="0" rtlCol="0"/>
            <a:lstStyle/>
            <a:p>
              <a:endParaRPr>
                <a:latin typeface="Times New Roman" pitchFamily="18" charset="0"/>
                <a:cs typeface="Times New Roman" pitchFamily="18" charset="0"/>
              </a:endParaRPr>
            </a:p>
          </p:txBody>
        </p:sp>
        <p:sp>
          <p:nvSpPr>
            <p:cNvPr id="30" name="object 30"/>
            <p:cNvSpPr/>
            <p:nvPr/>
          </p:nvSpPr>
          <p:spPr>
            <a:xfrm>
              <a:off x="733044" y="4152900"/>
              <a:ext cx="548640" cy="0"/>
            </a:xfrm>
            <a:custGeom>
              <a:avLst/>
              <a:gdLst/>
              <a:ahLst/>
              <a:cxnLst/>
              <a:rect l="l" t="t" r="r" b="b"/>
              <a:pathLst>
                <a:path w="548640">
                  <a:moveTo>
                    <a:pt x="0" y="0"/>
                  </a:moveTo>
                  <a:lnTo>
                    <a:pt x="182880" y="0"/>
                  </a:lnTo>
                </a:path>
                <a:path w="548640">
                  <a:moveTo>
                    <a:pt x="288036" y="0"/>
                  </a:moveTo>
                  <a:lnTo>
                    <a:pt x="548640" y="0"/>
                  </a:lnTo>
                </a:path>
              </a:pathLst>
            </a:custGeom>
            <a:ln w="9144">
              <a:solidFill>
                <a:srgbClr val="858585"/>
              </a:solidFill>
            </a:ln>
          </p:spPr>
          <p:txBody>
            <a:bodyPr wrap="square" lIns="0" tIns="0" rIns="0" bIns="0" rtlCol="0"/>
            <a:lstStyle/>
            <a:p>
              <a:endParaRPr>
                <a:latin typeface="Times New Roman" pitchFamily="18" charset="0"/>
                <a:cs typeface="Times New Roman" pitchFamily="18" charset="0"/>
              </a:endParaRPr>
            </a:p>
          </p:txBody>
        </p:sp>
        <p:sp>
          <p:nvSpPr>
            <p:cNvPr id="31" name="object 31"/>
            <p:cNvSpPr/>
            <p:nvPr/>
          </p:nvSpPr>
          <p:spPr>
            <a:xfrm>
              <a:off x="810768" y="4582667"/>
              <a:ext cx="105410" cy="231775"/>
            </a:xfrm>
            <a:custGeom>
              <a:avLst/>
              <a:gdLst/>
              <a:ahLst/>
              <a:cxnLst/>
              <a:rect l="l" t="t" r="r" b="b"/>
              <a:pathLst>
                <a:path w="105409" h="231775">
                  <a:moveTo>
                    <a:pt x="105156" y="0"/>
                  </a:moveTo>
                  <a:lnTo>
                    <a:pt x="0" y="0"/>
                  </a:lnTo>
                  <a:lnTo>
                    <a:pt x="0" y="231647"/>
                  </a:lnTo>
                  <a:lnTo>
                    <a:pt x="105156" y="231647"/>
                  </a:lnTo>
                  <a:lnTo>
                    <a:pt x="105156" y="0"/>
                  </a:lnTo>
                  <a:close/>
                </a:path>
              </a:pathLst>
            </a:custGeom>
            <a:solidFill>
              <a:srgbClr val="4F81BC"/>
            </a:solidFill>
          </p:spPr>
          <p:txBody>
            <a:bodyPr wrap="square" lIns="0" tIns="0" rIns="0" bIns="0" rtlCol="0"/>
            <a:lstStyle/>
            <a:p>
              <a:endParaRPr>
                <a:latin typeface="Times New Roman" pitchFamily="18" charset="0"/>
                <a:cs typeface="Times New Roman" pitchFamily="18" charset="0"/>
              </a:endParaRPr>
            </a:p>
          </p:txBody>
        </p:sp>
        <p:sp>
          <p:nvSpPr>
            <p:cNvPr id="32" name="object 32"/>
            <p:cNvSpPr/>
            <p:nvPr/>
          </p:nvSpPr>
          <p:spPr>
            <a:xfrm>
              <a:off x="915924" y="3960875"/>
              <a:ext cx="105410" cy="853440"/>
            </a:xfrm>
            <a:custGeom>
              <a:avLst/>
              <a:gdLst/>
              <a:ahLst/>
              <a:cxnLst/>
              <a:rect l="l" t="t" r="r" b="b"/>
              <a:pathLst>
                <a:path w="105409" h="853439">
                  <a:moveTo>
                    <a:pt x="105156" y="0"/>
                  </a:moveTo>
                  <a:lnTo>
                    <a:pt x="0" y="0"/>
                  </a:lnTo>
                  <a:lnTo>
                    <a:pt x="0" y="853440"/>
                  </a:lnTo>
                  <a:lnTo>
                    <a:pt x="105156" y="853440"/>
                  </a:lnTo>
                  <a:lnTo>
                    <a:pt x="105156" y="0"/>
                  </a:lnTo>
                  <a:close/>
                </a:path>
              </a:pathLst>
            </a:custGeom>
            <a:solidFill>
              <a:srgbClr val="C0504D"/>
            </a:solidFill>
          </p:spPr>
          <p:txBody>
            <a:bodyPr wrap="square" lIns="0" tIns="0" rIns="0" bIns="0" rtlCol="0"/>
            <a:lstStyle/>
            <a:p>
              <a:endParaRPr>
                <a:latin typeface="Times New Roman" pitchFamily="18" charset="0"/>
                <a:cs typeface="Times New Roman" pitchFamily="18" charset="0"/>
              </a:endParaRPr>
            </a:p>
          </p:txBody>
        </p:sp>
        <p:sp>
          <p:nvSpPr>
            <p:cNvPr id="33" name="object 33"/>
            <p:cNvSpPr/>
            <p:nvPr/>
          </p:nvSpPr>
          <p:spPr>
            <a:xfrm>
              <a:off x="1386840" y="4483607"/>
              <a:ext cx="157480" cy="0"/>
            </a:xfrm>
            <a:custGeom>
              <a:avLst/>
              <a:gdLst/>
              <a:ahLst/>
              <a:cxnLst/>
              <a:rect l="l" t="t" r="r" b="b"/>
              <a:pathLst>
                <a:path w="157480">
                  <a:moveTo>
                    <a:pt x="0" y="0"/>
                  </a:moveTo>
                  <a:lnTo>
                    <a:pt x="156972" y="0"/>
                  </a:lnTo>
                </a:path>
              </a:pathLst>
            </a:custGeom>
            <a:ln w="9144">
              <a:solidFill>
                <a:srgbClr val="858585"/>
              </a:solidFill>
            </a:ln>
          </p:spPr>
          <p:txBody>
            <a:bodyPr wrap="square" lIns="0" tIns="0" rIns="0" bIns="0" rtlCol="0"/>
            <a:lstStyle/>
            <a:p>
              <a:endParaRPr>
                <a:latin typeface="Times New Roman" pitchFamily="18" charset="0"/>
                <a:cs typeface="Times New Roman" pitchFamily="18" charset="0"/>
              </a:endParaRPr>
            </a:p>
          </p:txBody>
        </p:sp>
        <p:sp>
          <p:nvSpPr>
            <p:cNvPr id="34" name="object 34"/>
            <p:cNvSpPr/>
            <p:nvPr/>
          </p:nvSpPr>
          <p:spPr>
            <a:xfrm>
              <a:off x="1543812" y="4251959"/>
              <a:ext cx="105410" cy="562610"/>
            </a:xfrm>
            <a:custGeom>
              <a:avLst/>
              <a:gdLst/>
              <a:ahLst/>
              <a:cxnLst/>
              <a:rect l="l" t="t" r="r" b="b"/>
              <a:pathLst>
                <a:path w="105410" h="562610">
                  <a:moveTo>
                    <a:pt x="105156" y="0"/>
                  </a:moveTo>
                  <a:lnTo>
                    <a:pt x="0" y="0"/>
                  </a:lnTo>
                  <a:lnTo>
                    <a:pt x="0" y="562356"/>
                  </a:lnTo>
                  <a:lnTo>
                    <a:pt x="105156" y="562356"/>
                  </a:lnTo>
                  <a:lnTo>
                    <a:pt x="105156" y="0"/>
                  </a:lnTo>
                  <a:close/>
                </a:path>
              </a:pathLst>
            </a:custGeom>
            <a:solidFill>
              <a:srgbClr val="4F81BC"/>
            </a:solidFill>
          </p:spPr>
          <p:txBody>
            <a:bodyPr wrap="square" lIns="0" tIns="0" rIns="0" bIns="0" rtlCol="0"/>
            <a:lstStyle/>
            <a:p>
              <a:endParaRPr>
                <a:latin typeface="Times New Roman" pitchFamily="18" charset="0"/>
                <a:cs typeface="Times New Roman" pitchFamily="18" charset="0"/>
              </a:endParaRPr>
            </a:p>
          </p:txBody>
        </p:sp>
        <p:sp>
          <p:nvSpPr>
            <p:cNvPr id="35" name="object 35"/>
            <p:cNvSpPr/>
            <p:nvPr/>
          </p:nvSpPr>
          <p:spPr>
            <a:xfrm>
              <a:off x="733044" y="3822191"/>
              <a:ext cx="916305" cy="330835"/>
            </a:xfrm>
            <a:custGeom>
              <a:avLst/>
              <a:gdLst/>
              <a:ahLst/>
              <a:cxnLst/>
              <a:rect l="l" t="t" r="r" b="b"/>
              <a:pathLst>
                <a:path w="916305" h="330835">
                  <a:moveTo>
                    <a:pt x="653796" y="330707"/>
                  </a:moveTo>
                  <a:lnTo>
                    <a:pt x="915924" y="330707"/>
                  </a:lnTo>
                </a:path>
                <a:path w="916305" h="330835">
                  <a:moveTo>
                    <a:pt x="0" y="0"/>
                  </a:moveTo>
                  <a:lnTo>
                    <a:pt x="548640" y="0"/>
                  </a:lnTo>
                </a:path>
                <a:path w="916305" h="330835">
                  <a:moveTo>
                    <a:pt x="653796" y="0"/>
                  </a:moveTo>
                  <a:lnTo>
                    <a:pt x="915924" y="0"/>
                  </a:lnTo>
                </a:path>
              </a:pathLst>
            </a:custGeom>
            <a:ln w="9144">
              <a:solidFill>
                <a:srgbClr val="858585"/>
              </a:solidFill>
            </a:ln>
          </p:spPr>
          <p:txBody>
            <a:bodyPr wrap="square" lIns="0" tIns="0" rIns="0" bIns="0" rtlCol="0"/>
            <a:lstStyle/>
            <a:p>
              <a:endParaRPr>
                <a:latin typeface="Times New Roman" pitchFamily="18" charset="0"/>
                <a:cs typeface="Times New Roman" pitchFamily="18" charset="0"/>
              </a:endParaRPr>
            </a:p>
          </p:txBody>
        </p:sp>
        <p:sp>
          <p:nvSpPr>
            <p:cNvPr id="36" name="object 36"/>
            <p:cNvSpPr/>
            <p:nvPr/>
          </p:nvSpPr>
          <p:spPr>
            <a:xfrm>
              <a:off x="1281684" y="3066287"/>
              <a:ext cx="3039110" cy="1748155"/>
            </a:xfrm>
            <a:custGeom>
              <a:avLst/>
              <a:gdLst/>
              <a:ahLst/>
              <a:cxnLst/>
              <a:rect l="l" t="t" r="r" b="b"/>
              <a:pathLst>
                <a:path w="3039110" h="1748154">
                  <a:moveTo>
                    <a:pt x="105156" y="583692"/>
                  </a:moveTo>
                  <a:lnTo>
                    <a:pt x="0" y="583692"/>
                  </a:lnTo>
                  <a:lnTo>
                    <a:pt x="0" y="1748028"/>
                  </a:lnTo>
                  <a:lnTo>
                    <a:pt x="105156" y="1748028"/>
                  </a:lnTo>
                  <a:lnTo>
                    <a:pt x="105156" y="583692"/>
                  </a:lnTo>
                  <a:close/>
                </a:path>
                <a:path w="3039110" h="1748154">
                  <a:moveTo>
                    <a:pt x="472440" y="451104"/>
                  </a:moveTo>
                  <a:lnTo>
                    <a:pt x="367284" y="451104"/>
                  </a:lnTo>
                  <a:lnTo>
                    <a:pt x="367284" y="1748028"/>
                  </a:lnTo>
                  <a:lnTo>
                    <a:pt x="472440" y="1748028"/>
                  </a:lnTo>
                  <a:lnTo>
                    <a:pt x="472440" y="451104"/>
                  </a:lnTo>
                  <a:close/>
                </a:path>
                <a:path w="3039110" h="1748154">
                  <a:moveTo>
                    <a:pt x="838200" y="306324"/>
                  </a:moveTo>
                  <a:lnTo>
                    <a:pt x="734568" y="306324"/>
                  </a:lnTo>
                  <a:lnTo>
                    <a:pt x="734568" y="1748028"/>
                  </a:lnTo>
                  <a:lnTo>
                    <a:pt x="838200" y="1748028"/>
                  </a:lnTo>
                  <a:lnTo>
                    <a:pt x="838200" y="306324"/>
                  </a:lnTo>
                  <a:close/>
                </a:path>
                <a:path w="3039110" h="1748154">
                  <a:moveTo>
                    <a:pt x="1205484" y="150876"/>
                  </a:moveTo>
                  <a:lnTo>
                    <a:pt x="1100328" y="150876"/>
                  </a:lnTo>
                  <a:lnTo>
                    <a:pt x="1100328" y="1748028"/>
                  </a:lnTo>
                  <a:lnTo>
                    <a:pt x="1205484" y="1748028"/>
                  </a:lnTo>
                  <a:lnTo>
                    <a:pt x="1205484" y="150876"/>
                  </a:lnTo>
                  <a:close/>
                </a:path>
                <a:path w="3039110" h="1748154">
                  <a:moveTo>
                    <a:pt x="1571244" y="33528"/>
                  </a:moveTo>
                  <a:lnTo>
                    <a:pt x="1467612" y="33528"/>
                  </a:lnTo>
                  <a:lnTo>
                    <a:pt x="1467612" y="1748028"/>
                  </a:lnTo>
                  <a:lnTo>
                    <a:pt x="1571244" y="1748028"/>
                  </a:lnTo>
                  <a:lnTo>
                    <a:pt x="1571244" y="33528"/>
                  </a:lnTo>
                  <a:close/>
                </a:path>
                <a:path w="3039110" h="1748154">
                  <a:moveTo>
                    <a:pt x="1938528" y="47244"/>
                  </a:moveTo>
                  <a:lnTo>
                    <a:pt x="1833372" y="47244"/>
                  </a:lnTo>
                  <a:lnTo>
                    <a:pt x="1833372" y="1748028"/>
                  </a:lnTo>
                  <a:lnTo>
                    <a:pt x="1938528" y="1748028"/>
                  </a:lnTo>
                  <a:lnTo>
                    <a:pt x="1938528" y="47244"/>
                  </a:lnTo>
                  <a:close/>
                </a:path>
                <a:path w="3039110" h="1748154">
                  <a:moveTo>
                    <a:pt x="2305812" y="0"/>
                  </a:moveTo>
                  <a:lnTo>
                    <a:pt x="2200656" y="0"/>
                  </a:lnTo>
                  <a:lnTo>
                    <a:pt x="2200656" y="1748028"/>
                  </a:lnTo>
                  <a:lnTo>
                    <a:pt x="2305812" y="1748028"/>
                  </a:lnTo>
                  <a:lnTo>
                    <a:pt x="2305812" y="0"/>
                  </a:lnTo>
                  <a:close/>
                </a:path>
                <a:path w="3039110" h="1748154">
                  <a:moveTo>
                    <a:pt x="2671572" y="47244"/>
                  </a:moveTo>
                  <a:lnTo>
                    <a:pt x="2566416" y="47244"/>
                  </a:lnTo>
                  <a:lnTo>
                    <a:pt x="2566416" y="1748028"/>
                  </a:lnTo>
                  <a:lnTo>
                    <a:pt x="2671572" y="1748028"/>
                  </a:lnTo>
                  <a:lnTo>
                    <a:pt x="2671572" y="47244"/>
                  </a:lnTo>
                  <a:close/>
                </a:path>
                <a:path w="3039110" h="1748154">
                  <a:moveTo>
                    <a:pt x="3038856" y="79248"/>
                  </a:moveTo>
                  <a:lnTo>
                    <a:pt x="2933700" y="79248"/>
                  </a:lnTo>
                  <a:lnTo>
                    <a:pt x="2933700" y="1748028"/>
                  </a:lnTo>
                  <a:lnTo>
                    <a:pt x="3038856" y="1748028"/>
                  </a:lnTo>
                  <a:lnTo>
                    <a:pt x="3038856" y="79248"/>
                  </a:lnTo>
                  <a:close/>
                </a:path>
              </a:pathLst>
            </a:custGeom>
            <a:solidFill>
              <a:srgbClr val="C0504D"/>
            </a:solidFill>
          </p:spPr>
          <p:txBody>
            <a:bodyPr wrap="square" lIns="0" tIns="0" rIns="0" bIns="0" rtlCol="0"/>
            <a:lstStyle/>
            <a:p>
              <a:endParaRPr>
                <a:latin typeface="Times New Roman" pitchFamily="18" charset="0"/>
                <a:cs typeface="Times New Roman" pitchFamily="18" charset="0"/>
              </a:endParaRPr>
            </a:p>
          </p:txBody>
        </p:sp>
        <p:sp>
          <p:nvSpPr>
            <p:cNvPr id="37" name="object 37"/>
            <p:cNvSpPr/>
            <p:nvPr/>
          </p:nvSpPr>
          <p:spPr>
            <a:xfrm>
              <a:off x="4686300" y="3160775"/>
              <a:ext cx="79375" cy="1323340"/>
            </a:xfrm>
            <a:custGeom>
              <a:avLst/>
              <a:gdLst/>
              <a:ahLst/>
              <a:cxnLst/>
              <a:rect l="l" t="t" r="r" b="b"/>
              <a:pathLst>
                <a:path w="79375" h="1323339">
                  <a:moveTo>
                    <a:pt x="0" y="1322832"/>
                  </a:moveTo>
                  <a:lnTo>
                    <a:pt x="79248" y="1322832"/>
                  </a:lnTo>
                </a:path>
                <a:path w="79375" h="1323339">
                  <a:moveTo>
                    <a:pt x="0" y="992124"/>
                  </a:moveTo>
                  <a:lnTo>
                    <a:pt x="79248" y="992124"/>
                  </a:lnTo>
                </a:path>
                <a:path w="79375" h="1323339">
                  <a:moveTo>
                    <a:pt x="0" y="661416"/>
                  </a:moveTo>
                  <a:lnTo>
                    <a:pt x="79248" y="661416"/>
                  </a:lnTo>
                </a:path>
                <a:path w="79375" h="1323339">
                  <a:moveTo>
                    <a:pt x="0" y="330708"/>
                  </a:moveTo>
                  <a:lnTo>
                    <a:pt x="79248" y="330708"/>
                  </a:lnTo>
                </a:path>
                <a:path w="79375" h="1323339">
                  <a:moveTo>
                    <a:pt x="0" y="0"/>
                  </a:moveTo>
                  <a:lnTo>
                    <a:pt x="79248" y="0"/>
                  </a:lnTo>
                </a:path>
              </a:pathLst>
            </a:custGeom>
            <a:ln w="9144">
              <a:solidFill>
                <a:srgbClr val="858585"/>
              </a:solidFill>
            </a:ln>
          </p:spPr>
          <p:txBody>
            <a:bodyPr wrap="square" lIns="0" tIns="0" rIns="0" bIns="0" rtlCol="0"/>
            <a:lstStyle/>
            <a:p>
              <a:endParaRPr>
                <a:latin typeface="Times New Roman" pitchFamily="18" charset="0"/>
                <a:cs typeface="Times New Roman" pitchFamily="18" charset="0"/>
              </a:endParaRPr>
            </a:p>
          </p:txBody>
        </p:sp>
        <p:sp>
          <p:nvSpPr>
            <p:cNvPr id="38" name="object 38"/>
            <p:cNvSpPr/>
            <p:nvPr/>
          </p:nvSpPr>
          <p:spPr>
            <a:xfrm>
              <a:off x="4582668" y="3006851"/>
              <a:ext cx="104139" cy="1807845"/>
            </a:xfrm>
            <a:custGeom>
              <a:avLst/>
              <a:gdLst/>
              <a:ahLst/>
              <a:cxnLst/>
              <a:rect l="l" t="t" r="r" b="b"/>
              <a:pathLst>
                <a:path w="104139" h="1807845">
                  <a:moveTo>
                    <a:pt x="103632" y="0"/>
                  </a:moveTo>
                  <a:lnTo>
                    <a:pt x="0" y="0"/>
                  </a:lnTo>
                  <a:lnTo>
                    <a:pt x="0" y="1807464"/>
                  </a:lnTo>
                  <a:lnTo>
                    <a:pt x="103632" y="1807464"/>
                  </a:lnTo>
                  <a:lnTo>
                    <a:pt x="103632" y="0"/>
                  </a:lnTo>
                  <a:close/>
                </a:path>
              </a:pathLst>
            </a:custGeom>
            <a:solidFill>
              <a:srgbClr val="C0504D"/>
            </a:solidFill>
          </p:spPr>
          <p:txBody>
            <a:bodyPr wrap="square" lIns="0" tIns="0" rIns="0" bIns="0" rtlCol="0"/>
            <a:lstStyle/>
            <a:p>
              <a:endParaRPr>
                <a:latin typeface="Times New Roman" pitchFamily="18" charset="0"/>
                <a:cs typeface="Times New Roman" pitchFamily="18" charset="0"/>
              </a:endParaRPr>
            </a:p>
          </p:txBody>
        </p:sp>
        <p:sp>
          <p:nvSpPr>
            <p:cNvPr id="39" name="object 39"/>
            <p:cNvSpPr/>
            <p:nvPr/>
          </p:nvSpPr>
          <p:spPr>
            <a:xfrm>
              <a:off x="667512" y="2168651"/>
              <a:ext cx="4098290" cy="2711450"/>
            </a:xfrm>
            <a:custGeom>
              <a:avLst/>
              <a:gdLst/>
              <a:ahLst/>
              <a:cxnLst/>
              <a:rect l="l" t="t" r="r" b="b"/>
              <a:pathLst>
                <a:path w="4098290" h="2711450">
                  <a:moveTo>
                    <a:pt x="65531" y="0"/>
                  </a:moveTo>
                  <a:lnTo>
                    <a:pt x="4098036" y="0"/>
                  </a:lnTo>
                </a:path>
                <a:path w="4098290" h="2711450">
                  <a:moveTo>
                    <a:pt x="65531" y="2645664"/>
                  </a:moveTo>
                  <a:lnTo>
                    <a:pt x="65531" y="0"/>
                  </a:lnTo>
                </a:path>
                <a:path w="4098290" h="2711450">
                  <a:moveTo>
                    <a:pt x="0" y="2645664"/>
                  </a:moveTo>
                  <a:lnTo>
                    <a:pt x="65531" y="2645664"/>
                  </a:lnTo>
                </a:path>
                <a:path w="4098290" h="2711450">
                  <a:moveTo>
                    <a:pt x="0" y="2314956"/>
                  </a:moveTo>
                  <a:lnTo>
                    <a:pt x="65531" y="2314956"/>
                  </a:lnTo>
                </a:path>
                <a:path w="4098290" h="2711450">
                  <a:moveTo>
                    <a:pt x="0" y="1984248"/>
                  </a:moveTo>
                  <a:lnTo>
                    <a:pt x="65531" y="1984248"/>
                  </a:lnTo>
                </a:path>
                <a:path w="4098290" h="2711450">
                  <a:moveTo>
                    <a:pt x="0" y="1653540"/>
                  </a:moveTo>
                  <a:lnTo>
                    <a:pt x="65531" y="1653540"/>
                  </a:lnTo>
                </a:path>
                <a:path w="4098290" h="2711450">
                  <a:moveTo>
                    <a:pt x="0" y="1322832"/>
                  </a:moveTo>
                  <a:lnTo>
                    <a:pt x="65531" y="1322832"/>
                  </a:lnTo>
                </a:path>
                <a:path w="4098290" h="2711450">
                  <a:moveTo>
                    <a:pt x="0" y="992124"/>
                  </a:moveTo>
                  <a:lnTo>
                    <a:pt x="65531" y="992124"/>
                  </a:lnTo>
                </a:path>
                <a:path w="4098290" h="2711450">
                  <a:moveTo>
                    <a:pt x="0" y="661415"/>
                  </a:moveTo>
                  <a:lnTo>
                    <a:pt x="65531" y="661415"/>
                  </a:lnTo>
                </a:path>
                <a:path w="4098290" h="2711450">
                  <a:moveTo>
                    <a:pt x="0" y="330708"/>
                  </a:moveTo>
                  <a:lnTo>
                    <a:pt x="65531" y="330708"/>
                  </a:lnTo>
                </a:path>
                <a:path w="4098290" h="2711450">
                  <a:moveTo>
                    <a:pt x="0" y="0"/>
                  </a:moveTo>
                  <a:lnTo>
                    <a:pt x="65531" y="0"/>
                  </a:lnTo>
                </a:path>
                <a:path w="4098290" h="2711450">
                  <a:moveTo>
                    <a:pt x="65531" y="2645664"/>
                  </a:moveTo>
                  <a:lnTo>
                    <a:pt x="4098036" y="2645664"/>
                  </a:lnTo>
                </a:path>
                <a:path w="4098290" h="2711450">
                  <a:moveTo>
                    <a:pt x="65531" y="2645664"/>
                  </a:moveTo>
                  <a:lnTo>
                    <a:pt x="65531" y="2711196"/>
                  </a:lnTo>
                </a:path>
                <a:path w="4098290" h="2711450">
                  <a:moveTo>
                    <a:pt x="431291" y="2645664"/>
                  </a:moveTo>
                  <a:lnTo>
                    <a:pt x="431291" y="2711196"/>
                  </a:lnTo>
                </a:path>
                <a:path w="4098290" h="2711450">
                  <a:moveTo>
                    <a:pt x="798576" y="2645664"/>
                  </a:moveTo>
                  <a:lnTo>
                    <a:pt x="798576" y="2711196"/>
                  </a:lnTo>
                </a:path>
                <a:path w="4098290" h="2711450">
                  <a:moveTo>
                    <a:pt x="1164336" y="2645664"/>
                  </a:moveTo>
                  <a:lnTo>
                    <a:pt x="1164336" y="2711196"/>
                  </a:lnTo>
                </a:path>
                <a:path w="4098290" h="2711450">
                  <a:moveTo>
                    <a:pt x="1531620" y="2645664"/>
                  </a:moveTo>
                  <a:lnTo>
                    <a:pt x="1531620" y="2711196"/>
                  </a:lnTo>
                </a:path>
                <a:path w="4098290" h="2711450">
                  <a:moveTo>
                    <a:pt x="1897380" y="2645664"/>
                  </a:moveTo>
                  <a:lnTo>
                    <a:pt x="1897380" y="2711196"/>
                  </a:lnTo>
                </a:path>
                <a:path w="4098290" h="2711450">
                  <a:moveTo>
                    <a:pt x="2264664" y="2645664"/>
                  </a:moveTo>
                  <a:lnTo>
                    <a:pt x="2264664" y="2711196"/>
                  </a:lnTo>
                </a:path>
                <a:path w="4098290" h="2711450">
                  <a:moveTo>
                    <a:pt x="2631948" y="2645664"/>
                  </a:moveTo>
                  <a:lnTo>
                    <a:pt x="2631948" y="2711196"/>
                  </a:lnTo>
                </a:path>
                <a:path w="4098290" h="2711450">
                  <a:moveTo>
                    <a:pt x="2997708" y="2645664"/>
                  </a:moveTo>
                  <a:lnTo>
                    <a:pt x="2997708" y="2711196"/>
                  </a:lnTo>
                </a:path>
                <a:path w="4098290" h="2711450">
                  <a:moveTo>
                    <a:pt x="3364991" y="2645664"/>
                  </a:moveTo>
                  <a:lnTo>
                    <a:pt x="3364991" y="2711196"/>
                  </a:lnTo>
                </a:path>
                <a:path w="4098290" h="2711450">
                  <a:moveTo>
                    <a:pt x="3730752" y="2645664"/>
                  </a:moveTo>
                  <a:lnTo>
                    <a:pt x="3730752" y="2711196"/>
                  </a:lnTo>
                </a:path>
                <a:path w="4098290" h="2711450">
                  <a:moveTo>
                    <a:pt x="4098036" y="2645664"/>
                  </a:moveTo>
                  <a:lnTo>
                    <a:pt x="4098036" y="2711196"/>
                  </a:lnTo>
                </a:path>
              </a:pathLst>
            </a:custGeom>
            <a:ln w="9144">
              <a:solidFill>
                <a:srgbClr val="858585"/>
              </a:solidFill>
            </a:ln>
          </p:spPr>
          <p:txBody>
            <a:bodyPr wrap="square" lIns="0" tIns="0" rIns="0" bIns="0" rtlCol="0"/>
            <a:lstStyle/>
            <a:p>
              <a:endParaRPr>
                <a:latin typeface="Times New Roman" pitchFamily="18" charset="0"/>
                <a:cs typeface="Times New Roman" pitchFamily="18" charset="0"/>
              </a:endParaRPr>
            </a:p>
          </p:txBody>
        </p:sp>
      </p:grpSp>
      <p:sp>
        <p:nvSpPr>
          <p:cNvPr id="40" name="object 40"/>
          <p:cNvSpPr txBox="1"/>
          <p:nvPr/>
        </p:nvSpPr>
        <p:spPr>
          <a:xfrm>
            <a:off x="222300" y="2133600"/>
            <a:ext cx="387300" cy="2757806"/>
          </a:xfrm>
          <a:prstGeom prst="rect">
            <a:avLst/>
          </a:prstGeom>
        </p:spPr>
        <p:txBody>
          <a:bodyPr vert="horz" wrap="square" lIns="0" tIns="99695" rIns="0" bIns="0" rtlCol="0">
            <a:spAutoFit/>
          </a:bodyPr>
          <a:lstStyle/>
          <a:p>
            <a:pPr marR="6985" algn="r">
              <a:lnSpc>
                <a:spcPct val="100000"/>
              </a:lnSpc>
              <a:spcBef>
                <a:spcPts val="785"/>
              </a:spcBef>
            </a:pPr>
            <a:r>
              <a:rPr sz="1400" dirty="0">
                <a:latin typeface="Times New Roman" pitchFamily="18" charset="0"/>
                <a:cs typeface="Times New Roman" pitchFamily="18" charset="0"/>
              </a:rPr>
              <a:t>4</a:t>
            </a:r>
            <a:r>
              <a:rPr sz="1400" spc="-10" dirty="0">
                <a:latin typeface="Times New Roman" pitchFamily="18" charset="0"/>
                <a:cs typeface="Times New Roman" pitchFamily="18" charset="0"/>
              </a:rPr>
              <a:t>0</a:t>
            </a:r>
            <a:r>
              <a:rPr sz="1400" spc="-5" dirty="0">
                <a:latin typeface="Times New Roman" pitchFamily="18" charset="0"/>
                <a:cs typeface="Times New Roman" pitchFamily="18" charset="0"/>
              </a:rPr>
              <a:t>0</a:t>
            </a:r>
            <a:endParaRPr sz="1400" dirty="0">
              <a:latin typeface="Times New Roman" pitchFamily="18" charset="0"/>
              <a:cs typeface="Times New Roman" pitchFamily="18" charset="0"/>
            </a:endParaRPr>
          </a:p>
          <a:p>
            <a:pPr marR="6985" algn="r">
              <a:lnSpc>
                <a:spcPct val="100000"/>
              </a:lnSpc>
              <a:spcBef>
                <a:spcPts val="680"/>
              </a:spcBef>
            </a:pPr>
            <a:r>
              <a:rPr sz="1400" dirty="0">
                <a:latin typeface="Times New Roman" pitchFamily="18" charset="0"/>
                <a:cs typeface="Times New Roman" pitchFamily="18" charset="0"/>
              </a:rPr>
              <a:t>3</a:t>
            </a:r>
            <a:r>
              <a:rPr sz="1400" spc="-10" dirty="0">
                <a:latin typeface="Times New Roman" pitchFamily="18" charset="0"/>
                <a:cs typeface="Times New Roman" pitchFamily="18" charset="0"/>
              </a:rPr>
              <a:t>5</a:t>
            </a:r>
            <a:r>
              <a:rPr sz="1400" spc="-5" dirty="0">
                <a:latin typeface="Times New Roman" pitchFamily="18" charset="0"/>
                <a:cs typeface="Times New Roman" pitchFamily="18" charset="0"/>
              </a:rPr>
              <a:t>0</a:t>
            </a:r>
            <a:endParaRPr sz="1400" dirty="0">
              <a:latin typeface="Times New Roman" pitchFamily="18" charset="0"/>
              <a:cs typeface="Times New Roman" pitchFamily="18" charset="0"/>
            </a:endParaRPr>
          </a:p>
          <a:p>
            <a:pPr marR="6985" algn="r">
              <a:lnSpc>
                <a:spcPct val="100000"/>
              </a:lnSpc>
              <a:spcBef>
                <a:spcPts val="690"/>
              </a:spcBef>
            </a:pPr>
            <a:r>
              <a:rPr sz="1400" dirty="0">
                <a:latin typeface="Times New Roman" pitchFamily="18" charset="0"/>
                <a:cs typeface="Times New Roman" pitchFamily="18" charset="0"/>
              </a:rPr>
              <a:t>3</a:t>
            </a:r>
            <a:r>
              <a:rPr sz="1400" spc="-10" dirty="0">
                <a:latin typeface="Times New Roman" pitchFamily="18" charset="0"/>
                <a:cs typeface="Times New Roman" pitchFamily="18" charset="0"/>
              </a:rPr>
              <a:t>0</a:t>
            </a:r>
            <a:r>
              <a:rPr sz="1400" spc="-5" dirty="0">
                <a:latin typeface="Times New Roman" pitchFamily="18" charset="0"/>
                <a:cs typeface="Times New Roman" pitchFamily="18" charset="0"/>
              </a:rPr>
              <a:t>0</a:t>
            </a:r>
            <a:endParaRPr sz="1400" dirty="0">
              <a:latin typeface="Times New Roman" pitchFamily="18" charset="0"/>
              <a:cs typeface="Times New Roman" pitchFamily="18" charset="0"/>
            </a:endParaRPr>
          </a:p>
          <a:p>
            <a:pPr marR="6985" algn="r">
              <a:lnSpc>
                <a:spcPct val="100000"/>
              </a:lnSpc>
              <a:spcBef>
                <a:spcPts val="685"/>
              </a:spcBef>
            </a:pPr>
            <a:r>
              <a:rPr sz="1400" dirty="0">
                <a:latin typeface="Times New Roman" pitchFamily="18" charset="0"/>
                <a:cs typeface="Times New Roman" pitchFamily="18" charset="0"/>
              </a:rPr>
              <a:t>2</a:t>
            </a:r>
            <a:r>
              <a:rPr sz="1400" spc="-10" dirty="0">
                <a:latin typeface="Times New Roman" pitchFamily="18" charset="0"/>
                <a:cs typeface="Times New Roman" pitchFamily="18" charset="0"/>
              </a:rPr>
              <a:t>5</a:t>
            </a:r>
            <a:r>
              <a:rPr sz="1400" spc="-5" dirty="0">
                <a:latin typeface="Times New Roman" pitchFamily="18" charset="0"/>
                <a:cs typeface="Times New Roman" pitchFamily="18" charset="0"/>
              </a:rPr>
              <a:t>0</a:t>
            </a:r>
            <a:endParaRPr sz="1400" dirty="0">
              <a:latin typeface="Times New Roman" pitchFamily="18" charset="0"/>
              <a:cs typeface="Times New Roman" pitchFamily="18" charset="0"/>
            </a:endParaRPr>
          </a:p>
          <a:p>
            <a:pPr marR="6985" algn="r">
              <a:lnSpc>
                <a:spcPct val="100000"/>
              </a:lnSpc>
              <a:spcBef>
                <a:spcPts val="680"/>
              </a:spcBef>
            </a:pPr>
            <a:r>
              <a:rPr sz="1400" dirty="0">
                <a:latin typeface="Times New Roman" pitchFamily="18" charset="0"/>
                <a:cs typeface="Times New Roman" pitchFamily="18" charset="0"/>
              </a:rPr>
              <a:t>2</a:t>
            </a:r>
            <a:r>
              <a:rPr sz="1400" spc="-10" dirty="0">
                <a:latin typeface="Times New Roman" pitchFamily="18" charset="0"/>
                <a:cs typeface="Times New Roman" pitchFamily="18" charset="0"/>
              </a:rPr>
              <a:t>0</a:t>
            </a:r>
            <a:r>
              <a:rPr sz="1400" spc="-5" dirty="0">
                <a:latin typeface="Times New Roman" pitchFamily="18" charset="0"/>
                <a:cs typeface="Times New Roman" pitchFamily="18" charset="0"/>
              </a:rPr>
              <a:t>0</a:t>
            </a:r>
            <a:endParaRPr sz="1400" dirty="0">
              <a:latin typeface="Times New Roman" pitchFamily="18" charset="0"/>
              <a:cs typeface="Times New Roman" pitchFamily="18" charset="0"/>
            </a:endParaRPr>
          </a:p>
          <a:p>
            <a:pPr marR="6985" algn="r">
              <a:lnSpc>
                <a:spcPct val="100000"/>
              </a:lnSpc>
              <a:spcBef>
                <a:spcPts val="690"/>
              </a:spcBef>
            </a:pPr>
            <a:r>
              <a:rPr sz="1400" dirty="0">
                <a:latin typeface="Times New Roman" pitchFamily="18" charset="0"/>
                <a:cs typeface="Times New Roman" pitchFamily="18" charset="0"/>
              </a:rPr>
              <a:t>1</a:t>
            </a:r>
            <a:r>
              <a:rPr sz="1400" spc="-10" dirty="0">
                <a:latin typeface="Times New Roman" pitchFamily="18" charset="0"/>
                <a:cs typeface="Times New Roman" pitchFamily="18" charset="0"/>
              </a:rPr>
              <a:t>5</a:t>
            </a:r>
            <a:r>
              <a:rPr sz="1400" spc="-5" dirty="0">
                <a:latin typeface="Times New Roman" pitchFamily="18" charset="0"/>
                <a:cs typeface="Times New Roman" pitchFamily="18" charset="0"/>
              </a:rPr>
              <a:t>0</a:t>
            </a:r>
            <a:endParaRPr sz="1400" dirty="0">
              <a:latin typeface="Times New Roman" pitchFamily="18" charset="0"/>
              <a:cs typeface="Times New Roman" pitchFamily="18" charset="0"/>
            </a:endParaRPr>
          </a:p>
          <a:p>
            <a:pPr marR="6985" algn="r">
              <a:lnSpc>
                <a:spcPct val="100000"/>
              </a:lnSpc>
              <a:spcBef>
                <a:spcPts val="680"/>
              </a:spcBef>
            </a:pPr>
            <a:r>
              <a:rPr sz="1400" dirty="0">
                <a:latin typeface="Times New Roman" pitchFamily="18" charset="0"/>
                <a:cs typeface="Times New Roman" pitchFamily="18" charset="0"/>
              </a:rPr>
              <a:t>1</a:t>
            </a:r>
            <a:r>
              <a:rPr sz="1400" spc="-10" dirty="0">
                <a:latin typeface="Times New Roman" pitchFamily="18" charset="0"/>
                <a:cs typeface="Times New Roman" pitchFamily="18" charset="0"/>
              </a:rPr>
              <a:t>0</a:t>
            </a:r>
            <a:r>
              <a:rPr sz="1400" spc="-5" dirty="0">
                <a:latin typeface="Times New Roman" pitchFamily="18" charset="0"/>
                <a:cs typeface="Times New Roman" pitchFamily="18" charset="0"/>
              </a:rPr>
              <a:t>0</a:t>
            </a:r>
            <a:endParaRPr sz="1400" dirty="0">
              <a:latin typeface="Times New Roman" pitchFamily="18" charset="0"/>
              <a:cs typeface="Times New Roman" pitchFamily="18" charset="0"/>
            </a:endParaRPr>
          </a:p>
          <a:p>
            <a:pPr marR="5080" algn="r">
              <a:lnSpc>
                <a:spcPct val="100000"/>
              </a:lnSpc>
              <a:spcBef>
                <a:spcPts val="685"/>
              </a:spcBef>
            </a:pPr>
            <a:r>
              <a:rPr sz="1400" dirty="0">
                <a:latin typeface="Times New Roman" pitchFamily="18" charset="0"/>
                <a:cs typeface="Times New Roman" pitchFamily="18" charset="0"/>
              </a:rPr>
              <a:t>50</a:t>
            </a:r>
          </a:p>
          <a:p>
            <a:pPr marR="6350" algn="r">
              <a:lnSpc>
                <a:spcPct val="100000"/>
              </a:lnSpc>
              <a:spcBef>
                <a:spcPts val="685"/>
              </a:spcBef>
            </a:pPr>
            <a:r>
              <a:rPr sz="1400" spc="-5" dirty="0">
                <a:latin typeface="Times New Roman" pitchFamily="18" charset="0"/>
                <a:cs typeface="Times New Roman" pitchFamily="18" charset="0"/>
              </a:rPr>
              <a:t>0</a:t>
            </a:r>
            <a:endParaRPr sz="1400" dirty="0">
              <a:latin typeface="Times New Roman" pitchFamily="18" charset="0"/>
              <a:cs typeface="Times New Roman" pitchFamily="18" charset="0"/>
            </a:endParaRPr>
          </a:p>
        </p:txBody>
      </p:sp>
      <p:sp>
        <p:nvSpPr>
          <p:cNvPr id="41" name="object 41"/>
          <p:cNvSpPr/>
          <p:nvPr/>
        </p:nvSpPr>
        <p:spPr>
          <a:xfrm>
            <a:off x="388556" y="4998973"/>
            <a:ext cx="4199826" cy="584962"/>
          </a:xfrm>
          <a:prstGeom prst="rect">
            <a:avLst/>
          </a:prstGeom>
          <a:blipFill>
            <a:blip r:embed="rId3" cstate="print"/>
            <a:stretch>
              <a:fillRect/>
            </a:stretch>
          </a:blipFill>
        </p:spPr>
        <p:txBody>
          <a:bodyPr wrap="square" lIns="0" tIns="0" rIns="0" bIns="0" rtlCol="0"/>
          <a:lstStyle/>
          <a:p>
            <a:endParaRPr>
              <a:latin typeface="Times New Roman" pitchFamily="18" charset="0"/>
              <a:cs typeface="Times New Roman" pitchFamily="18" charset="0"/>
            </a:endParaRPr>
          </a:p>
        </p:txBody>
      </p:sp>
      <p:sp>
        <p:nvSpPr>
          <p:cNvPr id="42" name="object 42"/>
          <p:cNvSpPr/>
          <p:nvPr/>
        </p:nvSpPr>
        <p:spPr>
          <a:xfrm>
            <a:off x="4989576" y="3386328"/>
            <a:ext cx="111760" cy="111760"/>
          </a:xfrm>
          <a:custGeom>
            <a:avLst/>
            <a:gdLst/>
            <a:ahLst/>
            <a:cxnLst/>
            <a:rect l="l" t="t" r="r" b="b"/>
            <a:pathLst>
              <a:path w="111760" h="111760">
                <a:moveTo>
                  <a:pt x="111251" y="0"/>
                </a:moveTo>
                <a:lnTo>
                  <a:pt x="0" y="0"/>
                </a:lnTo>
                <a:lnTo>
                  <a:pt x="0" y="111251"/>
                </a:lnTo>
                <a:lnTo>
                  <a:pt x="111251" y="111251"/>
                </a:lnTo>
                <a:lnTo>
                  <a:pt x="111251" y="0"/>
                </a:lnTo>
                <a:close/>
              </a:path>
            </a:pathLst>
          </a:custGeom>
          <a:solidFill>
            <a:srgbClr val="4F81BC"/>
          </a:solidFill>
        </p:spPr>
        <p:txBody>
          <a:bodyPr wrap="square" lIns="0" tIns="0" rIns="0" bIns="0" rtlCol="0"/>
          <a:lstStyle/>
          <a:p>
            <a:endParaRPr>
              <a:latin typeface="Times New Roman" pitchFamily="18" charset="0"/>
              <a:cs typeface="Times New Roman" pitchFamily="18" charset="0"/>
            </a:endParaRPr>
          </a:p>
        </p:txBody>
      </p:sp>
      <p:sp>
        <p:nvSpPr>
          <p:cNvPr id="43" name="object 43"/>
          <p:cNvSpPr txBox="1"/>
          <p:nvPr/>
        </p:nvSpPr>
        <p:spPr>
          <a:xfrm>
            <a:off x="5029200" y="2438400"/>
            <a:ext cx="1860550" cy="1084580"/>
          </a:xfrm>
          <a:prstGeom prst="rect">
            <a:avLst/>
          </a:prstGeom>
        </p:spPr>
        <p:txBody>
          <a:bodyPr vert="horz" wrap="square" lIns="0" tIns="7620" rIns="0" bIns="0" rtlCol="0">
            <a:spAutoFit/>
          </a:bodyPr>
          <a:lstStyle/>
          <a:p>
            <a:pPr marL="12700" marR="22225">
              <a:lnSpc>
                <a:spcPct val="101800"/>
              </a:lnSpc>
              <a:spcBef>
                <a:spcPts val="60"/>
              </a:spcBef>
            </a:pPr>
            <a:r>
              <a:rPr sz="1600" spc="-5" dirty="0">
                <a:latin typeface="Times New Roman" pitchFamily="18" charset="0"/>
                <a:cs typeface="Times New Roman" pitchFamily="18" charset="0"/>
              </a:rPr>
              <a:t>Quality/Certified seed  availability (Lakh</a:t>
            </a:r>
            <a:r>
              <a:rPr sz="1600" spc="-20" dirty="0">
                <a:latin typeface="Times New Roman" pitchFamily="18" charset="0"/>
                <a:cs typeface="Times New Roman" pitchFamily="18" charset="0"/>
              </a:rPr>
              <a:t> </a:t>
            </a:r>
            <a:r>
              <a:rPr sz="1600" spc="-10" dirty="0">
                <a:latin typeface="Times New Roman" pitchFamily="18" charset="0"/>
                <a:cs typeface="Times New Roman" pitchFamily="18" charset="0"/>
              </a:rPr>
              <a:t>q)</a:t>
            </a:r>
            <a:endParaRPr sz="1600" dirty="0">
              <a:latin typeface="Times New Roman" pitchFamily="18" charset="0"/>
              <a:cs typeface="Times New Roman" pitchFamily="18" charset="0"/>
            </a:endParaRPr>
          </a:p>
          <a:p>
            <a:pPr marL="12700" marR="5080">
              <a:lnSpc>
                <a:spcPct val="101699"/>
              </a:lnSpc>
              <a:spcBef>
                <a:spcPts val="560"/>
              </a:spcBef>
            </a:pPr>
            <a:r>
              <a:rPr sz="1600" spc="-5" dirty="0">
                <a:latin typeface="Times New Roman" pitchFamily="18" charset="0"/>
                <a:cs typeface="Times New Roman" pitchFamily="18" charset="0"/>
              </a:rPr>
              <a:t>Food grain</a:t>
            </a:r>
            <a:r>
              <a:rPr sz="1600" spc="-70" dirty="0">
                <a:latin typeface="Times New Roman" pitchFamily="18" charset="0"/>
                <a:cs typeface="Times New Roman" pitchFamily="18" charset="0"/>
              </a:rPr>
              <a:t> </a:t>
            </a:r>
            <a:r>
              <a:rPr sz="1600" spc="-5" dirty="0">
                <a:latin typeface="Times New Roman" pitchFamily="18" charset="0"/>
                <a:cs typeface="Times New Roman" pitchFamily="18" charset="0"/>
              </a:rPr>
              <a:t>production  </a:t>
            </a:r>
            <a:r>
              <a:rPr sz="1600" spc="-10" dirty="0">
                <a:latin typeface="Times New Roman" pitchFamily="18" charset="0"/>
                <a:cs typeface="Times New Roman" pitchFamily="18" charset="0"/>
              </a:rPr>
              <a:t>(MT)</a:t>
            </a:r>
            <a:endParaRPr sz="1600" dirty="0">
              <a:latin typeface="Times New Roman" pitchFamily="18" charset="0"/>
              <a:cs typeface="Times New Roman" pitchFamily="18" charset="0"/>
            </a:endParaRPr>
          </a:p>
        </p:txBody>
      </p:sp>
      <p:sp>
        <p:nvSpPr>
          <p:cNvPr id="44" name="object 44"/>
          <p:cNvSpPr/>
          <p:nvPr/>
        </p:nvSpPr>
        <p:spPr>
          <a:xfrm>
            <a:off x="4989576" y="3953255"/>
            <a:ext cx="111760" cy="111760"/>
          </a:xfrm>
          <a:custGeom>
            <a:avLst/>
            <a:gdLst/>
            <a:ahLst/>
            <a:cxnLst/>
            <a:rect l="l" t="t" r="r" b="b"/>
            <a:pathLst>
              <a:path w="111760" h="111760">
                <a:moveTo>
                  <a:pt x="111251" y="0"/>
                </a:moveTo>
                <a:lnTo>
                  <a:pt x="0" y="0"/>
                </a:lnTo>
                <a:lnTo>
                  <a:pt x="0" y="111252"/>
                </a:lnTo>
                <a:lnTo>
                  <a:pt x="111251" y="111252"/>
                </a:lnTo>
                <a:lnTo>
                  <a:pt x="111251" y="0"/>
                </a:lnTo>
                <a:close/>
              </a:path>
            </a:pathLst>
          </a:custGeom>
          <a:solidFill>
            <a:srgbClr val="C0504D"/>
          </a:solidFill>
        </p:spPr>
        <p:txBody>
          <a:bodyPr wrap="square" lIns="0" tIns="0" rIns="0" bIns="0" rtlCol="0"/>
          <a:lstStyle/>
          <a:p>
            <a:endParaRPr>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7200" y="304800"/>
            <a:ext cx="8229600" cy="487313"/>
          </a:xfrm>
          <a:prstGeom prst="rect">
            <a:avLst/>
          </a:prstGeom>
          <a:solidFill>
            <a:schemeClr val="accent3">
              <a:lumMod val="40000"/>
              <a:lumOff val="60000"/>
            </a:schemeClr>
          </a:solidFill>
          <a:ln>
            <a:solidFill>
              <a:srgbClr val="FF0000"/>
            </a:solidFill>
          </a:ln>
        </p:spPr>
        <p:txBody>
          <a:bodyPr vert="horz" wrap="square" lIns="0" tIns="0" rIns="0" bIns="0" rtlCol="0">
            <a:spAutoFit/>
          </a:bodyPr>
          <a:lstStyle/>
          <a:p>
            <a:pPr marL="471805">
              <a:lnSpc>
                <a:spcPts val="3820"/>
              </a:lnSpc>
            </a:pPr>
            <a:r>
              <a:rPr sz="3200" b="1" spc="-15" dirty="0">
                <a:latin typeface="Times New Roman" pitchFamily="18" charset="0"/>
                <a:cs typeface="Times New Roman" pitchFamily="18" charset="0"/>
              </a:rPr>
              <a:t>Present </a:t>
            </a:r>
            <a:r>
              <a:rPr sz="3200" b="1" dirty="0">
                <a:latin typeface="Times New Roman" pitchFamily="18" charset="0"/>
                <a:cs typeface="Times New Roman" pitchFamily="18" charset="0"/>
              </a:rPr>
              <a:t>Scenario of Seed</a:t>
            </a:r>
            <a:r>
              <a:rPr sz="3200" b="1" spc="-20" dirty="0">
                <a:latin typeface="Times New Roman" pitchFamily="18" charset="0"/>
                <a:cs typeface="Times New Roman" pitchFamily="18" charset="0"/>
              </a:rPr>
              <a:t> </a:t>
            </a:r>
            <a:r>
              <a:rPr sz="3200" b="1" spc="-10" dirty="0">
                <a:latin typeface="Times New Roman" pitchFamily="18" charset="0"/>
                <a:cs typeface="Times New Roman" pitchFamily="18" charset="0"/>
              </a:rPr>
              <a:t>Industry/Strength</a:t>
            </a:r>
            <a:endParaRPr sz="3200" dirty="0">
              <a:latin typeface="Times New Roman" pitchFamily="18" charset="0"/>
              <a:cs typeface="Times New Roman" pitchFamily="18" charset="0"/>
            </a:endParaRPr>
          </a:p>
        </p:txBody>
      </p:sp>
      <p:sp>
        <p:nvSpPr>
          <p:cNvPr id="4" name="object 4"/>
          <p:cNvSpPr txBox="1"/>
          <p:nvPr/>
        </p:nvSpPr>
        <p:spPr>
          <a:xfrm>
            <a:off x="609600" y="1066800"/>
            <a:ext cx="7967980" cy="4999446"/>
          </a:xfrm>
          <a:prstGeom prst="rect">
            <a:avLst/>
          </a:prstGeom>
        </p:spPr>
        <p:txBody>
          <a:bodyPr vert="horz" wrap="square" lIns="0" tIns="13335" rIns="0" bIns="0" rtlCol="0">
            <a:spAutoFit/>
          </a:bodyPr>
          <a:lstStyle/>
          <a:p>
            <a:pPr marL="355600" indent="-342900">
              <a:lnSpc>
                <a:spcPct val="100000"/>
              </a:lnSpc>
              <a:spcBef>
                <a:spcPts val="105"/>
              </a:spcBef>
              <a:buFont typeface="Arial"/>
              <a:buChar char="•"/>
              <a:tabLst>
                <a:tab pos="354965" algn="l"/>
                <a:tab pos="355600" algn="l"/>
              </a:tabLst>
            </a:pPr>
            <a:r>
              <a:rPr sz="2300" b="1" spc="-50" dirty="0">
                <a:solidFill>
                  <a:srgbClr val="6F2F9F"/>
                </a:solidFill>
                <a:latin typeface="Times New Roman" pitchFamily="18" charset="0"/>
                <a:cs typeface="Times New Roman" pitchFamily="18" charset="0"/>
              </a:rPr>
              <a:t>Total </a:t>
            </a:r>
            <a:r>
              <a:rPr sz="2300" b="1" spc="-10" dirty="0">
                <a:solidFill>
                  <a:srgbClr val="6F2F9F"/>
                </a:solidFill>
                <a:latin typeface="Times New Roman" pitchFamily="18" charset="0"/>
                <a:cs typeface="Times New Roman" pitchFamily="18" charset="0"/>
              </a:rPr>
              <a:t>Market </a:t>
            </a:r>
            <a:r>
              <a:rPr sz="2300" b="1" spc="-15" dirty="0">
                <a:solidFill>
                  <a:srgbClr val="6F2F9F"/>
                </a:solidFill>
                <a:latin typeface="Times New Roman" pitchFamily="18" charset="0"/>
                <a:cs typeface="Times New Roman" pitchFamily="18" charset="0"/>
              </a:rPr>
              <a:t>Size </a:t>
            </a:r>
            <a:r>
              <a:rPr sz="2300" b="1" dirty="0">
                <a:solidFill>
                  <a:srgbClr val="6F2F9F"/>
                </a:solidFill>
                <a:latin typeface="Times New Roman" pitchFamily="18" charset="0"/>
                <a:cs typeface="Times New Roman" pitchFamily="18" charset="0"/>
              </a:rPr>
              <a:t>(Million </a:t>
            </a:r>
            <a:r>
              <a:rPr sz="2300" b="1" spc="-5" dirty="0">
                <a:solidFill>
                  <a:srgbClr val="6F2F9F"/>
                </a:solidFill>
                <a:latin typeface="Times New Roman" pitchFamily="18" charset="0"/>
                <a:cs typeface="Times New Roman" pitchFamily="18" charset="0"/>
              </a:rPr>
              <a:t>INR) </a:t>
            </a:r>
            <a:r>
              <a:rPr sz="2300" b="1" dirty="0">
                <a:solidFill>
                  <a:srgbClr val="6F2F9F"/>
                </a:solidFill>
                <a:latin typeface="Times New Roman" pitchFamily="18" charset="0"/>
                <a:cs typeface="Times New Roman" pitchFamily="18" charset="0"/>
              </a:rPr>
              <a:t>:</a:t>
            </a:r>
            <a:r>
              <a:rPr sz="2300" b="1" spc="45" dirty="0">
                <a:solidFill>
                  <a:srgbClr val="6F2F9F"/>
                </a:solidFill>
                <a:latin typeface="Times New Roman" pitchFamily="18" charset="0"/>
                <a:cs typeface="Times New Roman" pitchFamily="18" charset="0"/>
              </a:rPr>
              <a:t> </a:t>
            </a:r>
            <a:r>
              <a:rPr sz="2300" b="1" dirty="0">
                <a:solidFill>
                  <a:srgbClr val="6F2F9F"/>
                </a:solidFill>
                <a:latin typeface="Times New Roman" pitchFamily="18" charset="0"/>
                <a:cs typeface="Times New Roman" pitchFamily="18" charset="0"/>
              </a:rPr>
              <a:t>150,000</a:t>
            </a:r>
            <a:endParaRPr sz="2300" dirty="0">
              <a:latin typeface="Times New Roman" pitchFamily="18" charset="0"/>
              <a:cs typeface="Times New Roman" pitchFamily="18" charset="0"/>
            </a:endParaRPr>
          </a:p>
          <a:p>
            <a:pPr marL="355600" indent="-342900">
              <a:lnSpc>
                <a:spcPct val="100000"/>
              </a:lnSpc>
              <a:buFont typeface="Arial"/>
              <a:buChar char="•"/>
              <a:tabLst>
                <a:tab pos="354965" algn="l"/>
                <a:tab pos="355600" algn="l"/>
              </a:tabLst>
            </a:pPr>
            <a:r>
              <a:rPr sz="2300" b="1" spc="-15" dirty="0">
                <a:solidFill>
                  <a:srgbClr val="FF0000"/>
                </a:solidFill>
                <a:latin typeface="Times New Roman" pitchFamily="18" charset="0"/>
                <a:cs typeface="Times New Roman" pitchFamily="18" charset="0"/>
              </a:rPr>
              <a:t>Market Size </a:t>
            </a:r>
            <a:r>
              <a:rPr sz="2300" b="1" dirty="0">
                <a:solidFill>
                  <a:srgbClr val="FF0000"/>
                </a:solidFill>
                <a:latin typeface="Times New Roman" pitchFamily="18" charset="0"/>
                <a:cs typeface="Times New Roman" pitchFamily="18" charset="0"/>
              </a:rPr>
              <a:t>of </a:t>
            </a:r>
            <a:r>
              <a:rPr sz="2300" b="1" spc="-5" dirty="0">
                <a:solidFill>
                  <a:srgbClr val="FF0000"/>
                </a:solidFill>
                <a:latin typeface="Times New Roman" pitchFamily="18" charset="0"/>
                <a:cs typeface="Times New Roman" pitchFamily="18" charset="0"/>
              </a:rPr>
              <a:t>PSUs </a:t>
            </a:r>
            <a:r>
              <a:rPr sz="2300" b="1" dirty="0">
                <a:solidFill>
                  <a:srgbClr val="FF0000"/>
                </a:solidFill>
                <a:latin typeface="Times New Roman" pitchFamily="18" charset="0"/>
                <a:cs typeface="Times New Roman" pitchFamily="18" charset="0"/>
              </a:rPr>
              <a:t>(Million </a:t>
            </a:r>
            <a:r>
              <a:rPr sz="2300" b="1" spc="-5" dirty="0">
                <a:solidFill>
                  <a:srgbClr val="FF0000"/>
                </a:solidFill>
                <a:latin typeface="Times New Roman" pitchFamily="18" charset="0"/>
                <a:cs typeface="Times New Roman" pitchFamily="18" charset="0"/>
              </a:rPr>
              <a:t>INR) </a:t>
            </a:r>
            <a:r>
              <a:rPr sz="2300" b="1" dirty="0">
                <a:solidFill>
                  <a:srgbClr val="FF0000"/>
                </a:solidFill>
                <a:latin typeface="Times New Roman" pitchFamily="18" charset="0"/>
                <a:cs typeface="Times New Roman" pitchFamily="18" charset="0"/>
              </a:rPr>
              <a:t>:</a:t>
            </a:r>
            <a:r>
              <a:rPr sz="2300" b="1" spc="-20" dirty="0">
                <a:solidFill>
                  <a:srgbClr val="FF0000"/>
                </a:solidFill>
                <a:latin typeface="Times New Roman" pitchFamily="18" charset="0"/>
                <a:cs typeface="Times New Roman" pitchFamily="18" charset="0"/>
              </a:rPr>
              <a:t> </a:t>
            </a:r>
            <a:r>
              <a:rPr sz="2300" b="1" dirty="0">
                <a:solidFill>
                  <a:srgbClr val="FF0000"/>
                </a:solidFill>
                <a:latin typeface="Times New Roman" pitchFamily="18" charset="0"/>
                <a:cs typeface="Times New Roman" pitchFamily="18" charset="0"/>
              </a:rPr>
              <a:t>45,000</a:t>
            </a:r>
            <a:endParaRPr sz="2300" dirty="0">
              <a:latin typeface="Times New Roman" pitchFamily="18" charset="0"/>
              <a:cs typeface="Times New Roman" pitchFamily="18" charset="0"/>
            </a:endParaRPr>
          </a:p>
          <a:p>
            <a:pPr marL="355600" indent="-342900">
              <a:lnSpc>
                <a:spcPct val="100000"/>
              </a:lnSpc>
              <a:buFont typeface="Arial"/>
              <a:buChar char="•"/>
              <a:tabLst>
                <a:tab pos="354965" algn="l"/>
                <a:tab pos="355600" algn="l"/>
              </a:tabLst>
            </a:pPr>
            <a:r>
              <a:rPr sz="2300" b="1" spc="-15" dirty="0">
                <a:solidFill>
                  <a:srgbClr val="E36C09"/>
                </a:solidFill>
                <a:latin typeface="Times New Roman" pitchFamily="18" charset="0"/>
                <a:cs typeface="Times New Roman" pitchFamily="18" charset="0"/>
              </a:rPr>
              <a:t>Market Size </a:t>
            </a:r>
            <a:r>
              <a:rPr sz="2300" b="1" dirty="0">
                <a:solidFill>
                  <a:srgbClr val="E36C09"/>
                </a:solidFill>
                <a:latin typeface="Times New Roman" pitchFamily="18" charset="0"/>
                <a:cs typeface="Times New Roman" pitchFamily="18" charset="0"/>
              </a:rPr>
              <a:t>of Pvt. </a:t>
            </a:r>
            <a:r>
              <a:rPr sz="2300" b="1" spc="-5" dirty="0">
                <a:solidFill>
                  <a:srgbClr val="E36C09"/>
                </a:solidFill>
                <a:latin typeface="Times New Roman" pitchFamily="18" charset="0"/>
                <a:cs typeface="Times New Roman" pitchFamily="18" charset="0"/>
              </a:rPr>
              <a:t>Companies </a:t>
            </a:r>
            <a:r>
              <a:rPr sz="2300" b="1" dirty="0">
                <a:solidFill>
                  <a:srgbClr val="E36C09"/>
                </a:solidFill>
                <a:latin typeface="Times New Roman" pitchFamily="18" charset="0"/>
                <a:cs typeface="Times New Roman" pitchFamily="18" charset="0"/>
              </a:rPr>
              <a:t>: 105,000 (Million</a:t>
            </a:r>
            <a:r>
              <a:rPr sz="2300" b="1" spc="-40" dirty="0">
                <a:solidFill>
                  <a:srgbClr val="E36C09"/>
                </a:solidFill>
                <a:latin typeface="Times New Roman" pitchFamily="18" charset="0"/>
                <a:cs typeface="Times New Roman" pitchFamily="18" charset="0"/>
              </a:rPr>
              <a:t> </a:t>
            </a:r>
            <a:r>
              <a:rPr sz="2300" b="1" spc="-5" dirty="0">
                <a:solidFill>
                  <a:srgbClr val="E36C09"/>
                </a:solidFill>
                <a:latin typeface="Times New Roman" pitchFamily="18" charset="0"/>
                <a:cs typeface="Times New Roman" pitchFamily="18" charset="0"/>
              </a:rPr>
              <a:t>INR)</a:t>
            </a:r>
            <a:endParaRPr sz="2300" dirty="0">
              <a:latin typeface="Times New Roman" pitchFamily="18" charset="0"/>
              <a:cs typeface="Times New Roman" pitchFamily="18" charset="0"/>
            </a:endParaRPr>
          </a:p>
          <a:p>
            <a:pPr marL="355600" indent="-342900">
              <a:lnSpc>
                <a:spcPct val="100000"/>
              </a:lnSpc>
              <a:buFont typeface="Arial"/>
              <a:buChar char="•"/>
              <a:tabLst>
                <a:tab pos="354965" algn="l"/>
                <a:tab pos="355600" algn="l"/>
              </a:tabLst>
            </a:pPr>
            <a:r>
              <a:rPr sz="2300" b="1" spc="-5" dirty="0">
                <a:latin typeface="Times New Roman" pitchFamily="18" charset="0"/>
                <a:cs typeface="Times New Roman" pitchFamily="18" charset="0"/>
              </a:rPr>
              <a:t>Number </a:t>
            </a:r>
            <a:r>
              <a:rPr sz="2300" b="1" dirty="0">
                <a:latin typeface="Times New Roman" pitchFamily="18" charset="0"/>
                <a:cs typeface="Times New Roman" pitchFamily="18" charset="0"/>
              </a:rPr>
              <a:t>of </a:t>
            </a:r>
            <a:r>
              <a:rPr sz="2300" b="1" spc="-5" dirty="0">
                <a:latin typeface="Times New Roman" pitchFamily="18" charset="0"/>
                <a:cs typeface="Times New Roman" pitchFamily="18" charset="0"/>
              </a:rPr>
              <a:t>PSUs including </a:t>
            </a:r>
            <a:r>
              <a:rPr sz="2300" b="1" dirty="0">
                <a:latin typeface="Times New Roman" pitchFamily="18" charset="0"/>
                <a:cs typeface="Times New Roman" pitchFamily="18" charset="0"/>
              </a:rPr>
              <a:t>SSCs. :</a:t>
            </a:r>
            <a:r>
              <a:rPr sz="2300" b="1" spc="-15" dirty="0">
                <a:latin typeface="Times New Roman" pitchFamily="18" charset="0"/>
                <a:cs typeface="Times New Roman" pitchFamily="18" charset="0"/>
              </a:rPr>
              <a:t> </a:t>
            </a:r>
            <a:r>
              <a:rPr sz="2300" b="1" spc="-5" dirty="0">
                <a:latin typeface="Times New Roman" pitchFamily="18" charset="0"/>
                <a:cs typeface="Times New Roman" pitchFamily="18" charset="0"/>
              </a:rPr>
              <a:t>17</a:t>
            </a:r>
            <a:endParaRPr sz="2300" dirty="0">
              <a:latin typeface="Times New Roman" pitchFamily="18" charset="0"/>
              <a:cs typeface="Times New Roman" pitchFamily="18" charset="0"/>
            </a:endParaRPr>
          </a:p>
          <a:p>
            <a:pPr marL="355600" indent="-342900">
              <a:lnSpc>
                <a:spcPct val="100000"/>
              </a:lnSpc>
              <a:buFont typeface="Arial"/>
              <a:buChar char="•"/>
              <a:tabLst>
                <a:tab pos="354965" algn="l"/>
                <a:tab pos="355600" algn="l"/>
              </a:tabLst>
            </a:pPr>
            <a:r>
              <a:rPr sz="2300" b="1" spc="-5" dirty="0">
                <a:solidFill>
                  <a:srgbClr val="6F2F9F"/>
                </a:solidFill>
                <a:latin typeface="Times New Roman" pitchFamily="18" charset="0"/>
                <a:cs typeface="Times New Roman" pitchFamily="18" charset="0"/>
              </a:rPr>
              <a:t>Number </a:t>
            </a:r>
            <a:r>
              <a:rPr sz="2300" b="1" dirty="0">
                <a:solidFill>
                  <a:srgbClr val="6F2F9F"/>
                </a:solidFill>
                <a:latin typeface="Times New Roman" pitchFamily="18" charset="0"/>
                <a:cs typeface="Times New Roman" pitchFamily="18" charset="0"/>
              </a:rPr>
              <a:t>of Pvt. </a:t>
            </a:r>
            <a:r>
              <a:rPr sz="2300" b="1" spc="-5" dirty="0">
                <a:solidFill>
                  <a:srgbClr val="6F2F9F"/>
                </a:solidFill>
                <a:latin typeface="Times New Roman" pitchFamily="18" charset="0"/>
                <a:cs typeface="Times New Roman" pitchFamily="18" charset="0"/>
              </a:rPr>
              <a:t>Companies </a:t>
            </a:r>
            <a:r>
              <a:rPr sz="2300" b="1" dirty="0">
                <a:solidFill>
                  <a:srgbClr val="6F2F9F"/>
                </a:solidFill>
                <a:latin typeface="Times New Roman" pitchFamily="18" charset="0"/>
                <a:cs typeface="Times New Roman" pitchFamily="18" charset="0"/>
              </a:rPr>
              <a:t>: About</a:t>
            </a:r>
            <a:r>
              <a:rPr sz="2300" b="1" spc="5" dirty="0">
                <a:solidFill>
                  <a:srgbClr val="6F2F9F"/>
                </a:solidFill>
                <a:latin typeface="Times New Roman" pitchFamily="18" charset="0"/>
                <a:cs typeface="Times New Roman" pitchFamily="18" charset="0"/>
              </a:rPr>
              <a:t> </a:t>
            </a:r>
            <a:r>
              <a:rPr sz="2300" b="1" spc="-5" dirty="0">
                <a:solidFill>
                  <a:srgbClr val="6F2F9F"/>
                </a:solidFill>
                <a:latin typeface="Times New Roman" pitchFamily="18" charset="0"/>
                <a:cs typeface="Times New Roman" pitchFamily="18" charset="0"/>
              </a:rPr>
              <a:t>500</a:t>
            </a:r>
            <a:endParaRPr sz="2300" dirty="0">
              <a:latin typeface="Times New Roman" pitchFamily="18" charset="0"/>
              <a:cs typeface="Times New Roman" pitchFamily="18" charset="0"/>
            </a:endParaRPr>
          </a:p>
          <a:p>
            <a:pPr marL="355600" indent="-342900">
              <a:lnSpc>
                <a:spcPct val="100000"/>
              </a:lnSpc>
              <a:spcBef>
                <a:spcPts val="550"/>
              </a:spcBef>
              <a:buFont typeface="Arial"/>
              <a:buChar char="•"/>
              <a:tabLst>
                <a:tab pos="354965" algn="l"/>
                <a:tab pos="355600" algn="l"/>
              </a:tabLst>
            </a:pPr>
            <a:r>
              <a:rPr sz="2300" b="1" spc="-10" dirty="0">
                <a:solidFill>
                  <a:srgbClr val="6F2F9F"/>
                </a:solidFill>
                <a:latin typeface="Times New Roman" pitchFamily="18" charset="0"/>
                <a:cs typeface="Times New Roman" pitchFamily="18" charset="0"/>
              </a:rPr>
              <a:t>AICRPs </a:t>
            </a:r>
            <a:r>
              <a:rPr sz="2300" b="1" dirty="0">
                <a:solidFill>
                  <a:srgbClr val="6F2F9F"/>
                </a:solidFill>
                <a:latin typeface="Times New Roman" pitchFamily="18" charset="0"/>
                <a:cs typeface="Times New Roman" pitchFamily="18" charset="0"/>
              </a:rPr>
              <a:t>- </a:t>
            </a:r>
            <a:r>
              <a:rPr sz="2300" b="1" spc="-5" dirty="0">
                <a:solidFill>
                  <a:srgbClr val="6F2F9F"/>
                </a:solidFill>
                <a:latin typeface="Times New Roman" pitchFamily="18" charset="0"/>
                <a:cs typeface="Times New Roman" pitchFamily="18" charset="0"/>
              </a:rPr>
              <a:t>released 8187 varieties </a:t>
            </a:r>
            <a:r>
              <a:rPr sz="2300" b="1" dirty="0">
                <a:solidFill>
                  <a:srgbClr val="6F2F9F"/>
                </a:solidFill>
                <a:latin typeface="Times New Roman" pitchFamily="18" charset="0"/>
                <a:cs typeface="Times New Roman" pitchFamily="18" charset="0"/>
              </a:rPr>
              <a:t>and </a:t>
            </a:r>
            <a:r>
              <a:rPr sz="2300" b="1" spc="-5" dirty="0">
                <a:solidFill>
                  <a:srgbClr val="6F2F9F"/>
                </a:solidFill>
                <a:latin typeface="Times New Roman" pitchFamily="18" charset="0"/>
                <a:cs typeface="Times New Roman" pitchFamily="18" charset="0"/>
              </a:rPr>
              <a:t>hybrids </a:t>
            </a:r>
            <a:r>
              <a:rPr sz="2300" b="1" dirty="0">
                <a:solidFill>
                  <a:srgbClr val="6F2F9F"/>
                </a:solidFill>
                <a:latin typeface="Times New Roman" pitchFamily="18" charset="0"/>
                <a:cs typeface="Times New Roman" pitchFamily="18" charset="0"/>
              </a:rPr>
              <a:t>in </a:t>
            </a:r>
            <a:r>
              <a:rPr sz="2300" b="1" spc="-10" dirty="0">
                <a:solidFill>
                  <a:srgbClr val="6F2F9F"/>
                </a:solidFill>
                <a:latin typeface="Times New Roman" pitchFamily="18" charset="0"/>
                <a:cs typeface="Times New Roman" pitchFamily="18" charset="0"/>
              </a:rPr>
              <a:t>different</a:t>
            </a:r>
            <a:r>
              <a:rPr sz="2300" b="1" spc="-70" dirty="0">
                <a:solidFill>
                  <a:srgbClr val="6F2F9F"/>
                </a:solidFill>
                <a:latin typeface="Times New Roman" pitchFamily="18" charset="0"/>
                <a:cs typeface="Times New Roman" pitchFamily="18" charset="0"/>
              </a:rPr>
              <a:t> </a:t>
            </a:r>
            <a:r>
              <a:rPr sz="2300" b="1" spc="-10" dirty="0">
                <a:solidFill>
                  <a:srgbClr val="6F2F9F"/>
                </a:solidFill>
                <a:latin typeface="Times New Roman" pitchFamily="18" charset="0"/>
                <a:cs typeface="Times New Roman" pitchFamily="18" charset="0"/>
              </a:rPr>
              <a:t>crops</a:t>
            </a:r>
            <a:endParaRPr sz="2300" dirty="0">
              <a:latin typeface="Times New Roman" pitchFamily="18" charset="0"/>
              <a:cs typeface="Times New Roman" pitchFamily="18" charset="0"/>
            </a:endParaRPr>
          </a:p>
          <a:p>
            <a:pPr marL="355600" marR="198120" indent="-342900">
              <a:lnSpc>
                <a:spcPct val="100000"/>
              </a:lnSpc>
              <a:spcBef>
                <a:spcPts val="555"/>
              </a:spcBef>
              <a:buFont typeface="Arial"/>
              <a:buChar char="•"/>
              <a:tabLst>
                <a:tab pos="354965" algn="l"/>
                <a:tab pos="355600" algn="l"/>
              </a:tabLst>
            </a:pPr>
            <a:r>
              <a:rPr sz="2300" b="1" spc="-5" dirty="0">
                <a:solidFill>
                  <a:srgbClr val="6F2F9F"/>
                </a:solidFill>
                <a:latin typeface="Times New Roman" pitchFamily="18" charset="0"/>
                <a:cs typeface="Times New Roman" pitchFamily="18" charset="0"/>
              </a:rPr>
              <a:t>Strong </a:t>
            </a:r>
            <a:r>
              <a:rPr sz="2300" b="1" spc="-10" dirty="0">
                <a:solidFill>
                  <a:srgbClr val="6F2F9F"/>
                </a:solidFill>
                <a:latin typeface="Times New Roman" pitchFamily="18" charset="0"/>
                <a:cs typeface="Times New Roman" pitchFamily="18" charset="0"/>
              </a:rPr>
              <a:t>research </a:t>
            </a:r>
            <a:r>
              <a:rPr sz="2300" b="1" dirty="0">
                <a:solidFill>
                  <a:srgbClr val="6F2F9F"/>
                </a:solidFill>
                <a:latin typeface="Times New Roman" pitchFamily="18" charset="0"/>
                <a:cs typeface="Times New Roman" pitchFamily="18" charset="0"/>
              </a:rPr>
              <a:t>base and </a:t>
            </a:r>
            <a:r>
              <a:rPr sz="2300" b="1" spc="-5" dirty="0">
                <a:solidFill>
                  <a:srgbClr val="6F2F9F"/>
                </a:solidFill>
                <a:latin typeface="Times New Roman" pitchFamily="18" charset="0"/>
                <a:cs typeface="Times New Roman" pitchFamily="18" charset="0"/>
              </a:rPr>
              <a:t>network of </a:t>
            </a:r>
            <a:r>
              <a:rPr sz="2300" b="1" dirty="0">
                <a:solidFill>
                  <a:srgbClr val="6F2F9F"/>
                </a:solidFill>
                <a:latin typeface="Times New Roman" pitchFamily="18" charset="0"/>
                <a:cs typeface="Times New Roman" pitchFamily="18" charset="0"/>
              </a:rPr>
              <a:t>public and </a:t>
            </a:r>
            <a:r>
              <a:rPr sz="2300" b="1" spc="-15" dirty="0">
                <a:solidFill>
                  <a:srgbClr val="6F2F9F"/>
                </a:solidFill>
                <a:latin typeface="Times New Roman" pitchFamily="18" charset="0"/>
                <a:cs typeface="Times New Roman" pitchFamily="18" charset="0"/>
              </a:rPr>
              <a:t>private </a:t>
            </a:r>
            <a:r>
              <a:rPr sz="2300" b="1" spc="-20" dirty="0">
                <a:solidFill>
                  <a:srgbClr val="6F2F9F"/>
                </a:solidFill>
                <a:latin typeface="Times New Roman" pitchFamily="18" charset="0"/>
                <a:cs typeface="Times New Roman" pitchFamily="18" charset="0"/>
              </a:rPr>
              <a:t>stake  </a:t>
            </a:r>
            <a:r>
              <a:rPr sz="2300" b="1" spc="-5" dirty="0">
                <a:solidFill>
                  <a:srgbClr val="6F2F9F"/>
                </a:solidFill>
                <a:latin typeface="Times New Roman" pitchFamily="18" charset="0"/>
                <a:cs typeface="Times New Roman" pitchFamily="18" charset="0"/>
              </a:rPr>
              <a:t>holders</a:t>
            </a:r>
            <a:endParaRPr sz="2300" dirty="0">
              <a:latin typeface="Times New Roman" pitchFamily="18" charset="0"/>
              <a:cs typeface="Times New Roman" pitchFamily="18" charset="0"/>
            </a:endParaRPr>
          </a:p>
          <a:p>
            <a:pPr marL="355600" indent="-342900">
              <a:lnSpc>
                <a:spcPct val="100000"/>
              </a:lnSpc>
              <a:spcBef>
                <a:spcPts val="555"/>
              </a:spcBef>
              <a:buFont typeface="Arial"/>
              <a:buChar char="•"/>
              <a:tabLst>
                <a:tab pos="354965" algn="l"/>
                <a:tab pos="355600" algn="l"/>
              </a:tabLst>
            </a:pPr>
            <a:r>
              <a:rPr sz="2300" b="1" spc="-10" dirty="0">
                <a:solidFill>
                  <a:srgbClr val="6F2F9F"/>
                </a:solidFill>
                <a:latin typeface="Times New Roman" pitchFamily="18" charset="0"/>
                <a:cs typeface="Times New Roman" pitchFamily="18" charset="0"/>
              </a:rPr>
              <a:t>Plant </a:t>
            </a:r>
            <a:r>
              <a:rPr sz="2300" b="1" spc="-5" dirty="0">
                <a:solidFill>
                  <a:srgbClr val="6F2F9F"/>
                </a:solidFill>
                <a:latin typeface="Times New Roman" pitchFamily="18" charset="0"/>
                <a:cs typeface="Times New Roman" pitchFamily="18" charset="0"/>
              </a:rPr>
              <a:t>Genetic </a:t>
            </a:r>
            <a:r>
              <a:rPr sz="2300" b="1" spc="-10" dirty="0">
                <a:solidFill>
                  <a:srgbClr val="6F2F9F"/>
                </a:solidFill>
                <a:latin typeface="Times New Roman" pitchFamily="18" charset="0"/>
                <a:cs typeface="Times New Roman" pitchFamily="18" charset="0"/>
              </a:rPr>
              <a:t>Resources </a:t>
            </a:r>
            <a:r>
              <a:rPr sz="2300" b="1" dirty="0">
                <a:solidFill>
                  <a:srgbClr val="6F2F9F"/>
                </a:solidFill>
                <a:latin typeface="Times New Roman" pitchFamily="18" charset="0"/>
                <a:cs typeface="Times New Roman" pitchFamily="18" charset="0"/>
              </a:rPr>
              <a:t>(PGR) </a:t>
            </a:r>
            <a:r>
              <a:rPr sz="2300" b="1" spc="-15" dirty="0">
                <a:solidFill>
                  <a:srgbClr val="6F2F9F"/>
                </a:solidFill>
                <a:latin typeface="Times New Roman" pitchFamily="18" charset="0"/>
                <a:cs typeface="Times New Roman" pitchFamily="18" charset="0"/>
              </a:rPr>
              <a:t>for </a:t>
            </a:r>
            <a:r>
              <a:rPr sz="2300" b="1" spc="-10" dirty="0">
                <a:solidFill>
                  <a:srgbClr val="6F2F9F"/>
                </a:solidFill>
                <a:latin typeface="Times New Roman" pitchFamily="18" charset="0"/>
                <a:cs typeface="Times New Roman" pitchFamily="18" charset="0"/>
              </a:rPr>
              <a:t>trait</a:t>
            </a:r>
            <a:r>
              <a:rPr sz="2300" b="1" spc="10" dirty="0">
                <a:solidFill>
                  <a:srgbClr val="6F2F9F"/>
                </a:solidFill>
                <a:latin typeface="Times New Roman" pitchFamily="18" charset="0"/>
                <a:cs typeface="Times New Roman" pitchFamily="18" charset="0"/>
              </a:rPr>
              <a:t> </a:t>
            </a:r>
            <a:r>
              <a:rPr sz="2300" b="1" spc="-10" dirty="0">
                <a:solidFill>
                  <a:srgbClr val="6F2F9F"/>
                </a:solidFill>
                <a:latin typeface="Times New Roman" pitchFamily="18" charset="0"/>
                <a:cs typeface="Times New Roman" pitchFamily="18" charset="0"/>
              </a:rPr>
              <a:t>development</a:t>
            </a:r>
            <a:endParaRPr sz="2300" dirty="0">
              <a:latin typeface="Times New Roman" pitchFamily="18" charset="0"/>
              <a:cs typeface="Times New Roman" pitchFamily="18" charset="0"/>
            </a:endParaRPr>
          </a:p>
          <a:p>
            <a:pPr marL="355600" indent="-342900">
              <a:lnSpc>
                <a:spcPct val="100000"/>
              </a:lnSpc>
              <a:spcBef>
                <a:spcPts val="550"/>
              </a:spcBef>
              <a:buFont typeface="Arial"/>
              <a:buChar char="•"/>
              <a:tabLst>
                <a:tab pos="354965" algn="l"/>
                <a:tab pos="355600" algn="l"/>
              </a:tabLst>
            </a:pPr>
            <a:r>
              <a:rPr sz="2300" b="1" spc="-25" dirty="0">
                <a:solidFill>
                  <a:srgbClr val="6F2F9F"/>
                </a:solidFill>
                <a:latin typeface="Times New Roman" pitchFamily="18" charset="0"/>
                <a:cs typeface="Times New Roman" pitchFamily="18" charset="0"/>
              </a:rPr>
              <a:t>Well </a:t>
            </a:r>
            <a:r>
              <a:rPr sz="2300" b="1" spc="-5" dirty="0">
                <a:solidFill>
                  <a:srgbClr val="6F2F9F"/>
                </a:solidFill>
                <a:latin typeface="Times New Roman" pitchFamily="18" charset="0"/>
                <a:cs typeface="Times New Roman" pitchFamily="18" charset="0"/>
              </a:rPr>
              <a:t>established </a:t>
            </a:r>
            <a:r>
              <a:rPr sz="2300" b="1" dirty="0">
                <a:solidFill>
                  <a:srgbClr val="6F2F9F"/>
                </a:solidFill>
                <a:latin typeface="Times New Roman" pitchFamily="18" charset="0"/>
                <a:cs typeface="Times New Roman" pitchFamily="18" charset="0"/>
              </a:rPr>
              <a:t>seed </a:t>
            </a:r>
            <a:r>
              <a:rPr sz="2300" b="1" spc="-10" dirty="0">
                <a:solidFill>
                  <a:srgbClr val="6F2F9F"/>
                </a:solidFill>
                <a:latin typeface="Times New Roman" pitchFamily="18" charset="0"/>
                <a:cs typeface="Times New Roman" pitchFamily="18" charset="0"/>
              </a:rPr>
              <a:t>regulatory </a:t>
            </a:r>
            <a:r>
              <a:rPr sz="2300" b="1" dirty="0">
                <a:solidFill>
                  <a:srgbClr val="6F2F9F"/>
                </a:solidFill>
                <a:latin typeface="Times New Roman" pitchFamily="18" charset="0"/>
                <a:cs typeface="Times New Roman" pitchFamily="18" charset="0"/>
              </a:rPr>
              <a:t>and </a:t>
            </a:r>
            <a:r>
              <a:rPr sz="2300" b="1" spc="-5" dirty="0">
                <a:solidFill>
                  <a:srgbClr val="6F2F9F"/>
                </a:solidFill>
                <a:latin typeface="Times New Roman" pitchFamily="18" charset="0"/>
                <a:cs typeface="Times New Roman" pitchFamily="18" charset="0"/>
              </a:rPr>
              <a:t>legislative </a:t>
            </a:r>
            <a:r>
              <a:rPr sz="2300" b="1" spc="-10" dirty="0">
                <a:solidFill>
                  <a:srgbClr val="6F2F9F"/>
                </a:solidFill>
                <a:latin typeface="Times New Roman" pitchFamily="18" charset="0"/>
                <a:cs typeface="Times New Roman" pitchFamily="18" charset="0"/>
              </a:rPr>
              <a:t>frame</a:t>
            </a:r>
            <a:r>
              <a:rPr sz="2300" b="1" spc="-25" dirty="0">
                <a:solidFill>
                  <a:srgbClr val="6F2F9F"/>
                </a:solidFill>
                <a:latin typeface="Times New Roman" pitchFamily="18" charset="0"/>
                <a:cs typeface="Times New Roman" pitchFamily="18" charset="0"/>
              </a:rPr>
              <a:t> </a:t>
            </a:r>
            <a:r>
              <a:rPr sz="2300" b="1" spc="-10" dirty="0">
                <a:solidFill>
                  <a:srgbClr val="6F2F9F"/>
                </a:solidFill>
                <a:latin typeface="Times New Roman" pitchFamily="18" charset="0"/>
                <a:cs typeface="Times New Roman" pitchFamily="18" charset="0"/>
              </a:rPr>
              <a:t>work</a:t>
            </a:r>
            <a:endParaRPr sz="2300" dirty="0">
              <a:latin typeface="Times New Roman" pitchFamily="18" charset="0"/>
              <a:cs typeface="Times New Roman" pitchFamily="18" charset="0"/>
            </a:endParaRPr>
          </a:p>
          <a:p>
            <a:pPr marL="355600" marR="5080" indent="-342900">
              <a:lnSpc>
                <a:spcPct val="100000"/>
              </a:lnSpc>
              <a:spcBef>
                <a:spcPts val="555"/>
              </a:spcBef>
              <a:buFont typeface="Arial"/>
              <a:buChar char="•"/>
              <a:tabLst>
                <a:tab pos="354965" algn="l"/>
                <a:tab pos="355600" algn="l"/>
              </a:tabLst>
            </a:pPr>
            <a:r>
              <a:rPr sz="2300" b="1" dirty="0">
                <a:solidFill>
                  <a:srgbClr val="6F2F9F"/>
                </a:solidFill>
                <a:latin typeface="Times New Roman" pitchFamily="18" charset="0"/>
                <a:cs typeface="Times New Roman" pitchFamily="18" charset="0"/>
              </a:rPr>
              <a:t>Seed quality </a:t>
            </a:r>
            <a:r>
              <a:rPr sz="2300" b="1" spc="-5" dirty="0">
                <a:solidFill>
                  <a:srgbClr val="6F2F9F"/>
                </a:solidFill>
                <a:latin typeface="Times New Roman" pitchFamily="18" charset="0"/>
                <a:cs typeface="Times New Roman" pitchFamily="18" charset="0"/>
              </a:rPr>
              <a:t>assurance: </a:t>
            </a:r>
            <a:r>
              <a:rPr sz="2300" b="1" dirty="0">
                <a:solidFill>
                  <a:srgbClr val="6F2F9F"/>
                </a:solidFill>
                <a:latin typeface="Times New Roman" pitchFamily="18" charset="0"/>
                <a:cs typeface="Times New Roman" pitchFamily="18" charset="0"/>
              </a:rPr>
              <a:t>22 Seed </a:t>
            </a:r>
            <a:r>
              <a:rPr sz="2300" b="1" spc="-5" dirty="0">
                <a:solidFill>
                  <a:srgbClr val="6F2F9F"/>
                </a:solidFill>
                <a:latin typeface="Times New Roman" pitchFamily="18" charset="0"/>
                <a:cs typeface="Times New Roman" pitchFamily="18" charset="0"/>
              </a:rPr>
              <a:t>Certification Agencies </a:t>
            </a:r>
            <a:r>
              <a:rPr sz="2300" b="1" dirty="0">
                <a:solidFill>
                  <a:srgbClr val="6F2F9F"/>
                </a:solidFill>
                <a:latin typeface="Times New Roman" pitchFamily="18" charset="0"/>
                <a:cs typeface="Times New Roman" pitchFamily="18" charset="0"/>
              </a:rPr>
              <a:t>and 126  notified seed </a:t>
            </a:r>
            <a:r>
              <a:rPr sz="2300" b="1" spc="-5" dirty="0">
                <a:solidFill>
                  <a:srgbClr val="6F2F9F"/>
                </a:solidFill>
                <a:latin typeface="Times New Roman" pitchFamily="18" charset="0"/>
                <a:cs typeface="Times New Roman" pitchFamily="18" charset="0"/>
              </a:rPr>
              <a:t>testing</a:t>
            </a:r>
            <a:r>
              <a:rPr sz="2300" b="1" spc="-40" dirty="0">
                <a:solidFill>
                  <a:srgbClr val="6F2F9F"/>
                </a:solidFill>
                <a:latin typeface="Times New Roman" pitchFamily="18" charset="0"/>
                <a:cs typeface="Times New Roman" pitchFamily="18" charset="0"/>
              </a:rPr>
              <a:t> </a:t>
            </a:r>
            <a:r>
              <a:rPr sz="2300" b="1" spc="-10" dirty="0">
                <a:solidFill>
                  <a:srgbClr val="6F2F9F"/>
                </a:solidFill>
                <a:latin typeface="Times New Roman" pitchFamily="18" charset="0"/>
                <a:cs typeface="Times New Roman" pitchFamily="18" charset="0"/>
              </a:rPr>
              <a:t>laboratories</a:t>
            </a:r>
            <a:endParaRPr sz="2300"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78990" y="134264"/>
            <a:ext cx="5812409" cy="627736"/>
          </a:xfrm>
          <a:prstGeom prst="rect">
            <a:avLst/>
          </a:prstGeom>
        </p:spPr>
        <p:txBody>
          <a:bodyPr vert="horz" wrap="square" lIns="0" tIns="12065" rIns="0" bIns="0" rtlCol="0">
            <a:spAutoFit/>
          </a:bodyPr>
          <a:lstStyle/>
          <a:p>
            <a:pPr marL="12700">
              <a:lnSpc>
                <a:spcPct val="100000"/>
              </a:lnSpc>
              <a:spcBef>
                <a:spcPts val="95"/>
              </a:spcBef>
            </a:pPr>
            <a:r>
              <a:rPr sz="4000" b="1" spc="-5" dirty="0">
                <a:solidFill>
                  <a:srgbClr val="0F243E"/>
                </a:solidFill>
                <a:latin typeface="Times New Roman" pitchFamily="18" charset="0"/>
                <a:cs typeface="Times New Roman" pitchFamily="18" charset="0"/>
              </a:rPr>
              <a:t>Ensuring Access </a:t>
            </a:r>
            <a:r>
              <a:rPr sz="4000" b="1" spc="-25" dirty="0">
                <a:solidFill>
                  <a:srgbClr val="0F243E"/>
                </a:solidFill>
                <a:latin typeface="Times New Roman" pitchFamily="18" charset="0"/>
                <a:cs typeface="Times New Roman" pitchFamily="18" charset="0"/>
              </a:rPr>
              <a:t>to</a:t>
            </a:r>
            <a:r>
              <a:rPr sz="4000" b="1" spc="10" dirty="0">
                <a:solidFill>
                  <a:srgbClr val="0F243E"/>
                </a:solidFill>
                <a:latin typeface="Times New Roman" pitchFamily="18" charset="0"/>
                <a:cs typeface="Times New Roman" pitchFamily="18" charset="0"/>
              </a:rPr>
              <a:t> </a:t>
            </a:r>
            <a:r>
              <a:rPr sz="4000" b="1" spc="-5" dirty="0">
                <a:solidFill>
                  <a:srgbClr val="0F243E"/>
                </a:solidFill>
                <a:latin typeface="Times New Roman" pitchFamily="18" charset="0"/>
                <a:cs typeface="Times New Roman" pitchFamily="18" charset="0"/>
              </a:rPr>
              <a:t>Seed</a:t>
            </a:r>
            <a:endParaRPr sz="4000" dirty="0">
              <a:latin typeface="Times New Roman" pitchFamily="18" charset="0"/>
              <a:cs typeface="Times New Roman" pitchFamily="18" charset="0"/>
            </a:endParaRPr>
          </a:p>
        </p:txBody>
      </p:sp>
      <p:graphicFrame>
        <p:nvGraphicFramePr>
          <p:cNvPr id="3" name="object 3"/>
          <p:cNvGraphicFramePr>
            <a:graphicFrameLocks noGrp="1"/>
          </p:cNvGraphicFramePr>
          <p:nvPr/>
        </p:nvGraphicFramePr>
        <p:xfrm>
          <a:off x="-6350" y="1136650"/>
          <a:ext cx="9142730" cy="5333363"/>
        </p:xfrm>
        <a:graphic>
          <a:graphicData uri="http://schemas.openxmlformats.org/drawingml/2006/table">
            <a:tbl>
              <a:tblPr firstRow="1" bandRow="1">
                <a:tableStyleId>{2D5ABB26-0587-4C30-8999-92F81FD0307C}</a:tableStyleId>
              </a:tblPr>
              <a:tblGrid>
                <a:gridCol w="1839595"/>
                <a:gridCol w="2954020"/>
                <a:gridCol w="4349115"/>
              </a:tblGrid>
              <a:tr h="365760">
                <a:tc>
                  <a:txBody>
                    <a:bodyPr/>
                    <a:lstStyle/>
                    <a:p>
                      <a:pPr>
                        <a:lnSpc>
                          <a:spcPct val="100000"/>
                        </a:lnSpc>
                      </a:pPr>
                      <a:endParaRPr sz="20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F81BC"/>
                    </a:solidFill>
                  </a:tcPr>
                </a:tc>
                <a:tc>
                  <a:txBody>
                    <a:bodyPr/>
                    <a:lstStyle/>
                    <a:p>
                      <a:pPr marL="91440">
                        <a:lnSpc>
                          <a:spcPct val="100000"/>
                        </a:lnSpc>
                        <a:spcBef>
                          <a:spcPts val="240"/>
                        </a:spcBef>
                      </a:pPr>
                      <a:r>
                        <a:rPr sz="1800" b="1" dirty="0">
                          <a:solidFill>
                            <a:srgbClr val="FFFFFF"/>
                          </a:solidFill>
                          <a:latin typeface="Carlito"/>
                          <a:cs typeface="Carlito"/>
                        </a:rPr>
                        <a:t>Issue</a:t>
                      </a:r>
                      <a:endParaRPr sz="1800">
                        <a:latin typeface="Carlito"/>
                        <a:cs typeface="Carlito"/>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F81BC"/>
                    </a:solidFill>
                  </a:tcPr>
                </a:tc>
                <a:tc>
                  <a:txBody>
                    <a:bodyPr/>
                    <a:lstStyle/>
                    <a:p>
                      <a:pPr marL="92075">
                        <a:lnSpc>
                          <a:spcPct val="100000"/>
                        </a:lnSpc>
                        <a:spcBef>
                          <a:spcPts val="240"/>
                        </a:spcBef>
                      </a:pPr>
                      <a:r>
                        <a:rPr sz="1800" b="1" spc="-5" dirty="0">
                          <a:solidFill>
                            <a:srgbClr val="FFFFFF"/>
                          </a:solidFill>
                          <a:latin typeface="Carlito"/>
                          <a:cs typeface="Carlito"/>
                        </a:rPr>
                        <a:t>Solution</a:t>
                      </a:r>
                      <a:endParaRPr sz="1800">
                        <a:latin typeface="Carlito"/>
                        <a:cs typeface="Carlito"/>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F81BC"/>
                    </a:solidFill>
                  </a:tcPr>
                </a:tc>
              </a:tr>
              <a:tr h="1005839">
                <a:tc>
                  <a:txBody>
                    <a:bodyPr/>
                    <a:lstStyle/>
                    <a:p>
                      <a:pPr marL="91440">
                        <a:lnSpc>
                          <a:spcPct val="100000"/>
                        </a:lnSpc>
                        <a:spcBef>
                          <a:spcPts val="234"/>
                        </a:spcBef>
                      </a:pPr>
                      <a:r>
                        <a:rPr sz="2000" b="1" spc="-10" dirty="0">
                          <a:latin typeface="Carlito"/>
                          <a:cs typeface="Carlito"/>
                        </a:rPr>
                        <a:t>Availability</a:t>
                      </a:r>
                      <a:endParaRPr sz="2000">
                        <a:latin typeface="Carlito"/>
                        <a:cs typeface="Carlito"/>
                      </a:endParaRPr>
                    </a:p>
                  </a:txBody>
                  <a:tcPr marL="0" marR="0" marT="29844"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0D7E8"/>
                    </a:solidFill>
                  </a:tcPr>
                </a:tc>
                <a:tc>
                  <a:txBody>
                    <a:bodyPr/>
                    <a:lstStyle/>
                    <a:p>
                      <a:pPr marL="91440" marR="306070">
                        <a:lnSpc>
                          <a:spcPct val="100000"/>
                        </a:lnSpc>
                        <a:spcBef>
                          <a:spcPts val="234"/>
                        </a:spcBef>
                      </a:pPr>
                      <a:r>
                        <a:rPr sz="2000" b="1" spc="-5" dirty="0">
                          <a:latin typeface="Carlito"/>
                          <a:cs typeface="Carlito"/>
                        </a:rPr>
                        <a:t>Does </a:t>
                      </a:r>
                      <a:r>
                        <a:rPr sz="2000" b="1" dirty="0">
                          <a:latin typeface="Carlito"/>
                          <a:cs typeface="Carlito"/>
                        </a:rPr>
                        <a:t>the </a:t>
                      </a:r>
                      <a:r>
                        <a:rPr sz="2000" b="1" spc="-5" dirty="0">
                          <a:latin typeface="Carlito"/>
                          <a:cs typeface="Carlito"/>
                        </a:rPr>
                        <a:t>performing  </a:t>
                      </a:r>
                      <a:r>
                        <a:rPr sz="2000" b="1" dirty="0">
                          <a:latin typeface="Carlito"/>
                          <a:cs typeface="Carlito"/>
                        </a:rPr>
                        <a:t>seeds </a:t>
                      </a:r>
                      <a:r>
                        <a:rPr sz="2000" b="1" spc="-5" dirty="0">
                          <a:latin typeface="Carlito"/>
                          <a:cs typeface="Carlito"/>
                        </a:rPr>
                        <a:t>that </a:t>
                      </a:r>
                      <a:r>
                        <a:rPr sz="2000" b="1" spc="-15" dirty="0">
                          <a:latin typeface="Carlito"/>
                          <a:cs typeface="Carlito"/>
                        </a:rPr>
                        <a:t>farmers</a:t>
                      </a:r>
                      <a:r>
                        <a:rPr sz="2000" b="1" spc="-60" dirty="0">
                          <a:latin typeface="Carlito"/>
                          <a:cs typeface="Carlito"/>
                        </a:rPr>
                        <a:t> </a:t>
                      </a:r>
                      <a:r>
                        <a:rPr sz="2000" b="1" dirty="0">
                          <a:latin typeface="Carlito"/>
                          <a:cs typeface="Carlito"/>
                        </a:rPr>
                        <a:t>need  </a:t>
                      </a:r>
                      <a:r>
                        <a:rPr sz="2000" b="1" spc="-15" dirty="0">
                          <a:latin typeface="Carlito"/>
                          <a:cs typeface="Carlito"/>
                        </a:rPr>
                        <a:t>exist?</a:t>
                      </a:r>
                      <a:endParaRPr sz="2000">
                        <a:latin typeface="Carlito"/>
                        <a:cs typeface="Carlito"/>
                      </a:endParaRPr>
                    </a:p>
                  </a:txBody>
                  <a:tcPr marL="0" marR="0" marT="29844"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0D7E8"/>
                    </a:solidFill>
                  </a:tcPr>
                </a:tc>
                <a:tc>
                  <a:txBody>
                    <a:bodyPr/>
                    <a:lstStyle/>
                    <a:p>
                      <a:pPr marL="92075">
                        <a:lnSpc>
                          <a:spcPct val="100000"/>
                        </a:lnSpc>
                        <a:spcBef>
                          <a:spcPts val="234"/>
                        </a:spcBef>
                      </a:pPr>
                      <a:r>
                        <a:rPr sz="2000" b="1" spc="-5" dirty="0">
                          <a:latin typeface="Carlito"/>
                          <a:cs typeface="Carlito"/>
                        </a:rPr>
                        <a:t>Breeding </a:t>
                      </a:r>
                      <a:r>
                        <a:rPr sz="2000" b="1" spc="-15" dirty="0">
                          <a:latin typeface="Carlito"/>
                          <a:cs typeface="Carlito"/>
                        </a:rPr>
                        <a:t>for </a:t>
                      </a:r>
                      <a:r>
                        <a:rPr sz="2000" b="1" dirty="0">
                          <a:latin typeface="Carlito"/>
                          <a:cs typeface="Carlito"/>
                        </a:rPr>
                        <a:t>high quality seed</a:t>
                      </a:r>
                      <a:r>
                        <a:rPr sz="2000" b="1" spc="-40" dirty="0">
                          <a:latin typeface="Carlito"/>
                          <a:cs typeface="Carlito"/>
                        </a:rPr>
                        <a:t> </a:t>
                      </a:r>
                      <a:r>
                        <a:rPr sz="2000" b="1" spc="-5" dirty="0">
                          <a:latin typeface="Carlito"/>
                          <a:cs typeface="Carlito"/>
                        </a:rPr>
                        <a:t>suitable</a:t>
                      </a:r>
                      <a:endParaRPr sz="2000">
                        <a:latin typeface="Carlito"/>
                        <a:cs typeface="Carlito"/>
                      </a:endParaRPr>
                    </a:p>
                    <a:p>
                      <a:pPr marL="92075">
                        <a:lnSpc>
                          <a:spcPct val="100000"/>
                        </a:lnSpc>
                      </a:pPr>
                      <a:r>
                        <a:rPr sz="2000" b="1" spc="-10" dirty="0">
                          <a:latin typeface="Carlito"/>
                          <a:cs typeface="Carlito"/>
                        </a:rPr>
                        <a:t>to farmers’</a:t>
                      </a:r>
                      <a:r>
                        <a:rPr sz="2000" b="1" spc="-5" dirty="0">
                          <a:latin typeface="Carlito"/>
                          <a:cs typeface="Carlito"/>
                        </a:rPr>
                        <a:t> need</a:t>
                      </a:r>
                      <a:endParaRPr sz="2000">
                        <a:latin typeface="Carlito"/>
                        <a:cs typeface="Carlito"/>
                      </a:endParaRPr>
                    </a:p>
                  </a:txBody>
                  <a:tcPr marL="0" marR="0" marT="29844"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0D7E8"/>
                    </a:solidFill>
                  </a:tcPr>
                </a:tc>
              </a:tr>
              <a:tr h="701039">
                <a:tc>
                  <a:txBody>
                    <a:bodyPr/>
                    <a:lstStyle/>
                    <a:p>
                      <a:pPr marL="91440">
                        <a:lnSpc>
                          <a:spcPct val="100000"/>
                        </a:lnSpc>
                        <a:spcBef>
                          <a:spcPts val="235"/>
                        </a:spcBef>
                      </a:pPr>
                      <a:r>
                        <a:rPr sz="2000" b="1" dirty="0">
                          <a:latin typeface="Carlito"/>
                          <a:cs typeface="Carlito"/>
                        </a:rPr>
                        <a:t>Accessibility</a:t>
                      </a:r>
                      <a:endParaRPr sz="200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4"/>
                    </a:solidFill>
                  </a:tcPr>
                </a:tc>
                <a:tc>
                  <a:txBody>
                    <a:bodyPr/>
                    <a:lstStyle/>
                    <a:p>
                      <a:pPr marL="91440" marR="200660">
                        <a:lnSpc>
                          <a:spcPct val="100000"/>
                        </a:lnSpc>
                        <a:spcBef>
                          <a:spcPts val="235"/>
                        </a:spcBef>
                      </a:pPr>
                      <a:r>
                        <a:rPr sz="2000" b="1" spc="-5" dirty="0">
                          <a:latin typeface="Carlito"/>
                          <a:cs typeface="Carlito"/>
                        </a:rPr>
                        <a:t>Can </a:t>
                      </a:r>
                      <a:r>
                        <a:rPr sz="2000" b="1" spc="-10" dirty="0">
                          <a:latin typeface="Carlito"/>
                          <a:cs typeface="Carlito"/>
                        </a:rPr>
                        <a:t>farmers </a:t>
                      </a:r>
                      <a:r>
                        <a:rPr sz="2000" b="1" spc="-5" dirty="0">
                          <a:latin typeface="Carlito"/>
                          <a:cs typeface="Carlito"/>
                        </a:rPr>
                        <a:t>easily access  </a:t>
                      </a:r>
                      <a:r>
                        <a:rPr sz="2000" b="1" dirty="0">
                          <a:latin typeface="Carlito"/>
                          <a:cs typeface="Carlito"/>
                        </a:rPr>
                        <a:t>the seed </a:t>
                      </a:r>
                      <a:r>
                        <a:rPr sz="2000" b="1" spc="-5" dirty="0">
                          <a:latin typeface="Carlito"/>
                          <a:cs typeface="Carlito"/>
                        </a:rPr>
                        <a:t>they</a:t>
                      </a:r>
                      <a:r>
                        <a:rPr sz="2000" b="1" spc="-20" dirty="0">
                          <a:latin typeface="Carlito"/>
                          <a:cs typeface="Carlito"/>
                        </a:rPr>
                        <a:t> </a:t>
                      </a:r>
                      <a:r>
                        <a:rPr sz="2000" b="1" dirty="0">
                          <a:latin typeface="Carlito"/>
                          <a:cs typeface="Carlito"/>
                        </a:rPr>
                        <a:t>need?</a:t>
                      </a:r>
                      <a:endParaRPr sz="200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4"/>
                    </a:solidFill>
                  </a:tcPr>
                </a:tc>
                <a:tc>
                  <a:txBody>
                    <a:bodyPr/>
                    <a:lstStyle/>
                    <a:p>
                      <a:pPr marL="92075" marR="790575">
                        <a:lnSpc>
                          <a:spcPct val="100000"/>
                        </a:lnSpc>
                        <a:spcBef>
                          <a:spcPts val="235"/>
                        </a:spcBef>
                      </a:pPr>
                      <a:r>
                        <a:rPr sz="2000" b="1" spc="-10" dirty="0">
                          <a:latin typeface="Carlito"/>
                          <a:cs typeface="Carlito"/>
                        </a:rPr>
                        <a:t>Efficient </a:t>
                      </a:r>
                      <a:r>
                        <a:rPr sz="2000" b="1" dirty="0">
                          <a:latin typeface="Carlito"/>
                          <a:cs typeface="Carlito"/>
                        </a:rPr>
                        <a:t>and </a:t>
                      </a:r>
                      <a:r>
                        <a:rPr sz="2000" b="1" spc="-10" dirty="0">
                          <a:latin typeface="Carlito"/>
                          <a:cs typeface="Carlito"/>
                        </a:rPr>
                        <a:t>reliable </a:t>
                      </a:r>
                      <a:r>
                        <a:rPr sz="2000" b="1" spc="-5" dirty="0">
                          <a:latin typeface="Carlito"/>
                          <a:cs typeface="Carlito"/>
                        </a:rPr>
                        <a:t>distribution  </a:t>
                      </a:r>
                      <a:r>
                        <a:rPr sz="2000" b="1" spc="-15" dirty="0">
                          <a:latin typeface="Carlito"/>
                          <a:cs typeface="Carlito"/>
                        </a:rPr>
                        <a:t>systems</a:t>
                      </a:r>
                      <a:endParaRPr sz="200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4"/>
                    </a:solidFill>
                  </a:tcPr>
                </a:tc>
              </a:tr>
              <a:tr h="1005840">
                <a:tc>
                  <a:txBody>
                    <a:bodyPr/>
                    <a:lstStyle/>
                    <a:p>
                      <a:pPr marL="91440">
                        <a:lnSpc>
                          <a:spcPct val="100000"/>
                        </a:lnSpc>
                        <a:spcBef>
                          <a:spcPts val="235"/>
                        </a:spcBef>
                      </a:pPr>
                      <a:r>
                        <a:rPr sz="2000" b="1" spc="-5" dirty="0">
                          <a:latin typeface="Carlito"/>
                          <a:cs typeface="Carlito"/>
                        </a:rPr>
                        <a:t>Affordability</a:t>
                      </a:r>
                      <a:endParaRPr sz="200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0D7E8"/>
                    </a:solidFill>
                  </a:tcPr>
                </a:tc>
                <a:tc>
                  <a:txBody>
                    <a:bodyPr/>
                    <a:lstStyle/>
                    <a:p>
                      <a:pPr marL="91440">
                        <a:lnSpc>
                          <a:spcPct val="100000"/>
                        </a:lnSpc>
                        <a:spcBef>
                          <a:spcPts val="235"/>
                        </a:spcBef>
                      </a:pPr>
                      <a:r>
                        <a:rPr sz="2000" b="1" spc="-5" dirty="0">
                          <a:latin typeface="Carlito"/>
                          <a:cs typeface="Carlito"/>
                        </a:rPr>
                        <a:t>Can </a:t>
                      </a:r>
                      <a:r>
                        <a:rPr sz="2000" b="1" dirty="0">
                          <a:latin typeface="Carlito"/>
                          <a:cs typeface="Carlito"/>
                        </a:rPr>
                        <a:t>the </a:t>
                      </a:r>
                      <a:r>
                        <a:rPr sz="2000" b="1" spc="-10" dirty="0">
                          <a:latin typeface="Carlito"/>
                          <a:cs typeface="Carlito"/>
                        </a:rPr>
                        <a:t>farmer </a:t>
                      </a:r>
                      <a:r>
                        <a:rPr sz="2000" b="1" spc="-15" dirty="0">
                          <a:latin typeface="Carlito"/>
                          <a:cs typeface="Carlito"/>
                        </a:rPr>
                        <a:t>afford</a:t>
                      </a:r>
                      <a:r>
                        <a:rPr sz="2000" b="1" spc="-10" dirty="0">
                          <a:latin typeface="Carlito"/>
                          <a:cs typeface="Carlito"/>
                        </a:rPr>
                        <a:t> </a:t>
                      </a:r>
                      <a:r>
                        <a:rPr sz="2000" b="1" dirty="0">
                          <a:latin typeface="Carlito"/>
                          <a:cs typeface="Carlito"/>
                        </a:rPr>
                        <a:t>the</a:t>
                      </a:r>
                      <a:endParaRPr sz="2000">
                        <a:latin typeface="Carlito"/>
                        <a:cs typeface="Carlito"/>
                      </a:endParaRPr>
                    </a:p>
                    <a:p>
                      <a:pPr marL="91440">
                        <a:lnSpc>
                          <a:spcPct val="100000"/>
                        </a:lnSpc>
                      </a:pPr>
                      <a:r>
                        <a:rPr sz="2000" b="1" dirty="0">
                          <a:latin typeface="Carlito"/>
                          <a:cs typeface="Carlito"/>
                        </a:rPr>
                        <a:t>seed?</a:t>
                      </a:r>
                      <a:endParaRPr sz="200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0D7E8"/>
                    </a:solidFill>
                  </a:tcPr>
                </a:tc>
                <a:tc>
                  <a:txBody>
                    <a:bodyPr/>
                    <a:lstStyle/>
                    <a:p>
                      <a:pPr marL="92075" marR="199390">
                        <a:lnSpc>
                          <a:spcPct val="100000"/>
                        </a:lnSpc>
                        <a:spcBef>
                          <a:spcPts val="235"/>
                        </a:spcBef>
                      </a:pPr>
                      <a:r>
                        <a:rPr sz="2000" b="1" spc="-20" dirty="0">
                          <a:latin typeface="Carlito"/>
                          <a:cs typeface="Carlito"/>
                        </a:rPr>
                        <a:t>Fair </a:t>
                      </a:r>
                      <a:r>
                        <a:rPr sz="2000" b="1" dirty="0">
                          <a:latin typeface="Carlito"/>
                          <a:cs typeface="Carlito"/>
                        </a:rPr>
                        <a:t>and </a:t>
                      </a:r>
                      <a:r>
                        <a:rPr sz="2000" b="1" spc="-10" dirty="0">
                          <a:latin typeface="Carlito"/>
                          <a:cs typeface="Carlito"/>
                        </a:rPr>
                        <a:t>affordable </a:t>
                      </a:r>
                      <a:r>
                        <a:rPr sz="2000" b="1" dirty="0">
                          <a:latin typeface="Carlito"/>
                          <a:cs typeface="Carlito"/>
                        </a:rPr>
                        <a:t>prices as per the  yield and other </a:t>
                      </a:r>
                      <a:r>
                        <a:rPr sz="2000" b="1" spc="-15" dirty="0">
                          <a:latin typeface="Carlito"/>
                          <a:cs typeface="Carlito"/>
                        </a:rPr>
                        <a:t>trait advantages </a:t>
                      </a:r>
                      <a:r>
                        <a:rPr sz="2000" b="1" spc="-10" dirty="0">
                          <a:latin typeface="Carlito"/>
                          <a:cs typeface="Carlito"/>
                        </a:rPr>
                        <a:t>to </a:t>
                      </a:r>
                      <a:r>
                        <a:rPr sz="2000" b="1" dirty="0">
                          <a:latin typeface="Carlito"/>
                          <a:cs typeface="Carlito"/>
                        </a:rPr>
                        <a:t>the  </a:t>
                      </a:r>
                      <a:r>
                        <a:rPr sz="2000" b="1" spc="-10" dirty="0">
                          <a:latin typeface="Carlito"/>
                          <a:cs typeface="Carlito"/>
                        </a:rPr>
                        <a:t>farmer</a:t>
                      </a:r>
                      <a:endParaRPr sz="200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0D7E8"/>
                    </a:solidFill>
                  </a:tcPr>
                </a:tc>
              </a:tr>
              <a:tr h="1005839">
                <a:tc>
                  <a:txBody>
                    <a:bodyPr/>
                    <a:lstStyle/>
                    <a:p>
                      <a:pPr marL="91440">
                        <a:lnSpc>
                          <a:spcPct val="100000"/>
                        </a:lnSpc>
                        <a:spcBef>
                          <a:spcPts val="235"/>
                        </a:spcBef>
                      </a:pPr>
                      <a:r>
                        <a:rPr sz="2000" b="1" spc="-5" dirty="0">
                          <a:latin typeface="Carlito"/>
                          <a:cs typeface="Carlito"/>
                        </a:rPr>
                        <a:t>Utilization</a:t>
                      </a:r>
                      <a:endParaRPr sz="200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4"/>
                    </a:solidFill>
                  </a:tcPr>
                </a:tc>
                <a:tc>
                  <a:txBody>
                    <a:bodyPr/>
                    <a:lstStyle/>
                    <a:p>
                      <a:pPr marL="91440" marR="493395">
                        <a:lnSpc>
                          <a:spcPct val="100000"/>
                        </a:lnSpc>
                        <a:spcBef>
                          <a:spcPts val="235"/>
                        </a:spcBef>
                      </a:pPr>
                      <a:r>
                        <a:rPr sz="2000" b="1" spc="-5" dirty="0">
                          <a:latin typeface="Carlito"/>
                          <a:cs typeface="Carlito"/>
                        </a:rPr>
                        <a:t>Do </a:t>
                      </a:r>
                      <a:r>
                        <a:rPr sz="2000" b="1" spc="-10" dirty="0">
                          <a:latin typeface="Carlito"/>
                          <a:cs typeface="Carlito"/>
                        </a:rPr>
                        <a:t>farmers </a:t>
                      </a:r>
                      <a:r>
                        <a:rPr sz="2000" b="1" spc="-15" dirty="0">
                          <a:latin typeface="Carlito"/>
                          <a:cs typeface="Carlito"/>
                        </a:rPr>
                        <a:t>have </a:t>
                      </a:r>
                      <a:r>
                        <a:rPr sz="2000" b="1" dirty="0">
                          <a:latin typeface="Carlito"/>
                          <a:cs typeface="Carlito"/>
                        </a:rPr>
                        <a:t>the  </a:t>
                      </a:r>
                      <a:r>
                        <a:rPr sz="2000" b="1" spc="-5" dirty="0">
                          <a:latin typeface="Carlito"/>
                          <a:cs typeface="Carlito"/>
                        </a:rPr>
                        <a:t>capacity </a:t>
                      </a:r>
                      <a:r>
                        <a:rPr sz="2000" b="1" spc="-15" dirty="0">
                          <a:latin typeface="Carlito"/>
                          <a:cs typeface="Carlito"/>
                        </a:rPr>
                        <a:t>to </a:t>
                      </a:r>
                      <a:r>
                        <a:rPr sz="2000" b="1" dirty="0">
                          <a:latin typeface="Carlito"/>
                          <a:cs typeface="Carlito"/>
                        </a:rPr>
                        <a:t>use</a:t>
                      </a:r>
                      <a:r>
                        <a:rPr sz="2000" b="1" spc="-75" dirty="0">
                          <a:latin typeface="Carlito"/>
                          <a:cs typeface="Carlito"/>
                        </a:rPr>
                        <a:t> </a:t>
                      </a:r>
                      <a:r>
                        <a:rPr sz="2000" b="1" dirty="0">
                          <a:latin typeface="Carlito"/>
                          <a:cs typeface="Carlito"/>
                        </a:rPr>
                        <a:t>quality  seed?</a:t>
                      </a:r>
                      <a:endParaRPr sz="200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4"/>
                    </a:solidFill>
                  </a:tcPr>
                </a:tc>
                <a:tc>
                  <a:txBody>
                    <a:bodyPr/>
                    <a:lstStyle/>
                    <a:p>
                      <a:pPr marL="92075" marR="605790">
                        <a:lnSpc>
                          <a:spcPct val="100000"/>
                        </a:lnSpc>
                        <a:spcBef>
                          <a:spcPts val="235"/>
                        </a:spcBef>
                      </a:pPr>
                      <a:r>
                        <a:rPr sz="2000" b="1" spc="-10" dirty="0">
                          <a:latin typeface="Carlito"/>
                          <a:cs typeface="Carlito"/>
                        </a:rPr>
                        <a:t>Diversity </a:t>
                      </a:r>
                      <a:r>
                        <a:rPr sz="2000" b="1" dirty="0">
                          <a:latin typeface="Carlito"/>
                          <a:cs typeface="Carlito"/>
                        </a:rPr>
                        <a:t>of </a:t>
                      </a:r>
                      <a:r>
                        <a:rPr sz="2000" b="1" spc="-10" dirty="0">
                          <a:latin typeface="Carlito"/>
                          <a:cs typeface="Carlito"/>
                        </a:rPr>
                        <a:t>extension </a:t>
                      </a:r>
                      <a:r>
                        <a:rPr sz="2000" b="1" dirty="0">
                          <a:latin typeface="Carlito"/>
                          <a:cs typeface="Carlito"/>
                        </a:rPr>
                        <a:t>services and  </a:t>
                      </a:r>
                      <a:r>
                        <a:rPr sz="2000" b="1" spc="-5" dirty="0">
                          <a:latin typeface="Carlito"/>
                          <a:cs typeface="Carlito"/>
                        </a:rPr>
                        <a:t>capacity</a:t>
                      </a:r>
                      <a:r>
                        <a:rPr sz="2000" b="1" spc="-30" dirty="0">
                          <a:latin typeface="Carlito"/>
                          <a:cs typeface="Carlito"/>
                        </a:rPr>
                        <a:t> </a:t>
                      </a:r>
                      <a:r>
                        <a:rPr sz="2000" b="1" dirty="0">
                          <a:latin typeface="Carlito"/>
                          <a:cs typeface="Carlito"/>
                        </a:rPr>
                        <a:t>building</a:t>
                      </a:r>
                      <a:endParaRPr sz="200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4"/>
                    </a:solidFill>
                  </a:tcPr>
                </a:tc>
              </a:tr>
              <a:tr h="1005840">
                <a:tc>
                  <a:txBody>
                    <a:bodyPr/>
                    <a:lstStyle/>
                    <a:p>
                      <a:pPr marL="91440">
                        <a:lnSpc>
                          <a:spcPct val="100000"/>
                        </a:lnSpc>
                        <a:spcBef>
                          <a:spcPts val="240"/>
                        </a:spcBef>
                      </a:pPr>
                      <a:r>
                        <a:rPr sz="2000" b="1" spc="-5" dirty="0">
                          <a:latin typeface="Carlito"/>
                          <a:cs typeface="Carlito"/>
                        </a:rPr>
                        <a:t>Profitability</a:t>
                      </a:r>
                      <a:endParaRPr sz="2000">
                        <a:latin typeface="Carlito"/>
                        <a:cs typeface="Carlito"/>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0D7E8"/>
                    </a:solidFill>
                  </a:tcPr>
                </a:tc>
                <a:tc>
                  <a:txBody>
                    <a:bodyPr/>
                    <a:lstStyle/>
                    <a:p>
                      <a:pPr marL="91440" marR="119380">
                        <a:lnSpc>
                          <a:spcPct val="100000"/>
                        </a:lnSpc>
                        <a:spcBef>
                          <a:spcPts val="240"/>
                        </a:spcBef>
                      </a:pPr>
                      <a:r>
                        <a:rPr sz="2000" b="1" spc="-5" dirty="0">
                          <a:latin typeface="Carlito"/>
                          <a:cs typeface="Carlito"/>
                        </a:rPr>
                        <a:t>Can </a:t>
                      </a:r>
                      <a:r>
                        <a:rPr sz="2000" b="1" spc="-10" dirty="0">
                          <a:latin typeface="Carlito"/>
                          <a:cs typeface="Carlito"/>
                        </a:rPr>
                        <a:t>farmers </a:t>
                      </a:r>
                      <a:r>
                        <a:rPr sz="2000" b="1" spc="-20" dirty="0">
                          <a:latin typeface="Carlito"/>
                          <a:cs typeface="Carlito"/>
                        </a:rPr>
                        <a:t>make </a:t>
                      </a:r>
                      <a:r>
                        <a:rPr sz="2000" b="1" dirty="0">
                          <a:latin typeface="Carlito"/>
                          <a:cs typeface="Carlito"/>
                        </a:rPr>
                        <a:t>a </a:t>
                      </a:r>
                      <a:r>
                        <a:rPr sz="2000" b="1" spc="-5" dirty="0">
                          <a:latin typeface="Carlito"/>
                          <a:cs typeface="Carlito"/>
                        </a:rPr>
                        <a:t>profit  </a:t>
                      </a:r>
                      <a:r>
                        <a:rPr sz="2000" b="1" spc="-10" dirty="0">
                          <a:latin typeface="Carlito"/>
                          <a:cs typeface="Carlito"/>
                        </a:rPr>
                        <a:t>from </a:t>
                      </a:r>
                      <a:r>
                        <a:rPr sz="2000" b="1" dirty="0">
                          <a:latin typeface="Carlito"/>
                          <a:cs typeface="Carlito"/>
                        </a:rPr>
                        <a:t>the</a:t>
                      </a:r>
                      <a:r>
                        <a:rPr sz="2000" b="1" spc="-10" dirty="0">
                          <a:latin typeface="Carlito"/>
                          <a:cs typeface="Carlito"/>
                        </a:rPr>
                        <a:t> </a:t>
                      </a:r>
                      <a:r>
                        <a:rPr sz="2000" b="1" dirty="0">
                          <a:latin typeface="Carlito"/>
                          <a:cs typeface="Carlito"/>
                        </a:rPr>
                        <a:t>seed?</a:t>
                      </a:r>
                      <a:endParaRPr sz="2000">
                        <a:latin typeface="Carlito"/>
                        <a:cs typeface="Carlito"/>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0D7E8"/>
                    </a:solidFill>
                  </a:tcPr>
                </a:tc>
                <a:tc>
                  <a:txBody>
                    <a:bodyPr/>
                    <a:lstStyle/>
                    <a:p>
                      <a:pPr marL="92075" marR="153035">
                        <a:lnSpc>
                          <a:spcPct val="100000"/>
                        </a:lnSpc>
                        <a:spcBef>
                          <a:spcPts val="240"/>
                        </a:spcBef>
                      </a:pPr>
                      <a:r>
                        <a:rPr sz="2000" b="1" spc="-10" dirty="0">
                          <a:latin typeface="Carlito"/>
                          <a:cs typeface="Carlito"/>
                        </a:rPr>
                        <a:t>Productive crops </a:t>
                      </a:r>
                      <a:r>
                        <a:rPr sz="2000" b="1" spc="-5" dirty="0">
                          <a:latin typeface="Carlito"/>
                          <a:cs typeface="Carlito"/>
                        </a:rPr>
                        <a:t>along with suitable  </a:t>
                      </a:r>
                      <a:r>
                        <a:rPr sz="2000" b="1" spc="-15" dirty="0">
                          <a:latin typeface="Carlito"/>
                          <a:cs typeface="Carlito"/>
                        </a:rPr>
                        <a:t>market </a:t>
                      </a:r>
                      <a:r>
                        <a:rPr sz="2000" b="1" spc="-5" dirty="0">
                          <a:latin typeface="Carlito"/>
                          <a:cs typeface="Carlito"/>
                        </a:rPr>
                        <a:t>prices can </a:t>
                      </a:r>
                      <a:r>
                        <a:rPr sz="2000" b="1" dirty="0">
                          <a:latin typeface="Carlito"/>
                          <a:cs typeface="Carlito"/>
                        </a:rPr>
                        <a:t>bring </a:t>
                      </a:r>
                      <a:r>
                        <a:rPr sz="2000" b="1" spc="-10" dirty="0">
                          <a:latin typeface="Carlito"/>
                          <a:cs typeface="Carlito"/>
                        </a:rPr>
                        <a:t>better </a:t>
                      </a:r>
                      <a:r>
                        <a:rPr sz="2000" b="1" spc="-5" dirty="0">
                          <a:latin typeface="Carlito"/>
                          <a:cs typeface="Carlito"/>
                        </a:rPr>
                        <a:t>profit </a:t>
                      </a:r>
                      <a:r>
                        <a:rPr sz="2000" b="1" spc="-15" dirty="0">
                          <a:latin typeface="Carlito"/>
                          <a:cs typeface="Carlito"/>
                        </a:rPr>
                        <a:t>to  </a:t>
                      </a:r>
                      <a:r>
                        <a:rPr sz="2000" b="1" spc="-10" dirty="0">
                          <a:latin typeface="Carlito"/>
                          <a:cs typeface="Carlito"/>
                        </a:rPr>
                        <a:t>farmers</a:t>
                      </a:r>
                      <a:endParaRPr sz="2000">
                        <a:latin typeface="Carlito"/>
                        <a:cs typeface="Carlito"/>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0D7E8"/>
                    </a:solidFill>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01192" y="457200"/>
            <a:ext cx="7154349" cy="5933914"/>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228600" y="228600"/>
            <a:ext cx="8633966" cy="6096000"/>
            <a:chOff x="109726" y="76200"/>
            <a:chExt cx="8752840" cy="6248400"/>
          </a:xfrm>
        </p:grpSpPr>
        <p:sp>
          <p:nvSpPr>
            <p:cNvPr id="3" name="object 3"/>
            <p:cNvSpPr/>
            <p:nvPr/>
          </p:nvSpPr>
          <p:spPr>
            <a:xfrm>
              <a:off x="109726" y="76200"/>
              <a:ext cx="8752332" cy="62484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3229356" y="3477767"/>
              <a:ext cx="3066288" cy="2456687"/>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3276600" y="3505200"/>
              <a:ext cx="2971800" cy="2362200"/>
            </a:xfrm>
            <a:prstGeom prst="rect">
              <a:avLst/>
            </a:prstGeom>
            <a:blipFill>
              <a:blip r:embed="rId4" cstate="print"/>
              <a:stretch>
                <a:fillRect/>
              </a:stretch>
            </a:blipFill>
          </p:spPr>
          <p:txBody>
            <a:bodyPr wrap="square" lIns="0" tIns="0" rIns="0" bIns="0" rtlCol="0"/>
            <a:lstStyle/>
            <a:p>
              <a:endParaRPr/>
            </a:p>
          </p:txBody>
        </p:sp>
        <p:sp>
          <p:nvSpPr>
            <p:cNvPr id="6" name="object 6"/>
            <p:cNvSpPr/>
            <p:nvPr/>
          </p:nvSpPr>
          <p:spPr>
            <a:xfrm>
              <a:off x="3276600" y="3505200"/>
              <a:ext cx="2971800" cy="2362200"/>
            </a:xfrm>
            <a:custGeom>
              <a:avLst/>
              <a:gdLst/>
              <a:ahLst/>
              <a:cxnLst/>
              <a:rect l="l" t="t" r="r" b="b"/>
              <a:pathLst>
                <a:path w="2971800" h="2362200">
                  <a:moveTo>
                    <a:pt x="0" y="393700"/>
                  </a:moveTo>
                  <a:lnTo>
                    <a:pt x="3067" y="344317"/>
                  </a:lnTo>
                  <a:lnTo>
                    <a:pt x="12024" y="296764"/>
                  </a:lnTo>
                  <a:lnTo>
                    <a:pt x="26501" y="251410"/>
                  </a:lnTo>
                  <a:lnTo>
                    <a:pt x="46130" y="208624"/>
                  </a:lnTo>
                  <a:lnTo>
                    <a:pt x="70540" y="168775"/>
                  </a:lnTo>
                  <a:lnTo>
                    <a:pt x="99364" y="132232"/>
                  </a:lnTo>
                  <a:lnTo>
                    <a:pt x="132232" y="99364"/>
                  </a:lnTo>
                  <a:lnTo>
                    <a:pt x="168775" y="70540"/>
                  </a:lnTo>
                  <a:lnTo>
                    <a:pt x="208624" y="46130"/>
                  </a:lnTo>
                  <a:lnTo>
                    <a:pt x="251410" y="26501"/>
                  </a:lnTo>
                  <a:lnTo>
                    <a:pt x="296764" y="12024"/>
                  </a:lnTo>
                  <a:lnTo>
                    <a:pt x="344317" y="3067"/>
                  </a:lnTo>
                  <a:lnTo>
                    <a:pt x="393700" y="0"/>
                  </a:lnTo>
                  <a:lnTo>
                    <a:pt x="2578100" y="0"/>
                  </a:lnTo>
                  <a:lnTo>
                    <a:pt x="2627482" y="3067"/>
                  </a:lnTo>
                  <a:lnTo>
                    <a:pt x="2675035" y="12024"/>
                  </a:lnTo>
                  <a:lnTo>
                    <a:pt x="2720389" y="26501"/>
                  </a:lnTo>
                  <a:lnTo>
                    <a:pt x="2763175" y="46130"/>
                  </a:lnTo>
                  <a:lnTo>
                    <a:pt x="2803024" y="70540"/>
                  </a:lnTo>
                  <a:lnTo>
                    <a:pt x="2839567" y="99364"/>
                  </a:lnTo>
                  <a:lnTo>
                    <a:pt x="2872435" y="132232"/>
                  </a:lnTo>
                  <a:lnTo>
                    <a:pt x="2901259" y="168775"/>
                  </a:lnTo>
                  <a:lnTo>
                    <a:pt x="2925669" y="208624"/>
                  </a:lnTo>
                  <a:lnTo>
                    <a:pt x="2945298" y="251410"/>
                  </a:lnTo>
                  <a:lnTo>
                    <a:pt x="2959775" y="296764"/>
                  </a:lnTo>
                  <a:lnTo>
                    <a:pt x="2968732" y="344317"/>
                  </a:lnTo>
                  <a:lnTo>
                    <a:pt x="2971800" y="393700"/>
                  </a:lnTo>
                  <a:lnTo>
                    <a:pt x="2971800" y="1968500"/>
                  </a:lnTo>
                  <a:lnTo>
                    <a:pt x="2968732" y="2017882"/>
                  </a:lnTo>
                  <a:lnTo>
                    <a:pt x="2959775" y="2065435"/>
                  </a:lnTo>
                  <a:lnTo>
                    <a:pt x="2945298" y="2110789"/>
                  </a:lnTo>
                  <a:lnTo>
                    <a:pt x="2925669" y="2153575"/>
                  </a:lnTo>
                  <a:lnTo>
                    <a:pt x="2901259" y="2193424"/>
                  </a:lnTo>
                  <a:lnTo>
                    <a:pt x="2872435" y="2229967"/>
                  </a:lnTo>
                  <a:lnTo>
                    <a:pt x="2839567" y="2262835"/>
                  </a:lnTo>
                  <a:lnTo>
                    <a:pt x="2803024" y="2291659"/>
                  </a:lnTo>
                  <a:lnTo>
                    <a:pt x="2763175" y="2316069"/>
                  </a:lnTo>
                  <a:lnTo>
                    <a:pt x="2720389" y="2335698"/>
                  </a:lnTo>
                  <a:lnTo>
                    <a:pt x="2675035" y="2350175"/>
                  </a:lnTo>
                  <a:lnTo>
                    <a:pt x="2627482" y="2359132"/>
                  </a:lnTo>
                  <a:lnTo>
                    <a:pt x="2578100" y="2362200"/>
                  </a:lnTo>
                  <a:lnTo>
                    <a:pt x="393700" y="2362200"/>
                  </a:lnTo>
                  <a:lnTo>
                    <a:pt x="344317" y="2359132"/>
                  </a:lnTo>
                  <a:lnTo>
                    <a:pt x="296764" y="2350175"/>
                  </a:lnTo>
                  <a:lnTo>
                    <a:pt x="251410" y="2335698"/>
                  </a:lnTo>
                  <a:lnTo>
                    <a:pt x="208624" y="2316069"/>
                  </a:lnTo>
                  <a:lnTo>
                    <a:pt x="168775" y="2291659"/>
                  </a:lnTo>
                  <a:lnTo>
                    <a:pt x="132232" y="2262835"/>
                  </a:lnTo>
                  <a:lnTo>
                    <a:pt x="99364" y="2229967"/>
                  </a:lnTo>
                  <a:lnTo>
                    <a:pt x="70540" y="2193424"/>
                  </a:lnTo>
                  <a:lnTo>
                    <a:pt x="46130" y="2153575"/>
                  </a:lnTo>
                  <a:lnTo>
                    <a:pt x="26501" y="2110789"/>
                  </a:lnTo>
                  <a:lnTo>
                    <a:pt x="12024" y="2065435"/>
                  </a:lnTo>
                  <a:lnTo>
                    <a:pt x="3067" y="2017882"/>
                  </a:lnTo>
                  <a:lnTo>
                    <a:pt x="0" y="1968500"/>
                  </a:lnTo>
                  <a:lnTo>
                    <a:pt x="0" y="393700"/>
                  </a:lnTo>
                  <a:close/>
                </a:path>
              </a:pathLst>
            </a:custGeom>
            <a:ln w="9144">
              <a:solidFill>
                <a:srgbClr val="F69240"/>
              </a:solidFill>
            </a:ln>
          </p:spPr>
          <p:txBody>
            <a:bodyPr wrap="square" lIns="0" tIns="0" rIns="0" bIns="0" rtlCol="0"/>
            <a:lstStyle/>
            <a:p>
              <a:endParaRPr/>
            </a:p>
          </p:txBody>
        </p:sp>
      </p:grpSp>
      <p:sp>
        <p:nvSpPr>
          <p:cNvPr id="7" name="object 7"/>
          <p:cNvSpPr txBox="1"/>
          <p:nvPr/>
        </p:nvSpPr>
        <p:spPr>
          <a:xfrm>
            <a:off x="3740022" y="4022216"/>
            <a:ext cx="2044700" cy="1305560"/>
          </a:xfrm>
          <a:prstGeom prst="rect">
            <a:avLst/>
          </a:prstGeom>
        </p:spPr>
        <p:txBody>
          <a:bodyPr vert="horz" wrap="square" lIns="0" tIns="12065" rIns="0" bIns="0" rtlCol="0">
            <a:spAutoFit/>
          </a:bodyPr>
          <a:lstStyle/>
          <a:p>
            <a:pPr marL="268605" marR="258445" indent="-1270" algn="ctr">
              <a:lnSpc>
                <a:spcPct val="100000"/>
              </a:lnSpc>
              <a:spcBef>
                <a:spcPts val="95"/>
              </a:spcBef>
            </a:pPr>
            <a:r>
              <a:rPr sz="2800" spc="-10" dirty="0">
                <a:solidFill>
                  <a:srgbClr val="FF0000"/>
                </a:solidFill>
                <a:latin typeface="Times New Roman"/>
                <a:cs typeface="Times New Roman"/>
              </a:rPr>
              <a:t>OVER  </a:t>
            </a:r>
            <a:r>
              <a:rPr sz="2800" spc="-5" dirty="0">
                <a:solidFill>
                  <a:srgbClr val="FF0000"/>
                </a:solidFill>
                <a:latin typeface="Times New Roman"/>
                <a:cs typeface="Times New Roman"/>
              </a:rPr>
              <a:t>500</a:t>
            </a:r>
            <a:r>
              <a:rPr sz="2800" spc="-90" dirty="0">
                <a:solidFill>
                  <a:srgbClr val="FF0000"/>
                </a:solidFill>
                <a:latin typeface="Times New Roman"/>
                <a:cs typeface="Times New Roman"/>
              </a:rPr>
              <a:t> </a:t>
            </a:r>
            <a:r>
              <a:rPr sz="2800" spc="-5" dirty="0">
                <a:solidFill>
                  <a:srgbClr val="FF0000"/>
                </a:solidFill>
                <a:latin typeface="Times New Roman"/>
                <a:cs typeface="Times New Roman"/>
              </a:rPr>
              <a:t>SEED</a:t>
            </a:r>
            <a:endParaRPr sz="2800">
              <a:latin typeface="Times New Roman"/>
              <a:cs typeface="Times New Roman"/>
            </a:endParaRPr>
          </a:p>
          <a:p>
            <a:pPr algn="ctr">
              <a:lnSpc>
                <a:spcPct val="100000"/>
              </a:lnSpc>
            </a:pPr>
            <a:r>
              <a:rPr sz="2800" spc="-5" dirty="0">
                <a:solidFill>
                  <a:srgbClr val="FF0000"/>
                </a:solidFill>
                <a:latin typeface="Times New Roman"/>
                <a:cs typeface="Times New Roman"/>
              </a:rPr>
              <a:t>C</a:t>
            </a:r>
            <a:r>
              <a:rPr sz="2800" spc="-20" dirty="0">
                <a:solidFill>
                  <a:srgbClr val="FF0000"/>
                </a:solidFill>
                <a:latin typeface="Times New Roman"/>
                <a:cs typeface="Times New Roman"/>
              </a:rPr>
              <a:t>O</a:t>
            </a:r>
            <a:r>
              <a:rPr sz="2800" spc="-5" dirty="0">
                <a:solidFill>
                  <a:srgbClr val="FF0000"/>
                </a:solidFill>
                <a:latin typeface="Times New Roman"/>
                <a:cs typeface="Times New Roman"/>
              </a:rPr>
              <a:t>M</a:t>
            </a:r>
            <a:r>
              <a:rPr sz="2800" spc="-260" dirty="0">
                <a:solidFill>
                  <a:srgbClr val="FF0000"/>
                </a:solidFill>
                <a:latin typeface="Times New Roman"/>
                <a:cs typeface="Times New Roman"/>
              </a:rPr>
              <a:t>P</a:t>
            </a:r>
            <a:r>
              <a:rPr sz="2800" spc="-5" dirty="0">
                <a:solidFill>
                  <a:srgbClr val="FF0000"/>
                </a:solidFill>
                <a:latin typeface="Times New Roman"/>
                <a:cs typeface="Times New Roman"/>
              </a:rPr>
              <a:t>A</a:t>
            </a:r>
            <a:r>
              <a:rPr sz="2800" spc="-15" dirty="0">
                <a:solidFill>
                  <a:srgbClr val="FF0000"/>
                </a:solidFill>
                <a:latin typeface="Times New Roman"/>
                <a:cs typeface="Times New Roman"/>
              </a:rPr>
              <a:t>N</a:t>
            </a:r>
            <a:r>
              <a:rPr sz="2800" spc="-5" dirty="0">
                <a:solidFill>
                  <a:srgbClr val="FF0000"/>
                </a:solidFill>
                <a:latin typeface="Times New Roman"/>
                <a:cs typeface="Times New Roman"/>
              </a:rPr>
              <a:t>IES</a:t>
            </a:r>
            <a:endParaRPr sz="2800">
              <a:latin typeface="Times New Roman"/>
              <a:cs typeface="Times New Roman"/>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92608" y="175768"/>
            <a:ext cx="8611741" cy="299212"/>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914400" y="685800"/>
            <a:ext cx="7702296" cy="5766816"/>
          </a:xfrm>
          <a:prstGeom prst="rect">
            <a:avLst/>
          </a:prstGeom>
          <a:blipFill>
            <a:blip r:embed="rId3" cstate="print"/>
            <a:stretch>
              <a:fillRect/>
            </a:stretch>
          </a:blipFill>
        </p:spPr>
        <p:txBody>
          <a:bodyPr wrap="square" lIns="0" tIns="0" rIns="0" bIns="0" rtlCol="0"/>
          <a:lstStyle/>
          <a:p>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28600" y="457200"/>
            <a:ext cx="5939028" cy="3962400"/>
          </a:xfrm>
          <a:prstGeom prst="rect">
            <a:avLst/>
          </a:prstGeom>
          <a:blipFill>
            <a:blip r:embed="rId2" cstate="print"/>
            <a:stretch>
              <a:fillRect/>
            </a:stretch>
          </a:blipFill>
        </p:spPr>
        <p:txBody>
          <a:bodyPr wrap="square" lIns="0" tIns="0" rIns="0" bIns="0" rtlCol="0"/>
          <a:lstStyle/>
          <a:p>
            <a:endParaRPr>
              <a:latin typeface="Times New Roman" pitchFamily="18" charset="0"/>
              <a:cs typeface="Times New Roman" pitchFamily="18" charset="0"/>
            </a:endParaRPr>
          </a:p>
        </p:txBody>
      </p:sp>
      <p:sp>
        <p:nvSpPr>
          <p:cNvPr id="3" name="object 3"/>
          <p:cNvSpPr txBox="1"/>
          <p:nvPr/>
        </p:nvSpPr>
        <p:spPr>
          <a:xfrm>
            <a:off x="383540" y="705358"/>
            <a:ext cx="8303260" cy="5940088"/>
          </a:xfrm>
          <a:prstGeom prst="rect">
            <a:avLst/>
          </a:prstGeom>
        </p:spPr>
        <p:txBody>
          <a:bodyPr vert="horz" wrap="square" lIns="0" tIns="10795" rIns="0" bIns="0" rtlCol="0">
            <a:spAutoFit/>
          </a:bodyPr>
          <a:lstStyle/>
          <a:p>
            <a:pPr marL="5957570" marR="5080">
              <a:lnSpc>
                <a:spcPct val="100200"/>
              </a:lnSpc>
              <a:spcBef>
                <a:spcPts val="85"/>
              </a:spcBef>
            </a:pPr>
            <a:r>
              <a:rPr sz="4000" b="1" spc="-5" dirty="0">
                <a:latin typeface="Times New Roman" pitchFamily="18" charset="0"/>
                <a:cs typeface="Times New Roman" pitchFamily="18" charset="0"/>
              </a:rPr>
              <a:t>E</a:t>
            </a:r>
            <a:r>
              <a:rPr sz="2400" spc="-5" dirty="0">
                <a:latin typeface="Times New Roman" pitchFamily="18" charset="0"/>
                <a:cs typeface="Times New Roman" pitchFamily="18" charset="0"/>
              </a:rPr>
              <a:t>very </a:t>
            </a:r>
            <a:r>
              <a:rPr sz="2400" spc="-5" dirty="0" smtClean="0">
                <a:latin typeface="Times New Roman" pitchFamily="18" charset="0"/>
                <a:cs typeface="Times New Roman" pitchFamily="18" charset="0"/>
              </a:rPr>
              <a:t>farmer</a:t>
            </a:r>
            <a:r>
              <a:rPr lang="en-US" sz="2400" spc="-5" dirty="0" smtClean="0">
                <a:latin typeface="Times New Roman" pitchFamily="18" charset="0"/>
                <a:cs typeface="Times New Roman" pitchFamily="18" charset="0"/>
              </a:rPr>
              <a:t> </a:t>
            </a:r>
            <a:r>
              <a:rPr sz="2400" spc="-5" dirty="0" smtClean="0">
                <a:latin typeface="Times New Roman" pitchFamily="18" charset="0"/>
                <a:cs typeface="Times New Roman" pitchFamily="18" charset="0"/>
              </a:rPr>
              <a:t> </a:t>
            </a:r>
            <a:r>
              <a:rPr sz="2400" spc="-5" dirty="0">
                <a:latin typeface="Times New Roman" pitchFamily="18" charset="0"/>
                <a:cs typeface="Times New Roman" pitchFamily="18" charset="0"/>
              </a:rPr>
              <a:t>should able </a:t>
            </a:r>
            <a:r>
              <a:rPr sz="2400" dirty="0">
                <a:latin typeface="Times New Roman" pitchFamily="18" charset="0"/>
                <a:cs typeface="Times New Roman" pitchFamily="18" charset="0"/>
              </a:rPr>
              <a:t>to </a:t>
            </a:r>
            <a:r>
              <a:rPr sz="2400" spc="-5" dirty="0" smtClean="0">
                <a:latin typeface="Times New Roman" pitchFamily="18" charset="0"/>
                <a:cs typeface="Times New Roman" pitchFamily="18" charset="0"/>
              </a:rPr>
              <a:t>access </a:t>
            </a:r>
            <a:r>
              <a:rPr sz="2400" spc="-5" dirty="0">
                <a:latin typeface="Times New Roman" pitchFamily="18" charset="0"/>
                <a:cs typeface="Times New Roman" pitchFamily="18" charset="0"/>
              </a:rPr>
              <a:t>healthy  seeds which are  Genetically pure,  with high seed vigor  and </a:t>
            </a:r>
            <a:r>
              <a:rPr sz="2400" spc="-5" dirty="0" smtClean="0">
                <a:latin typeface="Times New Roman" pitchFamily="18" charset="0"/>
                <a:cs typeface="Times New Roman" pitchFamily="18" charset="0"/>
              </a:rPr>
              <a:t>good</a:t>
            </a:r>
            <a:r>
              <a:rPr lang="en-US" sz="2400" spc="-5" dirty="0">
                <a:latin typeface="Times New Roman" pitchFamily="18" charset="0"/>
                <a:cs typeface="Times New Roman" pitchFamily="18" charset="0"/>
              </a:rPr>
              <a:t> </a:t>
            </a:r>
            <a:r>
              <a:rPr sz="2400" spc="-5" dirty="0" smtClean="0">
                <a:latin typeface="Times New Roman" pitchFamily="18" charset="0"/>
                <a:cs typeface="Times New Roman" pitchFamily="18" charset="0"/>
              </a:rPr>
              <a:t>Germination  </a:t>
            </a:r>
            <a:r>
              <a:rPr sz="2400" spc="-5" dirty="0">
                <a:latin typeface="Times New Roman" pitchFamily="18" charset="0"/>
                <a:cs typeface="Times New Roman" pitchFamily="18" charset="0"/>
              </a:rPr>
              <a:t>percentage.</a:t>
            </a:r>
            <a:endParaRPr sz="2400" dirty="0">
              <a:latin typeface="Times New Roman" pitchFamily="18" charset="0"/>
              <a:cs typeface="Times New Roman" pitchFamily="18" charset="0"/>
            </a:endParaRPr>
          </a:p>
          <a:p>
            <a:pPr>
              <a:lnSpc>
                <a:spcPct val="100000"/>
              </a:lnSpc>
              <a:spcBef>
                <a:spcPts val="10"/>
              </a:spcBef>
            </a:pPr>
            <a:endParaRPr sz="3450" dirty="0">
              <a:latin typeface="Times New Roman" pitchFamily="18" charset="0"/>
              <a:cs typeface="Times New Roman" pitchFamily="18" charset="0"/>
            </a:endParaRPr>
          </a:p>
          <a:p>
            <a:pPr marL="12700" marR="2046605">
              <a:lnSpc>
                <a:spcPct val="99400"/>
              </a:lnSpc>
              <a:spcBef>
                <a:spcPts val="5"/>
              </a:spcBef>
            </a:pPr>
            <a:r>
              <a:rPr sz="2400" spc="-20" dirty="0">
                <a:latin typeface="Times New Roman" pitchFamily="18" charset="0"/>
                <a:cs typeface="Times New Roman" pitchFamily="18" charset="0"/>
              </a:rPr>
              <a:t>Timely </a:t>
            </a:r>
            <a:r>
              <a:rPr sz="2400" spc="-5" dirty="0">
                <a:latin typeface="Times New Roman" pitchFamily="18" charset="0"/>
                <a:cs typeface="Times New Roman" pitchFamily="18" charset="0"/>
              </a:rPr>
              <a:t>availability </a:t>
            </a:r>
            <a:r>
              <a:rPr sz="2400" dirty="0">
                <a:latin typeface="Times New Roman" pitchFamily="18" charset="0"/>
                <a:cs typeface="Times New Roman" pitchFamily="18" charset="0"/>
              </a:rPr>
              <a:t>of </a:t>
            </a:r>
            <a:r>
              <a:rPr sz="2400" spc="-5" dirty="0">
                <a:latin typeface="Times New Roman" pitchFamily="18" charset="0"/>
                <a:cs typeface="Times New Roman" pitchFamily="18" charset="0"/>
              </a:rPr>
              <a:t>good quality seeds </a:t>
            </a:r>
            <a:r>
              <a:rPr sz="2400" dirty="0">
                <a:latin typeface="Times New Roman" pitchFamily="18" charset="0"/>
                <a:cs typeface="Times New Roman" pitchFamily="18" charset="0"/>
              </a:rPr>
              <a:t>at  </a:t>
            </a:r>
            <a:r>
              <a:rPr sz="2400" spc="-5" dirty="0">
                <a:latin typeface="Times New Roman" pitchFamily="18" charset="0"/>
                <a:cs typeface="Times New Roman" pitchFamily="18" charset="0"/>
              </a:rPr>
              <a:t>reasonable price ensures good yield and </a:t>
            </a:r>
            <a:r>
              <a:rPr sz="2400" dirty="0">
                <a:latin typeface="Times New Roman" pitchFamily="18" charset="0"/>
                <a:cs typeface="Times New Roman" pitchFamily="18" charset="0"/>
              </a:rPr>
              <a:t>profit to  the farmers. The </a:t>
            </a:r>
            <a:r>
              <a:rPr sz="2400" spc="-5" dirty="0">
                <a:latin typeface="Times New Roman" pitchFamily="18" charset="0"/>
                <a:cs typeface="Times New Roman" pitchFamily="18" charset="0"/>
              </a:rPr>
              <a:t>seeds plays a vital role in  agriculture and </a:t>
            </a:r>
            <a:r>
              <a:rPr sz="2400" dirty="0">
                <a:latin typeface="Times New Roman" pitchFamily="18" charset="0"/>
                <a:cs typeface="Times New Roman" pitchFamily="18" charset="0"/>
              </a:rPr>
              <a:t>acts </a:t>
            </a:r>
            <a:r>
              <a:rPr sz="2400" spc="-5" dirty="0">
                <a:latin typeface="Times New Roman" pitchFamily="18" charset="0"/>
                <a:cs typeface="Times New Roman" pitchFamily="18" charset="0"/>
              </a:rPr>
              <a:t>as a carrier </a:t>
            </a:r>
            <a:r>
              <a:rPr sz="2400" dirty="0">
                <a:latin typeface="Times New Roman" pitchFamily="18" charset="0"/>
                <a:cs typeface="Times New Roman" pitchFamily="18" charset="0"/>
              </a:rPr>
              <a:t>of the </a:t>
            </a:r>
            <a:r>
              <a:rPr sz="2400" spc="-5" dirty="0">
                <a:latin typeface="Times New Roman" pitchFamily="18" charset="0"/>
                <a:cs typeface="Times New Roman" pitchFamily="18" charset="0"/>
              </a:rPr>
              <a:t>genetic  potential </a:t>
            </a:r>
            <a:r>
              <a:rPr sz="2400" dirty="0">
                <a:latin typeface="Times New Roman" pitchFamily="18" charset="0"/>
                <a:cs typeface="Times New Roman" pitchFamily="18" charset="0"/>
              </a:rPr>
              <a:t>of </a:t>
            </a:r>
            <a:r>
              <a:rPr sz="2400" spc="-5" dirty="0">
                <a:latin typeface="Times New Roman" pitchFamily="18" charset="0"/>
                <a:cs typeface="Times New Roman" pitchFamily="18" charset="0"/>
              </a:rPr>
              <a:t>varieties.</a:t>
            </a:r>
            <a:endParaRPr sz="2400" dirty="0">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38200" y="228600"/>
            <a:ext cx="7539228" cy="6463283"/>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35965" y="409702"/>
            <a:ext cx="5812435" cy="535403"/>
          </a:xfrm>
          <a:prstGeom prst="rect">
            <a:avLst/>
          </a:prstGeom>
        </p:spPr>
        <p:txBody>
          <a:bodyPr vert="horz" wrap="square" lIns="0" tIns="12065" rIns="0" bIns="0" rtlCol="0">
            <a:spAutoFit/>
          </a:bodyPr>
          <a:lstStyle/>
          <a:p>
            <a:pPr marL="12700">
              <a:lnSpc>
                <a:spcPct val="100000"/>
              </a:lnSpc>
              <a:spcBef>
                <a:spcPts val="95"/>
              </a:spcBef>
            </a:pPr>
            <a:r>
              <a:rPr sz="3400" b="1" spc="-40" dirty="0">
                <a:solidFill>
                  <a:srgbClr val="6F2F9F"/>
                </a:solidFill>
                <a:latin typeface="Times New Roman" pitchFamily="18" charset="0"/>
                <a:cs typeface="Times New Roman" pitchFamily="18" charset="0"/>
              </a:rPr>
              <a:t>Vegetable </a:t>
            </a:r>
            <a:r>
              <a:rPr sz="3400" b="1" spc="-5" dirty="0">
                <a:solidFill>
                  <a:srgbClr val="6F2F9F"/>
                </a:solidFill>
                <a:latin typeface="Times New Roman" pitchFamily="18" charset="0"/>
                <a:cs typeface="Times New Roman" pitchFamily="18" charset="0"/>
              </a:rPr>
              <a:t>Seed </a:t>
            </a:r>
            <a:r>
              <a:rPr sz="3400" b="1" spc="-25" dirty="0">
                <a:solidFill>
                  <a:srgbClr val="6F2F9F"/>
                </a:solidFill>
                <a:latin typeface="Times New Roman" pitchFamily="18" charset="0"/>
                <a:cs typeface="Times New Roman" pitchFamily="18" charset="0"/>
              </a:rPr>
              <a:t>Market </a:t>
            </a:r>
            <a:r>
              <a:rPr sz="3400" b="1" spc="-5" dirty="0">
                <a:solidFill>
                  <a:srgbClr val="6F2F9F"/>
                </a:solidFill>
                <a:latin typeface="Times New Roman" pitchFamily="18" charset="0"/>
                <a:cs typeface="Times New Roman" pitchFamily="18" charset="0"/>
              </a:rPr>
              <a:t>in</a:t>
            </a:r>
            <a:r>
              <a:rPr sz="3400" b="1" spc="95" dirty="0">
                <a:solidFill>
                  <a:srgbClr val="6F2F9F"/>
                </a:solidFill>
                <a:latin typeface="Times New Roman" pitchFamily="18" charset="0"/>
                <a:cs typeface="Times New Roman" pitchFamily="18" charset="0"/>
              </a:rPr>
              <a:t> </a:t>
            </a:r>
            <a:r>
              <a:rPr sz="3400" b="1" spc="-5" dirty="0">
                <a:solidFill>
                  <a:srgbClr val="6F2F9F"/>
                </a:solidFill>
                <a:latin typeface="Times New Roman" pitchFamily="18" charset="0"/>
                <a:cs typeface="Times New Roman" pitchFamily="18" charset="0"/>
              </a:rPr>
              <a:t>India</a:t>
            </a:r>
            <a:endParaRPr sz="3400" dirty="0">
              <a:latin typeface="Times New Roman" pitchFamily="18" charset="0"/>
              <a:cs typeface="Times New Roman" pitchFamily="18" charset="0"/>
            </a:endParaRPr>
          </a:p>
        </p:txBody>
      </p:sp>
      <p:sp>
        <p:nvSpPr>
          <p:cNvPr id="3" name="object 3"/>
          <p:cNvSpPr/>
          <p:nvPr/>
        </p:nvSpPr>
        <p:spPr>
          <a:xfrm>
            <a:off x="457200" y="1676400"/>
            <a:ext cx="8229600" cy="5029200"/>
          </a:xfrm>
          <a:custGeom>
            <a:avLst/>
            <a:gdLst/>
            <a:ahLst/>
            <a:cxnLst/>
            <a:rect l="l" t="t" r="r" b="b"/>
            <a:pathLst>
              <a:path w="8229600" h="5029200">
                <a:moveTo>
                  <a:pt x="8229600" y="0"/>
                </a:moveTo>
                <a:lnTo>
                  <a:pt x="0" y="0"/>
                </a:lnTo>
                <a:lnTo>
                  <a:pt x="0" y="5029200"/>
                </a:lnTo>
                <a:lnTo>
                  <a:pt x="8229600" y="5029200"/>
                </a:lnTo>
                <a:lnTo>
                  <a:pt x="8229600" y="0"/>
                </a:lnTo>
                <a:close/>
              </a:path>
            </a:pathLst>
          </a:custGeom>
          <a:solidFill>
            <a:srgbClr val="EBF0DE"/>
          </a:solidFill>
        </p:spPr>
        <p:txBody>
          <a:bodyPr wrap="square" lIns="0" tIns="0" rIns="0" bIns="0" rtlCol="0"/>
          <a:lstStyle/>
          <a:p>
            <a:endParaRPr>
              <a:latin typeface="Times New Roman" pitchFamily="18" charset="0"/>
              <a:cs typeface="Times New Roman" pitchFamily="18" charset="0"/>
            </a:endParaRPr>
          </a:p>
        </p:txBody>
      </p:sp>
      <p:sp>
        <p:nvSpPr>
          <p:cNvPr id="4" name="object 4"/>
          <p:cNvSpPr txBox="1"/>
          <p:nvPr/>
        </p:nvSpPr>
        <p:spPr>
          <a:xfrm>
            <a:off x="459740" y="1700530"/>
            <a:ext cx="7995920" cy="4963538"/>
          </a:xfrm>
          <a:prstGeom prst="rect">
            <a:avLst/>
          </a:prstGeom>
        </p:spPr>
        <p:txBody>
          <a:bodyPr vert="horz" wrap="square" lIns="0" tIns="13335" rIns="0" bIns="0" rtlCol="0">
            <a:spAutoFit/>
          </a:bodyPr>
          <a:lstStyle/>
          <a:p>
            <a:pPr marL="431800" indent="-342900">
              <a:lnSpc>
                <a:spcPct val="100000"/>
              </a:lnSpc>
              <a:spcBef>
                <a:spcPts val="105"/>
              </a:spcBef>
              <a:buFont typeface="Arial"/>
              <a:buChar char="•"/>
              <a:tabLst>
                <a:tab pos="431165" algn="l"/>
                <a:tab pos="431800" algn="l"/>
              </a:tabLst>
            </a:pPr>
            <a:r>
              <a:rPr sz="2000" dirty="0">
                <a:latin typeface="Times New Roman" pitchFamily="18" charset="0"/>
                <a:cs typeface="Times New Roman" pitchFamily="18" charset="0"/>
              </a:rPr>
              <a:t>Okra is the </a:t>
            </a:r>
            <a:r>
              <a:rPr sz="2000" spc="-5" dirty="0">
                <a:latin typeface="Times New Roman" pitchFamily="18" charset="0"/>
                <a:cs typeface="Times New Roman" pitchFamily="18" charset="0"/>
              </a:rPr>
              <a:t>largest </a:t>
            </a:r>
            <a:r>
              <a:rPr sz="2000" dirty="0">
                <a:latin typeface="Times New Roman" pitchFamily="18" charset="0"/>
                <a:cs typeface="Times New Roman" pitchFamily="18" charset="0"/>
              </a:rPr>
              <a:t>crop in hybrid </a:t>
            </a:r>
            <a:r>
              <a:rPr sz="2000" spc="-5" dirty="0">
                <a:latin typeface="Times New Roman" pitchFamily="18" charset="0"/>
                <a:cs typeface="Times New Roman" pitchFamily="18" charset="0"/>
              </a:rPr>
              <a:t>segment </a:t>
            </a:r>
            <a:r>
              <a:rPr sz="2000" dirty="0">
                <a:latin typeface="Times New Roman" pitchFamily="18" charset="0"/>
                <a:cs typeface="Times New Roman" pitchFamily="18" charset="0"/>
              </a:rPr>
              <a:t>- 2000 MT followed by</a:t>
            </a:r>
            <a:r>
              <a:rPr sz="2000" spc="-220" dirty="0">
                <a:latin typeface="Times New Roman" pitchFamily="18" charset="0"/>
                <a:cs typeface="Times New Roman" pitchFamily="18" charset="0"/>
              </a:rPr>
              <a:t> </a:t>
            </a:r>
            <a:r>
              <a:rPr sz="2000" dirty="0">
                <a:latin typeface="Times New Roman" pitchFamily="18" charset="0"/>
                <a:cs typeface="Times New Roman" pitchFamily="18" charset="0"/>
              </a:rPr>
              <a:t>radish,</a:t>
            </a:r>
            <a:endParaRPr sz="2000">
              <a:latin typeface="Times New Roman" pitchFamily="18" charset="0"/>
              <a:cs typeface="Times New Roman" pitchFamily="18" charset="0"/>
            </a:endParaRPr>
          </a:p>
          <a:p>
            <a:pPr marL="431800">
              <a:lnSpc>
                <a:spcPct val="100000"/>
              </a:lnSpc>
            </a:pPr>
            <a:r>
              <a:rPr sz="2000" dirty="0">
                <a:latin typeface="Times New Roman" pitchFamily="18" charset="0"/>
                <a:cs typeface="Times New Roman" pitchFamily="18" charset="0"/>
              </a:rPr>
              <a:t>onion and sweet</a:t>
            </a:r>
            <a:r>
              <a:rPr sz="2000" spc="-70" dirty="0">
                <a:latin typeface="Times New Roman" pitchFamily="18" charset="0"/>
                <a:cs typeface="Times New Roman" pitchFamily="18" charset="0"/>
              </a:rPr>
              <a:t> </a:t>
            </a:r>
            <a:r>
              <a:rPr sz="2000" dirty="0">
                <a:latin typeface="Times New Roman" pitchFamily="18" charset="0"/>
                <a:cs typeface="Times New Roman" pitchFamily="18" charset="0"/>
              </a:rPr>
              <a:t>corn</a:t>
            </a:r>
            <a:endParaRPr sz="2000">
              <a:latin typeface="Times New Roman" pitchFamily="18" charset="0"/>
              <a:cs typeface="Times New Roman" pitchFamily="18" charset="0"/>
            </a:endParaRPr>
          </a:p>
          <a:p>
            <a:pPr marL="431800" indent="-342900">
              <a:lnSpc>
                <a:spcPct val="100000"/>
              </a:lnSpc>
              <a:spcBef>
                <a:spcPts val="480"/>
              </a:spcBef>
              <a:buFont typeface="Arial"/>
              <a:buChar char="•"/>
              <a:tabLst>
                <a:tab pos="431165" algn="l"/>
                <a:tab pos="431800" algn="l"/>
              </a:tabLst>
            </a:pPr>
            <a:r>
              <a:rPr sz="2000" dirty="0">
                <a:latin typeface="Times New Roman" pitchFamily="18" charset="0"/>
                <a:cs typeface="Times New Roman" pitchFamily="18" charset="0"/>
              </a:rPr>
              <a:t>At present, the total vegetable seed </a:t>
            </a:r>
            <a:r>
              <a:rPr sz="2000" spc="-5" dirty="0">
                <a:latin typeface="Times New Roman" pitchFamily="18" charset="0"/>
                <a:cs typeface="Times New Roman" pitchFamily="18" charset="0"/>
              </a:rPr>
              <a:t>market </a:t>
            </a:r>
            <a:r>
              <a:rPr sz="2000" dirty="0">
                <a:latin typeface="Times New Roman" pitchFamily="18" charset="0"/>
                <a:cs typeface="Times New Roman" pitchFamily="18" charset="0"/>
              </a:rPr>
              <a:t>is Rs.4000 Cr ($580</a:t>
            </a:r>
            <a:r>
              <a:rPr sz="2000" spc="-195" dirty="0">
                <a:latin typeface="Times New Roman" pitchFamily="18" charset="0"/>
                <a:cs typeface="Times New Roman" pitchFamily="18" charset="0"/>
              </a:rPr>
              <a:t> </a:t>
            </a:r>
            <a:r>
              <a:rPr sz="2000" spc="-5" dirty="0">
                <a:latin typeface="Times New Roman" pitchFamily="18" charset="0"/>
                <a:cs typeface="Times New Roman" pitchFamily="18" charset="0"/>
              </a:rPr>
              <a:t>million)</a:t>
            </a:r>
            <a:endParaRPr sz="2000">
              <a:latin typeface="Times New Roman" pitchFamily="18" charset="0"/>
              <a:cs typeface="Times New Roman" pitchFamily="18" charset="0"/>
            </a:endParaRPr>
          </a:p>
          <a:p>
            <a:pPr marL="431800" marR="93980" indent="-342900">
              <a:lnSpc>
                <a:spcPct val="100000"/>
              </a:lnSpc>
              <a:spcBef>
                <a:spcPts val="480"/>
              </a:spcBef>
              <a:buFont typeface="Arial"/>
              <a:buChar char="•"/>
              <a:tabLst>
                <a:tab pos="431165" algn="l"/>
                <a:tab pos="431800" algn="l"/>
              </a:tabLst>
            </a:pPr>
            <a:r>
              <a:rPr sz="2000" dirty="0">
                <a:latin typeface="Times New Roman" pitchFamily="18" charset="0"/>
                <a:cs typeface="Times New Roman" pitchFamily="18" charset="0"/>
              </a:rPr>
              <a:t>The </a:t>
            </a:r>
            <a:r>
              <a:rPr sz="2000" spc="-5" dirty="0">
                <a:latin typeface="Times New Roman" pitchFamily="18" charset="0"/>
                <a:cs typeface="Times New Roman" pitchFamily="18" charset="0"/>
              </a:rPr>
              <a:t>largest </a:t>
            </a:r>
            <a:r>
              <a:rPr sz="2000" dirty="0">
                <a:latin typeface="Times New Roman" pitchFamily="18" charset="0"/>
                <a:cs typeface="Times New Roman" pitchFamily="18" charset="0"/>
              </a:rPr>
              <a:t>vegetable growing area </a:t>
            </a:r>
            <a:r>
              <a:rPr sz="2000" spc="5" dirty="0">
                <a:latin typeface="Times New Roman" pitchFamily="18" charset="0"/>
                <a:cs typeface="Times New Roman" pitchFamily="18" charset="0"/>
              </a:rPr>
              <a:t>–WB, </a:t>
            </a:r>
            <a:r>
              <a:rPr sz="2000" dirty="0">
                <a:latin typeface="Times New Roman" pitchFamily="18" charset="0"/>
                <a:cs typeface="Times New Roman" pitchFamily="18" charset="0"/>
              </a:rPr>
              <a:t>followed by </a:t>
            </a:r>
            <a:r>
              <a:rPr sz="2000" spc="-70" dirty="0">
                <a:latin typeface="Times New Roman" pitchFamily="18" charset="0"/>
                <a:cs typeface="Times New Roman" pitchFamily="18" charset="0"/>
              </a:rPr>
              <a:t>UP, </a:t>
            </a:r>
            <a:r>
              <a:rPr sz="2000" spc="-15" dirty="0">
                <a:latin typeface="Times New Roman" pitchFamily="18" charset="0"/>
                <a:cs typeface="Times New Roman" pitchFamily="18" charset="0"/>
              </a:rPr>
              <a:t>Bihar, </a:t>
            </a:r>
            <a:r>
              <a:rPr sz="2000" dirty="0">
                <a:latin typeface="Times New Roman" pitchFamily="18" charset="0"/>
                <a:cs typeface="Times New Roman" pitchFamily="18" charset="0"/>
              </a:rPr>
              <a:t>MP</a:t>
            </a:r>
            <a:r>
              <a:rPr sz="2000" spc="-210" dirty="0">
                <a:latin typeface="Times New Roman" pitchFamily="18" charset="0"/>
                <a:cs typeface="Times New Roman" pitchFamily="18" charset="0"/>
              </a:rPr>
              <a:t> </a:t>
            </a:r>
            <a:r>
              <a:rPr sz="2000" dirty="0">
                <a:latin typeface="Times New Roman" pitchFamily="18" charset="0"/>
                <a:cs typeface="Times New Roman" pitchFamily="18" charset="0"/>
              </a:rPr>
              <a:t>and  Gujarat</a:t>
            </a:r>
            <a:endParaRPr sz="2000">
              <a:latin typeface="Times New Roman" pitchFamily="18" charset="0"/>
              <a:cs typeface="Times New Roman" pitchFamily="18" charset="0"/>
            </a:endParaRPr>
          </a:p>
          <a:p>
            <a:pPr marL="431800" indent="-342900">
              <a:lnSpc>
                <a:spcPct val="100000"/>
              </a:lnSpc>
              <a:spcBef>
                <a:spcPts val="480"/>
              </a:spcBef>
              <a:buFont typeface="Arial"/>
              <a:buChar char="•"/>
              <a:tabLst>
                <a:tab pos="431165" algn="l"/>
                <a:tab pos="431800" algn="l"/>
              </a:tabLst>
            </a:pPr>
            <a:r>
              <a:rPr sz="2000" dirty="0">
                <a:latin typeface="Times New Roman" pitchFamily="18" charset="0"/>
                <a:cs typeface="Times New Roman" pitchFamily="18" charset="0"/>
              </a:rPr>
              <a:t>By value, Solanaceaeous crops (Mostly </a:t>
            </a:r>
            <a:r>
              <a:rPr sz="2000" spc="10" dirty="0">
                <a:latin typeface="Times New Roman" pitchFamily="18" charset="0"/>
                <a:cs typeface="Times New Roman" pitchFamily="18" charset="0"/>
              </a:rPr>
              <a:t>F</a:t>
            </a:r>
            <a:r>
              <a:rPr sz="1950" spc="15" baseline="-21367" dirty="0">
                <a:latin typeface="Times New Roman" pitchFamily="18" charset="0"/>
                <a:cs typeface="Times New Roman" pitchFamily="18" charset="0"/>
              </a:rPr>
              <a:t>1 </a:t>
            </a:r>
            <a:r>
              <a:rPr sz="2000" dirty="0">
                <a:latin typeface="Times New Roman" pitchFamily="18" charset="0"/>
                <a:cs typeface="Times New Roman" pitchFamily="18" charset="0"/>
              </a:rPr>
              <a:t>have </a:t>
            </a:r>
            <a:r>
              <a:rPr sz="2000" spc="-5" dirty="0">
                <a:latin typeface="Times New Roman" pitchFamily="18" charset="0"/>
                <a:cs typeface="Times New Roman" pitchFamily="18" charset="0"/>
              </a:rPr>
              <a:t>largest market </a:t>
            </a:r>
            <a:r>
              <a:rPr sz="2000" dirty="0">
                <a:latin typeface="Times New Roman" pitchFamily="18" charset="0"/>
                <a:cs typeface="Times New Roman" pitchFamily="18" charset="0"/>
              </a:rPr>
              <a:t>share</a:t>
            </a:r>
            <a:r>
              <a:rPr sz="2000" spc="-45" dirty="0">
                <a:latin typeface="Times New Roman" pitchFamily="18" charset="0"/>
                <a:cs typeface="Times New Roman" pitchFamily="18" charset="0"/>
              </a:rPr>
              <a:t> </a:t>
            </a:r>
            <a:r>
              <a:rPr sz="2000" dirty="0">
                <a:latin typeface="Times New Roman" pitchFamily="18" charset="0"/>
                <a:cs typeface="Times New Roman" pitchFamily="18" charset="0"/>
              </a:rPr>
              <a:t>of</a:t>
            </a:r>
            <a:endParaRPr sz="2000">
              <a:latin typeface="Times New Roman" pitchFamily="18" charset="0"/>
              <a:cs typeface="Times New Roman" pitchFamily="18" charset="0"/>
            </a:endParaRPr>
          </a:p>
          <a:p>
            <a:pPr marL="431800">
              <a:lnSpc>
                <a:spcPct val="100000"/>
              </a:lnSpc>
            </a:pPr>
            <a:r>
              <a:rPr sz="2000" dirty="0">
                <a:latin typeface="Times New Roman" pitchFamily="18" charset="0"/>
                <a:cs typeface="Times New Roman" pitchFamily="18" charset="0"/>
              </a:rPr>
              <a:t>19%, Cucurbits have </a:t>
            </a:r>
            <a:r>
              <a:rPr sz="2000" spc="5" dirty="0">
                <a:latin typeface="Times New Roman" pitchFamily="18" charset="0"/>
                <a:cs typeface="Times New Roman" pitchFamily="18" charset="0"/>
              </a:rPr>
              <a:t>17% </a:t>
            </a:r>
            <a:r>
              <a:rPr sz="2000" dirty="0">
                <a:latin typeface="Times New Roman" pitchFamily="18" charset="0"/>
                <a:cs typeface="Times New Roman" pitchFamily="18" charset="0"/>
              </a:rPr>
              <a:t>and Malvaceaeous crops have</a:t>
            </a:r>
            <a:r>
              <a:rPr sz="2000" spc="-190" dirty="0">
                <a:latin typeface="Times New Roman" pitchFamily="18" charset="0"/>
                <a:cs typeface="Times New Roman" pitchFamily="18" charset="0"/>
              </a:rPr>
              <a:t> </a:t>
            </a:r>
            <a:r>
              <a:rPr sz="2000" spc="5" dirty="0">
                <a:latin typeface="Times New Roman" pitchFamily="18" charset="0"/>
                <a:cs typeface="Times New Roman" pitchFamily="18" charset="0"/>
              </a:rPr>
              <a:t>16%</a:t>
            </a:r>
            <a:endParaRPr sz="2000">
              <a:latin typeface="Times New Roman" pitchFamily="18" charset="0"/>
              <a:cs typeface="Times New Roman" pitchFamily="18" charset="0"/>
            </a:endParaRPr>
          </a:p>
          <a:p>
            <a:pPr marL="431800" indent="-342900">
              <a:lnSpc>
                <a:spcPct val="100000"/>
              </a:lnSpc>
              <a:spcBef>
                <a:spcPts val="480"/>
              </a:spcBef>
              <a:buFont typeface="Arial"/>
              <a:buChar char="•"/>
              <a:tabLst>
                <a:tab pos="431165" algn="l"/>
                <a:tab pos="431800" algn="l"/>
              </a:tabLst>
            </a:pPr>
            <a:r>
              <a:rPr sz="2000" b="1" dirty="0">
                <a:latin typeface="Times New Roman" pitchFamily="18" charset="0"/>
                <a:cs typeface="Times New Roman" pitchFamily="18" charset="0"/>
              </a:rPr>
              <a:t>Market</a:t>
            </a:r>
            <a:r>
              <a:rPr sz="2000" b="1" spc="-35" dirty="0">
                <a:latin typeface="Times New Roman" pitchFamily="18" charset="0"/>
                <a:cs typeface="Times New Roman" pitchFamily="18" charset="0"/>
              </a:rPr>
              <a:t> </a:t>
            </a:r>
            <a:r>
              <a:rPr sz="2000" b="1" spc="-5" dirty="0">
                <a:latin typeface="Times New Roman" pitchFamily="18" charset="0"/>
                <a:cs typeface="Times New Roman" pitchFamily="18" charset="0"/>
              </a:rPr>
              <a:t>share:</a:t>
            </a:r>
            <a:endParaRPr sz="2000">
              <a:latin typeface="Times New Roman" pitchFamily="18" charset="0"/>
              <a:cs typeface="Times New Roman" pitchFamily="18" charset="0"/>
            </a:endParaRPr>
          </a:p>
          <a:p>
            <a:pPr marL="431800" indent="-342900">
              <a:lnSpc>
                <a:spcPct val="100000"/>
              </a:lnSpc>
              <a:spcBef>
                <a:spcPts val="484"/>
              </a:spcBef>
              <a:buFont typeface="Wingdings"/>
              <a:buChar char=""/>
              <a:tabLst>
                <a:tab pos="431165" algn="l"/>
                <a:tab pos="431800" algn="l"/>
              </a:tabLst>
            </a:pPr>
            <a:r>
              <a:rPr sz="2000" dirty="0">
                <a:latin typeface="Times New Roman" pitchFamily="18" charset="0"/>
                <a:cs typeface="Times New Roman" pitchFamily="18" charset="0"/>
              </a:rPr>
              <a:t>Okra-13%</a:t>
            </a:r>
            <a:endParaRPr sz="2000">
              <a:latin typeface="Times New Roman" pitchFamily="18" charset="0"/>
              <a:cs typeface="Times New Roman" pitchFamily="18" charset="0"/>
            </a:endParaRPr>
          </a:p>
          <a:p>
            <a:pPr marL="431800" indent="-342900">
              <a:lnSpc>
                <a:spcPct val="100000"/>
              </a:lnSpc>
              <a:spcBef>
                <a:spcPts val="475"/>
              </a:spcBef>
              <a:buFont typeface="Wingdings"/>
              <a:buChar char=""/>
              <a:tabLst>
                <a:tab pos="431165" algn="l"/>
                <a:tab pos="431800" algn="l"/>
              </a:tabLst>
            </a:pPr>
            <a:r>
              <a:rPr sz="2000" dirty="0">
                <a:latin typeface="Times New Roman" pitchFamily="18" charset="0"/>
                <a:cs typeface="Times New Roman" pitchFamily="18" charset="0"/>
              </a:rPr>
              <a:t>Roots &amp; </a:t>
            </a:r>
            <a:r>
              <a:rPr sz="2000" spc="-5" dirty="0">
                <a:latin typeface="Times New Roman" pitchFamily="18" charset="0"/>
                <a:cs typeface="Times New Roman" pitchFamily="18" charset="0"/>
              </a:rPr>
              <a:t>Bulbs</a:t>
            </a:r>
            <a:r>
              <a:rPr sz="2000" spc="-50" dirty="0">
                <a:latin typeface="Times New Roman" pitchFamily="18" charset="0"/>
                <a:cs typeface="Times New Roman" pitchFamily="18" charset="0"/>
              </a:rPr>
              <a:t> </a:t>
            </a:r>
            <a:r>
              <a:rPr sz="2000" spc="5" dirty="0">
                <a:latin typeface="Times New Roman" pitchFamily="18" charset="0"/>
                <a:cs typeface="Times New Roman" pitchFamily="18" charset="0"/>
              </a:rPr>
              <a:t>-9%</a:t>
            </a:r>
            <a:endParaRPr sz="2000">
              <a:latin typeface="Times New Roman" pitchFamily="18" charset="0"/>
              <a:cs typeface="Times New Roman" pitchFamily="18" charset="0"/>
            </a:endParaRPr>
          </a:p>
          <a:p>
            <a:pPr marL="431800" indent="-342900">
              <a:lnSpc>
                <a:spcPct val="100000"/>
              </a:lnSpc>
              <a:spcBef>
                <a:spcPts val="484"/>
              </a:spcBef>
              <a:buFont typeface="Wingdings"/>
              <a:buChar char=""/>
              <a:tabLst>
                <a:tab pos="431165" algn="l"/>
                <a:tab pos="431800" algn="l"/>
              </a:tabLst>
            </a:pPr>
            <a:r>
              <a:rPr sz="2000" dirty="0">
                <a:latin typeface="Times New Roman" pitchFamily="18" charset="0"/>
                <a:cs typeface="Times New Roman" pitchFamily="18" charset="0"/>
              </a:rPr>
              <a:t>Brassicas</a:t>
            </a:r>
            <a:r>
              <a:rPr sz="2000" spc="-25" dirty="0">
                <a:latin typeface="Times New Roman" pitchFamily="18" charset="0"/>
                <a:cs typeface="Times New Roman" pitchFamily="18" charset="0"/>
              </a:rPr>
              <a:t> </a:t>
            </a:r>
            <a:r>
              <a:rPr sz="2000" dirty="0">
                <a:latin typeface="Times New Roman" pitchFamily="18" charset="0"/>
                <a:cs typeface="Times New Roman" pitchFamily="18" charset="0"/>
              </a:rPr>
              <a:t>-8%,</a:t>
            </a:r>
            <a:endParaRPr sz="2000">
              <a:latin typeface="Times New Roman" pitchFamily="18" charset="0"/>
              <a:cs typeface="Times New Roman" pitchFamily="18" charset="0"/>
            </a:endParaRPr>
          </a:p>
          <a:p>
            <a:pPr marL="431800" indent="-342900">
              <a:lnSpc>
                <a:spcPct val="100000"/>
              </a:lnSpc>
              <a:spcBef>
                <a:spcPts val="480"/>
              </a:spcBef>
              <a:buFont typeface="Wingdings"/>
              <a:buChar char=""/>
              <a:tabLst>
                <a:tab pos="431165" algn="l"/>
                <a:tab pos="431800" algn="l"/>
              </a:tabLst>
            </a:pPr>
            <a:r>
              <a:rPr sz="2000" spc="-5" dirty="0">
                <a:latin typeface="Times New Roman" pitchFamily="18" charset="0"/>
                <a:cs typeface="Times New Roman" pitchFamily="18" charset="0"/>
              </a:rPr>
              <a:t>Pea </a:t>
            </a:r>
            <a:r>
              <a:rPr sz="2000" dirty="0">
                <a:latin typeface="Times New Roman" pitchFamily="18" charset="0"/>
                <a:cs typeface="Times New Roman" pitchFamily="18" charset="0"/>
              </a:rPr>
              <a:t>&amp; </a:t>
            </a:r>
            <a:r>
              <a:rPr sz="2000" spc="-5" dirty="0">
                <a:latin typeface="Times New Roman" pitchFamily="18" charset="0"/>
                <a:cs typeface="Times New Roman" pitchFamily="18" charset="0"/>
              </a:rPr>
              <a:t>Bean </a:t>
            </a:r>
            <a:r>
              <a:rPr sz="2000" dirty="0">
                <a:latin typeface="Times New Roman" pitchFamily="18" charset="0"/>
                <a:cs typeface="Times New Roman" pitchFamily="18" charset="0"/>
              </a:rPr>
              <a:t>(Both </a:t>
            </a:r>
            <a:r>
              <a:rPr sz="2000" spc="-20" dirty="0">
                <a:latin typeface="Times New Roman" pitchFamily="18" charset="0"/>
                <a:cs typeface="Times New Roman" pitchFamily="18" charset="0"/>
              </a:rPr>
              <a:t>OP’s) </a:t>
            </a:r>
            <a:r>
              <a:rPr sz="2000" dirty="0">
                <a:latin typeface="Times New Roman" pitchFamily="18" charset="0"/>
                <a:cs typeface="Times New Roman" pitchFamily="18" charset="0"/>
              </a:rPr>
              <a:t>and Sweet Corn </a:t>
            </a:r>
            <a:r>
              <a:rPr sz="2000" spc="5" dirty="0">
                <a:latin typeface="Times New Roman" pitchFamily="18" charset="0"/>
                <a:cs typeface="Times New Roman" pitchFamily="18" charset="0"/>
              </a:rPr>
              <a:t>(F</a:t>
            </a:r>
            <a:r>
              <a:rPr sz="1950" spc="7" baseline="-21367" dirty="0">
                <a:latin typeface="Times New Roman" pitchFamily="18" charset="0"/>
                <a:cs typeface="Times New Roman" pitchFamily="18" charset="0"/>
              </a:rPr>
              <a:t>1</a:t>
            </a:r>
            <a:r>
              <a:rPr sz="2000" spc="5" dirty="0">
                <a:latin typeface="Times New Roman" pitchFamily="18" charset="0"/>
                <a:cs typeface="Times New Roman" pitchFamily="18" charset="0"/>
              </a:rPr>
              <a:t>) </a:t>
            </a:r>
            <a:r>
              <a:rPr sz="2000" dirty="0">
                <a:latin typeface="Times New Roman" pitchFamily="18" charset="0"/>
                <a:cs typeface="Times New Roman" pitchFamily="18" charset="0"/>
              </a:rPr>
              <a:t>hybrid -</a:t>
            </a:r>
            <a:r>
              <a:rPr sz="2000" spc="-140" dirty="0">
                <a:latin typeface="Times New Roman" pitchFamily="18" charset="0"/>
                <a:cs typeface="Times New Roman" pitchFamily="18" charset="0"/>
              </a:rPr>
              <a:t> </a:t>
            </a:r>
            <a:r>
              <a:rPr sz="2000" spc="5" dirty="0">
                <a:latin typeface="Times New Roman" pitchFamily="18" charset="0"/>
                <a:cs typeface="Times New Roman" pitchFamily="18" charset="0"/>
              </a:rPr>
              <a:t>24%</a:t>
            </a:r>
            <a:endParaRPr sz="2000">
              <a:latin typeface="Times New Roman" pitchFamily="18" charset="0"/>
              <a:cs typeface="Times New Roman" pitchFamily="18" charset="0"/>
            </a:endParaRPr>
          </a:p>
          <a:p>
            <a:pPr marL="431800" indent="-342900">
              <a:lnSpc>
                <a:spcPct val="100000"/>
              </a:lnSpc>
              <a:spcBef>
                <a:spcPts val="480"/>
              </a:spcBef>
              <a:buFont typeface="Wingdings"/>
              <a:buChar char=""/>
              <a:tabLst>
                <a:tab pos="431165" algn="l"/>
                <a:tab pos="431800" algn="l"/>
              </a:tabLst>
            </a:pPr>
            <a:r>
              <a:rPr sz="2000" spc="-5" dirty="0">
                <a:latin typeface="Times New Roman" pitchFamily="18" charset="0"/>
                <a:cs typeface="Times New Roman" pitchFamily="18" charset="0"/>
              </a:rPr>
              <a:t>leafy </a:t>
            </a:r>
            <a:r>
              <a:rPr sz="2000" dirty="0">
                <a:latin typeface="Times New Roman" pitchFamily="18" charset="0"/>
                <a:cs typeface="Times New Roman" pitchFamily="18" charset="0"/>
              </a:rPr>
              <a:t>vegetables</a:t>
            </a:r>
            <a:r>
              <a:rPr sz="2000" spc="-50" dirty="0">
                <a:latin typeface="Times New Roman" pitchFamily="18" charset="0"/>
                <a:cs typeface="Times New Roman" pitchFamily="18" charset="0"/>
              </a:rPr>
              <a:t> </a:t>
            </a:r>
            <a:r>
              <a:rPr sz="2000" dirty="0">
                <a:latin typeface="Times New Roman" pitchFamily="18" charset="0"/>
                <a:cs typeface="Times New Roman" pitchFamily="18" charset="0"/>
              </a:rPr>
              <a:t>-2%</a:t>
            </a:r>
            <a:endParaRPr sz="2000">
              <a:latin typeface="Times New Roman" pitchFamily="18" charset="0"/>
              <a:cs typeface="Times New Roman" pitchFamily="18" charset="0"/>
            </a:endParaRPr>
          </a:p>
          <a:p>
            <a:pPr marL="431800" indent="-342900">
              <a:lnSpc>
                <a:spcPct val="100000"/>
              </a:lnSpc>
              <a:spcBef>
                <a:spcPts val="480"/>
              </a:spcBef>
              <a:buFont typeface="Wingdings"/>
              <a:buChar char=""/>
              <a:tabLst>
                <a:tab pos="431165" algn="l"/>
                <a:tab pos="431800" algn="l"/>
              </a:tabLst>
            </a:pPr>
            <a:r>
              <a:rPr sz="2000" dirty="0">
                <a:latin typeface="Times New Roman" pitchFamily="18" charset="0"/>
                <a:cs typeface="Times New Roman" pitchFamily="18" charset="0"/>
              </a:rPr>
              <a:t>Others –</a:t>
            </a:r>
            <a:r>
              <a:rPr sz="2000" spc="-40" dirty="0">
                <a:latin typeface="Times New Roman" pitchFamily="18" charset="0"/>
                <a:cs typeface="Times New Roman" pitchFamily="18" charset="0"/>
              </a:rPr>
              <a:t> </a:t>
            </a:r>
            <a:r>
              <a:rPr sz="2000" spc="5" dirty="0">
                <a:latin typeface="Times New Roman" pitchFamily="18" charset="0"/>
                <a:cs typeface="Times New Roman" pitchFamily="18" charset="0"/>
              </a:rPr>
              <a:t>5%</a:t>
            </a:r>
            <a:endParaRPr sz="2000">
              <a:latin typeface="Times New Roman" pitchFamily="18" charset="0"/>
              <a:cs typeface="Times New Roman" pitchFamily="18" charset="0"/>
            </a:endParaRPr>
          </a:p>
        </p:txBody>
      </p:sp>
      <p:sp>
        <p:nvSpPr>
          <p:cNvPr id="5" name="object 5"/>
          <p:cNvSpPr/>
          <p:nvPr/>
        </p:nvSpPr>
        <p:spPr>
          <a:xfrm>
            <a:off x="6172200" y="76200"/>
            <a:ext cx="2895600" cy="1592579"/>
          </a:xfrm>
          <a:prstGeom prst="rect">
            <a:avLst/>
          </a:prstGeom>
          <a:blipFill>
            <a:blip r:embed="rId2" cstate="print"/>
            <a:stretch>
              <a:fillRect/>
            </a:stretch>
          </a:blipFill>
        </p:spPr>
        <p:txBody>
          <a:bodyPr wrap="square" lIns="0" tIns="0" rIns="0" bIns="0" rtlCol="0"/>
          <a:lstStyle/>
          <a:p>
            <a:endParaRPr>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533401" y="654187"/>
            <a:ext cx="8305800" cy="5289413"/>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0" y="1371600"/>
            <a:ext cx="7619999" cy="504625"/>
          </a:xfrm>
          <a:prstGeom prst="rect">
            <a:avLst/>
          </a:prstGeom>
        </p:spPr>
        <p:txBody>
          <a:bodyPr vert="horz" wrap="square" lIns="0" tIns="12065" rIns="0" bIns="0" rtlCol="0">
            <a:spAutoFit/>
          </a:bodyPr>
          <a:lstStyle/>
          <a:p>
            <a:pPr marL="1784985" marR="5080" indent="-1772920" algn="ctr">
              <a:lnSpc>
                <a:spcPct val="100000"/>
              </a:lnSpc>
              <a:spcBef>
                <a:spcPts val="95"/>
              </a:spcBef>
            </a:pPr>
            <a:r>
              <a:rPr b="1" spc="-15" dirty="0">
                <a:latin typeface="Times New Roman" pitchFamily="18" charset="0"/>
                <a:cs typeface="Times New Roman" pitchFamily="18" charset="0"/>
              </a:rPr>
              <a:t>Details </a:t>
            </a:r>
            <a:r>
              <a:rPr b="1" spc="-5" dirty="0">
                <a:latin typeface="Times New Roman" pitchFamily="18" charset="0"/>
                <a:cs typeface="Times New Roman" pitchFamily="18" charset="0"/>
              </a:rPr>
              <a:t>of Indian </a:t>
            </a:r>
            <a:r>
              <a:rPr b="1" dirty="0">
                <a:latin typeface="Times New Roman" pitchFamily="18" charset="0"/>
                <a:cs typeface="Times New Roman" pitchFamily="18" charset="0"/>
              </a:rPr>
              <a:t>seed </a:t>
            </a:r>
            <a:r>
              <a:rPr b="1" spc="-30" dirty="0" smtClean="0">
                <a:latin typeface="Times New Roman" pitchFamily="18" charset="0"/>
                <a:cs typeface="Times New Roman" pitchFamily="18" charset="0"/>
              </a:rPr>
              <a:t>market</a:t>
            </a:r>
            <a:r>
              <a:rPr lang="en-US" b="1" spc="-30" dirty="0" smtClean="0">
                <a:latin typeface="Times New Roman" pitchFamily="18" charset="0"/>
                <a:cs typeface="Times New Roman" pitchFamily="18" charset="0"/>
              </a:rPr>
              <a:t> </a:t>
            </a:r>
            <a:r>
              <a:rPr b="1" spc="-5" dirty="0" smtClean="0">
                <a:latin typeface="Times New Roman" pitchFamily="18" charset="0"/>
                <a:cs typeface="Times New Roman" pitchFamily="18" charset="0"/>
              </a:rPr>
              <a:t>composition</a:t>
            </a:r>
            <a:endParaRPr dirty="0">
              <a:latin typeface="Times New Roman" pitchFamily="18" charset="0"/>
              <a:cs typeface="Times New Roman" pitchFamily="18" charset="0"/>
            </a:endParaRPr>
          </a:p>
        </p:txBody>
      </p:sp>
      <p:grpSp>
        <p:nvGrpSpPr>
          <p:cNvPr id="3" name="object 3"/>
          <p:cNvGrpSpPr/>
          <p:nvPr/>
        </p:nvGrpSpPr>
        <p:grpSpPr>
          <a:xfrm>
            <a:off x="2836164" y="2022348"/>
            <a:ext cx="2520950" cy="1186180"/>
            <a:chOff x="2836164" y="2022348"/>
            <a:chExt cx="2520950" cy="1186180"/>
          </a:xfrm>
        </p:grpSpPr>
        <p:sp>
          <p:nvSpPr>
            <p:cNvPr id="4" name="object 4"/>
            <p:cNvSpPr/>
            <p:nvPr/>
          </p:nvSpPr>
          <p:spPr>
            <a:xfrm>
              <a:off x="4307609" y="2042971"/>
              <a:ext cx="1049020" cy="993156"/>
            </a:xfrm>
            <a:prstGeom prst="rect">
              <a:avLst/>
            </a:prstGeom>
            <a:blipFill>
              <a:blip r:embed="rId2" cstate="print"/>
              <a:stretch>
                <a:fillRect/>
              </a:stretch>
            </a:blipFill>
          </p:spPr>
          <p:txBody>
            <a:bodyPr wrap="square" lIns="0" tIns="0" rIns="0" bIns="0" rtlCol="0"/>
            <a:lstStyle/>
            <a:p>
              <a:endParaRPr sz="2400">
                <a:latin typeface="Times New Roman" pitchFamily="18" charset="0"/>
                <a:cs typeface="Times New Roman" pitchFamily="18" charset="0"/>
              </a:endParaRPr>
            </a:p>
          </p:txBody>
        </p:sp>
        <p:sp>
          <p:nvSpPr>
            <p:cNvPr id="5" name="object 5"/>
            <p:cNvSpPr/>
            <p:nvPr/>
          </p:nvSpPr>
          <p:spPr>
            <a:xfrm>
              <a:off x="4331208" y="2044192"/>
              <a:ext cx="1003935" cy="928369"/>
            </a:xfrm>
            <a:custGeom>
              <a:avLst/>
              <a:gdLst/>
              <a:ahLst/>
              <a:cxnLst/>
              <a:rect l="l" t="t" r="r" b="b"/>
              <a:pathLst>
                <a:path w="1003935" h="928369">
                  <a:moveTo>
                    <a:pt x="843202" y="855523"/>
                  </a:moveTo>
                  <a:lnTo>
                    <a:pt x="836406" y="858234"/>
                  </a:lnTo>
                  <a:lnTo>
                    <a:pt x="831109" y="863278"/>
                  </a:lnTo>
                  <a:lnTo>
                    <a:pt x="828039" y="870204"/>
                  </a:lnTo>
                  <a:lnTo>
                    <a:pt x="827891" y="877700"/>
                  </a:lnTo>
                  <a:lnTo>
                    <a:pt x="830564" y="884459"/>
                  </a:lnTo>
                  <a:lnTo>
                    <a:pt x="835594" y="889742"/>
                  </a:lnTo>
                  <a:lnTo>
                    <a:pt x="842517" y="892810"/>
                  </a:lnTo>
                  <a:lnTo>
                    <a:pt x="1003553" y="928370"/>
                  </a:lnTo>
                  <a:lnTo>
                    <a:pt x="1000018" y="916813"/>
                  </a:lnTo>
                  <a:lnTo>
                    <a:pt x="962913" y="916813"/>
                  </a:lnTo>
                  <a:lnTo>
                    <a:pt x="911046" y="868933"/>
                  </a:lnTo>
                  <a:lnTo>
                    <a:pt x="850772" y="855599"/>
                  </a:lnTo>
                  <a:lnTo>
                    <a:pt x="843202" y="855523"/>
                  </a:lnTo>
                  <a:close/>
                </a:path>
                <a:path w="1003935" h="928369">
                  <a:moveTo>
                    <a:pt x="911046" y="868933"/>
                  </a:moveTo>
                  <a:lnTo>
                    <a:pt x="962913" y="916813"/>
                  </a:lnTo>
                  <a:lnTo>
                    <a:pt x="970768" y="908304"/>
                  </a:lnTo>
                  <a:lnTo>
                    <a:pt x="957579" y="908304"/>
                  </a:lnTo>
                  <a:lnTo>
                    <a:pt x="948029" y="877115"/>
                  </a:lnTo>
                  <a:lnTo>
                    <a:pt x="911046" y="868933"/>
                  </a:lnTo>
                  <a:close/>
                </a:path>
                <a:path w="1003935" h="928369">
                  <a:moveTo>
                    <a:pt x="939059" y="757330"/>
                  </a:moveTo>
                  <a:lnTo>
                    <a:pt x="931544" y="758063"/>
                  </a:lnTo>
                  <a:lnTo>
                    <a:pt x="924845" y="761648"/>
                  </a:lnTo>
                  <a:lnTo>
                    <a:pt x="920241" y="767318"/>
                  </a:lnTo>
                  <a:lnTo>
                    <a:pt x="918114" y="774297"/>
                  </a:lnTo>
                  <a:lnTo>
                    <a:pt x="918844" y="781812"/>
                  </a:lnTo>
                  <a:lnTo>
                    <a:pt x="936921" y="840843"/>
                  </a:lnTo>
                  <a:lnTo>
                    <a:pt x="988821" y="888746"/>
                  </a:lnTo>
                  <a:lnTo>
                    <a:pt x="962913" y="916813"/>
                  </a:lnTo>
                  <a:lnTo>
                    <a:pt x="1000018" y="916813"/>
                  </a:lnTo>
                  <a:lnTo>
                    <a:pt x="955293" y="770636"/>
                  </a:lnTo>
                  <a:lnTo>
                    <a:pt x="951708" y="764010"/>
                  </a:lnTo>
                  <a:lnTo>
                    <a:pt x="946038" y="759444"/>
                  </a:lnTo>
                  <a:lnTo>
                    <a:pt x="939059" y="757330"/>
                  </a:lnTo>
                  <a:close/>
                </a:path>
                <a:path w="1003935" h="928369">
                  <a:moveTo>
                    <a:pt x="948029" y="877115"/>
                  </a:moveTo>
                  <a:lnTo>
                    <a:pt x="957579" y="908304"/>
                  </a:lnTo>
                  <a:lnTo>
                    <a:pt x="979931" y="884174"/>
                  </a:lnTo>
                  <a:lnTo>
                    <a:pt x="948029" y="877115"/>
                  </a:lnTo>
                  <a:close/>
                </a:path>
                <a:path w="1003935" h="928369">
                  <a:moveTo>
                    <a:pt x="936921" y="840843"/>
                  </a:moveTo>
                  <a:lnTo>
                    <a:pt x="948029" y="877115"/>
                  </a:lnTo>
                  <a:lnTo>
                    <a:pt x="979931" y="884174"/>
                  </a:lnTo>
                  <a:lnTo>
                    <a:pt x="957579" y="908304"/>
                  </a:lnTo>
                  <a:lnTo>
                    <a:pt x="970768" y="908304"/>
                  </a:lnTo>
                  <a:lnTo>
                    <a:pt x="988821" y="888746"/>
                  </a:lnTo>
                  <a:lnTo>
                    <a:pt x="936921" y="840843"/>
                  </a:lnTo>
                  <a:close/>
                </a:path>
                <a:path w="1003935" h="928369">
                  <a:moveTo>
                    <a:pt x="25907" y="0"/>
                  </a:moveTo>
                  <a:lnTo>
                    <a:pt x="0" y="27940"/>
                  </a:lnTo>
                  <a:lnTo>
                    <a:pt x="911046" y="868933"/>
                  </a:lnTo>
                  <a:lnTo>
                    <a:pt x="948029" y="877115"/>
                  </a:lnTo>
                  <a:lnTo>
                    <a:pt x="936921" y="840843"/>
                  </a:lnTo>
                  <a:lnTo>
                    <a:pt x="25907" y="0"/>
                  </a:lnTo>
                  <a:close/>
                </a:path>
              </a:pathLst>
            </a:custGeom>
            <a:solidFill>
              <a:srgbClr val="8063A1"/>
            </a:solidFill>
          </p:spPr>
          <p:txBody>
            <a:bodyPr wrap="square" lIns="0" tIns="0" rIns="0" bIns="0" rtlCol="0"/>
            <a:lstStyle/>
            <a:p>
              <a:endParaRPr sz="2400">
                <a:latin typeface="Times New Roman" pitchFamily="18" charset="0"/>
                <a:cs typeface="Times New Roman" pitchFamily="18" charset="0"/>
              </a:endParaRPr>
            </a:p>
          </p:txBody>
        </p:sp>
        <p:sp>
          <p:nvSpPr>
            <p:cNvPr id="6" name="object 6"/>
            <p:cNvSpPr/>
            <p:nvPr/>
          </p:nvSpPr>
          <p:spPr>
            <a:xfrm>
              <a:off x="2836164" y="2022348"/>
              <a:ext cx="1562100" cy="1185672"/>
            </a:xfrm>
            <a:prstGeom prst="rect">
              <a:avLst/>
            </a:prstGeom>
            <a:blipFill>
              <a:blip r:embed="rId3" cstate="print"/>
              <a:stretch>
                <a:fillRect/>
              </a:stretch>
            </a:blipFill>
          </p:spPr>
          <p:txBody>
            <a:bodyPr wrap="square" lIns="0" tIns="0" rIns="0" bIns="0" rtlCol="0"/>
            <a:lstStyle/>
            <a:p>
              <a:endParaRPr sz="2400">
                <a:latin typeface="Times New Roman" pitchFamily="18" charset="0"/>
                <a:cs typeface="Times New Roman" pitchFamily="18" charset="0"/>
              </a:endParaRPr>
            </a:p>
          </p:txBody>
        </p:sp>
        <p:sp>
          <p:nvSpPr>
            <p:cNvPr id="7" name="object 7"/>
            <p:cNvSpPr/>
            <p:nvPr/>
          </p:nvSpPr>
          <p:spPr>
            <a:xfrm>
              <a:off x="3048635" y="2042541"/>
              <a:ext cx="1306830" cy="930275"/>
            </a:xfrm>
            <a:custGeom>
              <a:avLst/>
              <a:gdLst/>
              <a:ahLst/>
              <a:cxnLst/>
              <a:rect l="l" t="t" r="r" b="b"/>
              <a:pathLst>
                <a:path w="1306829" h="930275">
                  <a:moveTo>
                    <a:pt x="86385" y="768818"/>
                  </a:moveTo>
                  <a:lnTo>
                    <a:pt x="79200" y="770032"/>
                  </a:lnTo>
                  <a:lnTo>
                    <a:pt x="72991" y="773866"/>
                  </a:lnTo>
                  <a:lnTo>
                    <a:pt x="68579" y="780034"/>
                  </a:lnTo>
                  <a:lnTo>
                    <a:pt x="0" y="930021"/>
                  </a:lnTo>
                  <a:lnTo>
                    <a:pt x="71953" y="923798"/>
                  </a:lnTo>
                  <a:lnTo>
                    <a:pt x="41909" y="923798"/>
                  </a:lnTo>
                  <a:lnTo>
                    <a:pt x="19938" y="892683"/>
                  </a:lnTo>
                  <a:lnTo>
                    <a:pt x="77572" y="852001"/>
                  </a:lnTo>
                  <a:lnTo>
                    <a:pt x="103250" y="795782"/>
                  </a:lnTo>
                  <a:lnTo>
                    <a:pt x="104941" y="788439"/>
                  </a:lnTo>
                  <a:lnTo>
                    <a:pt x="103727" y="781240"/>
                  </a:lnTo>
                  <a:lnTo>
                    <a:pt x="99893" y="774993"/>
                  </a:lnTo>
                  <a:lnTo>
                    <a:pt x="93725" y="770509"/>
                  </a:lnTo>
                  <a:lnTo>
                    <a:pt x="86385" y="768818"/>
                  </a:lnTo>
                  <a:close/>
                </a:path>
                <a:path w="1306829" h="930275">
                  <a:moveTo>
                    <a:pt x="77572" y="852001"/>
                  </a:moveTo>
                  <a:lnTo>
                    <a:pt x="19938" y="892683"/>
                  </a:lnTo>
                  <a:lnTo>
                    <a:pt x="41909" y="923798"/>
                  </a:lnTo>
                  <a:lnTo>
                    <a:pt x="52706" y="916178"/>
                  </a:lnTo>
                  <a:lnTo>
                    <a:pt x="48259" y="916178"/>
                  </a:lnTo>
                  <a:lnTo>
                    <a:pt x="29337" y="889254"/>
                  </a:lnTo>
                  <a:lnTo>
                    <a:pt x="61844" y="886435"/>
                  </a:lnTo>
                  <a:lnTo>
                    <a:pt x="77572" y="852001"/>
                  </a:lnTo>
                  <a:close/>
                </a:path>
                <a:path w="1306829" h="930275">
                  <a:moveTo>
                    <a:pt x="161162" y="877824"/>
                  </a:moveTo>
                  <a:lnTo>
                    <a:pt x="99471" y="883172"/>
                  </a:lnTo>
                  <a:lnTo>
                    <a:pt x="41909" y="923798"/>
                  </a:lnTo>
                  <a:lnTo>
                    <a:pt x="71953" y="923798"/>
                  </a:lnTo>
                  <a:lnTo>
                    <a:pt x="164464" y="915797"/>
                  </a:lnTo>
                  <a:lnTo>
                    <a:pt x="181737" y="895223"/>
                  </a:lnTo>
                  <a:lnTo>
                    <a:pt x="179611" y="887932"/>
                  </a:lnTo>
                  <a:lnTo>
                    <a:pt x="175021" y="882237"/>
                  </a:lnTo>
                  <a:lnTo>
                    <a:pt x="168646" y="878685"/>
                  </a:lnTo>
                  <a:lnTo>
                    <a:pt x="161162" y="877824"/>
                  </a:lnTo>
                  <a:close/>
                </a:path>
                <a:path w="1306829" h="930275">
                  <a:moveTo>
                    <a:pt x="61844" y="886435"/>
                  </a:moveTo>
                  <a:lnTo>
                    <a:pt x="29337" y="889254"/>
                  </a:lnTo>
                  <a:lnTo>
                    <a:pt x="48259" y="916178"/>
                  </a:lnTo>
                  <a:lnTo>
                    <a:pt x="61844" y="886435"/>
                  </a:lnTo>
                  <a:close/>
                </a:path>
                <a:path w="1306829" h="930275">
                  <a:moveTo>
                    <a:pt x="99471" y="883172"/>
                  </a:moveTo>
                  <a:lnTo>
                    <a:pt x="61844" y="886435"/>
                  </a:lnTo>
                  <a:lnTo>
                    <a:pt x="48259" y="916178"/>
                  </a:lnTo>
                  <a:lnTo>
                    <a:pt x="52706" y="916178"/>
                  </a:lnTo>
                  <a:lnTo>
                    <a:pt x="99471" y="883172"/>
                  </a:lnTo>
                  <a:close/>
                </a:path>
                <a:path w="1306829" h="930275">
                  <a:moveTo>
                    <a:pt x="1284604" y="0"/>
                  </a:moveTo>
                  <a:lnTo>
                    <a:pt x="77572" y="852001"/>
                  </a:lnTo>
                  <a:lnTo>
                    <a:pt x="61844" y="886435"/>
                  </a:lnTo>
                  <a:lnTo>
                    <a:pt x="99471" y="883172"/>
                  </a:lnTo>
                  <a:lnTo>
                    <a:pt x="1306576" y="31242"/>
                  </a:lnTo>
                  <a:lnTo>
                    <a:pt x="1284604" y="0"/>
                  </a:lnTo>
                  <a:close/>
                </a:path>
              </a:pathLst>
            </a:custGeom>
            <a:solidFill>
              <a:srgbClr val="8063A1"/>
            </a:solidFill>
          </p:spPr>
          <p:txBody>
            <a:bodyPr wrap="square" lIns="0" tIns="0" rIns="0" bIns="0" rtlCol="0"/>
            <a:lstStyle/>
            <a:p>
              <a:endParaRPr sz="2400">
                <a:latin typeface="Times New Roman" pitchFamily="18" charset="0"/>
                <a:cs typeface="Times New Roman" pitchFamily="18" charset="0"/>
              </a:endParaRPr>
            </a:p>
          </p:txBody>
        </p:sp>
      </p:grpSp>
      <p:sp>
        <p:nvSpPr>
          <p:cNvPr id="8" name="object 8"/>
          <p:cNvSpPr txBox="1"/>
          <p:nvPr/>
        </p:nvSpPr>
        <p:spPr>
          <a:xfrm>
            <a:off x="685800" y="2971800"/>
            <a:ext cx="2743200" cy="770083"/>
          </a:xfrm>
          <a:prstGeom prst="rect">
            <a:avLst/>
          </a:prstGeom>
          <a:ln w="12700">
            <a:solidFill>
              <a:srgbClr val="000000"/>
            </a:solidFill>
          </a:ln>
        </p:spPr>
        <p:txBody>
          <a:bodyPr vert="horz" wrap="square" lIns="0" tIns="5715" rIns="0" bIns="0" rtlCol="0">
            <a:spAutoFit/>
          </a:bodyPr>
          <a:lstStyle/>
          <a:p>
            <a:pPr marL="67945">
              <a:lnSpc>
                <a:spcPct val="100000"/>
              </a:lnSpc>
              <a:spcBef>
                <a:spcPts val="45"/>
              </a:spcBef>
            </a:pPr>
            <a:r>
              <a:rPr sz="1600" b="1" spc="-30" dirty="0">
                <a:latin typeface="Times New Roman" pitchFamily="18" charset="0"/>
                <a:cs typeface="Times New Roman" pitchFamily="18" charset="0"/>
              </a:rPr>
              <a:t>FARM </a:t>
            </a:r>
            <a:r>
              <a:rPr sz="1600" b="1" spc="-40" dirty="0">
                <a:latin typeface="Times New Roman" pitchFamily="18" charset="0"/>
                <a:cs typeface="Times New Roman" pitchFamily="18" charset="0"/>
              </a:rPr>
              <a:t>SAVED </a:t>
            </a:r>
            <a:r>
              <a:rPr sz="1600" b="1" spc="-5" dirty="0">
                <a:latin typeface="Times New Roman" pitchFamily="18" charset="0"/>
                <a:cs typeface="Times New Roman" pitchFamily="18" charset="0"/>
              </a:rPr>
              <a:t>&amp;</a:t>
            </a:r>
            <a:r>
              <a:rPr sz="1600" b="1" spc="75" dirty="0">
                <a:latin typeface="Times New Roman" pitchFamily="18" charset="0"/>
                <a:cs typeface="Times New Roman" pitchFamily="18" charset="0"/>
              </a:rPr>
              <a:t> </a:t>
            </a:r>
            <a:r>
              <a:rPr sz="1600" b="1" spc="-5" dirty="0">
                <a:latin typeface="Times New Roman" pitchFamily="18" charset="0"/>
                <a:cs typeface="Times New Roman" pitchFamily="18" charset="0"/>
              </a:rPr>
              <a:t>UNLABELLED</a:t>
            </a:r>
            <a:endParaRPr sz="1600">
              <a:latin typeface="Times New Roman" pitchFamily="18" charset="0"/>
              <a:cs typeface="Times New Roman" pitchFamily="18" charset="0"/>
            </a:endParaRPr>
          </a:p>
          <a:p>
            <a:pPr marL="67945">
              <a:lnSpc>
                <a:spcPct val="100000"/>
              </a:lnSpc>
              <a:spcBef>
                <a:spcPts val="240"/>
              </a:spcBef>
            </a:pPr>
            <a:r>
              <a:rPr sz="1600" b="1" spc="-5" dirty="0">
                <a:latin typeface="Times New Roman" pitchFamily="18" charset="0"/>
                <a:cs typeface="Times New Roman" pitchFamily="18" charset="0"/>
              </a:rPr>
              <a:t>Seed :</a:t>
            </a:r>
            <a:r>
              <a:rPr sz="1600" b="1" spc="5" dirty="0">
                <a:latin typeface="Times New Roman" pitchFamily="18" charset="0"/>
                <a:cs typeface="Times New Roman" pitchFamily="18" charset="0"/>
              </a:rPr>
              <a:t> </a:t>
            </a:r>
            <a:r>
              <a:rPr sz="1600" b="1" spc="-5" dirty="0">
                <a:latin typeface="Times New Roman" pitchFamily="18" charset="0"/>
                <a:cs typeface="Times New Roman" pitchFamily="18" charset="0"/>
              </a:rPr>
              <a:t>60-70%</a:t>
            </a:r>
            <a:endParaRPr sz="1600">
              <a:latin typeface="Times New Roman" pitchFamily="18" charset="0"/>
              <a:cs typeface="Times New Roman" pitchFamily="18" charset="0"/>
            </a:endParaRPr>
          </a:p>
        </p:txBody>
      </p:sp>
      <p:sp>
        <p:nvSpPr>
          <p:cNvPr id="9" name="object 9"/>
          <p:cNvSpPr txBox="1"/>
          <p:nvPr/>
        </p:nvSpPr>
        <p:spPr>
          <a:xfrm>
            <a:off x="4648200" y="2971800"/>
            <a:ext cx="3810000" cy="251992"/>
          </a:xfrm>
          <a:prstGeom prst="rect">
            <a:avLst/>
          </a:prstGeom>
          <a:ln w="12700">
            <a:solidFill>
              <a:srgbClr val="000000"/>
            </a:solidFill>
          </a:ln>
        </p:spPr>
        <p:txBody>
          <a:bodyPr vert="horz" wrap="square" lIns="0" tIns="5715" rIns="0" bIns="0" rtlCol="0">
            <a:spAutoFit/>
          </a:bodyPr>
          <a:lstStyle/>
          <a:p>
            <a:pPr marL="68580">
              <a:lnSpc>
                <a:spcPct val="100000"/>
              </a:lnSpc>
              <a:spcBef>
                <a:spcPts val="45"/>
              </a:spcBef>
            </a:pPr>
            <a:r>
              <a:rPr sz="1600" b="1" spc="-10" dirty="0">
                <a:latin typeface="Times New Roman" pitchFamily="18" charset="0"/>
                <a:cs typeface="Times New Roman" pitchFamily="18" charset="0"/>
              </a:rPr>
              <a:t>Commercial </a:t>
            </a:r>
            <a:r>
              <a:rPr sz="1600" b="1" spc="-5" dirty="0">
                <a:latin typeface="Times New Roman" pitchFamily="18" charset="0"/>
                <a:cs typeface="Times New Roman" pitchFamily="18" charset="0"/>
              </a:rPr>
              <a:t>/ Labelled Seed :</a:t>
            </a:r>
            <a:r>
              <a:rPr sz="1600" b="1" spc="90" dirty="0">
                <a:latin typeface="Times New Roman" pitchFamily="18" charset="0"/>
                <a:cs typeface="Times New Roman" pitchFamily="18" charset="0"/>
              </a:rPr>
              <a:t> </a:t>
            </a:r>
            <a:r>
              <a:rPr sz="1600" b="1" spc="-5" dirty="0">
                <a:latin typeface="Times New Roman" pitchFamily="18" charset="0"/>
                <a:cs typeface="Times New Roman" pitchFamily="18" charset="0"/>
              </a:rPr>
              <a:t>30-40%</a:t>
            </a:r>
            <a:endParaRPr sz="1600">
              <a:latin typeface="Times New Roman" pitchFamily="18" charset="0"/>
              <a:cs typeface="Times New Roman" pitchFamily="18" charset="0"/>
            </a:endParaRPr>
          </a:p>
        </p:txBody>
      </p:sp>
      <p:grpSp>
        <p:nvGrpSpPr>
          <p:cNvPr id="10" name="object 10"/>
          <p:cNvGrpSpPr/>
          <p:nvPr/>
        </p:nvGrpSpPr>
        <p:grpSpPr>
          <a:xfrm>
            <a:off x="3187700" y="3393947"/>
            <a:ext cx="3845560" cy="1266190"/>
            <a:chOff x="3187700" y="3393947"/>
            <a:chExt cx="3845560" cy="1266190"/>
          </a:xfrm>
        </p:grpSpPr>
        <p:sp>
          <p:nvSpPr>
            <p:cNvPr id="11" name="object 11"/>
            <p:cNvSpPr/>
            <p:nvPr/>
          </p:nvSpPr>
          <p:spPr>
            <a:xfrm>
              <a:off x="6060210" y="3416070"/>
              <a:ext cx="972803" cy="972803"/>
            </a:xfrm>
            <a:prstGeom prst="rect">
              <a:avLst/>
            </a:prstGeom>
            <a:blipFill>
              <a:blip r:embed="rId4" cstate="print"/>
              <a:stretch>
                <a:fillRect/>
              </a:stretch>
            </a:blipFill>
          </p:spPr>
          <p:txBody>
            <a:bodyPr wrap="square" lIns="0" tIns="0" rIns="0" bIns="0" rtlCol="0"/>
            <a:lstStyle/>
            <a:p>
              <a:endParaRPr sz="2400">
                <a:latin typeface="Times New Roman" pitchFamily="18" charset="0"/>
                <a:cs typeface="Times New Roman" pitchFamily="18" charset="0"/>
              </a:endParaRPr>
            </a:p>
          </p:txBody>
        </p:sp>
        <p:sp>
          <p:nvSpPr>
            <p:cNvPr id="12" name="object 12"/>
            <p:cNvSpPr/>
            <p:nvPr/>
          </p:nvSpPr>
          <p:spPr>
            <a:xfrm>
              <a:off x="6083300" y="3416299"/>
              <a:ext cx="928369" cy="928369"/>
            </a:xfrm>
            <a:custGeom>
              <a:avLst/>
              <a:gdLst/>
              <a:ahLst/>
              <a:cxnLst/>
              <a:rect l="l" t="t" r="r" b="b"/>
              <a:pathLst>
                <a:path w="928370" h="928370">
                  <a:moveTo>
                    <a:pt x="770512" y="848691"/>
                  </a:moveTo>
                  <a:lnTo>
                    <a:pt x="763587" y="851106"/>
                  </a:lnTo>
                  <a:lnTo>
                    <a:pt x="758090" y="855926"/>
                  </a:lnTo>
                  <a:lnTo>
                    <a:pt x="754760" y="862711"/>
                  </a:lnTo>
                  <a:lnTo>
                    <a:pt x="754330" y="870253"/>
                  </a:lnTo>
                  <a:lnTo>
                    <a:pt x="756745" y="877141"/>
                  </a:lnTo>
                  <a:lnTo>
                    <a:pt x="761565" y="882624"/>
                  </a:lnTo>
                  <a:lnTo>
                    <a:pt x="768350" y="885951"/>
                  </a:lnTo>
                  <a:lnTo>
                    <a:pt x="927861" y="927862"/>
                  </a:lnTo>
                  <a:lnTo>
                    <a:pt x="924391" y="914654"/>
                  </a:lnTo>
                  <a:lnTo>
                    <a:pt x="887729" y="914654"/>
                  </a:lnTo>
                  <a:lnTo>
                    <a:pt x="837936" y="864860"/>
                  </a:lnTo>
                  <a:lnTo>
                    <a:pt x="778128" y="849122"/>
                  </a:lnTo>
                  <a:lnTo>
                    <a:pt x="770512" y="848691"/>
                  </a:lnTo>
                  <a:close/>
                </a:path>
                <a:path w="928370" h="928370">
                  <a:moveTo>
                    <a:pt x="837936" y="864860"/>
                  </a:moveTo>
                  <a:lnTo>
                    <a:pt x="887729" y="914654"/>
                  </a:lnTo>
                  <a:lnTo>
                    <a:pt x="896365" y="906018"/>
                  </a:lnTo>
                  <a:lnTo>
                    <a:pt x="882776" y="906018"/>
                  </a:lnTo>
                  <a:lnTo>
                    <a:pt x="874476" y="874476"/>
                  </a:lnTo>
                  <a:lnTo>
                    <a:pt x="837936" y="864860"/>
                  </a:lnTo>
                  <a:close/>
                </a:path>
                <a:path w="928370" h="928370">
                  <a:moveTo>
                    <a:pt x="870253" y="754330"/>
                  </a:moveTo>
                  <a:lnTo>
                    <a:pt x="862710" y="754761"/>
                  </a:lnTo>
                  <a:lnTo>
                    <a:pt x="855926" y="758090"/>
                  </a:lnTo>
                  <a:lnTo>
                    <a:pt x="851106" y="763587"/>
                  </a:lnTo>
                  <a:lnTo>
                    <a:pt x="848691" y="770512"/>
                  </a:lnTo>
                  <a:lnTo>
                    <a:pt x="849122" y="778129"/>
                  </a:lnTo>
                  <a:lnTo>
                    <a:pt x="864860" y="837936"/>
                  </a:lnTo>
                  <a:lnTo>
                    <a:pt x="914653" y="887730"/>
                  </a:lnTo>
                  <a:lnTo>
                    <a:pt x="887729" y="914654"/>
                  </a:lnTo>
                  <a:lnTo>
                    <a:pt x="924391" y="914654"/>
                  </a:lnTo>
                  <a:lnTo>
                    <a:pt x="885951" y="768350"/>
                  </a:lnTo>
                  <a:lnTo>
                    <a:pt x="882624" y="761565"/>
                  </a:lnTo>
                  <a:lnTo>
                    <a:pt x="877141" y="756745"/>
                  </a:lnTo>
                  <a:lnTo>
                    <a:pt x="870253" y="754330"/>
                  </a:lnTo>
                  <a:close/>
                </a:path>
                <a:path w="928370" h="928370">
                  <a:moveTo>
                    <a:pt x="874476" y="874476"/>
                  </a:moveTo>
                  <a:lnTo>
                    <a:pt x="882776" y="906018"/>
                  </a:lnTo>
                  <a:lnTo>
                    <a:pt x="906018" y="882776"/>
                  </a:lnTo>
                  <a:lnTo>
                    <a:pt x="874476" y="874476"/>
                  </a:lnTo>
                  <a:close/>
                </a:path>
                <a:path w="928370" h="928370">
                  <a:moveTo>
                    <a:pt x="864860" y="837936"/>
                  </a:moveTo>
                  <a:lnTo>
                    <a:pt x="874476" y="874476"/>
                  </a:lnTo>
                  <a:lnTo>
                    <a:pt x="906018" y="882776"/>
                  </a:lnTo>
                  <a:lnTo>
                    <a:pt x="882776" y="906018"/>
                  </a:lnTo>
                  <a:lnTo>
                    <a:pt x="896365" y="906018"/>
                  </a:lnTo>
                  <a:lnTo>
                    <a:pt x="914653" y="887730"/>
                  </a:lnTo>
                  <a:lnTo>
                    <a:pt x="864860" y="837936"/>
                  </a:lnTo>
                  <a:close/>
                </a:path>
                <a:path w="928370" h="928370">
                  <a:moveTo>
                    <a:pt x="26924" y="0"/>
                  </a:moveTo>
                  <a:lnTo>
                    <a:pt x="0" y="26924"/>
                  </a:lnTo>
                  <a:lnTo>
                    <a:pt x="837936" y="864860"/>
                  </a:lnTo>
                  <a:lnTo>
                    <a:pt x="874476" y="874476"/>
                  </a:lnTo>
                  <a:lnTo>
                    <a:pt x="864860" y="837936"/>
                  </a:lnTo>
                  <a:lnTo>
                    <a:pt x="26924" y="0"/>
                  </a:lnTo>
                  <a:close/>
                </a:path>
              </a:pathLst>
            </a:custGeom>
            <a:solidFill>
              <a:srgbClr val="8063A1"/>
            </a:solidFill>
          </p:spPr>
          <p:txBody>
            <a:bodyPr wrap="square" lIns="0" tIns="0" rIns="0" bIns="0" rtlCol="0"/>
            <a:lstStyle/>
            <a:p>
              <a:endParaRPr sz="2400">
                <a:latin typeface="Times New Roman" pitchFamily="18" charset="0"/>
                <a:cs typeface="Times New Roman" pitchFamily="18" charset="0"/>
              </a:endParaRPr>
            </a:p>
          </p:txBody>
        </p:sp>
        <p:sp>
          <p:nvSpPr>
            <p:cNvPr id="13" name="object 13"/>
            <p:cNvSpPr/>
            <p:nvPr/>
          </p:nvSpPr>
          <p:spPr>
            <a:xfrm>
              <a:off x="4588763" y="3393947"/>
              <a:ext cx="1562100" cy="1185671"/>
            </a:xfrm>
            <a:prstGeom prst="rect">
              <a:avLst/>
            </a:prstGeom>
            <a:blipFill>
              <a:blip r:embed="rId3" cstate="print"/>
              <a:stretch>
                <a:fillRect/>
              </a:stretch>
            </a:blipFill>
          </p:spPr>
          <p:txBody>
            <a:bodyPr wrap="square" lIns="0" tIns="0" rIns="0" bIns="0" rtlCol="0"/>
            <a:lstStyle/>
            <a:p>
              <a:endParaRPr sz="2400">
                <a:latin typeface="Times New Roman" pitchFamily="18" charset="0"/>
                <a:cs typeface="Times New Roman" pitchFamily="18" charset="0"/>
              </a:endParaRPr>
            </a:p>
          </p:txBody>
        </p:sp>
        <p:sp>
          <p:nvSpPr>
            <p:cNvPr id="14" name="object 14"/>
            <p:cNvSpPr/>
            <p:nvPr/>
          </p:nvSpPr>
          <p:spPr>
            <a:xfrm>
              <a:off x="4801235" y="3414140"/>
              <a:ext cx="1306830" cy="930275"/>
            </a:xfrm>
            <a:custGeom>
              <a:avLst/>
              <a:gdLst/>
              <a:ahLst/>
              <a:cxnLst/>
              <a:rect l="l" t="t" r="r" b="b"/>
              <a:pathLst>
                <a:path w="1306829" h="930275">
                  <a:moveTo>
                    <a:pt x="86385" y="768818"/>
                  </a:moveTo>
                  <a:lnTo>
                    <a:pt x="79200" y="770032"/>
                  </a:lnTo>
                  <a:lnTo>
                    <a:pt x="72991" y="773866"/>
                  </a:lnTo>
                  <a:lnTo>
                    <a:pt x="68579" y="780034"/>
                  </a:lnTo>
                  <a:lnTo>
                    <a:pt x="0" y="930021"/>
                  </a:lnTo>
                  <a:lnTo>
                    <a:pt x="71953" y="923798"/>
                  </a:lnTo>
                  <a:lnTo>
                    <a:pt x="41910" y="923798"/>
                  </a:lnTo>
                  <a:lnTo>
                    <a:pt x="19938" y="892683"/>
                  </a:lnTo>
                  <a:lnTo>
                    <a:pt x="77572" y="852001"/>
                  </a:lnTo>
                  <a:lnTo>
                    <a:pt x="103250" y="795782"/>
                  </a:lnTo>
                  <a:lnTo>
                    <a:pt x="104941" y="788439"/>
                  </a:lnTo>
                  <a:lnTo>
                    <a:pt x="103727" y="781240"/>
                  </a:lnTo>
                  <a:lnTo>
                    <a:pt x="99893" y="774993"/>
                  </a:lnTo>
                  <a:lnTo>
                    <a:pt x="93725" y="770509"/>
                  </a:lnTo>
                  <a:lnTo>
                    <a:pt x="86385" y="768818"/>
                  </a:lnTo>
                  <a:close/>
                </a:path>
                <a:path w="1306829" h="930275">
                  <a:moveTo>
                    <a:pt x="77572" y="852001"/>
                  </a:moveTo>
                  <a:lnTo>
                    <a:pt x="19938" y="892683"/>
                  </a:lnTo>
                  <a:lnTo>
                    <a:pt x="41910" y="923798"/>
                  </a:lnTo>
                  <a:lnTo>
                    <a:pt x="52706" y="916178"/>
                  </a:lnTo>
                  <a:lnTo>
                    <a:pt x="48260" y="916178"/>
                  </a:lnTo>
                  <a:lnTo>
                    <a:pt x="29337" y="889254"/>
                  </a:lnTo>
                  <a:lnTo>
                    <a:pt x="61844" y="886435"/>
                  </a:lnTo>
                  <a:lnTo>
                    <a:pt x="77572" y="852001"/>
                  </a:lnTo>
                  <a:close/>
                </a:path>
                <a:path w="1306829" h="930275">
                  <a:moveTo>
                    <a:pt x="161162" y="877824"/>
                  </a:moveTo>
                  <a:lnTo>
                    <a:pt x="99471" y="883172"/>
                  </a:lnTo>
                  <a:lnTo>
                    <a:pt x="41910" y="923798"/>
                  </a:lnTo>
                  <a:lnTo>
                    <a:pt x="71953" y="923798"/>
                  </a:lnTo>
                  <a:lnTo>
                    <a:pt x="164464" y="915797"/>
                  </a:lnTo>
                  <a:lnTo>
                    <a:pt x="181737" y="895223"/>
                  </a:lnTo>
                  <a:lnTo>
                    <a:pt x="179611" y="887932"/>
                  </a:lnTo>
                  <a:lnTo>
                    <a:pt x="175021" y="882237"/>
                  </a:lnTo>
                  <a:lnTo>
                    <a:pt x="168646" y="878685"/>
                  </a:lnTo>
                  <a:lnTo>
                    <a:pt x="161162" y="877824"/>
                  </a:lnTo>
                  <a:close/>
                </a:path>
                <a:path w="1306829" h="930275">
                  <a:moveTo>
                    <a:pt x="61844" y="886435"/>
                  </a:moveTo>
                  <a:lnTo>
                    <a:pt x="29337" y="889254"/>
                  </a:lnTo>
                  <a:lnTo>
                    <a:pt x="48260" y="916178"/>
                  </a:lnTo>
                  <a:lnTo>
                    <a:pt x="61844" y="886435"/>
                  </a:lnTo>
                  <a:close/>
                </a:path>
                <a:path w="1306829" h="930275">
                  <a:moveTo>
                    <a:pt x="99471" y="883172"/>
                  </a:moveTo>
                  <a:lnTo>
                    <a:pt x="61844" y="886435"/>
                  </a:lnTo>
                  <a:lnTo>
                    <a:pt x="48260" y="916178"/>
                  </a:lnTo>
                  <a:lnTo>
                    <a:pt x="52706" y="916178"/>
                  </a:lnTo>
                  <a:lnTo>
                    <a:pt x="99471" y="883172"/>
                  </a:lnTo>
                  <a:close/>
                </a:path>
                <a:path w="1306829" h="930275">
                  <a:moveTo>
                    <a:pt x="1284604" y="0"/>
                  </a:moveTo>
                  <a:lnTo>
                    <a:pt x="77572" y="852001"/>
                  </a:lnTo>
                  <a:lnTo>
                    <a:pt x="61844" y="886435"/>
                  </a:lnTo>
                  <a:lnTo>
                    <a:pt x="99471" y="883172"/>
                  </a:lnTo>
                  <a:lnTo>
                    <a:pt x="1306576" y="31242"/>
                  </a:lnTo>
                  <a:lnTo>
                    <a:pt x="1284604" y="0"/>
                  </a:lnTo>
                  <a:close/>
                </a:path>
              </a:pathLst>
            </a:custGeom>
            <a:solidFill>
              <a:srgbClr val="8063A1"/>
            </a:solidFill>
          </p:spPr>
          <p:txBody>
            <a:bodyPr wrap="square" lIns="0" tIns="0" rIns="0" bIns="0" rtlCol="0"/>
            <a:lstStyle/>
            <a:p>
              <a:endParaRPr sz="2400">
                <a:latin typeface="Times New Roman" pitchFamily="18" charset="0"/>
                <a:cs typeface="Times New Roman" pitchFamily="18" charset="0"/>
              </a:endParaRPr>
            </a:p>
          </p:txBody>
        </p:sp>
        <p:sp>
          <p:nvSpPr>
            <p:cNvPr id="15" name="object 15"/>
            <p:cNvSpPr/>
            <p:nvPr/>
          </p:nvSpPr>
          <p:spPr>
            <a:xfrm>
              <a:off x="3194050" y="4337049"/>
              <a:ext cx="1841500" cy="316865"/>
            </a:xfrm>
            <a:custGeom>
              <a:avLst/>
              <a:gdLst/>
              <a:ahLst/>
              <a:cxnLst/>
              <a:rect l="l" t="t" r="r" b="b"/>
              <a:pathLst>
                <a:path w="1841500" h="316864">
                  <a:moveTo>
                    <a:pt x="1835150" y="0"/>
                  </a:moveTo>
                  <a:lnTo>
                    <a:pt x="1835150" y="316738"/>
                  </a:lnTo>
                </a:path>
                <a:path w="1841500" h="316864">
                  <a:moveTo>
                    <a:pt x="6350" y="0"/>
                  </a:moveTo>
                  <a:lnTo>
                    <a:pt x="6350" y="316738"/>
                  </a:lnTo>
                </a:path>
                <a:path w="1841500" h="316864">
                  <a:moveTo>
                    <a:pt x="0" y="6350"/>
                  </a:moveTo>
                  <a:lnTo>
                    <a:pt x="1841500" y="6350"/>
                  </a:lnTo>
                </a:path>
                <a:path w="1841500" h="316864">
                  <a:moveTo>
                    <a:pt x="0" y="310388"/>
                  </a:moveTo>
                  <a:lnTo>
                    <a:pt x="1841500" y="310388"/>
                  </a:lnTo>
                </a:path>
              </a:pathLst>
            </a:custGeom>
            <a:ln w="12700">
              <a:solidFill>
                <a:srgbClr val="000000"/>
              </a:solidFill>
            </a:ln>
          </p:spPr>
          <p:txBody>
            <a:bodyPr wrap="square" lIns="0" tIns="0" rIns="0" bIns="0" rtlCol="0"/>
            <a:lstStyle/>
            <a:p>
              <a:endParaRPr sz="2400">
                <a:latin typeface="Times New Roman" pitchFamily="18" charset="0"/>
                <a:cs typeface="Times New Roman" pitchFamily="18" charset="0"/>
              </a:endParaRPr>
            </a:p>
          </p:txBody>
        </p:sp>
      </p:grpSp>
      <p:sp>
        <p:nvSpPr>
          <p:cNvPr id="16" name="object 16"/>
          <p:cNvSpPr txBox="1"/>
          <p:nvPr/>
        </p:nvSpPr>
        <p:spPr>
          <a:xfrm>
            <a:off x="3256915" y="4337684"/>
            <a:ext cx="1543685" cy="258404"/>
          </a:xfrm>
          <a:prstGeom prst="rect">
            <a:avLst/>
          </a:prstGeom>
        </p:spPr>
        <p:txBody>
          <a:bodyPr vert="horz" wrap="square" lIns="0" tIns="12065" rIns="0" bIns="0" rtlCol="0">
            <a:spAutoFit/>
          </a:bodyPr>
          <a:lstStyle/>
          <a:p>
            <a:pPr marL="12700">
              <a:lnSpc>
                <a:spcPct val="100000"/>
              </a:lnSpc>
              <a:spcBef>
                <a:spcPts val="95"/>
              </a:spcBef>
            </a:pPr>
            <a:r>
              <a:rPr sz="1600" b="1" spc="-5" dirty="0">
                <a:latin typeface="Times New Roman" pitchFamily="18" charset="0"/>
                <a:cs typeface="Times New Roman" pitchFamily="18" charset="0"/>
              </a:rPr>
              <a:t>Private : 70-76</a:t>
            </a:r>
            <a:r>
              <a:rPr sz="1600" b="1" spc="-20" dirty="0">
                <a:latin typeface="Times New Roman" pitchFamily="18" charset="0"/>
                <a:cs typeface="Times New Roman" pitchFamily="18" charset="0"/>
              </a:rPr>
              <a:t> </a:t>
            </a:r>
            <a:r>
              <a:rPr sz="1600" b="1" spc="-5" dirty="0">
                <a:latin typeface="Times New Roman" pitchFamily="18" charset="0"/>
                <a:cs typeface="Times New Roman" pitchFamily="18" charset="0"/>
              </a:rPr>
              <a:t>%</a:t>
            </a:r>
            <a:endParaRPr sz="1600" dirty="0">
              <a:latin typeface="Times New Roman" pitchFamily="18" charset="0"/>
              <a:cs typeface="Times New Roman" pitchFamily="18" charset="0"/>
            </a:endParaRPr>
          </a:p>
        </p:txBody>
      </p:sp>
      <p:sp>
        <p:nvSpPr>
          <p:cNvPr id="17" name="object 17"/>
          <p:cNvSpPr txBox="1"/>
          <p:nvPr/>
        </p:nvSpPr>
        <p:spPr>
          <a:xfrm>
            <a:off x="6400800" y="4343400"/>
            <a:ext cx="1752600" cy="252633"/>
          </a:xfrm>
          <a:prstGeom prst="rect">
            <a:avLst/>
          </a:prstGeom>
          <a:ln w="12700">
            <a:solidFill>
              <a:srgbClr val="000000"/>
            </a:solidFill>
          </a:ln>
        </p:spPr>
        <p:txBody>
          <a:bodyPr vert="horz" wrap="square" lIns="0" tIns="6350" rIns="0" bIns="0" rtlCol="0">
            <a:spAutoFit/>
          </a:bodyPr>
          <a:lstStyle/>
          <a:p>
            <a:pPr marL="69215">
              <a:lnSpc>
                <a:spcPct val="100000"/>
              </a:lnSpc>
              <a:spcBef>
                <a:spcPts val="50"/>
              </a:spcBef>
            </a:pPr>
            <a:r>
              <a:rPr sz="1600" b="1" spc="-5" dirty="0">
                <a:latin typeface="Times New Roman" pitchFamily="18" charset="0"/>
                <a:cs typeface="Times New Roman" pitchFamily="18" charset="0"/>
              </a:rPr>
              <a:t>Public :</a:t>
            </a:r>
            <a:r>
              <a:rPr sz="1600" b="1" spc="10" dirty="0">
                <a:latin typeface="Times New Roman" pitchFamily="18" charset="0"/>
                <a:cs typeface="Times New Roman" pitchFamily="18" charset="0"/>
              </a:rPr>
              <a:t> </a:t>
            </a:r>
            <a:r>
              <a:rPr sz="1600" b="1" spc="-5" dirty="0">
                <a:latin typeface="Times New Roman" pitchFamily="18" charset="0"/>
                <a:cs typeface="Times New Roman" pitchFamily="18" charset="0"/>
              </a:rPr>
              <a:t>24-30%</a:t>
            </a:r>
            <a:endParaRPr sz="1600">
              <a:latin typeface="Times New Roman" pitchFamily="18" charset="0"/>
              <a:cs typeface="Times New Roman" pitchFamily="18" charset="0"/>
            </a:endParaRPr>
          </a:p>
        </p:txBody>
      </p:sp>
      <p:grpSp>
        <p:nvGrpSpPr>
          <p:cNvPr id="18" name="object 18"/>
          <p:cNvGrpSpPr/>
          <p:nvPr/>
        </p:nvGrpSpPr>
        <p:grpSpPr>
          <a:xfrm>
            <a:off x="3293364" y="4613147"/>
            <a:ext cx="2635250" cy="1186180"/>
            <a:chOff x="3293364" y="4613147"/>
            <a:chExt cx="2635250" cy="1186180"/>
          </a:xfrm>
        </p:grpSpPr>
        <p:sp>
          <p:nvSpPr>
            <p:cNvPr id="19" name="object 19"/>
            <p:cNvSpPr/>
            <p:nvPr/>
          </p:nvSpPr>
          <p:spPr>
            <a:xfrm>
              <a:off x="3293364" y="4613147"/>
              <a:ext cx="1562100" cy="1185671"/>
            </a:xfrm>
            <a:prstGeom prst="rect">
              <a:avLst/>
            </a:prstGeom>
            <a:blipFill>
              <a:blip r:embed="rId3" cstate="print"/>
              <a:stretch>
                <a:fillRect/>
              </a:stretch>
            </a:blipFill>
          </p:spPr>
          <p:txBody>
            <a:bodyPr wrap="square" lIns="0" tIns="0" rIns="0" bIns="0" rtlCol="0"/>
            <a:lstStyle/>
            <a:p>
              <a:endParaRPr sz="2400">
                <a:latin typeface="Times New Roman" pitchFamily="18" charset="0"/>
                <a:cs typeface="Times New Roman" pitchFamily="18" charset="0"/>
              </a:endParaRPr>
            </a:p>
          </p:txBody>
        </p:sp>
        <p:sp>
          <p:nvSpPr>
            <p:cNvPr id="20" name="object 20"/>
            <p:cNvSpPr/>
            <p:nvPr/>
          </p:nvSpPr>
          <p:spPr>
            <a:xfrm>
              <a:off x="3505835" y="4633340"/>
              <a:ext cx="1306830" cy="930275"/>
            </a:xfrm>
            <a:custGeom>
              <a:avLst/>
              <a:gdLst/>
              <a:ahLst/>
              <a:cxnLst/>
              <a:rect l="l" t="t" r="r" b="b"/>
              <a:pathLst>
                <a:path w="1306829" h="930275">
                  <a:moveTo>
                    <a:pt x="86385" y="768818"/>
                  </a:moveTo>
                  <a:lnTo>
                    <a:pt x="79200" y="770032"/>
                  </a:lnTo>
                  <a:lnTo>
                    <a:pt x="72991" y="773866"/>
                  </a:lnTo>
                  <a:lnTo>
                    <a:pt x="68579" y="780033"/>
                  </a:lnTo>
                  <a:lnTo>
                    <a:pt x="0" y="930020"/>
                  </a:lnTo>
                  <a:lnTo>
                    <a:pt x="71953" y="923797"/>
                  </a:lnTo>
                  <a:lnTo>
                    <a:pt x="41910" y="923797"/>
                  </a:lnTo>
                  <a:lnTo>
                    <a:pt x="19938" y="892682"/>
                  </a:lnTo>
                  <a:lnTo>
                    <a:pt x="77572" y="852001"/>
                  </a:lnTo>
                  <a:lnTo>
                    <a:pt x="103250" y="795781"/>
                  </a:lnTo>
                  <a:lnTo>
                    <a:pt x="104941" y="788439"/>
                  </a:lnTo>
                  <a:lnTo>
                    <a:pt x="103727" y="781240"/>
                  </a:lnTo>
                  <a:lnTo>
                    <a:pt x="99893" y="774993"/>
                  </a:lnTo>
                  <a:lnTo>
                    <a:pt x="93725" y="770508"/>
                  </a:lnTo>
                  <a:lnTo>
                    <a:pt x="86385" y="768818"/>
                  </a:lnTo>
                  <a:close/>
                </a:path>
                <a:path w="1306829" h="930275">
                  <a:moveTo>
                    <a:pt x="77572" y="852001"/>
                  </a:moveTo>
                  <a:lnTo>
                    <a:pt x="19938" y="892682"/>
                  </a:lnTo>
                  <a:lnTo>
                    <a:pt x="41910" y="923797"/>
                  </a:lnTo>
                  <a:lnTo>
                    <a:pt x="52706" y="916177"/>
                  </a:lnTo>
                  <a:lnTo>
                    <a:pt x="48260" y="916177"/>
                  </a:lnTo>
                  <a:lnTo>
                    <a:pt x="29337" y="889253"/>
                  </a:lnTo>
                  <a:lnTo>
                    <a:pt x="61844" y="886435"/>
                  </a:lnTo>
                  <a:lnTo>
                    <a:pt x="77572" y="852001"/>
                  </a:lnTo>
                  <a:close/>
                </a:path>
                <a:path w="1306829" h="930275">
                  <a:moveTo>
                    <a:pt x="161162" y="877823"/>
                  </a:moveTo>
                  <a:lnTo>
                    <a:pt x="99471" y="883172"/>
                  </a:lnTo>
                  <a:lnTo>
                    <a:pt x="41910" y="923797"/>
                  </a:lnTo>
                  <a:lnTo>
                    <a:pt x="71953" y="923797"/>
                  </a:lnTo>
                  <a:lnTo>
                    <a:pt x="164464" y="915796"/>
                  </a:lnTo>
                  <a:lnTo>
                    <a:pt x="181737" y="895222"/>
                  </a:lnTo>
                  <a:lnTo>
                    <a:pt x="179611" y="887932"/>
                  </a:lnTo>
                  <a:lnTo>
                    <a:pt x="175021" y="882237"/>
                  </a:lnTo>
                  <a:lnTo>
                    <a:pt x="168646" y="878685"/>
                  </a:lnTo>
                  <a:lnTo>
                    <a:pt x="161162" y="877823"/>
                  </a:lnTo>
                  <a:close/>
                </a:path>
                <a:path w="1306829" h="930275">
                  <a:moveTo>
                    <a:pt x="61844" y="886435"/>
                  </a:moveTo>
                  <a:lnTo>
                    <a:pt x="29337" y="889253"/>
                  </a:lnTo>
                  <a:lnTo>
                    <a:pt x="48260" y="916177"/>
                  </a:lnTo>
                  <a:lnTo>
                    <a:pt x="61844" y="886435"/>
                  </a:lnTo>
                  <a:close/>
                </a:path>
                <a:path w="1306829" h="930275">
                  <a:moveTo>
                    <a:pt x="99471" y="883172"/>
                  </a:moveTo>
                  <a:lnTo>
                    <a:pt x="61844" y="886435"/>
                  </a:lnTo>
                  <a:lnTo>
                    <a:pt x="48260" y="916177"/>
                  </a:lnTo>
                  <a:lnTo>
                    <a:pt x="52706" y="916177"/>
                  </a:lnTo>
                  <a:lnTo>
                    <a:pt x="99471" y="883172"/>
                  </a:lnTo>
                  <a:close/>
                </a:path>
                <a:path w="1306829" h="930275">
                  <a:moveTo>
                    <a:pt x="1284604" y="0"/>
                  </a:moveTo>
                  <a:lnTo>
                    <a:pt x="77572" y="852001"/>
                  </a:lnTo>
                  <a:lnTo>
                    <a:pt x="61844" y="886435"/>
                  </a:lnTo>
                  <a:lnTo>
                    <a:pt x="99471" y="883172"/>
                  </a:lnTo>
                  <a:lnTo>
                    <a:pt x="1306576" y="31241"/>
                  </a:lnTo>
                  <a:lnTo>
                    <a:pt x="1284604" y="0"/>
                  </a:lnTo>
                  <a:close/>
                </a:path>
              </a:pathLst>
            </a:custGeom>
            <a:solidFill>
              <a:srgbClr val="8063A1"/>
            </a:solidFill>
          </p:spPr>
          <p:txBody>
            <a:bodyPr wrap="square" lIns="0" tIns="0" rIns="0" bIns="0" rtlCol="0"/>
            <a:lstStyle/>
            <a:p>
              <a:endParaRPr sz="2400">
                <a:latin typeface="Times New Roman" pitchFamily="18" charset="0"/>
                <a:cs typeface="Times New Roman" pitchFamily="18" charset="0"/>
              </a:endParaRPr>
            </a:p>
          </p:txBody>
        </p:sp>
        <p:sp>
          <p:nvSpPr>
            <p:cNvPr id="21" name="object 21"/>
            <p:cNvSpPr/>
            <p:nvPr/>
          </p:nvSpPr>
          <p:spPr>
            <a:xfrm>
              <a:off x="4745736" y="4616195"/>
              <a:ext cx="1182624" cy="1182624"/>
            </a:xfrm>
            <a:prstGeom prst="rect">
              <a:avLst/>
            </a:prstGeom>
            <a:blipFill>
              <a:blip r:embed="rId5" cstate="print"/>
              <a:stretch>
                <a:fillRect/>
              </a:stretch>
            </a:blipFill>
          </p:spPr>
          <p:txBody>
            <a:bodyPr wrap="square" lIns="0" tIns="0" rIns="0" bIns="0" rtlCol="0"/>
            <a:lstStyle/>
            <a:p>
              <a:endParaRPr sz="2400">
                <a:latin typeface="Times New Roman" pitchFamily="18" charset="0"/>
                <a:cs typeface="Times New Roman" pitchFamily="18" charset="0"/>
              </a:endParaRPr>
            </a:p>
          </p:txBody>
        </p:sp>
        <p:sp>
          <p:nvSpPr>
            <p:cNvPr id="22" name="object 22"/>
            <p:cNvSpPr/>
            <p:nvPr/>
          </p:nvSpPr>
          <p:spPr>
            <a:xfrm>
              <a:off x="4787900" y="4635499"/>
              <a:ext cx="928369" cy="928369"/>
            </a:xfrm>
            <a:custGeom>
              <a:avLst/>
              <a:gdLst/>
              <a:ahLst/>
              <a:cxnLst/>
              <a:rect l="l" t="t" r="r" b="b"/>
              <a:pathLst>
                <a:path w="928370" h="928370">
                  <a:moveTo>
                    <a:pt x="770512" y="848691"/>
                  </a:moveTo>
                  <a:lnTo>
                    <a:pt x="763587" y="851106"/>
                  </a:lnTo>
                  <a:lnTo>
                    <a:pt x="758090" y="855926"/>
                  </a:lnTo>
                  <a:lnTo>
                    <a:pt x="754761" y="862711"/>
                  </a:lnTo>
                  <a:lnTo>
                    <a:pt x="754330" y="870253"/>
                  </a:lnTo>
                  <a:lnTo>
                    <a:pt x="756745" y="877141"/>
                  </a:lnTo>
                  <a:lnTo>
                    <a:pt x="761565" y="882624"/>
                  </a:lnTo>
                  <a:lnTo>
                    <a:pt x="768350" y="885952"/>
                  </a:lnTo>
                  <a:lnTo>
                    <a:pt x="927862" y="927862"/>
                  </a:lnTo>
                  <a:lnTo>
                    <a:pt x="924391" y="914654"/>
                  </a:lnTo>
                  <a:lnTo>
                    <a:pt x="887729" y="914654"/>
                  </a:lnTo>
                  <a:lnTo>
                    <a:pt x="837936" y="864860"/>
                  </a:lnTo>
                  <a:lnTo>
                    <a:pt x="778128" y="849122"/>
                  </a:lnTo>
                  <a:lnTo>
                    <a:pt x="770512" y="848691"/>
                  </a:lnTo>
                  <a:close/>
                </a:path>
                <a:path w="928370" h="928370">
                  <a:moveTo>
                    <a:pt x="837936" y="864860"/>
                  </a:moveTo>
                  <a:lnTo>
                    <a:pt x="887729" y="914654"/>
                  </a:lnTo>
                  <a:lnTo>
                    <a:pt x="896365" y="906018"/>
                  </a:lnTo>
                  <a:lnTo>
                    <a:pt x="882776" y="906018"/>
                  </a:lnTo>
                  <a:lnTo>
                    <a:pt x="874476" y="874476"/>
                  </a:lnTo>
                  <a:lnTo>
                    <a:pt x="837936" y="864860"/>
                  </a:lnTo>
                  <a:close/>
                </a:path>
                <a:path w="928370" h="928370">
                  <a:moveTo>
                    <a:pt x="870253" y="754330"/>
                  </a:moveTo>
                  <a:lnTo>
                    <a:pt x="862711" y="754761"/>
                  </a:lnTo>
                  <a:lnTo>
                    <a:pt x="855926" y="758090"/>
                  </a:lnTo>
                  <a:lnTo>
                    <a:pt x="851106" y="763587"/>
                  </a:lnTo>
                  <a:lnTo>
                    <a:pt x="848691" y="770512"/>
                  </a:lnTo>
                  <a:lnTo>
                    <a:pt x="849122" y="778129"/>
                  </a:lnTo>
                  <a:lnTo>
                    <a:pt x="864860" y="837936"/>
                  </a:lnTo>
                  <a:lnTo>
                    <a:pt x="914653" y="887730"/>
                  </a:lnTo>
                  <a:lnTo>
                    <a:pt x="887729" y="914654"/>
                  </a:lnTo>
                  <a:lnTo>
                    <a:pt x="924391" y="914654"/>
                  </a:lnTo>
                  <a:lnTo>
                    <a:pt x="885951" y="768350"/>
                  </a:lnTo>
                  <a:lnTo>
                    <a:pt x="882624" y="761565"/>
                  </a:lnTo>
                  <a:lnTo>
                    <a:pt x="877141" y="756745"/>
                  </a:lnTo>
                  <a:lnTo>
                    <a:pt x="870253" y="754330"/>
                  </a:lnTo>
                  <a:close/>
                </a:path>
                <a:path w="928370" h="928370">
                  <a:moveTo>
                    <a:pt x="874476" y="874476"/>
                  </a:moveTo>
                  <a:lnTo>
                    <a:pt x="882776" y="906018"/>
                  </a:lnTo>
                  <a:lnTo>
                    <a:pt x="906017" y="882777"/>
                  </a:lnTo>
                  <a:lnTo>
                    <a:pt x="874476" y="874476"/>
                  </a:lnTo>
                  <a:close/>
                </a:path>
                <a:path w="928370" h="928370">
                  <a:moveTo>
                    <a:pt x="864860" y="837936"/>
                  </a:moveTo>
                  <a:lnTo>
                    <a:pt x="874476" y="874476"/>
                  </a:lnTo>
                  <a:lnTo>
                    <a:pt x="906017" y="882777"/>
                  </a:lnTo>
                  <a:lnTo>
                    <a:pt x="882776" y="906018"/>
                  </a:lnTo>
                  <a:lnTo>
                    <a:pt x="896365" y="906018"/>
                  </a:lnTo>
                  <a:lnTo>
                    <a:pt x="914653" y="887730"/>
                  </a:lnTo>
                  <a:lnTo>
                    <a:pt x="864860" y="837936"/>
                  </a:lnTo>
                  <a:close/>
                </a:path>
                <a:path w="928370" h="928370">
                  <a:moveTo>
                    <a:pt x="26924" y="0"/>
                  </a:moveTo>
                  <a:lnTo>
                    <a:pt x="0" y="26924"/>
                  </a:lnTo>
                  <a:lnTo>
                    <a:pt x="837936" y="864860"/>
                  </a:lnTo>
                  <a:lnTo>
                    <a:pt x="874476" y="874476"/>
                  </a:lnTo>
                  <a:lnTo>
                    <a:pt x="864860" y="837936"/>
                  </a:lnTo>
                  <a:lnTo>
                    <a:pt x="26924" y="0"/>
                  </a:lnTo>
                  <a:close/>
                </a:path>
              </a:pathLst>
            </a:custGeom>
            <a:solidFill>
              <a:srgbClr val="8063A1"/>
            </a:solidFill>
          </p:spPr>
          <p:txBody>
            <a:bodyPr wrap="square" lIns="0" tIns="0" rIns="0" bIns="0" rtlCol="0"/>
            <a:lstStyle/>
            <a:p>
              <a:endParaRPr sz="2400">
                <a:latin typeface="Times New Roman" pitchFamily="18" charset="0"/>
                <a:cs typeface="Times New Roman" pitchFamily="18" charset="0"/>
              </a:endParaRPr>
            </a:p>
          </p:txBody>
        </p:sp>
      </p:grpSp>
      <p:sp>
        <p:nvSpPr>
          <p:cNvPr id="23" name="object 23"/>
          <p:cNvSpPr txBox="1"/>
          <p:nvPr/>
        </p:nvSpPr>
        <p:spPr>
          <a:xfrm>
            <a:off x="1524000" y="5562600"/>
            <a:ext cx="2362200" cy="498855"/>
          </a:xfrm>
          <a:prstGeom prst="rect">
            <a:avLst/>
          </a:prstGeom>
          <a:ln w="12700">
            <a:solidFill>
              <a:srgbClr val="000000"/>
            </a:solidFill>
          </a:ln>
        </p:spPr>
        <p:txBody>
          <a:bodyPr vert="horz" wrap="square" lIns="0" tIns="6350" rIns="0" bIns="0" rtlCol="0">
            <a:spAutoFit/>
          </a:bodyPr>
          <a:lstStyle/>
          <a:p>
            <a:pPr marL="68580">
              <a:lnSpc>
                <a:spcPct val="100000"/>
              </a:lnSpc>
              <a:spcBef>
                <a:spcPts val="50"/>
              </a:spcBef>
            </a:pPr>
            <a:r>
              <a:rPr sz="1600" b="1" spc="-10" dirty="0">
                <a:latin typeface="Times New Roman" pitchFamily="18" charset="0"/>
                <a:cs typeface="Times New Roman" pitchFamily="18" charset="0"/>
              </a:rPr>
              <a:t>Organized </a:t>
            </a:r>
            <a:r>
              <a:rPr sz="1600" b="1" dirty="0">
                <a:latin typeface="Times New Roman" pitchFamily="18" charset="0"/>
                <a:cs typeface="Times New Roman" pitchFamily="18" charset="0"/>
              </a:rPr>
              <a:t>with </a:t>
            </a:r>
            <a:r>
              <a:rPr sz="1600" b="1" spc="-5" dirty="0">
                <a:latin typeface="Times New Roman" pitchFamily="18" charset="0"/>
                <a:cs typeface="Times New Roman" pitchFamily="18" charset="0"/>
              </a:rPr>
              <a:t>R&amp;D</a:t>
            </a:r>
            <a:r>
              <a:rPr sz="1600" b="1" spc="15" dirty="0">
                <a:latin typeface="Times New Roman" pitchFamily="18" charset="0"/>
                <a:cs typeface="Times New Roman" pitchFamily="18" charset="0"/>
              </a:rPr>
              <a:t> </a:t>
            </a:r>
            <a:r>
              <a:rPr sz="1600" b="1" spc="-5" dirty="0">
                <a:latin typeface="Times New Roman" pitchFamily="18" charset="0"/>
                <a:cs typeface="Times New Roman" pitchFamily="18" charset="0"/>
              </a:rPr>
              <a:t>57%</a:t>
            </a:r>
            <a:endParaRPr sz="1600">
              <a:latin typeface="Times New Roman" pitchFamily="18" charset="0"/>
              <a:cs typeface="Times New Roman" pitchFamily="18" charset="0"/>
            </a:endParaRPr>
          </a:p>
        </p:txBody>
      </p:sp>
      <p:sp>
        <p:nvSpPr>
          <p:cNvPr id="24" name="object 24"/>
          <p:cNvSpPr txBox="1"/>
          <p:nvPr/>
        </p:nvSpPr>
        <p:spPr>
          <a:xfrm>
            <a:off x="5105400" y="5638800"/>
            <a:ext cx="2514600" cy="498855"/>
          </a:xfrm>
          <a:prstGeom prst="rect">
            <a:avLst/>
          </a:prstGeom>
          <a:ln w="12700">
            <a:solidFill>
              <a:srgbClr val="000000"/>
            </a:solidFill>
          </a:ln>
        </p:spPr>
        <p:txBody>
          <a:bodyPr vert="horz" wrap="square" lIns="0" tIns="6350" rIns="0" bIns="0" rtlCol="0">
            <a:spAutoFit/>
          </a:bodyPr>
          <a:lstStyle/>
          <a:p>
            <a:pPr marL="69215">
              <a:lnSpc>
                <a:spcPct val="100000"/>
              </a:lnSpc>
              <a:spcBef>
                <a:spcPts val="50"/>
              </a:spcBef>
            </a:pPr>
            <a:r>
              <a:rPr sz="1600" b="1" spc="-10" dirty="0">
                <a:latin typeface="Times New Roman" pitchFamily="18" charset="0"/>
                <a:cs typeface="Times New Roman" pitchFamily="18" charset="0"/>
              </a:rPr>
              <a:t>Organized </a:t>
            </a:r>
            <a:r>
              <a:rPr sz="1600" b="1" dirty="0">
                <a:latin typeface="Times New Roman" pitchFamily="18" charset="0"/>
                <a:cs typeface="Times New Roman" pitchFamily="18" charset="0"/>
              </a:rPr>
              <a:t>without </a:t>
            </a:r>
            <a:r>
              <a:rPr sz="1600" b="1" spc="-5" dirty="0">
                <a:latin typeface="Times New Roman" pitchFamily="18" charset="0"/>
                <a:cs typeface="Times New Roman" pitchFamily="18" charset="0"/>
              </a:rPr>
              <a:t>R&amp;D :</a:t>
            </a:r>
            <a:r>
              <a:rPr sz="1600" b="1" spc="20" dirty="0">
                <a:latin typeface="Times New Roman" pitchFamily="18" charset="0"/>
                <a:cs typeface="Times New Roman" pitchFamily="18" charset="0"/>
              </a:rPr>
              <a:t> </a:t>
            </a:r>
            <a:r>
              <a:rPr sz="1600" b="1" spc="-5" dirty="0">
                <a:latin typeface="Times New Roman" pitchFamily="18" charset="0"/>
                <a:cs typeface="Times New Roman" pitchFamily="18" charset="0"/>
              </a:rPr>
              <a:t>43%</a:t>
            </a:r>
            <a:endParaRPr sz="1600">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278891" y="265531"/>
            <a:ext cx="8601710" cy="5928360"/>
            <a:chOff x="278891" y="265531"/>
            <a:chExt cx="8601710" cy="5928360"/>
          </a:xfrm>
        </p:grpSpPr>
        <p:sp>
          <p:nvSpPr>
            <p:cNvPr id="3" name="object 3"/>
            <p:cNvSpPr/>
            <p:nvPr/>
          </p:nvSpPr>
          <p:spPr>
            <a:xfrm>
              <a:off x="432038" y="265531"/>
              <a:ext cx="8289440" cy="1209029"/>
            </a:xfrm>
            <a:prstGeom prst="rect">
              <a:avLst/>
            </a:prstGeom>
            <a:blipFill>
              <a:blip r:embed="rId2" cstate="print"/>
              <a:stretch>
                <a:fillRect/>
              </a:stretch>
            </a:blipFill>
          </p:spPr>
          <p:txBody>
            <a:bodyPr wrap="square" lIns="0" tIns="0" rIns="0" bIns="0" rtlCol="0"/>
            <a:lstStyle/>
            <a:p>
              <a:endParaRPr sz="3200">
                <a:latin typeface="Times New Roman" pitchFamily="18" charset="0"/>
                <a:cs typeface="Times New Roman" pitchFamily="18" charset="0"/>
              </a:endParaRPr>
            </a:p>
          </p:txBody>
        </p:sp>
        <p:sp>
          <p:nvSpPr>
            <p:cNvPr id="4" name="object 4"/>
            <p:cNvSpPr/>
            <p:nvPr/>
          </p:nvSpPr>
          <p:spPr>
            <a:xfrm>
              <a:off x="409955" y="1572768"/>
              <a:ext cx="8324088" cy="4620768"/>
            </a:xfrm>
            <a:prstGeom prst="rect">
              <a:avLst/>
            </a:prstGeom>
            <a:blipFill>
              <a:blip r:embed="rId3" cstate="print"/>
              <a:stretch>
                <a:fillRect/>
              </a:stretch>
            </a:blipFill>
          </p:spPr>
          <p:txBody>
            <a:bodyPr wrap="square" lIns="0" tIns="0" rIns="0" bIns="0" rtlCol="0"/>
            <a:lstStyle/>
            <a:p>
              <a:endParaRPr sz="3200">
                <a:latin typeface="Times New Roman" pitchFamily="18" charset="0"/>
                <a:cs typeface="Times New Roman" pitchFamily="18" charset="0"/>
              </a:endParaRPr>
            </a:p>
          </p:txBody>
        </p:sp>
        <p:sp>
          <p:nvSpPr>
            <p:cNvPr id="5" name="object 5"/>
            <p:cNvSpPr/>
            <p:nvPr/>
          </p:nvSpPr>
          <p:spPr>
            <a:xfrm>
              <a:off x="278891" y="1502664"/>
              <a:ext cx="8601456" cy="4059936"/>
            </a:xfrm>
            <a:prstGeom prst="rect">
              <a:avLst/>
            </a:prstGeom>
            <a:blipFill>
              <a:blip r:embed="rId4" cstate="print"/>
              <a:stretch>
                <a:fillRect/>
              </a:stretch>
            </a:blipFill>
          </p:spPr>
          <p:txBody>
            <a:bodyPr wrap="square" lIns="0" tIns="0" rIns="0" bIns="0" rtlCol="0"/>
            <a:lstStyle/>
            <a:p>
              <a:endParaRPr sz="3200">
                <a:latin typeface="Times New Roman" pitchFamily="18" charset="0"/>
                <a:cs typeface="Times New Roman" pitchFamily="18" charset="0"/>
              </a:endParaRPr>
            </a:p>
          </p:txBody>
        </p:sp>
        <p:sp>
          <p:nvSpPr>
            <p:cNvPr id="6" name="object 6"/>
            <p:cNvSpPr/>
            <p:nvPr/>
          </p:nvSpPr>
          <p:spPr>
            <a:xfrm>
              <a:off x="457199" y="1600200"/>
              <a:ext cx="8229600" cy="4526280"/>
            </a:xfrm>
            <a:prstGeom prst="rect">
              <a:avLst/>
            </a:prstGeom>
            <a:blipFill>
              <a:blip r:embed="rId5" cstate="print"/>
              <a:stretch>
                <a:fillRect/>
              </a:stretch>
            </a:blipFill>
          </p:spPr>
          <p:txBody>
            <a:bodyPr wrap="square" lIns="0" tIns="0" rIns="0" bIns="0" rtlCol="0"/>
            <a:lstStyle/>
            <a:p>
              <a:endParaRPr sz="3200">
                <a:latin typeface="Times New Roman" pitchFamily="18" charset="0"/>
                <a:cs typeface="Times New Roman" pitchFamily="18" charset="0"/>
              </a:endParaRPr>
            </a:p>
          </p:txBody>
        </p:sp>
        <p:sp>
          <p:nvSpPr>
            <p:cNvPr id="7" name="object 7"/>
            <p:cNvSpPr/>
            <p:nvPr/>
          </p:nvSpPr>
          <p:spPr>
            <a:xfrm>
              <a:off x="457199" y="1600200"/>
              <a:ext cx="8229600" cy="4526280"/>
            </a:xfrm>
            <a:custGeom>
              <a:avLst/>
              <a:gdLst/>
              <a:ahLst/>
              <a:cxnLst/>
              <a:rect l="l" t="t" r="r" b="b"/>
              <a:pathLst>
                <a:path w="8229600" h="4526280">
                  <a:moveTo>
                    <a:pt x="0" y="4526280"/>
                  </a:moveTo>
                  <a:lnTo>
                    <a:pt x="8229600" y="4526280"/>
                  </a:lnTo>
                  <a:lnTo>
                    <a:pt x="8229600" y="0"/>
                  </a:lnTo>
                  <a:lnTo>
                    <a:pt x="0" y="0"/>
                  </a:lnTo>
                  <a:lnTo>
                    <a:pt x="0" y="4526280"/>
                  </a:lnTo>
                  <a:close/>
                </a:path>
              </a:pathLst>
            </a:custGeom>
            <a:ln w="9144">
              <a:solidFill>
                <a:srgbClr val="000000"/>
              </a:solidFill>
            </a:ln>
          </p:spPr>
          <p:txBody>
            <a:bodyPr wrap="square" lIns="0" tIns="0" rIns="0" bIns="0" rtlCol="0"/>
            <a:lstStyle/>
            <a:p>
              <a:endParaRPr sz="3200">
                <a:latin typeface="Times New Roman" pitchFamily="18" charset="0"/>
                <a:cs typeface="Times New Roman" pitchFamily="18" charset="0"/>
              </a:endParaRPr>
            </a:p>
          </p:txBody>
        </p:sp>
      </p:grpSp>
      <p:sp>
        <p:nvSpPr>
          <p:cNvPr id="8" name="object 8"/>
          <p:cNvSpPr txBox="1"/>
          <p:nvPr/>
        </p:nvSpPr>
        <p:spPr>
          <a:xfrm>
            <a:off x="535940" y="332358"/>
            <a:ext cx="8073390" cy="4765407"/>
          </a:xfrm>
          <a:prstGeom prst="rect">
            <a:avLst/>
          </a:prstGeom>
        </p:spPr>
        <p:txBody>
          <a:bodyPr vert="horz" wrap="square" lIns="0" tIns="12700" rIns="0" bIns="0" rtlCol="0">
            <a:spAutoFit/>
          </a:bodyPr>
          <a:lstStyle/>
          <a:p>
            <a:pPr marL="423545" marR="418465" indent="156845">
              <a:lnSpc>
                <a:spcPct val="100000"/>
              </a:lnSpc>
              <a:spcBef>
                <a:spcPts val="100"/>
              </a:spcBef>
            </a:pPr>
            <a:r>
              <a:rPr sz="3200" b="1" dirty="0">
                <a:solidFill>
                  <a:srgbClr val="FFFFFF"/>
                </a:solidFill>
                <a:latin typeface="Times New Roman" pitchFamily="18" charset="0"/>
                <a:cs typeface="Times New Roman" pitchFamily="18" charset="0"/>
              </a:rPr>
              <a:t>Marketing </a:t>
            </a:r>
            <a:r>
              <a:rPr sz="3200" b="1" spc="-5" dirty="0">
                <a:solidFill>
                  <a:srgbClr val="FFFFFF"/>
                </a:solidFill>
                <a:latin typeface="Times New Roman" pitchFamily="18" charset="0"/>
                <a:cs typeface="Times New Roman" pitchFamily="18" charset="0"/>
              </a:rPr>
              <a:t>Structure: </a:t>
            </a:r>
            <a:r>
              <a:rPr sz="3200" b="1" dirty="0">
                <a:solidFill>
                  <a:srgbClr val="FFFFFF"/>
                </a:solidFill>
                <a:latin typeface="Times New Roman" pitchFamily="18" charset="0"/>
                <a:cs typeface="Times New Roman" pitchFamily="18" charset="0"/>
              </a:rPr>
              <a:t>(Establishment of  Effective Channel for </a:t>
            </a:r>
            <a:r>
              <a:rPr sz="3200" b="1" spc="-5" dirty="0">
                <a:solidFill>
                  <a:srgbClr val="FFFFFF"/>
                </a:solidFill>
                <a:latin typeface="Times New Roman" pitchFamily="18" charset="0"/>
                <a:cs typeface="Times New Roman" pitchFamily="18" charset="0"/>
              </a:rPr>
              <a:t>Seed </a:t>
            </a:r>
            <a:r>
              <a:rPr sz="3200" b="1" dirty="0">
                <a:solidFill>
                  <a:srgbClr val="FFFFFF"/>
                </a:solidFill>
                <a:latin typeface="Times New Roman" pitchFamily="18" charset="0"/>
                <a:cs typeface="Times New Roman" pitchFamily="18" charset="0"/>
              </a:rPr>
              <a:t>Distribution)</a:t>
            </a:r>
            <a:r>
              <a:rPr sz="3200" b="1" spc="-195" dirty="0">
                <a:solidFill>
                  <a:srgbClr val="FFFFFF"/>
                </a:solidFill>
                <a:latin typeface="Times New Roman" pitchFamily="18" charset="0"/>
                <a:cs typeface="Times New Roman" pitchFamily="18" charset="0"/>
              </a:rPr>
              <a:t> </a:t>
            </a:r>
            <a:r>
              <a:rPr sz="3200" b="1" dirty="0">
                <a:solidFill>
                  <a:srgbClr val="FFFFFF"/>
                </a:solidFill>
                <a:latin typeface="Times New Roman" pitchFamily="18" charset="0"/>
                <a:cs typeface="Times New Roman" pitchFamily="18" charset="0"/>
              </a:rPr>
              <a:t>:</a:t>
            </a:r>
            <a:endParaRPr sz="3200">
              <a:latin typeface="Times New Roman" pitchFamily="18" charset="0"/>
              <a:cs typeface="Times New Roman" pitchFamily="18" charset="0"/>
            </a:endParaRPr>
          </a:p>
          <a:p>
            <a:pPr marL="355600" marR="5080" indent="-342900" algn="just">
              <a:lnSpc>
                <a:spcPct val="100000"/>
              </a:lnSpc>
              <a:spcBef>
                <a:spcPts val="2460"/>
              </a:spcBef>
              <a:buFont typeface="Arial"/>
              <a:buChar char="•"/>
              <a:tabLst>
                <a:tab pos="355600" algn="l"/>
              </a:tabLst>
            </a:pPr>
            <a:r>
              <a:rPr sz="3200" dirty="0">
                <a:latin typeface="Times New Roman" pitchFamily="18" charset="0"/>
                <a:cs typeface="Times New Roman" pitchFamily="18" charset="0"/>
              </a:rPr>
              <a:t>The key to success in seed marketing </a:t>
            </a:r>
            <a:r>
              <a:rPr sz="3200" spc="-5" dirty="0">
                <a:latin typeface="Times New Roman" pitchFamily="18" charset="0"/>
                <a:cs typeface="Times New Roman" pitchFamily="18" charset="0"/>
              </a:rPr>
              <a:t>is the  </a:t>
            </a:r>
            <a:r>
              <a:rPr sz="3200" dirty="0">
                <a:latin typeface="Times New Roman" pitchFamily="18" charset="0"/>
                <a:cs typeface="Times New Roman" pitchFamily="18" charset="0"/>
              </a:rPr>
              <a:t>establishment </a:t>
            </a:r>
            <a:r>
              <a:rPr sz="3200" spc="-5" dirty="0">
                <a:latin typeface="Times New Roman" pitchFamily="18" charset="0"/>
                <a:cs typeface="Times New Roman" pitchFamily="18" charset="0"/>
              </a:rPr>
              <a:t>of </a:t>
            </a:r>
            <a:r>
              <a:rPr sz="3200" b="1" dirty="0">
                <a:solidFill>
                  <a:srgbClr val="FF0000"/>
                </a:solidFill>
                <a:latin typeface="Times New Roman" pitchFamily="18" charset="0"/>
                <a:cs typeface="Times New Roman" pitchFamily="18" charset="0"/>
              </a:rPr>
              <a:t>effective </a:t>
            </a:r>
            <a:r>
              <a:rPr sz="3200" b="1" spc="-5" dirty="0">
                <a:solidFill>
                  <a:srgbClr val="FF0000"/>
                </a:solidFill>
                <a:latin typeface="Times New Roman" pitchFamily="18" charset="0"/>
                <a:cs typeface="Times New Roman" pitchFamily="18" charset="0"/>
              </a:rPr>
              <a:t>channel </a:t>
            </a:r>
            <a:r>
              <a:rPr sz="3200" b="1" spc="5" dirty="0">
                <a:solidFill>
                  <a:srgbClr val="FF0000"/>
                </a:solidFill>
                <a:latin typeface="Times New Roman" pitchFamily="18" charset="0"/>
                <a:cs typeface="Times New Roman" pitchFamily="18" charset="0"/>
              </a:rPr>
              <a:t>of  </a:t>
            </a:r>
            <a:r>
              <a:rPr sz="3200" b="1" dirty="0">
                <a:solidFill>
                  <a:srgbClr val="FF0000"/>
                </a:solidFill>
                <a:latin typeface="Times New Roman" pitchFamily="18" charset="0"/>
                <a:cs typeface="Times New Roman" pitchFamily="18" charset="0"/>
              </a:rPr>
              <a:t>distribution.</a:t>
            </a:r>
            <a:endParaRPr sz="3200">
              <a:latin typeface="Times New Roman" pitchFamily="18" charset="0"/>
              <a:cs typeface="Times New Roman" pitchFamily="18" charset="0"/>
            </a:endParaRPr>
          </a:p>
          <a:p>
            <a:pPr>
              <a:lnSpc>
                <a:spcPct val="100000"/>
              </a:lnSpc>
              <a:spcBef>
                <a:spcPts val="35"/>
              </a:spcBef>
              <a:buFont typeface="Arial"/>
              <a:buChar char="•"/>
            </a:pPr>
            <a:endParaRPr sz="3200">
              <a:latin typeface="Times New Roman" pitchFamily="18" charset="0"/>
              <a:cs typeface="Times New Roman" pitchFamily="18" charset="0"/>
            </a:endParaRPr>
          </a:p>
          <a:p>
            <a:pPr marL="355600" marR="5715" indent="-342900" algn="just">
              <a:lnSpc>
                <a:spcPct val="100000"/>
              </a:lnSpc>
              <a:buFont typeface="Arial"/>
              <a:buChar char="•"/>
              <a:tabLst>
                <a:tab pos="355600" algn="l"/>
              </a:tabLst>
            </a:pPr>
            <a:r>
              <a:rPr sz="3200" dirty="0">
                <a:latin typeface="Times New Roman" pitchFamily="18" charset="0"/>
                <a:cs typeface="Times New Roman" pitchFamily="18" charset="0"/>
              </a:rPr>
              <a:t>The various channels </a:t>
            </a:r>
            <a:r>
              <a:rPr sz="3200" spc="-5" dirty="0">
                <a:latin typeface="Times New Roman" pitchFamily="18" charset="0"/>
                <a:cs typeface="Times New Roman" pitchFamily="18" charset="0"/>
              </a:rPr>
              <a:t>through </a:t>
            </a:r>
            <a:r>
              <a:rPr sz="3200" dirty="0">
                <a:latin typeface="Times New Roman" pitchFamily="18" charset="0"/>
                <a:cs typeface="Times New Roman" pitchFamily="18" charset="0"/>
              </a:rPr>
              <a:t>which seed </a:t>
            </a:r>
            <a:r>
              <a:rPr sz="3200" spc="-10" dirty="0">
                <a:latin typeface="Times New Roman" pitchFamily="18" charset="0"/>
                <a:cs typeface="Times New Roman" pitchFamily="18" charset="0"/>
              </a:rPr>
              <a:t>can  </a:t>
            </a:r>
            <a:r>
              <a:rPr sz="3200" dirty="0">
                <a:latin typeface="Times New Roman" pitchFamily="18" charset="0"/>
                <a:cs typeface="Times New Roman" pitchFamily="18" charset="0"/>
              </a:rPr>
              <a:t>be marketed vary </a:t>
            </a:r>
            <a:r>
              <a:rPr sz="3200" spc="-5" dirty="0">
                <a:latin typeface="Times New Roman" pitchFamily="18" charset="0"/>
                <a:cs typeface="Times New Roman" pitchFamily="18" charset="0"/>
              </a:rPr>
              <a:t>greatly </a:t>
            </a:r>
            <a:r>
              <a:rPr sz="3200" dirty="0">
                <a:latin typeface="Times New Roman" pitchFamily="18" charset="0"/>
                <a:cs typeface="Times New Roman" pitchFamily="18" charset="0"/>
              </a:rPr>
              <a:t>according </a:t>
            </a:r>
            <a:r>
              <a:rPr sz="3200" spc="-10" dirty="0">
                <a:latin typeface="Times New Roman" pitchFamily="18" charset="0"/>
                <a:cs typeface="Times New Roman" pitchFamily="18" charset="0"/>
              </a:rPr>
              <a:t>to </a:t>
            </a:r>
            <a:r>
              <a:rPr sz="3200" spc="-5" dirty="0">
                <a:latin typeface="Times New Roman" pitchFamily="18" charset="0"/>
                <a:cs typeface="Times New Roman" pitchFamily="18" charset="0"/>
              </a:rPr>
              <a:t>the  </a:t>
            </a:r>
            <a:r>
              <a:rPr sz="3200" spc="5" dirty="0">
                <a:latin typeface="Times New Roman" pitchFamily="18" charset="0"/>
                <a:cs typeface="Times New Roman" pitchFamily="18" charset="0"/>
              </a:rPr>
              <a:t>needs </a:t>
            </a:r>
            <a:r>
              <a:rPr sz="3200" dirty="0">
                <a:latin typeface="Times New Roman" pitchFamily="18" charset="0"/>
                <a:cs typeface="Times New Roman" pitchFamily="18" charset="0"/>
              </a:rPr>
              <a:t>of the seed</a:t>
            </a:r>
            <a:r>
              <a:rPr sz="3200" spc="-65" dirty="0">
                <a:latin typeface="Times New Roman" pitchFamily="18" charset="0"/>
                <a:cs typeface="Times New Roman" pitchFamily="18" charset="0"/>
              </a:rPr>
              <a:t> </a:t>
            </a:r>
            <a:r>
              <a:rPr sz="3200" spc="-25" dirty="0">
                <a:latin typeface="Times New Roman" pitchFamily="18" charset="0"/>
                <a:cs typeface="Times New Roman" pitchFamily="18" charset="0"/>
              </a:rPr>
              <a:t>company.</a:t>
            </a:r>
            <a:endParaRPr sz="3200">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81329" y="512191"/>
            <a:ext cx="7782559" cy="635000"/>
          </a:xfrm>
          <a:prstGeom prst="rect">
            <a:avLst/>
          </a:prstGeom>
        </p:spPr>
        <p:txBody>
          <a:bodyPr vert="horz" wrap="square" lIns="0" tIns="12065" rIns="0" bIns="0" rtlCol="0">
            <a:spAutoFit/>
          </a:bodyPr>
          <a:lstStyle/>
          <a:p>
            <a:pPr marL="12700">
              <a:lnSpc>
                <a:spcPct val="100000"/>
              </a:lnSpc>
              <a:spcBef>
                <a:spcPts val="95"/>
              </a:spcBef>
            </a:pPr>
            <a:r>
              <a:rPr sz="4000" b="1" spc="-15" dirty="0">
                <a:latin typeface="Times New Roman" pitchFamily="18" charset="0"/>
                <a:cs typeface="Times New Roman" pitchFamily="18" charset="0"/>
              </a:rPr>
              <a:t>Present </a:t>
            </a:r>
            <a:r>
              <a:rPr sz="4000" b="1" spc="-5" dirty="0">
                <a:latin typeface="Times New Roman" pitchFamily="18" charset="0"/>
                <a:cs typeface="Times New Roman" pitchFamily="18" charset="0"/>
              </a:rPr>
              <a:t>Status of Seed</a:t>
            </a:r>
            <a:r>
              <a:rPr sz="4000" b="1" spc="85" dirty="0">
                <a:latin typeface="Times New Roman" pitchFamily="18" charset="0"/>
                <a:cs typeface="Times New Roman" pitchFamily="18" charset="0"/>
              </a:rPr>
              <a:t> </a:t>
            </a:r>
            <a:r>
              <a:rPr sz="4000" b="1" spc="-5" dirty="0">
                <a:latin typeface="Times New Roman" pitchFamily="18" charset="0"/>
                <a:cs typeface="Times New Roman" pitchFamily="18" charset="0"/>
              </a:rPr>
              <a:t>Distribution:</a:t>
            </a:r>
            <a:endParaRPr sz="4000">
              <a:latin typeface="Times New Roman" pitchFamily="18" charset="0"/>
              <a:cs typeface="Times New Roman" pitchFamily="18" charset="0"/>
            </a:endParaRPr>
          </a:p>
        </p:txBody>
      </p:sp>
      <p:sp>
        <p:nvSpPr>
          <p:cNvPr id="3" name="object 3"/>
          <p:cNvSpPr txBox="1">
            <a:spLocks noGrp="1"/>
          </p:cNvSpPr>
          <p:nvPr>
            <p:ph type="body" idx="1"/>
          </p:nvPr>
        </p:nvSpPr>
        <p:spPr>
          <a:xfrm>
            <a:off x="535940" y="1509941"/>
            <a:ext cx="8072119" cy="3425938"/>
          </a:xfrm>
          <a:prstGeom prst="rect">
            <a:avLst/>
          </a:prstGeom>
        </p:spPr>
        <p:txBody>
          <a:bodyPr vert="horz" wrap="square" lIns="0" tIns="12065" rIns="0" bIns="0" rtlCol="0">
            <a:spAutoFit/>
          </a:bodyPr>
          <a:lstStyle/>
          <a:p>
            <a:pPr marL="12700">
              <a:lnSpc>
                <a:spcPct val="150000"/>
              </a:lnSpc>
              <a:spcBef>
                <a:spcPts val="95"/>
              </a:spcBef>
            </a:pPr>
            <a:r>
              <a:rPr sz="2400" spc="-5" dirty="0">
                <a:latin typeface="Times New Roman" pitchFamily="18" charset="0"/>
                <a:cs typeface="Times New Roman" pitchFamily="18" charset="0"/>
              </a:rPr>
              <a:t>The types of seed </a:t>
            </a:r>
            <a:r>
              <a:rPr sz="2400" dirty="0">
                <a:latin typeface="Times New Roman" pitchFamily="18" charset="0"/>
                <a:cs typeface="Times New Roman" pitchFamily="18" charset="0"/>
              </a:rPr>
              <a:t>distribution </a:t>
            </a:r>
            <a:r>
              <a:rPr sz="2400" spc="-5" dirty="0">
                <a:latin typeface="Times New Roman" pitchFamily="18" charset="0"/>
                <a:cs typeface="Times New Roman" pitchFamily="18" charset="0"/>
              </a:rPr>
              <a:t>systems in </a:t>
            </a:r>
            <a:r>
              <a:rPr sz="2400" dirty="0">
                <a:latin typeface="Times New Roman" pitchFamily="18" charset="0"/>
                <a:cs typeface="Times New Roman" pitchFamily="18" charset="0"/>
              </a:rPr>
              <a:t>India</a:t>
            </a:r>
            <a:r>
              <a:rPr sz="2400" spc="-55" dirty="0">
                <a:latin typeface="Times New Roman" pitchFamily="18" charset="0"/>
                <a:cs typeface="Times New Roman" pitchFamily="18" charset="0"/>
              </a:rPr>
              <a:t> </a:t>
            </a:r>
            <a:r>
              <a:rPr sz="2400" spc="-5" dirty="0">
                <a:latin typeface="Times New Roman" pitchFamily="18" charset="0"/>
                <a:cs typeface="Times New Roman" pitchFamily="18" charset="0"/>
              </a:rPr>
              <a:t>are:</a:t>
            </a:r>
          </a:p>
          <a:p>
            <a:pPr marL="12700" algn="just">
              <a:lnSpc>
                <a:spcPct val="150000"/>
              </a:lnSpc>
            </a:pPr>
            <a:r>
              <a:rPr sz="2400" b="1" dirty="0" smtClean="0">
                <a:solidFill>
                  <a:srgbClr val="FF0000"/>
                </a:solidFill>
                <a:latin typeface="Times New Roman" pitchFamily="18" charset="0"/>
                <a:cs typeface="Times New Roman" pitchFamily="18" charset="0"/>
              </a:rPr>
              <a:t>a</a:t>
            </a:r>
            <a:r>
              <a:rPr sz="2400" b="1" dirty="0">
                <a:solidFill>
                  <a:srgbClr val="FF0000"/>
                </a:solidFill>
                <a:latin typeface="Times New Roman" pitchFamily="18" charset="0"/>
                <a:cs typeface="Times New Roman" pitchFamily="18" charset="0"/>
              </a:rPr>
              <a:t>) </a:t>
            </a:r>
            <a:r>
              <a:rPr sz="2400" b="1" spc="-5" dirty="0">
                <a:solidFill>
                  <a:srgbClr val="FF0000"/>
                </a:solidFill>
                <a:latin typeface="Times New Roman" pitchFamily="18" charset="0"/>
                <a:cs typeface="Times New Roman" pitchFamily="18" charset="0"/>
              </a:rPr>
              <a:t>Farmer to farmer</a:t>
            </a:r>
            <a:r>
              <a:rPr sz="2400" b="1" spc="-455" dirty="0">
                <a:solidFill>
                  <a:srgbClr val="FF0000"/>
                </a:solidFill>
                <a:latin typeface="Times New Roman" pitchFamily="18" charset="0"/>
                <a:cs typeface="Times New Roman" pitchFamily="18" charset="0"/>
              </a:rPr>
              <a:t> </a:t>
            </a:r>
            <a:r>
              <a:rPr sz="2400" b="1" dirty="0">
                <a:solidFill>
                  <a:srgbClr val="FF0000"/>
                </a:solidFill>
                <a:latin typeface="Times New Roman" pitchFamily="18" charset="0"/>
                <a:cs typeface="Times New Roman" pitchFamily="18" charset="0"/>
              </a:rPr>
              <a:t>distribution.</a:t>
            </a:r>
          </a:p>
          <a:p>
            <a:pPr marL="12700" marR="5080" indent="914400" algn="just">
              <a:lnSpc>
                <a:spcPct val="150000"/>
              </a:lnSpc>
              <a:spcBef>
                <a:spcPts val="670"/>
              </a:spcBef>
            </a:pPr>
            <a:r>
              <a:rPr sz="2400" spc="-5" dirty="0">
                <a:latin typeface="Times New Roman" pitchFamily="18" charset="0"/>
                <a:cs typeface="Times New Roman" pitchFamily="18" charset="0"/>
              </a:rPr>
              <a:t>This is the traditional method, whereby farmers  obtain their requirements from </a:t>
            </a:r>
            <a:r>
              <a:rPr sz="2400" spc="-5" dirty="0">
                <a:solidFill>
                  <a:srgbClr val="FF0000"/>
                </a:solidFill>
                <a:latin typeface="Times New Roman" pitchFamily="18" charset="0"/>
                <a:cs typeface="Times New Roman" pitchFamily="18" charset="0"/>
              </a:rPr>
              <a:t>neighbours </a:t>
            </a:r>
            <a:r>
              <a:rPr sz="2400" spc="-10" dirty="0">
                <a:solidFill>
                  <a:srgbClr val="FF0000"/>
                </a:solidFill>
                <a:latin typeface="Times New Roman" pitchFamily="18" charset="0"/>
                <a:cs typeface="Times New Roman" pitchFamily="18" charset="0"/>
              </a:rPr>
              <a:t>either </a:t>
            </a:r>
            <a:r>
              <a:rPr sz="2400" dirty="0">
                <a:solidFill>
                  <a:srgbClr val="FF0000"/>
                </a:solidFill>
                <a:latin typeface="Times New Roman" pitchFamily="18" charset="0"/>
                <a:cs typeface="Times New Roman" pitchFamily="18" charset="0"/>
              </a:rPr>
              <a:t>on  </a:t>
            </a:r>
            <a:r>
              <a:rPr sz="2400" spc="-10" dirty="0">
                <a:solidFill>
                  <a:srgbClr val="FF0000"/>
                </a:solidFill>
                <a:latin typeface="Times New Roman" pitchFamily="18" charset="0"/>
                <a:cs typeface="Times New Roman" pitchFamily="18" charset="0"/>
              </a:rPr>
              <a:t>cash </a:t>
            </a:r>
            <a:r>
              <a:rPr sz="2400" spc="-5" dirty="0">
                <a:solidFill>
                  <a:srgbClr val="FF0000"/>
                </a:solidFill>
                <a:latin typeface="Times New Roman" pitchFamily="18" charset="0"/>
                <a:cs typeface="Times New Roman" pitchFamily="18" charset="0"/>
              </a:rPr>
              <a:t>payment </a:t>
            </a:r>
            <a:r>
              <a:rPr sz="2400" dirty="0">
                <a:solidFill>
                  <a:srgbClr val="FF0000"/>
                </a:solidFill>
                <a:latin typeface="Times New Roman" pitchFamily="18" charset="0"/>
                <a:cs typeface="Times New Roman" pitchFamily="18" charset="0"/>
              </a:rPr>
              <a:t>or on </a:t>
            </a:r>
            <a:r>
              <a:rPr sz="2400" spc="-5" dirty="0">
                <a:solidFill>
                  <a:srgbClr val="FF0000"/>
                </a:solidFill>
                <a:latin typeface="Times New Roman" pitchFamily="18" charset="0"/>
                <a:cs typeface="Times New Roman" pitchFamily="18" charset="0"/>
              </a:rPr>
              <a:t>exchange basis</a:t>
            </a:r>
            <a:r>
              <a:rPr sz="2400" spc="-5" dirty="0">
                <a:latin typeface="Times New Roman" pitchFamily="18" charset="0"/>
                <a:cs typeface="Times New Roman" pitchFamily="18" charset="0"/>
              </a:rPr>
              <a:t>. </a:t>
            </a:r>
            <a:r>
              <a:rPr sz="2400" spc="-10" dirty="0">
                <a:latin typeface="Times New Roman" pitchFamily="18" charset="0"/>
                <a:cs typeface="Times New Roman" pitchFamily="18" charset="0"/>
              </a:rPr>
              <a:t>No </a:t>
            </a:r>
            <a:r>
              <a:rPr sz="2400" spc="-5" dirty="0">
                <a:latin typeface="Times New Roman" pitchFamily="18" charset="0"/>
                <a:cs typeface="Times New Roman" pitchFamily="18" charset="0"/>
              </a:rPr>
              <a:t>formal  marketing </a:t>
            </a:r>
            <a:r>
              <a:rPr sz="2400" spc="-10" dirty="0">
                <a:latin typeface="Times New Roman" pitchFamily="18" charset="0"/>
                <a:cs typeface="Times New Roman" pitchFamily="18" charset="0"/>
              </a:rPr>
              <a:t>organisation </a:t>
            </a:r>
            <a:r>
              <a:rPr sz="2400" spc="-5" dirty="0">
                <a:latin typeface="Times New Roman" pitchFamily="18" charset="0"/>
                <a:cs typeface="Times New Roman" pitchFamily="18" charset="0"/>
              </a:rPr>
              <a:t>is required for this type </a:t>
            </a:r>
            <a:r>
              <a:rPr sz="2400" dirty="0">
                <a:latin typeface="Times New Roman" pitchFamily="18" charset="0"/>
                <a:cs typeface="Times New Roman" pitchFamily="18" charset="0"/>
              </a:rPr>
              <a:t>of  distribution.</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9740" y="630681"/>
            <a:ext cx="4987290" cy="381515"/>
          </a:xfrm>
          <a:prstGeom prst="rect">
            <a:avLst/>
          </a:prstGeom>
        </p:spPr>
        <p:txBody>
          <a:bodyPr vert="horz" wrap="square" lIns="0" tIns="12065" rIns="0" bIns="0" rtlCol="0">
            <a:spAutoFit/>
          </a:bodyPr>
          <a:lstStyle/>
          <a:p>
            <a:pPr marL="12700">
              <a:lnSpc>
                <a:spcPct val="100000"/>
              </a:lnSpc>
              <a:spcBef>
                <a:spcPts val="95"/>
              </a:spcBef>
            </a:pPr>
            <a:r>
              <a:rPr sz="2400" b="1" spc="-5" dirty="0">
                <a:solidFill>
                  <a:srgbClr val="FF0000"/>
                </a:solidFill>
                <a:latin typeface="Times New Roman" pitchFamily="18" charset="0"/>
                <a:cs typeface="Times New Roman" pitchFamily="18" charset="0"/>
              </a:rPr>
              <a:t>B) </a:t>
            </a:r>
            <a:r>
              <a:rPr sz="2400" b="1" dirty="0">
                <a:solidFill>
                  <a:srgbClr val="FF0000"/>
                </a:solidFill>
                <a:latin typeface="Times New Roman" pitchFamily="18" charset="0"/>
                <a:cs typeface="Times New Roman" pitchFamily="18" charset="0"/>
              </a:rPr>
              <a:t>Distribution by</a:t>
            </a:r>
            <a:r>
              <a:rPr sz="2400" b="1" spc="-25" dirty="0">
                <a:solidFill>
                  <a:srgbClr val="FF0000"/>
                </a:solidFill>
                <a:latin typeface="Times New Roman" pitchFamily="18" charset="0"/>
                <a:cs typeface="Times New Roman" pitchFamily="18" charset="0"/>
              </a:rPr>
              <a:t> </a:t>
            </a:r>
            <a:r>
              <a:rPr sz="2400" b="1" spc="-5" dirty="0">
                <a:solidFill>
                  <a:srgbClr val="FF0000"/>
                </a:solidFill>
                <a:latin typeface="Times New Roman" pitchFamily="18" charset="0"/>
                <a:cs typeface="Times New Roman" pitchFamily="18" charset="0"/>
              </a:rPr>
              <a:t>co-operatives.</a:t>
            </a:r>
            <a:endParaRPr sz="2400">
              <a:latin typeface="Times New Roman" pitchFamily="18" charset="0"/>
              <a:cs typeface="Times New Roman" pitchFamily="18" charset="0"/>
            </a:endParaRPr>
          </a:p>
        </p:txBody>
      </p:sp>
      <p:sp>
        <p:nvSpPr>
          <p:cNvPr id="3" name="object 3"/>
          <p:cNvSpPr txBox="1"/>
          <p:nvPr/>
        </p:nvSpPr>
        <p:spPr>
          <a:xfrm>
            <a:off x="459740" y="1142746"/>
            <a:ext cx="3317240" cy="750847"/>
          </a:xfrm>
          <a:prstGeom prst="rect">
            <a:avLst/>
          </a:prstGeom>
        </p:spPr>
        <p:txBody>
          <a:bodyPr vert="horz" wrap="square" lIns="0" tIns="12065" rIns="0" bIns="0" rtlCol="0">
            <a:spAutoFit/>
          </a:bodyPr>
          <a:lstStyle/>
          <a:p>
            <a:pPr marL="12700" marR="5080" indent="914400">
              <a:lnSpc>
                <a:spcPct val="100000"/>
              </a:lnSpc>
              <a:spcBef>
                <a:spcPts val="95"/>
              </a:spcBef>
              <a:tabLst>
                <a:tab pos="1990725" algn="l"/>
                <a:tab pos="2131060" algn="l"/>
                <a:tab pos="2969260" algn="l"/>
              </a:tabLst>
            </a:pPr>
            <a:r>
              <a:rPr sz="2400" spc="-5" dirty="0">
                <a:latin typeface="Times New Roman" pitchFamily="18" charset="0"/>
                <a:cs typeface="Times New Roman" pitchFamily="18" charset="0"/>
              </a:rPr>
              <a:t>This	involves  </a:t>
            </a:r>
            <a:r>
              <a:rPr sz="2400" spc="-5" dirty="0">
                <a:solidFill>
                  <a:srgbClr val="FF0000"/>
                </a:solidFill>
                <a:latin typeface="Times New Roman" pitchFamily="18" charset="0"/>
                <a:cs typeface="Times New Roman" pitchFamily="18" charset="0"/>
              </a:rPr>
              <a:t>coo</a:t>
            </a:r>
            <a:r>
              <a:rPr sz="2400" dirty="0">
                <a:solidFill>
                  <a:srgbClr val="FF0000"/>
                </a:solidFill>
                <a:latin typeface="Times New Roman" pitchFamily="18" charset="0"/>
                <a:cs typeface="Times New Roman" pitchFamily="18" charset="0"/>
              </a:rPr>
              <a:t>p</a:t>
            </a:r>
            <a:r>
              <a:rPr sz="2400" spc="-5" dirty="0">
                <a:solidFill>
                  <a:srgbClr val="FF0000"/>
                </a:solidFill>
                <a:latin typeface="Times New Roman" pitchFamily="18" charset="0"/>
                <a:cs typeface="Times New Roman" pitchFamily="18" charset="0"/>
              </a:rPr>
              <a:t>erat</a:t>
            </a:r>
            <a:r>
              <a:rPr sz="2400" spc="-20" dirty="0">
                <a:solidFill>
                  <a:srgbClr val="FF0000"/>
                </a:solidFill>
                <a:latin typeface="Times New Roman" pitchFamily="18" charset="0"/>
                <a:cs typeface="Times New Roman" pitchFamily="18" charset="0"/>
              </a:rPr>
              <a:t>i</a:t>
            </a:r>
            <a:r>
              <a:rPr sz="2400" spc="-5" dirty="0">
                <a:solidFill>
                  <a:srgbClr val="FF0000"/>
                </a:solidFill>
                <a:latin typeface="Times New Roman" pitchFamily="18" charset="0"/>
                <a:cs typeface="Times New Roman" pitchFamily="18" charset="0"/>
              </a:rPr>
              <a:t>v</a:t>
            </a:r>
            <a:r>
              <a:rPr sz="2400" spc="-20" dirty="0">
                <a:solidFill>
                  <a:srgbClr val="FF0000"/>
                </a:solidFill>
                <a:latin typeface="Times New Roman" pitchFamily="18" charset="0"/>
                <a:cs typeface="Times New Roman" pitchFamily="18" charset="0"/>
              </a:rPr>
              <a:t>e</a:t>
            </a:r>
            <a:r>
              <a:rPr sz="2400" spc="-5" dirty="0">
                <a:solidFill>
                  <a:srgbClr val="FF0000"/>
                </a:solidFill>
                <a:latin typeface="Times New Roman" pitchFamily="18" charset="0"/>
                <a:cs typeface="Times New Roman" pitchFamily="18" charset="0"/>
              </a:rPr>
              <a:t>s</a:t>
            </a:r>
            <a:r>
              <a:rPr sz="2400" dirty="0">
                <a:solidFill>
                  <a:srgbClr val="FF0000"/>
                </a:solidFill>
                <a:latin typeface="Times New Roman" pitchFamily="18" charset="0"/>
                <a:cs typeface="Times New Roman" pitchFamily="18" charset="0"/>
              </a:rPr>
              <a:t>		</a:t>
            </a:r>
            <a:r>
              <a:rPr sz="2400" spc="-5" dirty="0">
                <a:solidFill>
                  <a:srgbClr val="FF0000"/>
                </a:solidFill>
                <a:latin typeface="Times New Roman" pitchFamily="18" charset="0"/>
                <a:cs typeface="Times New Roman" pitchFamily="18" charset="0"/>
              </a:rPr>
              <a:t>and</a:t>
            </a:r>
            <a:r>
              <a:rPr sz="2400" dirty="0">
                <a:solidFill>
                  <a:srgbClr val="FF0000"/>
                </a:solidFill>
                <a:latin typeface="Times New Roman" pitchFamily="18" charset="0"/>
                <a:cs typeface="Times New Roman" pitchFamily="18" charset="0"/>
              </a:rPr>
              <a:t>	</a:t>
            </a:r>
            <a:r>
              <a:rPr sz="2400" spc="-15" dirty="0">
                <a:solidFill>
                  <a:srgbClr val="FF0000"/>
                </a:solidFill>
                <a:latin typeface="Times New Roman" pitchFamily="18" charset="0"/>
                <a:cs typeface="Times New Roman" pitchFamily="18" charset="0"/>
              </a:rPr>
              <a:t>i</a:t>
            </a:r>
            <a:r>
              <a:rPr sz="2400" spc="-5" dirty="0">
                <a:solidFill>
                  <a:srgbClr val="FF0000"/>
                </a:solidFill>
                <a:latin typeface="Times New Roman" pitchFamily="18" charset="0"/>
                <a:cs typeface="Times New Roman" pitchFamily="18" charset="0"/>
              </a:rPr>
              <a:t>ts</a:t>
            </a:r>
            <a:endParaRPr sz="2400">
              <a:latin typeface="Times New Roman" pitchFamily="18" charset="0"/>
              <a:cs typeface="Times New Roman" pitchFamily="18" charset="0"/>
            </a:endParaRPr>
          </a:p>
        </p:txBody>
      </p:sp>
      <p:sp>
        <p:nvSpPr>
          <p:cNvPr id="4" name="object 4"/>
          <p:cNvSpPr txBox="1"/>
          <p:nvPr/>
        </p:nvSpPr>
        <p:spPr>
          <a:xfrm>
            <a:off x="4072254" y="1142746"/>
            <a:ext cx="4535805" cy="750847"/>
          </a:xfrm>
          <a:prstGeom prst="rect">
            <a:avLst/>
          </a:prstGeom>
        </p:spPr>
        <p:txBody>
          <a:bodyPr vert="horz" wrap="square" lIns="0" tIns="12065" rIns="0" bIns="0" rtlCol="0">
            <a:spAutoFit/>
          </a:bodyPr>
          <a:lstStyle/>
          <a:p>
            <a:pPr marL="17145" marR="5080" indent="-5080">
              <a:lnSpc>
                <a:spcPct val="100000"/>
              </a:lnSpc>
              <a:spcBef>
                <a:spcPts val="95"/>
              </a:spcBef>
              <a:tabLst>
                <a:tab pos="1918970" algn="l"/>
                <a:tab pos="2237740" algn="l"/>
                <a:tab pos="2966085" algn="l"/>
                <a:tab pos="3969385" algn="l"/>
                <a:tab pos="4165600" algn="l"/>
              </a:tabLst>
            </a:pPr>
            <a:r>
              <a:rPr sz="2400" spc="-5" dirty="0">
                <a:latin typeface="Times New Roman" pitchFamily="18" charset="0"/>
                <a:cs typeface="Times New Roman" pitchFamily="18" charset="0"/>
              </a:rPr>
              <a:t>procu</a:t>
            </a:r>
            <a:r>
              <a:rPr sz="2400" dirty="0">
                <a:latin typeface="Times New Roman" pitchFamily="18" charset="0"/>
                <a:cs typeface="Times New Roman" pitchFamily="18" charset="0"/>
              </a:rPr>
              <a:t>r</a:t>
            </a:r>
            <a:r>
              <a:rPr sz="2400" spc="-5" dirty="0">
                <a:latin typeface="Times New Roman" pitchFamily="18" charset="0"/>
                <a:cs typeface="Times New Roman" pitchFamily="18" charset="0"/>
              </a:rPr>
              <a:t>e</a:t>
            </a:r>
            <a:r>
              <a:rPr sz="2400" spc="-25" dirty="0">
                <a:latin typeface="Times New Roman" pitchFamily="18" charset="0"/>
                <a:cs typeface="Times New Roman" pitchFamily="18" charset="0"/>
              </a:rPr>
              <a:t>m</a:t>
            </a:r>
            <a:r>
              <a:rPr sz="2400" spc="-5" dirty="0">
                <a:latin typeface="Times New Roman" pitchFamily="18" charset="0"/>
                <a:cs typeface="Times New Roman" pitchFamily="18" charset="0"/>
              </a:rPr>
              <a:t>ent</a:t>
            </a:r>
            <a:r>
              <a:rPr sz="2400" dirty="0">
                <a:latin typeface="Times New Roman" pitchFamily="18" charset="0"/>
                <a:cs typeface="Times New Roman" pitchFamily="18" charset="0"/>
              </a:rPr>
              <a:t>		o</a:t>
            </a:r>
            <a:r>
              <a:rPr sz="2400" spc="-5" dirty="0">
                <a:latin typeface="Times New Roman" pitchFamily="18" charset="0"/>
                <a:cs typeface="Times New Roman" pitchFamily="18" charset="0"/>
              </a:rPr>
              <a:t>f</a:t>
            </a:r>
            <a:r>
              <a:rPr sz="2400" dirty="0">
                <a:latin typeface="Times New Roman" pitchFamily="18" charset="0"/>
                <a:cs typeface="Times New Roman" pitchFamily="18" charset="0"/>
              </a:rPr>
              <a:t>	</a:t>
            </a:r>
            <a:r>
              <a:rPr sz="2400" spc="-5" dirty="0">
                <a:latin typeface="Times New Roman" pitchFamily="18" charset="0"/>
                <a:cs typeface="Times New Roman" pitchFamily="18" charset="0"/>
              </a:rPr>
              <a:t>se</a:t>
            </a:r>
            <a:r>
              <a:rPr sz="2400" spc="-20" dirty="0">
                <a:latin typeface="Times New Roman" pitchFamily="18" charset="0"/>
                <a:cs typeface="Times New Roman" pitchFamily="18" charset="0"/>
              </a:rPr>
              <a:t>e</a:t>
            </a:r>
            <a:r>
              <a:rPr sz="2400" dirty="0">
                <a:latin typeface="Times New Roman" pitchFamily="18" charset="0"/>
                <a:cs typeface="Times New Roman" pitchFamily="18" charset="0"/>
              </a:rPr>
              <a:t>d</a:t>
            </a:r>
            <a:r>
              <a:rPr sz="2400" spc="-5" dirty="0">
                <a:latin typeface="Times New Roman" pitchFamily="18" charset="0"/>
                <a:cs typeface="Times New Roman" pitchFamily="18" charset="0"/>
              </a:rPr>
              <a:t>s</a:t>
            </a:r>
            <a:r>
              <a:rPr sz="2400" dirty="0">
                <a:latin typeface="Times New Roman" pitchFamily="18" charset="0"/>
                <a:cs typeface="Times New Roman" pitchFamily="18" charset="0"/>
              </a:rPr>
              <a:t>		by  </a:t>
            </a:r>
            <a:r>
              <a:rPr sz="2400" spc="-5" dirty="0">
                <a:solidFill>
                  <a:srgbClr val="FF0000"/>
                </a:solidFill>
                <a:latin typeface="Times New Roman" pitchFamily="18" charset="0"/>
                <a:cs typeface="Times New Roman" pitchFamily="18" charset="0"/>
              </a:rPr>
              <a:t>sub</a:t>
            </a:r>
            <a:r>
              <a:rPr sz="2400" dirty="0">
                <a:solidFill>
                  <a:srgbClr val="FF0000"/>
                </a:solidFill>
                <a:latin typeface="Times New Roman" pitchFamily="18" charset="0"/>
                <a:cs typeface="Times New Roman" pitchFamily="18" charset="0"/>
              </a:rPr>
              <a:t>s</a:t>
            </a:r>
            <a:r>
              <a:rPr sz="2400" spc="-25" dirty="0">
                <a:solidFill>
                  <a:srgbClr val="FF0000"/>
                </a:solidFill>
                <a:latin typeface="Times New Roman" pitchFamily="18" charset="0"/>
                <a:cs typeface="Times New Roman" pitchFamily="18" charset="0"/>
              </a:rPr>
              <a:t>e</a:t>
            </a:r>
            <a:r>
              <a:rPr sz="2400" spc="-5" dirty="0">
                <a:solidFill>
                  <a:srgbClr val="FF0000"/>
                </a:solidFill>
                <a:latin typeface="Times New Roman" pitchFamily="18" charset="0"/>
                <a:cs typeface="Times New Roman" pitchFamily="18" charset="0"/>
              </a:rPr>
              <a:t>quent</a:t>
            </a:r>
            <a:r>
              <a:rPr sz="2400" dirty="0">
                <a:solidFill>
                  <a:srgbClr val="FF0000"/>
                </a:solidFill>
                <a:latin typeface="Times New Roman" pitchFamily="18" charset="0"/>
                <a:cs typeface="Times New Roman" pitchFamily="18" charset="0"/>
              </a:rPr>
              <a:t>	</a:t>
            </a:r>
            <a:r>
              <a:rPr sz="2400" spc="-5" dirty="0">
                <a:solidFill>
                  <a:srgbClr val="FF0000"/>
                </a:solidFill>
                <a:latin typeface="Times New Roman" pitchFamily="18" charset="0"/>
                <a:cs typeface="Times New Roman" pitchFamily="18" charset="0"/>
              </a:rPr>
              <a:t>di</a:t>
            </a:r>
            <a:r>
              <a:rPr sz="2400" spc="-20" dirty="0">
                <a:solidFill>
                  <a:srgbClr val="FF0000"/>
                </a:solidFill>
                <a:latin typeface="Times New Roman" pitchFamily="18" charset="0"/>
                <a:cs typeface="Times New Roman" pitchFamily="18" charset="0"/>
              </a:rPr>
              <a:t>s</a:t>
            </a:r>
            <a:r>
              <a:rPr sz="2400" spc="-15" dirty="0">
                <a:solidFill>
                  <a:srgbClr val="FF0000"/>
                </a:solidFill>
                <a:latin typeface="Times New Roman" pitchFamily="18" charset="0"/>
                <a:cs typeface="Times New Roman" pitchFamily="18" charset="0"/>
              </a:rPr>
              <a:t>t</a:t>
            </a:r>
            <a:r>
              <a:rPr sz="2400" spc="-5" dirty="0">
                <a:solidFill>
                  <a:srgbClr val="FF0000"/>
                </a:solidFill>
                <a:latin typeface="Times New Roman" pitchFamily="18" charset="0"/>
                <a:cs typeface="Times New Roman" pitchFamily="18" charset="0"/>
              </a:rPr>
              <a:t>ri</a:t>
            </a:r>
            <a:r>
              <a:rPr sz="2400" spc="5" dirty="0">
                <a:solidFill>
                  <a:srgbClr val="FF0000"/>
                </a:solidFill>
                <a:latin typeface="Times New Roman" pitchFamily="18" charset="0"/>
                <a:cs typeface="Times New Roman" pitchFamily="18" charset="0"/>
              </a:rPr>
              <a:t>b</a:t>
            </a:r>
            <a:r>
              <a:rPr sz="2400" spc="-5" dirty="0">
                <a:solidFill>
                  <a:srgbClr val="FF0000"/>
                </a:solidFill>
                <a:latin typeface="Times New Roman" pitchFamily="18" charset="0"/>
                <a:cs typeface="Times New Roman" pitchFamily="18" charset="0"/>
              </a:rPr>
              <a:t>utio</a:t>
            </a:r>
            <a:r>
              <a:rPr sz="2400" spc="10" dirty="0">
                <a:solidFill>
                  <a:srgbClr val="FF0000"/>
                </a:solidFill>
                <a:latin typeface="Times New Roman" pitchFamily="18" charset="0"/>
                <a:cs typeface="Times New Roman" pitchFamily="18" charset="0"/>
              </a:rPr>
              <a:t>n</a:t>
            </a:r>
            <a:r>
              <a:rPr sz="2400" spc="-5" dirty="0">
                <a:solidFill>
                  <a:srgbClr val="FF0000"/>
                </a:solidFill>
                <a:latin typeface="Times New Roman" pitchFamily="18" charset="0"/>
                <a:cs typeface="Times New Roman" pitchFamily="18" charset="0"/>
              </a:rPr>
              <a:t>.</a:t>
            </a:r>
            <a:r>
              <a:rPr sz="2400" dirty="0">
                <a:solidFill>
                  <a:srgbClr val="FF0000"/>
                </a:solidFill>
                <a:latin typeface="Times New Roman" pitchFamily="18" charset="0"/>
                <a:cs typeface="Times New Roman" pitchFamily="18" charset="0"/>
              </a:rPr>
              <a:t>	</a:t>
            </a:r>
            <a:r>
              <a:rPr sz="2400" spc="-5" dirty="0">
                <a:latin typeface="Times New Roman" pitchFamily="18" charset="0"/>
                <a:cs typeface="Times New Roman" pitchFamily="18" charset="0"/>
              </a:rPr>
              <a:t>The</a:t>
            </a:r>
            <a:endParaRPr sz="2400">
              <a:latin typeface="Times New Roman" pitchFamily="18" charset="0"/>
              <a:cs typeface="Times New Roman" pitchFamily="18" charset="0"/>
            </a:endParaRPr>
          </a:p>
        </p:txBody>
      </p:sp>
      <p:sp>
        <p:nvSpPr>
          <p:cNvPr id="5" name="object 5"/>
          <p:cNvSpPr txBox="1"/>
          <p:nvPr/>
        </p:nvSpPr>
        <p:spPr>
          <a:xfrm>
            <a:off x="459740" y="1996567"/>
            <a:ext cx="8149590" cy="2687274"/>
          </a:xfrm>
          <a:prstGeom prst="rect">
            <a:avLst/>
          </a:prstGeom>
        </p:spPr>
        <p:txBody>
          <a:bodyPr vert="horz" wrap="square" lIns="0" tIns="12065" rIns="0" bIns="0" rtlCol="0">
            <a:spAutoFit/>
          </a:bodyPr>
          <a:lstStyle/>
          <a:p>
            <a:pPr marL="12700" marR="5715" algn="just">
              <a:lnSpc>
                <a:spcPct val="100000"/>
              </a:lnSpc>
              <a:spcBef>
                <a:spcPts val="95"/>
              </a:spcBef>
            </a:pPr>
            <a:r>
              <a:rPr sz="2400" spc="-5" dirty="0">
                <a:latin typeface="Times New Roman" pitchFamily="18" charset="0"/>
                <a:cs typeface="Times New Roman" pitchFamily="18" charset="0"/>
              </a:rPr>
              <a:t>distribution </a:t>
            </a:r>
            <a:r>
              <a:rPr sz="2400" dirty="0">
                <a:latin typeface="Times New Roman" pitchFamily="18" charset="0"/>
                <a:cs typeface="Times New Roman" pitchFamily="18" charset="0"/>
              </a:rPr>
              <a:t>of </a:t>
            </a:r>
            <a:r>
              <a:rPr sz="2400" spc="-5" dirty="0">
                <a:latin typeface="Times New Roman" pitchFamily="18" charset="0"/>
                <a:cs typeface="Times New Roman" pitchFamily="18" charset="0"/>
              </a:rPr>
              <a:t>seeds through cooperatives has often been  encouraged </a:t>
            </a:r>
            <a:r>
              <a:rPr sz="2400" dirty="0">
                <a:latin typeface="Times New Roman" pitchFamily="18" charset="0"/>
                <a:cs typeface="Times New Roman" pitchFamily="18" charset="0"/>
              </a:rPr>
              <a:t>by the </a:t>
            </a:r>
            <a:r>
              <a:rPr sz="2400" spc="-5" dirty="0">
                <a:latin typeface="Times New Roman" pitchFamily="18" charset="0"/>
                <a:cs typeface="Times New Roman" pitchFamily="18" charset="0"/>
              </a:rPr>
              <a:t>government through subsidies and  guarantees.</a:t>
            </a:r>
            <a:endParaRPr sz="2400">
              <a:latin typeface="Times New Roman" pitchFamily="18" charset="0"/>
              <a:cs typeface="Times New Roman" pitchFamily="18" charset="0"/>
            </a:endParaRPr>
          </a:p>
          <a:p>
            <a:pPr>
              <a:lnSpc>
                <a:spcPct val="100000"/>
              </a:lnSpc>
              <a:spcBef>
                <a:spcPts val="45"/>
              </a:spcBef>
            </a:pPr>
            <a:endParaRPr sz="2400">
              <a:latin typeface="Times New Roman" pitchFamily="18" charset="0"/>
              <a:cs typeface="Times New Roman" pitchFamily="18" charset="0"/>
            </a:endParaRPr>
          </a:p>
          <a:p>
            <a:pPr marL="12700" algn="just">
              <a:lnSpc>
                <a:spcPct val="100000"/>
              </a:lnSpc>
              <a:spcBef>
                <a:spcPts val="5"/>
              </a:spcBef>
            </a:pPr>
            <a:r>
              <a:rPr sz="2400" b="1" spc="-5" dirty="0">
                <a:solidFill>
                  <a:srgbClr val="FF0000"/>
                </a:solidFill>
                <a:latin typeface="Times New Roman" pitchFamily="18" charset="0"/>
                <a:cs typeface="Times New Roman" pitchFamily="18" charset="0"/>
              </a:rPr>
              <a:t>C) </a:t>
            </a:r>
            <a:r>
              <a:rPr sz="2400" b="1" dirty="0">
                <a:solidFill>
                  <a:srgbClr val="FF0000"/>
                </a:solidFill>
                <a:latin typeface="Times New Roman" pitchFamily="18" charset="0"/>
                <a:cs typeface="Times New Roman" pitchFamily="18" charset="0"/>
              </a:rPr>
              <a:t>Distribution by </a:t>
            </a:r>
            <a:r>
              <a:rPr sz="2400" b="1" spc="-5" dirty="0">
                <a:solidFill>
                  <a:srgbClr val="FF0000"/>
                </a:solidFill>
                <a:latin typeface="Times New Roman" pitchFamily="18" charset="0"/>
                <a:cs typeface="Times New Roman" pitchFamily="18" charset="0"/>
              </a:rPr>
              <a:t>departments </a:t>
            </a:r>
            <a:r>
              <a:rPr sz="2400" b="1" dirty="0">
                <a:solidFill>
                  <a:srgbClr val="FF0000"/>
                </a:solidFill>
                <a:latin typeface="Times New Roman" pitchFamily="18" charset="0"/>
                <a:cs typeface="Times New Roman" pitchFamily="18" charset="0"/>
              </a:rPr>
              <a:t>of</a:t>
            </a:r>
            <a:r>
              <a:rPr sz="2400" b="1" spc="-110" dirty="0">
                <a:solidFill>
                  <a:srgbClr val="FF0000"/>
                </a:solidFill>
                <a:latin typeface="Times New Roman" pitchFamily="18" charset="0"/>
                <a:cs typeface="Times New Roman" pitchFamily="18" charset="0"/>
              </a:rPr>
              <a:t> </a:t>
            </a:r>
            <a:r>
              <a:rPr sz="2400" b="1" spc="-10" dirty="0">
                <a:solidFill>
                  <a:srgbClr val="FF0000"/>
                </a:solidFill>
                <a:latin typeface="Times New Roman" pitchFamily="18" charset="0"/>
                <a:cs typeface="Times New Roman" pitchFamily="18" charset="0"/>
              </a:rPr>
              <a:t>Agriculture.</a:t>
            </a:r>
            <a:endParaRPr sz="2400">
              <a:latin typeface="Times New Roman" pitchFamily="18" charset="0"/>
              <a:cs typeface="Times New Roman" pitchFamily="18" charset="0"/>
            </a:endParaRPr>
          </a:p>
          <a:p>
            <a:pPr marL="12700" marR="5080" indent="914400" algn="just">
              <a:lnSpc>
                <a:spcPct val="100000"/>
              </a:lnSpc>
              <a:spcBef>
                <a:spcPts val="670"/>
              </a:spcBef>
            </a:pPr>
            <a:r>
              <a:rPr sz="2400" spc="-5" dirty="0">
                <a:latin typeface="Times New Roman" pitchFamily="18" charset="0"/>
                <a:cs typeface="Times New Roman" pitchFamily="18" charset="0"/>
              </a:rPr>
              <a:t>Seeds are purchased </a:t>
            </a:r>
            <a:r>
              <a:rPr sz="2400" dirty="0">
                <a:latin typeface="Times New Roman" pitchFamily="18" charset="0"/>
                <a:cs typeface="Times New Roman" pitchFamily="18" charset="0"/>
              </a:rPr>
              <a:t>by the </a:t>
            </a:r>
            <a:r>
              <a:rPr sz="2400" spc="-5" dirty="0">
                <a:latin typeface="Times New Roman" pitchFamily="18" charset="0"/>
                <a:cs typeface="Times New Roman" pitchFamily="18" charset="0"/>
              </a:rPr>
              <a:t>governments, </a:t>
            </a:r>
            <a:r>
              <a:rPr sz="2400" dirty="0">
                <a:latin typeface="Times New Roman" pitchFamily="18" charset="0"/>
                <a:cs typeface="Times New Roman" pitchFamily="18" charset="0"/>
              </a:rPr>
              <a:t>out of  </a:t>
            </a:r>
            <a:r>
              <a:rPr sz="2400" spc="-5" dirty="0">
                <a:latin typeface="Times New Roman" pitchFamily="18" charset="0"/>
                <a:cs typeface="Times New Roman" pitchFamily="18" charset="0"/>
              </a:rPr>
              <a:t>the </a:t>
            </a:r>
            <a:r>
              <a:rPr sz="2400" spc="-5" dirty="0">
                <a:solidFill>
                  <a:srgbClr val="FF0000"/>
                </a:solidFill>
                <a:latin typeface="Times New Roman" pitchFamily="18" charset="0"/>
                <a:cs typeface="Times New Roman" pitchFamily="18" charset="0"/>
              </a:rPr>
              <a:t>government </a:t>
            </a:r>
            <a:r>
              <a:rPr sz="2400" dirty="0">
                <a:solidFill>
                  <a:srgbClr val="FF0000"/>
                </a:solidFill>
                <a:latin typeface="Times New Roman" pitchFamily="18" charset="0"/>
                <a:cs typeface="Times New Roman" pitchFamily="18" charset="0"/>
              </a:rPr>
              <a:t>funds</a:t>
            </a:r>
            <a:r>
              <a:rPr sz="2400" dirty="0">
                <a:latin typeface="Times New Roman" pitchFamily="18" charset="0"/>
                <a:cs typeface="Times New Roman" pitchFamily="18" charset="0"/>
              </a:rPr>
              <a:t>, </a:t>
            </a:r>
            <a:r>
              <a:rPr sz="2400" spc="-5" dirty="0">
                <a:latin typeface="Times New Roman" pitchFamily="18" charset="0"/>
                <a:cs typeface="Times New Roman" pitchFamily="18" charset="0"/>
              </a:rPr>
              <a:t>and are </a:t>
            </a:r>
            <a:r>
              <a:rPr sz="2400" spc="-5" dirty="0">
                <a:solidFill>
                  <a:srgbClr val="FF0000"/>
                </a:solidFill>
                <a:latin typeface="Times New Roman" pitchFamily="18" charset="0"/>
                <a:cs typeface="Times New Roman" pitchFamily="18" charset="0"/>
              </a:rPr>
              <a:t>distributed district  Agricultural </a:t>
            </a:r>
            <a:r>
              <a:rPr sz="2400" spc="-10" dirty="0">
                <a:solidFill>
                  <a:srgbClr val="FF0000"/>
                </a:solidFill>
                <a:latin typeface="Times New Roman" pitchFamily="18" charset="0"/>
                <a:cs typeface="Times New Roman" pitchFamily="18" charset="0"/>
              </a:rPr>
              <a:t>Officers </a:t>
            </a:r>
            <a:r>
              <a:rPr sz="2400" spc="-5" dirty="0">
                <a:solidFill>
                  <a:srgbClr val="FF0000"/>
                </a:solidFill>
                <a:latin typeface="Times New Roman" pitchFamily="18" charset="0"/>
                <a:cs typeface="Times New Roman" pitchFamily="18" charset="0"/>
              </a:rPr>
              <a:t>and Block Development</a:t>
            </a:r>
            <a:r>
              <a:rPr sz="2400" spc="70" dirty="0">
                <a:solidFill>
                  <a:srgbClr val="FF0000"/>
                </a:solidFill>
                <a:latin typeface="Times New Roman" pitchFamily="18" charset="0"/>
                <a:cs typeface="Times New Roman" pitchFamily="18" charset="0"/>
              </a:rPr>
              <a:t> </a:t>
            </a:r>
            <a:r>
              <a:rPr sz="2400" spc="-10" dirty="0">
                <a:solidFill>
                  <a:srgbClr val="FF0000"/>
                </a:solidFill>
                <a:latin typeface="Times New Roman" pitchFamily="18" charset="0"/>
                <a:cs typeface="Times New Roman" pitchFamily="18" charset="0"/>
              </a:rPr>
              <a:t>officers.</a:t>
            </a:r>
            <a:endParaRPr sz="2400">
              <a:latin typeface="Times New Roman" pitchFamily="18" charset="0"/>
              <a:cs typeface="Times New Roman"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3400" y="457200"/>
            <a:ext cx="7950834" cy="1735732"/>
          </a:xfrm>
          <a:prstGeom prst="rect">
            <a:avLst/>
          </a:prstGeom>
        </p:spPr>
        <p:txBody>
          <a:bodyPr vert="horz" wrap="square" lIns="0" tIns="12065" rIns="0" bIns="0" rtlCol="0">
            <a:spAutoFit/>
          </a:bodyPr>
          <a:lstStyle/>
          <a:p>
            <a:pPr marL="12700" marR="852805">
              <a:lnSpc>
                <a:spcPct val="100000"/>
              </a:lnSpc>
              <a:spcBef>
                <a:spcPts val="95"/>
              </a:spcBef>
            </a:pPr>
            <a:r>
              <a:rPr sz="2800" b="1" spc="-5" dirty="0">
                <a:solidFill>
                  <a:srgbClr val="FF0000"/>
                </a:solidFill>
                <a:latin typeface="Times New Roman"/>
                <a:cs typeface="Times New Roman"/>
              </a:rPr>
              <a:t>D) Distribution </a:t>
            </a:r>
            <a:r>
              <a:rPr sz="2800" b="1" dirty="0">
                <a:solidFill>
                  <a:srgbClr val="FF0000"/>
                </a:solidFill>
                <a:latin typeface="Times New Roman"/>
                <a:cs typeface="Times New Roman"/>
              </a:rPr>
              <a:t>of </a:t>
            </a:r>
            <a:r>
              <a:rPr sz="2800" b="1" spc="-5" dirty="0">
                <a:solidFill>
                  <a:srgbClr val="FF0000"/>
                </a:solidFill>
                <a:latin typeface="Times New Roman"/>
                <a:cs typeface="Times New Roman"/>
              </a:rPr>
              <a:t>seeds by non-government or  quasi-government agencies.</a:t>
            </a:r>
            <a:endParaRPr sz="2800" dirty="0">
              <a:latin typeface="Times New Roman"/>
              <a:cs typeface="Times New Roman"/>
            </a:endParaRPr>
          </a:p>
          <a:p>
            <a:pPr marL="12700" marR="5080" indent="914400">
              <a:lnSpc>
                <a:spcPct val="100000"/>
              </a:lnSpc>
            </a:pPr>
            <a:r>
              <a:rPr sz="2800" spc="-5" dirty="0" smtClean="0">
                <a:latin typeface="Times New Roman"/>
                <a:cs typeface="Times New Roman"/>
              </a:rPr>
              <a:t>In </a:t>
            </a:r>
            <a:r>
              <a:rPr sz="2800" spc="-5" dirty="0">
                <a:latin typeface="Times New Roman"/>
                <a:cs typeface="Times New Roman"/>
              </a:rPr>
              <a:t>this system, the seeds are distributed </a:t>
            </a:r>
            <a:r>
              <a:rPr sz="2800" dirty="0">
                <a:latin typeface="Times New Roman"/>
                <a:cs typeface="Times New Roman"/>
              </a:rPr>
              <a:t>through </a:t>
            </a:r>
            <a:r>
              <a:rPr sz="2800" spc="-5" dirty="0">
                <a:latin typeface="Times New Roman"/>
                <a:cs typeface="Times New Roman"/>
              </a:rPr>
              <a:t>a  </a:t>
            </a:r>
            <a:r>
              <a:rPr sz="2800" spc="-5" dirty="0">
                <a:solidFill>
                  <a:srgbClr val="FF0000"/>
                </a:solidFill>
                <a:latin typeface="Times New Roman"/>
                <a:cs typeface="Times New Roman"/>
              </a:rPr>
              <a:t>network </a:t>
            </a:r>
            <a:r>
              <a:rPr sz="2800" dirty="0">
                <a:solidFill>
                  <a:srgbClr val="FF0000"/>
                </a:solidFill>
                <a:latin typeface="Times New Roman"/>
                <a:cs typeface="Times New Roman"/>
              </a:rPr>
              <a:t>of </a:t>
            </a:r>
            <a:r>
              <a:rPr sz="2800" spc="-5" dirty="0">
                <a:solidFill>
                  <a:srgbClr val="FF0000"/>
                </a:solidFill>
                <a:latin typeface="Times New Roman"/>
                <a:cs typeface="Times New Roman"/>
              </a:rPr>
              <a:t>seed </a:t>
            </a:r>
            <a:r>
              <a:rPr sz="2800" dirty="0">
                <a:solidFill>
                  <a:srgbClr val="FF0000"/>
                </a:solidFill>
                <a:latin typeface="Times New Roman"/>
                <a:cs typeface="Times New Roman"/>
              </a:rPr>
              <a:t>distributors </a:t>
            </a:r>
            <a:r>
              <a:rPr sz="2800" spc="-5" dirty="0">
                <a:latin typeface="Times New Roman"/>
                <a:cs typeface="Times New Roman"/>
              </a:rPr>
              <a:t>and seed</a:t>
            </a:r>
            <a:r>
              <a:rPr sz="2800" spc="-35" dirty="0">
                <a:latin typeface="Times New Roman"/>
                <a:cs typeface="Times New Roman"/>
              </a:rPr>
              <a:t> </a:t>
            </a:r>
            <a:r>
              <a:rPr sz="2800" spc="-5" dirty="0">
                <a:latin typeface="Times New Roman"/>
                <a:cs typeface="Times New Roman"/>
              </a:rPr>
              <a:t>dealers.</a:t>
            </a:r>
            <a:endParaRPr sz="2800" dirty="0">
              <a:latin typeface="Times New Roman"/>
              <a:cs typeface="Times New Roman"/>
            </a:endParaRPr>
          </a:p>
        </p:txBody>
      </p:sp>
      <p:sp>
        <p:nvSpPr>
          <p:cNvPr id="3" name="object 2"/>
          <p:cNvSpPr txBox="1"/>
          <p:nvPr/>
        </p:nvSpPr>
        <p:spPr>
          <a:xfrm>
            <a:off x="152400" y="2590800"/>
            <a:ext cx="8851900" cy="2160270"/>
          </a:xfrm>
          <a:prstGeom prst="rect">
            <a:avLst/>
          </a:prstGeom>
        </p:spPr>
        <p:txBody>
          <a:bodyPr vert="horz" wrap="square" lIns="0" tIns="13335" rIns="0" bIns="0" rtlCol="0">
            <a:spAutoFit/>
          </a:bodyPr>
          <a:lstStyle/>
          <a:p>
            <a:pPr marL="12700">
              <a:lnSpc>
                <a:spcPct val="100000"/>
              </a:lnSpc>
              <a:spcBef>
                <a:spcPts val="105"/>
              </a:spcBef>
            </a:pPr>
            <a:r>
              <a:rPr sz="2000" b="1" dirty="0">
                <a:solidFill>
                  <a:srgbClr val="FF0000"/>
                </a:solidFill>
                <a:latin typeface="Times New Roman"/>
                <a:cs typeface="Times New Roman"/>
              </a:rPr>
              <a:t>SEED </a:t>
            </a:r>
            <a:r>
              <a:rPr sz="2000" b="1" spc="-15" dirty="0">
                <a:solidFill>
                  <a:srgbClr val="FF0000"/>
                </a:solidFill>
                <a:latin typeface="Times New Roman"/>
                <a:cs typeface="Times New Roman"/>
              </a:rPr>
              <a:t>COMPANY</a:t>
            </a:r>
            <a:r>
              <a:rPr sz="2000" b="1" spc="-15" dirty="0">
                <a:latin typeface="Times New Roman"/>
                <a:cs typeface="Times New Roman"/>
              </a:rPr>
              <a:t>=&gt; </a:t>
            </a:r>
            <a:r>
              <a:rPr sz="2000" b="1" spc="-5" dirty="0">
                <a:solidFill>
                  <a:srgbClr val="0033CC"/>
                </a:solidFill>
                <a:latin typeface="Times New Roman"/>
                <a:cs typeface="Times New Roman"/>
              </a:rPr>
              <a:t>DISTRIBUTOR</a:t>
            </a:r>
            <a:r>
              <a:rPr sz="2000" b="1" spc="-5" dirty="0">
                <a:latin typeface="Times New Roman"/>
                <a:cs typeface="Times New Roman"/>
              </a:rPr>
              <a:t>=&gt; </a:t>
            </a:r>
            <a:r>
              <a:rPr sz="2000" b="1" dirty="0">
                <a:solidFill>
                  <a:srgbClr val="00AF50"/>
                </a:solidFill>
                <a:latin typeface="Times New Roman"/>
                <a:cs typeface="Times New Roman"/>
              </a:rPr>
              <a:t>DEALER </a:t>
            </a:r>
            <a:r>
              <a:rPr sz="2000" b="1" spc="-5" dirty="0">
                <a:latin typeface="Times New Roman"/>
                <a:cs typeface="Times New Roman"/>
              </a:rPr>
              <a:t>=&gt; </a:t>
            </a:r>
            <a:r>
              <a:rPr sz="2000" b="1" spc="-20" dirty="0">
                <a:solidFill>
                  <a:srgbClr val="FF0066"/>
                </a:solidFill>
                <a:latin typeface="Times New Roman"/>
                <a:cs typeface="Times New Roman"/>
              </a:rPr>
              <a:t>RETAILER </a:t>
            </a:r>
            <a:r>
              <a:rPr sz="2000" b="1" spc="-5" dirty="0">
                <a:latin typeface="Times New Roman"/>
                <a:cs typeface="Times New Roman"/>
              </a:rPr>
              <a:t>=&gt;</a:t>
            </a:r>
            <a:r>
              <a:rPr sz="2000" b="1" spc="65" dirty="0">
                <a:latin typeface="Times New Roman"/>
                <a:cs typeface="Times New Roman"/>
              </a:rPr>
              <a:t> </a:t>
            </a:r>
            <a:r>
              <a:rPr sz="2000" b="1" spc="-25" dirty="0">
                <a:solidFill>
                  <a:srgbClr val="6F2F9F"/>
                </a:solidFill>
                <a:latin typeface="Times New Roman"/>
                <a:cs typeface="Times New Roman"/>
              </a:rPr>
              <a:t>FARMER</a:t>
            </a:r>
            <a:endParaRPr sz="2000" dirty="0">
              <a:latin typeface="Times New Roman"/>
              <a:cs typeface="Times New Roman"/>
            </a:endParaRPr>
          </a:p>
          <a:p>
            <a:pPr marL="12700" marR="2134235">
              <a:lnSpc>
                <a:spcPts val="4800"/>
              </a:lnSpc>
              <a:spcBef>
                <a:spcPts val="560"/>
              </a:spcBef>
            </a:pPr>
            <a:r>
              <a:rPr sz="2000" b="1" dirty="0">
                <a:solidFill>
                  <a:srgbClr val="FF0000"/>
                </a:solidFill>
                <a:latin typeface="Times New Roman"/>
                <a:cs typeface="Times New Roman"/>
              </a:rPr>
              <a:t>SEED </a:t>
            </a:r>
            <a:r>
              <a:rPr sz="2000" b="1" spc="-15" dirty="0">
                <a:solidFill>
                  <a:srgbClr val="FF0000"/>
                </a:solidFill>
                <a:latin typeface="Times New Roman"/>
                <a:cs typeface="Times New Roman"/>
              </a:rPr>
              <a:t>COMPANY</a:t>
            </a:r>
            <a:r>
              <a:rPr sz="2000" b="1" spc="-15" dirty="0">
                <a:latin typeface="Times New Roman"/>
                <a:cs typeface="Times New Roman"/>
              </a:rPr>
              <a:t>=&gt; </a:t>
            </a:r>
            <a:r>
              <a:rPr sz="2000" b="1" dirty="0">
                <a:solidFill>
                  <a:srgbClr val="00AF50"/>
                </a:solidFill>
                <a:latin typeface="Times New Roman"/>
                <a:cs typeface="Times New Roman"/>
              </a:rPr>
              <a:t>DEALER </a:t>
            </a:r>
            <a:r>
              <a:rPr sz="2000" b="1" spc="-5" dirty="0">
                <a:latin typeface="Times New Roman"/>
                <a:cs typeface="Times New Roman"/>
              </a:rPr>
              <a:t>=&gt; </a:t>
            </a:r>
            <a:r>
              <a:rPr sz="2000" b="1" spc="-20" dirty="0">
                <a:solidFill>
                  <a:srgbClr val="FF0066"/>
                </a:solidFill>
                <a:latin typeface="Times New Roman"/>
                <a:cs typeface="Times New Roman"/>
              </a:rPr>
              <a:t>RETAILER </a:t>
            </a:r>
            <a:r>
              <a:rPr sz="2000" b="1" spc="-5" dirty="0">
                <a:latin typeface="Times New Roman"/>
                <a:cs typeface="Times New Roman"/>
              </a:rPr>
              <a:t>=&gt; </a:t>
            </a:r>
            <a:r>
              <a:rPr sz="2000" b="1" spc="-25" dirty="0">
                <a:solidFill>
                  <a:srgbClr val="6F2F9F"/>
                </a:solidFill>
                <a:latin typeface="Times New Roman"/>
                <a:cs typeface="Times New Roman"/>
              </a:rPr>
              <a:t>FARMER  </a:t>
            </a:r>
            <a:r>
              <a:rPr sz="2000" b="1" dirty="0">
                <a:solidFill>
                  <a:srgbClr val="FF0000"/>
                </a:solidFill>
                <a:latin typeface="Times New Roman"/>
                <a:cs typeface="Times New Roman"/>
              </a:rPr>
              <a:t>SEED </a:t>
            </a:r>
            <a:r>
              <a:rPr sz="2000" b="1" spc="-15" dirty="0">
                <a:solidFill>
                  <a:srgbClr val="FF0000"/>
                </a:solidFill>
                <a:latin typeface="Times New Roman"/>
                <a:cs typeface="Times New Roman"/>
              </a:rPr>
              <a:t>COMPANY</a:t>
            </a:r>
            <a:r>
              <a:rPr sz="2000" b="1" spc="-15" dirty="0">
                <a:latin typeface="Times New Roman"/>
                <a:cs typeface="Times New Roman"/>
              </a:rPr>
              <a:t>=&gt; </a:t>
            </a:r>
            <a:r>
              <a:rPr sz="2000" b="1" spc="-20" dirty="0">
                <a:solidFill>
                  <a:srgbClr val="FF0066"/>
                </a:solidFill>
                <a:latin typeface="Times New Roman"/>
                <a:cs typeface="Times New Roman"/>
              </a:rPr>
              <a:t>RETAILER </a:t>
            </a:r>
            <a:r>
              <a:rPr sz="2000" b="1" spc="-5" dirty="0">
                <a:latin typeface="Times New Roman"/>
                <a:cs typeface="Times New Roman"/>
              </a:rPr>
              <a:t>=&gt; </a:t>
            </a:r>
            <a:r>
              <a:rPr sz="2000" b="1" spc="-25" dirty="0">
                <a:solidFill>
                  <a:srgbClr val="6F2F9F"/>
                </a:solidFill>
                <a:latin typeface="Times New Roman"/>
                <a:cs typeface="Times New Roman"/>
              </a:rPr>
              <a:t>FARMER</a:t>
            </a:r>
            <a:endParaRPr sz="2000" dirty="0">
              <a:latin typeface="Times New Roman"/>
              <a:cs typeface="Times New Roman"/>
            </a:endParaRPr>
          </a:p>
          <a:p>
            <a:pPr marL="12700">
              <a:lnSpc>
                <a:spcPct val="100000"/>
              </a:lnSpc>
              <a:spcBef>
                <a:spcPts val="1839"/>
              </a:spcBef>
            </a:pPr>
            <a:r>
              <a:rPr sz="2000" b="1" dirty="0">
                <a:solidFill>
                  <a:srgbClr val="FF0000"/>
                </a:solidFill>
                <a:latin typeface="Times New Roman"/>
                <a:cs typeface="Times New Roman"/>
              </a:rPr>
              <a:t>SEED </a:t>
            </a:r>
            <a:r>
              <a:rPr sz="2000" b="1" spc="-15" dirty="0">
                <a:solidFill>
                  <a:srgbClr val="FF0000"/>
                </a:solidFill>
                <a:latin typeface="Times New Roman"/>
                <a:cs typeface="Times New Roman"/>
              </a:rPr>
              <a:t>COMPANY</a:t>
            </a:r>
            <a:r>
              <a:rPr sz="2000" b="1" spc="-15" dirty="0">
                <a:latin typeface="Times New Roman"/>
                <a:cs typeface="Times New Roman"/>
              </a:rPr>
              <a:t>=&gt;</a:t>
            </a:r>
            <a:r>
              <a:rPr sz="2000" b="1" spc="-35" dirty="0">
                <a:latin typeface="Times New Roman"/>
                <a:cs typeface="Times New Roman"/>
              </a:rPr>
              <a:t> </a:t>
            </a:r>
            <a:r>
              <a:rPr sz="2000" b="1" spc="-25" dirty="0">
                <a:solidFill>
                  <a:srgbClr val="6F2F9F"/>
                </a:solidFill>
                <a:latin typeface="Times New Roman"/>
                <a:cs typeface="Times New Roman"/>
              </a:rPr>
              <a:t>FARMER</a:t>
            </a:r>
            <a:endParaRPr sz="2000" dirty="0">
              <a:latin typeface="Times New Roman"/>
              <a:cs typeface="Times New Roman"/>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11476" y="84785"/>
            <a:ext cx="5318760" cy="635000"/>
          </a:xfrm>
          <a:prstGeom prst="rect">
            <a:avLst/>
          </a:prstGeom>
        </p:spPr>
        <p:txBody>
          <a:bodyPr vert="horz" wrap="square" lIns="0" tIns="12065" rIns="0" bIns="0" rtlCol="0">
            <a:spAutoFit/>
          </a:bodyPr>
          <a:lstStyle/>
          <a:p>
            <a:pPr marL="12700">
              <a:lnSpc>
                <a:spcPct val="100000"/>
              </a:lnSpc>
              <a:spcBef>
                <a:spcPts val="95"/>
              </a:spcBef>
            </a:pPr>
            <a:r>
              <a:rPr sz="4000" b="1" spc="-5" dirty="0">
                <a:solidFill>
                  <a:srgbClr val="0033CC"/>
                </a:solidFill>
                <a:latin typeface="Times New Roman" pitchFamily="18" charset="0"/>
                <a:cs typeface="Times New Roman" pitchFamily="18" charset="0"/>
              </a:rPr>
              <a:t>Marketing</a:t>
            </a:r>
            <a:r>
              <a:rPr sz="4000" b="1" spc="-50" dirty="0">
                <a:solidFill>
                  <a:srgbClr val="0033CC"/>
                </a:solidFill>
                <a:latin typeface="Times New Roman" pitchFamily="18" charset="0"/>
                <a:cs typeface="Times New Roman" pitchFamily="18" charset="0"/>
              </a:rPr>
              <a:t> </a:t>
            </a:r>
            <a:r>
              <a:rPr sz="4000" b="1" dirty="0">
                <a:solidFill>
                  <a:srgbClr val="0033CC"/>
                </a:solidFill>
                <a:latin typeface="Times New Roman" pitchFamily="18" charset="0"/>
                <a:cs typeface="Times New Roman" pitchFamily="18" charset="0"/>
              </a:rPr>
              <a:t>Organisation</a:t>
            </a:r>
            <a:endParaRPr sz="4000">
              <a:latin typeface="Times New Roman" pitchFamily="18" charset="0"/>
              <a:cs typeface="Times New Roman" pitchFamily="18" charset="0"/>
            </a:endParaRPr>
          </a:p>
        </p:txBody>
      </p:sp>
      <p:sp>
        <p:nvSpPr>
          <p:cNvPr id="3" name="object 3"/>
          <p:cNvSpPr/>
          <p:nvPr/>
        </p:nvSpPr>
        <p:spPr>
          <a:xfrm>
            <a:off x="457200" y="1600200"/>
            <a:ext cx="8229600" cy="4526280"/>
          </a:xfrm>
          <a:custGeom>
            <a:avLst/>
            <a:gdLst/>
            <a:ahLst/>
            <a:cxnLst/>
            <a:rect l="l" t="t" r="r" b="b"/>
            <a:pathLst>
              <a:path w="8229600" h="4526280">
                <a:moveTo>
                  <a:pt x="8229600" y="0"/>
                </a:moveTo>
                <a:lnTo>
                  <a:pt x="0" y="0"/>
                </a:lnTo>
                <a:lnTo>
                  <a:pt x="0" y="4526280"/>
                </a:lnTo>
                <a:lnTo>
                  <a:pt x="8229600" y="4526280"/>
                </a:lnTo>
                <a:lnTo>
                  <a:pt x="8229600" y="0"/>
                </a:lnTo>
                <a:close/>
              </a:path>
            </a:pathLst>
          </a:custGeom>
          <a:solidFill>
            <a:srgbClr val="CC99FF">
              <a:alpha val="18038"/>
            </a:srgbClr>
          </a:solidFill>
        </p:spPr>
        <p:txBody>
          <a:bodyPr wrap="square" lIns="0" tIns="0" rIns="0" bIns="0" rtlCol="0"/>
          <a:lstStyle/>
          <a:p>
            <a:endParaRPr>
              <a:latin typeface="Times New Roman" pitchFamily="18" charset="0"/>
              <a:cs typeface="Times New Roman" pitchFamily="18" charset="0"/>
            </a:endParaRPr>
          </a:p>
        </p:txBody>
      </p:sp>
      <p:sp>
        <p:nvSpPr>
          <p:cNvPr id="4" name="object 4"/>
          <p:cNvSpPr txBox="1"/>
          <p:nvPr/>
        </p:nvSpPr>
        <p:spPr>
          <a:xfrm>
            <a:off x="535940" y="701166"/>
            <a:ext cx="8074025" cy="3303468"/>
          </a:xfrm>
          <a:prstGeom prst="rect">
            <a:avLst/>
          </a:prstGeom>
        </p:spPr>
        <p:txBody>
          <a:bodyPr vert="horz" wrap="square" lIns="0" tIns="12700" rIns="0" bIns="0" rtlCol="0">
            <a:spAutoFit/>
          </a:bodyPr>
          <a:lstStyle/>
          <a:p>
            <a:pPr marL="2778125" marR="245745" indent="-2531745" algn="just">
              <a:lnSpc>
                <a:spcPct val="100000"/>
              </a:lnSpc>
              <a:spcBef>
                <a:spcPts val="100"/>
              </a:spcBef>
            </a:pPr>
            <a:r>
              <a:rPr sz="2400" b="1" spc="-15" dirty="0">
                <a:solidFill>
                  <a:srgbClr val="FF0066"/>
                </a:solidFill>
                <a:latin typeface="Times New Roman" pitchFamily="18" charset="0"/>
                <a:cs typeface="Times New Roman" pitchFamily="18" charset="0"/>
              </a:rPr>
              <a:t>There are </a:t>
            </a:r>
            <a:r>
              <a:rPr sz="2400" b="1" dirty="0">
                <a:solidFill>
                  <a:srgbClr val="FF0066"/>
                </a:solidFill>
                <a:latin typeface="Times New Roman" pitchFamily="18" charset="0"/>
                <a:cs typeface="Times New Roman" pitchFamily="18" charset="0"/>
              </a:rPr>
              <a:t>a </a:t>
            </a:r>
            <a:r>
              <a:rPr sz="2400" b="1" spc="-5" dirty="0">
                <a:solidFill>
                  <a:srgbClr val="FF0066"/>
                </a:solidFill>
                <a:latin typeface="Times New Roman" pitchFamily="18" charset="0"/>
                <a:cs typeface="Times New Roman" pitchFamily="18" charset="0"/>
              </a:rPr>
              <a:t>number </a:t>
            </a:r>
            <a:r>
              <a:rPr sz="2400" b="1" dirty="0">
                <a:solidFill>
                  <a:srgbClr val="FF0066"/>
                </a:solidFill>
                <a:latin typeface="Times New Roman" pitchFamily="18" charset="0"/>
                <a:cs typeface="Times New Roman" pitchFamily="18" charset="0"/>
              </a:rPr>
              <a:t>of </a:t>
            </a:r>
            <a:r>
              <a:rPr sz="2400" b="1" spc="-5" dirty="0">
                <a:solidFill>
                  <a:srgbClr val="FF0066"/>
                </a:solidFill>
                <a:latin typeface="Times New Roman" pitchFamily="18" charset="0"/>
                <a:cs typeface="Times New Roman" pitchFamily="18" charset="0"/>
              </a:rPr>
              <a:t>possible ways </a:t>
            </a:r>
            <a:r>
              <a:rPr sz="2400" b="1" dirty="0">
                <a:solidFill>
                  <a:srgbClr val="FF0066"/>
                </a:solidFill>
                <a:latin typeface="Times New Roman" pitchFamily="18" charset="0"/>
                <a:cs typeface="Times New Roman" pitchFamily="18" charset="0"/>
              </a:rPr>
              <a:t>a marketing </a:t>
            </a:r>
            <a:r>
              <a:rPr sz="2400" b="1" spc="-5" dirty="0">
                <a:solidFill>
                  <a:srgbClr val="FF0066"/>
                </a:solidFill>
                <a:latin typeface="Times New Roman" pitchFamily="18" charset="0"/>
                <a:cs typeface="Times New Roman" pitchFamily="18" charset="0"/>
              </a:rPr>
              <a:t>network  could be</a:t>
            </a:r>
            <a:r>
              <a:rPr sz="2400" b="1" dirty="0">
                <a:solidFill>
                  <a:srgbClr val="FF0066"/>
                </a:solidFill>
                <a:latin typeface="Times New Roman" pitchFamily="18" charset="0"/>
                <a:cs typeface="Times New Roman" pitchFamily="18" charset="0"/>
              </a:rPr>
              <a:t> </a:t>
            </a:r>
            <a:r>
              <a:rPr sz="2400" b="1" spc="-5" dirty="0">
                <a:solidFill>
                  <a:srgbClr val="FF0066"/>
                </a:solidFill>
                <a:latin typeface="Times New Roman" pitchFamily="18" charset="0"/>
                <a:cs typeface="Times New Roman" pitchFamily="18" charset="0"/>
              </a:rPr>
              <a:t>organised.</a:t>
            </a:r>
            <a:endParaRPr sz="2400">
              <a:latin typeface="Times New Roman" pitchFamily="18" charset="0"/>
              <a:cs typeface="Times New Roman" pitchFamily="18" charset="0"/>
            </a:endParaRPr>
          </a:p>
          <a:p>
            <a:pPr marL="12700" marR="5080" algn="just">
              <a:lnSpc>
                <a:spcPct val="100000"/>
              </a:lnSpc>
              <a:spcBef>
                <a:spcPts val="1480"/>
              </a:spcBef>
            </a:pPr>
            <a:r>
              <a:rPr sz="2800" spc="-5" dirty="0">
                <a:latin typeface="Times New Roman" pitchFamily="18" charset="0"/>
                <a:cs typeface="Times New Roman" pitchFamily="18" charset="0"/>
              </a:rPr>
              <a:t>The simple and most </a:t>
            </a:r>
            <a:r>
              <a:rPr sz="2800" spc="-10" dirty="0">
                <a:latin typeface="Times New Roman" pitchFamily="18" charset="0"/>
                <a:cs typeface="Times New Roman" pitchFamily="18" charset="0"/>
              </a:rPr>
              <a:t>efficient systems </a:t>
            </a:r>
            <a:r>
              <a:rPr sz="2800" dirty="0">
                <a:latin typeface="Times New Roman" pitchFamily="18" charset="0"/>
                <a:cs typeface="Times New Roman" pitchFamily="18" charset="0"/>
              </a:rPr>
              <a:t>are </a:t>
            </a:r>
            <a:r>
              <a:rPr sz="2800" spc="-5" dirty="0">
                <a:latin typeface="Times New Roman" pitchFamily="18" charset="0"/>
                <a:cs typeface="Times New Roman" pitchFamily="18" charset="0"/>
              </a:rPr>
              <a:t>to establish a  central marketing </a:t>
            </a:r>
            <a:r>
              <a:rPr sz="2800" spc="-10" dirty="0">
                <a:latin typeface="Times New Roman" pitchFamily="18" charset="0"/>
                <a:cs typeface="Times New Roman" pitchFamily="18" charset="0"/>
              </a:rPr>
              <a:t>cell </a:t>
            </a:r>
            <a:r>
              <a:rPr sz="2800" spc="-5" dirty="0">
                <a:latin typeface="Times New Roman" pitchFamily="18" charset="0"/>
                <a:cs typeface="Times New Roman" pitchFamily="18" charset="0"/>
              </a:rPr>
              <a:t>and regional </a:t>
            </a:r>
            <a:r>
              <a:rPr sz="2800" spc="-10" dirty="0">
                <a:latin typeface="Times New Roman" pitchFamily="18" charset="0"/>
                <a:cs typeface="Times New Roman" pitchFamily="18" charset="0"/>
              </a:rPr>
              <a:t>offices </a:t>
            </a:r>
            <a:r>
              <a:rPr sz="2800" spc="-5" dirty="0">
                <a:latin typeface="Times New Roman" pitchFamily="18" charset="0"/>
                <a:cs typeface="Times New Roman" pitchFamily="18" charset="0"/>
              </a:rPr>
              <a:t>in </a:t>
            </a:r>
            <a:r>
              <a:rPr sz="2800" spc="-5" dirty="0">
                <a:solidFill>
                  <a:srgbClr val="FF0000"/>
                </a:solidFill>
                <a:latin typeface="Times New Roman" pitchFamily="18" charset="0"/>
                <a:cs typeface="Times New Roman" pitchFamily="18" charset="0"/>
              </a:rPr>
              <a:t>end-use  areas.</a:t>
            </a:r>
            <a:endParaRPr sz="2800">
              <a:latin typeface="Times New Roman" pitchFamily="18" charset="0"/>
              <a:cs typeface="Times New Roman" pitchFamily="18" charset="0"/>
            </a:endParaRPr>
          </a:p>
          <a:p>
            <a:pPr>
              <a:lnSpc>
                <a:spcPct val="100000"/>
              </a:lnSpc>
              <a:spcBef>
                <a:spcPts val="50"/>
              </a:spcBef>
            </a:pPr>
            <a:endParaRPr sz="4050">
              <a:latin typeface="Times New Roman" pitchFamily="18" charset="0"/>
              <a:cs typeface="Times New Roman" pitchFamily="18" charset="0"/>
            </a:endParaRPr>
          </a:p>
          <a:p>
            <a:pPr marL="12700" algn="just">
              <a:lnSpc>
                <a:spcPct val="100000"/>
              </a:lnSpc>
            </a:pPr>
            <a:r>
              <a:rPr sz="2800" spc="-5" dirty="0">
                <a:latin typeface="Times New Roman" pitchFamily="18" charset="0"/>
                <a:cs typeface="Times New Roman" pitchFamily="18" charset="0"/>
              </a:rPr>
              <a:t>The</a:t>
            </a:r>
            <a:r>
              <a:rPr sz="2800" spc="310" dirty="0">
                <a:latin typeface="Times New Roman" pitchFamily="18" charset="0"/>
                <a:cs typeface="Times New Roman" pitchFamily="18" charset="0"/>
              </a:rPr>
              <a:t> </a:t>
            </a:r>
            <a:r>
              <a:rPr sz="2800" spc="-5" dirty="0">
                <a:latin typeface="Times New Roman" pitchFamily="18" charset="0"/>
                <a:cs typeface="Times New Roman" pitchFamily="18" charset="0"/>
              </a:rPr>
              <a:t>retail</a:t>
            </a:r>
            <a:r>
              <a:rPr sz="2800" spc="325" dirty="0">
                <a:latin typeface="Times New Roman" pitchFamily="18" charset="0"/>
                <a:cs typeface="Times New Roman" pitchFamily="18" charset="0"/>
              </a:rPr>
              <a:t> </a:t>
            </a:r>
            <a:r>
              <a:rPr sz="2800" spc="-5" dirty="0">
                <a:latin typeface="Times New Roman" pitchFamily="18" charset="0"/>
                <a:cs typeface="Times New Roman" pitchFamily="18" charset="0"/>
              </a:rPr>
              <a:t>sale</a:t>
            </a:r>
            <a:r>
              <a:rPr sz="2800" spc="315" dirty="0">
                <a:latin typeface="Times New Roman" pitchFamily="18" charset="0"/>
                <a:cs typeface="Times New Roman" pitchFamily="18" charset="0"/>
              </a:rPr>
              <a:t> </a:t>
            </a:r>
            <a:r>
              <a:rPr sz="2800" spc="-5" dirty="0">
                <a:latin typeface="Times New Roman" pitchFamily="18" charset="0"/>
                <a:cs typeface="Times New Roman" pitchFamily="18" charset="0"/>
              </a:rPr>
              <a:t>could</a:t>
            </a:r>
            <a:r>
              <a:rPr sz="2800" spc="310" dirty="0">
                <a:latin typeface="Times New Roman" pitchFamily="18" charset="0"/>
                <a:cs typeface="Times New Roman" pitchFamily="18" charset="0"/>
              </a:rPr>
              <a:t> </a:t>
            </a:r>
            <a:r>
              <a:rPr sz="2800" dirty="0">
                <a:latin typeface="Times New Roman" pitchFamily="18" charset="0"/>
                <a:cs typeface="Times New Roman" pitchFamily="18" charset="0"/>
              </a:rPr>
              <a:t>be</a:t>
            </a:r>
            <a:r>
              <a:rPr sz="2800" spc="310" dirty="0">
                <a:latin typeface="Times New Roman" pitchFamily="18" charset="0"/>
                <a:cs typeface="Times New Roman" pitchFamily="18" charset="0"/>
              </a:rPr>
              <a:t> </a:t>
            </a:r>
            <a:r>
              <a:rPr sz="2800" spc="-10" dirty="0">
                <a:latin typeface="Times New Roman" pitchFamily="18" charset="0"/>
                <a:cs typeface="Times New Roman" pitchFamily="18" charset="0"/>
              </a:rPr>
              <a:t>organised</a:t>
            </a:r>
            <a:r>
              <a:rPr sz="2800" spc="320" dirty="0">
                <a:latin typeface="Times New Roman" pitchFamily="18" charset="0"/>
                <a:cs typeface="Times New Roman" pitchFamily="18" charset="0"/>
              </a:rPr>
              <a:t> </a:t>
            </a:r>
            <a:r>
              <a:rPr sz="2800" spc="-5" dirty="0">
                <a:latin typeface="Times New Roman" pitchFamily="18" charset="0"/>
                <a:cs typeface="Times New Roman" pitchFamily="18" charset="0"/>
              </a:rPr>
              <a:t>either</a:t>
            </a:r>
            <a:r>
              <a:rPr sz="2800" spc="320" dirty="0">
                <a:latin typeface="Times New Roman" pitchFamily="18" charset="0"/>
                <a:cs typeface="Times New Roman" pitchFamily="18" charset="0"/>
              </a:rPr>
              <a:t> </a:t>
            </a:r>
            <a:r>
              <a:rPr sz="2800" dirty="0">
                <a:latin typeface="Times New Roman" pitchFamily="18" charset="0"/>
                <a:cs typeface="Times New Roman" pitchFamily="18" charset="0"/>
              </a:rPr>
              <a:t>by</a:t>
            </a:r>
            <a:r>
              <a:rPr sz="2800" spc="315" dirty="0">
                <a:latin typeface="Times New Roman" pitchFamily="18" charset="0"/>
                <a:cs typeface="Times New Roman" pitchFamily="18" charset="0"/>
              </a:rPr>
              <a:t> </a:t>
            </a:r>
            <a:r>
              <a:rPr sz="2800" spc="-5" dirty="0">
                <a:latin typeface="Times New Roman" pitchFamily="18" charset="0"/>
                <a:cs typeface="Times New Roman" pitchFamily="18" charset="0"/>
              </a:rPr>
              <a:t>appointing</a:t>
            </a:r>
            <a:endParaRPr sz="2800">
              <a:latin typeface="Times New Roman" pitchFamily="18" charset="0"/>
              <a:cs typeface="Times New Roman" pitchFamily="18" charset="0"/>
            </a:endParaRPr>
          </a:p>
        </p:txBody>
      </p:sp>
      <p:sp>
        <p:nvSpPr>
          <p:cNvPr id="5" name="object 5"/>
          <p:cNvSpPr txBox="1"/>
          <p:nvPr/>
        </p:nvSpPr>
        <p:spPr>
          <a:xfrm>
            <a:off x="535940" y="3926204"/>
            <a:ext cx="8070850" cy="878840"/>
          </a:xfrm>
          <a:prstGeom prst="rect">
            <a:avLst/>
          </a:prstGeom>
        </p:spPr>
        <p:txBody>
          <a:bodyPr vert="horz" wrap="square" lIns="0" tIns="12065" rIns="0" bIns="0" rtlCol="0">
            <a:spAutoFit/>
          </a:bodyPr>
          <a:lstStyle/>
          <a:p>
            <a:pPr marL="12700" marR="5080">
              <a:lnSpc>
                <a:spcPct val="100000"/>
              </a:lnSpc>
              <a:spcBef>
                <a:spcPts val="95"/>
              </a:spcBef>
              <a:tabLst>
                <a:tab pos="2190115" algn="l"/>
                <a:tab pos="3653790" algn="l"/>
                <a:tab pos="4763770" algn="l"/>
                <a:tab pos="5518150" algn="l"/>
                <a:tab pos="6964680" algn="l"/>
              </a:tabLst>
            </a:pPr>
            <a:r>
              <a:rPr sz="2800" spc="-5" dirty="0">
                <a:latin typeface="Times New Roman" pitchFamily="18" charset="0"/>
                <a:cs typeface="Times New Roman" pitchFamily="18" charset="0"/>
              </a:rPr>
              <a:t>d</a:t>
            </a:r>
            <a:r>
              <a:rPr sz="2800" dirty="0">
                <a:latin typeface="Times New Roman" pitchFamily="18" charset="0"/>
                <a:cs typeface="Times New Roman" pitchFamily="18" charset="0"/>
              </a:rPr>
              <a:t>i</a:t>
            </a:r>
            <a:r>
              <a:rPr sz="2800" spc="-5" dirty="0">
                <a:latin typeface="Times New Roman" pitchFamily="18" charset="0"/>
                <a:cs typeface="Times New Roman" pitchFamily="18" charset="0"/>
              </a:rPr>
              <a:t>stribut</a:t>
            </a:r>
            <a:r>
              <a:rPr sz="2800" dirty="0">
                <a:latin typeface="Times New Roman" pitchFamily="18" charset="0"/>
                <a:cs typeface="Times New Roman" pitchFamily="18" charset="0"/>
              </a:rPr>
              <a:t>o</a:t>
            </a:r>
            <a:r>
              <a:rPr sz="2800" spc="-5" dirty="0">
                <a:latin typeface="Times New Roman" pitchFamily="18" charset="0"/>
                <a:cs typeface="Times New Roman" pitchFamily="18" charset="0"/>
              </a:rPr>
              <a:t>rs/</a:t>
            </a:r>
            <a:r>
              <a:rPr sz="2800" dirty="0">
                <a:latin typeface="Times New Roman" pitchFamily="18" charset="0"/>
                <a:cs typeface="Times New Roman" pitchFamily="18" charset="0"/>
              </a:rPr>
              <a:t>	</a:t>
            </a:r>
            <a:r>
              <a:rPr sz="2800" spc="-5" dirty="0">
                <a:latin typeface="Times New Roman" pitchFamily="18" charset="0"/>
                <a:cs typeface="Times New Roman" pitchFamily="18" charset="0"/>
              </a:rPr>
              <a:t>deal</a:t>
            </a:r>
            <a:r>
              <a:rPr sz="2800" spc="-25" dirty="0">
                <a:latin typeface="Times New Roman" pitchFamily="18" charset="0"/>
                <a:cs typeface="Times New Roman" pitchFamily="18" charset="0"/>
              </a:rPr>
              <a:t>e</a:t>
            </a:r>
            <a:r>
              <a:rPr sz="2800" spc="-5" dirty="0">
                <a:latin typeface="Times New Roman" pitchFamily="18" charset="0"/>
                <a:cs typeface="Times New Roman" pitchFamily="18" charset="0"/>
              </a:rPr>
              <a:t>rs</a:t>
            </a:r>
            <a:r>
              <a:rPr sz="2800" dirty="0">
                <a:latin typeface="Times New Roman" pitchFamily="18" charset="0"/>
                <a:cs typeface="Times New Roman" pitchFamily="18" charset="0"/>
              </a:rPr>
              <a:t>	</a:t>
            </a:r>
            <a:r>
              <a:rPr sz="2800" spc="-5" dirty="0">
                <a:latin typeface="Times New Roman" pitchFamily="18" charset="0"/>
                <a:cs typeface="Times New Roman" pitchFamily="18" charset="0"/>
              </a:rPr>
              <a:t>s</a:t>
            </a:r>
            <a:r>
              <a:rPr sz="2800" dirty="0">
                <a:latin typeface="Times New Roman" pitchFamily="18" charset="0"/>
                <a:cs typeface="Times New Roman" pitchFamily="18" charset="0"/>
              </a:rPr>
              <a:t>u</a:t>
            </a:r>
            <a:r>
              <a:rPr sz="2800" spc="-5" dirty="0">
                <a:latin typeface="Times New Roman" pitchFamily="18" charset="0"/>
                <a:cs typeface="Times New Roman" pitchFamily="18" charset="0"/>
              </a:rPr>
              <a:t>ch</a:t>
            </a:r>
            <a:r>
              <a:rPr sz="2800" dirty="0">
                <a:latin typeface="Times New Roman" pitchFamily="18" charset="0"/>
                <a:cs typeface="Times New Roman" pitchFamily="18" charset="0"/>
              </a:rPr>
              <a:t>	</a:t>
            </a:r>
            <a:r>
              <a:rPr sz="2800" spc="-15" dirty="0">
                <a:latin typeface="Times New Roman" pitchFamily="18" charset="0"/>
                <a:cs typeface="Times New Roman" pitchFamily="18" charset="0"/>
              </a:rPr>
              <a:t>a</a:t>
            </a:r>
            <a:r>
              <a:rPr sz="2800" spc="-5" dirty="0">
                <a:latin typeface="Times New Roman" pitchFamily="18" charset="0"/>
                <a:cs typeface="Times New Roman" pitchFamily="18" charset="0"/>
              </a:rPr>
              <a:t>s</a:t>
            </a:r>
            <a:r>
              <a:rPr sz="2800" dirty="0">
                <a:latin typeface="Times New Roman" pitchFamily="18" charset="0"/>
                <a:cs typeface="Times New Roman" pitchFamily="18" charset="0"/>
              </a:rPr>
              <a:t>	</a:t>
            </a:r>
            <a:r>
              <a:rPr sz="2800" spc="-5" dirty="0">
                <a:latin typeface="Times New Roman" pitchFamily="18" charset="0"/>
                <a:cs typeface="Times New Roman" pitchFamily="18" charset="0"/>
              </a:rPr>
              <a:t>p</a:t>
            </a:r>
            <a:r>
              <a:rPr sz="2800" dirty="0">
                <a:latin typeface="Times New Roman" pitchFamily="18" charset="0"/>
                <a:cs typeface="Times New Roman" pitchFamily="18" charset="0"/>
              </a:rPr>
              <a:t>r</a:t>
            </a:r>
            <a:r>
              <a:rPr sz="2800" spc="-5" dirty="0">
                <a:latin typeface="Times New Roman" pitchFamily="18" charset="0"/>
                <a:cs typeface="Times New Roman" pitchFamily="18" charset="0"/>
              </a:rPr>
              <a:t>i</a:t>
            </a:r>
            <a:r>
              <a:rPr sz="2800" dirty="0">
                <a:latin typeface="Times New Roman" pitchFamily="18" charset="0"/>
                <a:cs typeface="Times New Roman" pitchFamily="18" charset="0"/>
              </a:rPr>
              <a:t>v</a:t>
            </a:r>
            <a:r>
              <a:rPr sz="2800" spc="-5" dirty="0">
                <a:latin typeface="Times New Roman" pitchFamily="18" charset="0"/>
                <a:cs typeface="Times New Roman" pitchFamily="18" charset="0"/>
              </a:rPr>
              <a:t>ate</a:t>
            </a:r>
            <a:r>
              <a:rPr sz="2800" dirty="0">
                <a:latin typeface="Times New Roman" pitchFamily="18" charset="0"/>
                <a:cs typeface="Times New Roman" pitchFamily="18" charset="0"/>
              </a:rPr>
              <a:t>	</a:t>
            </a:r>
            <a:r>
              <a:rPr sz="2800" spc="-5" dirty="0">
                <a:latin typeface="Times New Roman" pitchFamily="18" charset="0"/>
                <a:cs typeface="Times New Roman" pitchFamily="18" charset="0"/>
              </a:rPr>
              <a:t>d</a:t>
            </a:r>
            <a:r>
              <a:rPr sz="2800" spc="-20" dirty="0">
                <a:latin typeface="Times New Roman" pitchFamily="18" charset="0"/>
                <a:cs typeface="Times New Roman" pitchFamily="18" charset="0"/>
              </a:rPr>
              <a:t>e</a:t>
            </a:r>
            <a:r>
              <a:rPr sz="2800" spc="-5" dirty="0">
                <a:latin typeface="Times New Roman" pitchFamily="18" charset="0"/>
                <a:cs typeface="Times New Roman" pitchFamily="18" charset="0"/>
              </a:rPr>
              <a:t>alers,  cooperatives,</a:t>
            </a:r>
            <a:endParaRPr sz="2800">
              <a:latin typeface="Times New Roman" pitchFamily="18" charset="0"/>
              <a:cs typeface="Times New Roman" pitchFamily="18" charset="0"/>
            </a:endParaRPr>
          </a:p>
        </p:txBody>
      </p:sp>
      <p:sp>
        <p:nvSpPr>
          <p:cNvPr id="6" name="object 6"/>
          <p:cNvSpPr txBox="1"/>
          <p:nvPr/>
        </p:nvSpPr>
        <p:spPr>
          <a:xfrm>
            <a:off x="2662173" y="4352925"/>
            <a:ext cx="2717165" cy="452120"/>
          </a:xfrm>
          <a:prstGeom prst="rect">
            <a:avLst/>
          </a:prstGeom>
        </p:spPr>
        <p:txBody>
          <a:bodyPr vert="horz" wrap="square" lIns="0" tIns="12065" rIns="0" bIns="0" rtlCol="0">
            <a:spAutoFit/>
          </a:bodyPr>
          <a:lstStyle/>
          <a:p>
            <a:pPr marL="12700">
              <a:lnSpc>
                <a:spcPct val="100000"/>
              </a:lnSpc>
              <a:spcBef>
                <a:spcPts val="95"/>
              </a:spcBef>
              <a:tabLst>
                <a:tab pos="1697989" algn="l"/>
              </a:tabLst>
            </a:pPr>
            <a:r>
              <a:rPr sz="2800" spc="-5" dirty="0">
                <a:latin typeface="Times New Roman" pitchFamily="18" charset="0"/>
                <a:cs typeface="Times New Roman" pitchFamily="18" charset="0"/>
              </a:rPr>
              <a:t>agr</a:t>
            </a:r>
            <a:r>
              <a:rPr sz="2800" spc="5" dirty="0">
                <a:latin typeface="Times New Roman" pitchFamily="18" charset="0"/>
                <a:cs typeface="Times New Roman" pitchFamily="18" charset="0"/>
              </a:rPr>
              <a:t>o</a:t>
            </a:r>
            <a:r>
              <a:rPr sz="2800" spc="-5" dirty="0">
                <a:latin typeface="Times New Roman" pitchFamily="18" charset="0"/>
                <a:cs typeface="Times New Roman" pitchFamily="18" charset="0"/>
              </a:rPr>
              <a:t>-sales</a:t>
            </a:r>
            <a:r>
              <a:rPr sz="2800" dirty="0">
                <a:latin typeface="Times New Roman" pitchFamily="18" charset="0"/>
                <a:cs typeface="Times New Roman" pitchFamily="18" charset="0"/>
              </a:rPr>
              <a:t>	</a:t>
            </a:r>
            <a:r>
              <a:rPr sz="2800" spc="-5" dirty="0">
                <a:latin typeface="Times New Roman" pitchFamily="18" charset="0"/>
                <a:cs typeface="Times New Roman" pitchFamily="18" charset="0"/>
              </a:rPr>
              <a:t>ser</a:t>
            </a:r>
            <a:r>
              <a:rPr sz="2800" dirty="0">
                <a:latin typeface="Times New Roman" pitchFamily="18" charset="0"/>
                <a:cs typeface="Times New Roman" pitchFamily="18" charset="0"/>
              </a:rPr>
              <a:t>v</a:t>
            </a:r>
            <a:r>
              <a:rPr sz="2800" spc="-15" dirty="0">
                <a:latin typeface="Times New Roman" pitchFamily="18" charset="0"/>
                <a:cs typeface="Times New Roman" pitchFamily="18" charset="0"/>
              </a:rPr>
              <a:t>i</a:t>
            </a:r>
            <a:r>
              <a:rPr sz="2800" spc="-5" dirty="0">
                <a:latin typeface="Times New Roman" pitchFamily="18" charset="0"/>
                <a:cs typeface="Times New Roman" pitchFamily="18" charset="0"/>
              </a:rPr>
              <a:t>ce</a:t>
            </a:r>
            <a:endParaRPr sz="2800">
              <a:latin typeface="Times New Roman" pitchFamily="18" charset="0"/>
              <a:cs typeface="Times New Roman" pitchFamily="18" charset="0"/>
            </a:endParaRPr>
          </a:p>
        </p:txBody>
      </p:sp>
      <p:sp>
        <p:nvSpPr>
          <p:cNvPr id="7" name="object 7"/>
          <p:cNvSpPr txBox="1"/>
          <p:nvPr/>
        </p:nvSpPr>
        <p:spPr>
          <a:xfrm>
            <a:off x="5596509" y="4352925"/>
            <a:ext cx="3009900" cy="452120"/>
          </a:xfrm>
          <a:prstGeom prst="rect">
            <a:avLst/>
          </a:prstGeom>
        </p:spPr>
        <p:txBody>
          <a:bodyPr vert="horz" wrap="square" lIns="0" tIns="12065" rIns="0" bIns="0" rtlCol="0">
            <a:spAutoFit/>
          </a:bodyPr>
          <a:lstStyle/>
          <a:p>
            <a:pPr marL="12700">
              <a:lnSpc>
                <a:spcPct val="100000"/>
              </a:lnSpc>
              <a:spcBef>
                <a:spcPts val="95"/>
              </a:spcBef>
              <a:tabLst>
                <a:tab pos="1351915" algn="l"/>
                <a:tab pos="2099310" algn="l"/>
                <a:tab pos="2640330" algn="l"/>
              </a:tabLst>
            </a:pPr>
            <a:r>
              <a:rPr sz="2800" spc="-5" dirty="0">
                <a:latin typeface="Times New Roman" pitchFamily="18" charset="0"/>
                <a:cs typeface="Times New Roman" pitchFamily="18" charset="0"/>
              </a:rPr>
              <a:t>c</a:t>
            </a:r>
            <a:r>
              <a:rPr sz="2800" spc="-20" dirty="0">
                <a:latin typeface="Times New Roman" pitchFamily="18" charset="0"/>
                <a:cs typeface="Times New Roman" pitchFamily="18" charset="0"/>
              </a:rPr>
              <a:t>e</a:t>
            </a:r>
            <a:r>
              <a:rPr sz="2800" spc="-5" dirty="0">
                <a:latin typeface="Times New Roman" pitchFamily="18" charset="0"/>
                <a:cs typeface="Times New Roman" pitchFamily="18" charset="0"/>
              </a:rPr>
              <a:t>n</a:t>
            </a:r>
            <a:r>
              <a:rPr sz="2800" dirty="0">
                <a:latin typeface="Times New Roman" pitchFamily="18" charset="0"/>
                <a:cs typeface="Times New Roman" pitchFamily="18" charset="0"/>
              </a:rPr>
              <a:t>t</a:t>
            </a:r>
            <a:r>
              <a:rPr sz="2800" spc="-5" dirty="0">
                <a:latin typeface="Times New Roman" pitchFamily="18" charset="0"/>
                <a:cs typeface="Times New Roman" pitchFamily="18" charset="0"/>
              </a:rPr>
              <a:t>r</a:t>
            </a:r>
            <a:r>
              <a:rPr sz="2800" dirty="0">
                <a:latin typeface="Times New Roman" pitchFamily="18" charset="0"/>
                <a:cs typeface="Times New Roman" pitchFamily="18" charset="0"/>
              </a:rPr>
              <a:t>e</a:t>
            </a:r>
            <a:r>
              <a:rPr sz="2800" spc="-5" dirty="0">
                <a:latin typeface="Times New Roman" pitchFamily="18" charset="0"/>
                <a:cs typeface="Times New Roman" pitchFamily="18" charset="0"/>
              </a:rPr>
              <a:t>s,</a:t>
            </a:r>
            <a:r>
              <a:rPr sz="2800" dirty="0">
                <a:latin typeface="Times New Roman" pitchFamily="18" charset="0"/>
                <a:cs typeface="Times New Roman" pitchFamily="18" charset="0"/>
              </a:rPr>
              <a:t>	</a:t>
            </a:r>
            <a:r>
              <a:rPr sz="2800" spc="-5" dirty="0">
                <a:latin typeface="Times New Roman" pitchFamily="18" charset="0"/>
                <a:cs typeface="Times New Roman" pitchFamily="18" charset="0"/>
              </a:rPr>
              <a:t>et</a:t>
            </a:r>
            <a:r>
              <a:rPr sz="2800" spc="-10" dirty="0">
                <a:latin typeface="Times New Roman" pitchFamily="18" charset="0"/>
                <a:cs typeface="Times New Roman" pitchFamily="18" charset="0"/>
              </a:rPr>
              <a:t>c</a:t>
            </a:r>
            <a:r>
              <a:rPr sz="2800" spc="-5" dirty="0">
                <a:latin typeface="Times New Roman" pitchFamily="18" charset="0"/>
                <a:cs typeface="Times New Roman" pitchFamily="18" charset="0"/>
              </a:rPr>
              <a:t>,</a:t>
            </a:r>
            <a:r>
              <a:rPr sz="2800" dirty="0">
                <a:latin typeface="Times New Roman" pitchFamily="18" charset="0"/>
                <a:cs typeface="Times New Roman" pitchFamily="18" charset="0"/>
              </a:rPr>
              <a:t>	o</a:t>
            </a:r>
            <a:r>
              <a:rPr sz="2800" spc="-5" dirty="0">
                <a:latin typeface="Times New Roman" pitchFamily="18" charset="0"/>
                <a:cs typeface="Times New Roman" pitchFamily="18" charset="0"/>
              </a:rPr>
              <a:t>r</a:t>
            </a:r>
            <a:r>
              <a:rPr sz="2800" dirty="0">
                <a:latin typeface="Times New Roman" pitchFamily="18" charset="0"/>
                <a:cs typeface="Times New Roman" pitchFamily="18" charset="0"/>
              </a:rPr>
              <a:t>	by</a:t>
            </a:r>
            <a:endParaRPr sz="2800">
              <a:latin typeface="Times New Roman" pitchFamily="18" charset="0"/>
              <a:cs typeface="Times New Roman" pitchFamily="18" charset="0"/>
            </a:endParaRPr>
          </a:p>
        </p:txBody>
      </p:sp>
      <p:sp>
        <p:nvSpPr>
          <p:cNvPr id="8" name="object 8"/>
          <p:cNvSpPr txBox="1"/>
          <p:nvPr/>
        </p:nvSpPr>
        <p:spPr>
          <a:xfrm>
            <a:off x="535940" y="4779340"/>
            <a:ext cx="8073390" cy="879475"/>
          </a:xfrm>
          <a:prstGeom prst="rect">
            <a:avLst/>
          </a:prstGeom>
        </p:spPr>
        <p:txBody>
          <a:bodyPr vert="horz" wrap="square" lIns="0" tIns="12065" rIns="0" bIns="0" rtlCol="0">
            <a:spAutoFit/>
          </a:bodyPr>
          <a:lstStyle/>
          <a:p>
            <a:pPr marL="12700" marR="5080">
              <a:lnSpc>
                <a:spcPct val="100000"/>
              </a:lnSpc>
              <a:spcBef>
                <a:spcPts val="95"/>
              </a:spcBef>
              <a:tabLst>
                <a:tab pos="1440815" algn="l"/>
                <a:tab pos="2355215" algn="l"/>
                <a:tab pos="4041140" algn="l"/>
                <a:tab pos="5961380" algn="l"/>
                <a:tab pos="7371715" algn="l"/>
              </a:tabLst>
            </a:pPr>
            <a:r>
              <a:rPr sz="2800" spc="-5" dirty="0">
                <a:latin typeface="Times New Roman" pitchFamily="18" charset="0"/>
                <a:cs typeface="Times New Roman" pitchFamily="18" charset="0"/>
              </a:rPr>
              <a:t>o</a:t>
            </a:r>
            <a:r>
              <a:rPr sz="2800" dirty="0">
                <a:latin typeface="Times New Roman" pitchFamily="18" charset="0"/>
                <a:cs typeface="Times New Roman" pitchFamily="18" charset="0"/>
              </a:rPr>
              <a:t>p</a:t>
            </a:r>
            <a:r>
              <a:rPr sz="2800" spc="-5" dirty="0">
                <a:latin typeface="Times New Roman" pitchFamily="18" charset="0"/>
                <a:cs typeface="Times New Roman" pitchFamily="18" charset="0"/>
              </a:rPr>
              <a:t>en</a:t>
            </a:r>
            <a:r>
              <a:rPr sz="2800" spc="-20" dirty="0">
                <a:latin typeface="Times New Roman" pitchFamily="18" charset="0"/>
                <a:cs typeface="Times New Roman" pitchFamily="18" charset="0"/>
              </a:rPr>
              <a:t>i</a:t>
            </a:r>
            <a:r>
              <a:rPr sz="2800" spc="-5" dirty="0">
                <a:latin typeface="Times New Roman" pitchFamily="18" charset="0"/>
                <a:cs typeface="Times New Roman" pitchFamily="18" charset="0"/>
              </a:rPr>
              <a:t>ng</a:t>
            </a:r>
            <a:r>
              <a:rPr sz="2800" dirty="0">
                <a:latin typeface="Times New Roman" pitchFamily="18" charset="0"/>
                <a:cs typeface="Times New Roman" pitchFamily="18" charset="0"/>
              </a:rPr>
              <a:t>	</a:t>
            </a:r>
            <a:r>
              <a:rPr sz="2800" spc="-5" dirty="0">
                <a:latin typeface="Times New Roman" pitchFamily="18" charset="0"/>
                <a:cs typeface="Times New Roman" pitchFamily="18" charset="0"/>
              </a:rPr>
              <a:t>se</a:t>
            </a:r>
            <a:r>
              <a:rPr sz="2800" spc="-15" dirty="0">
                <a:latin typeface="Times New Roman" pitchFamily="18" charset="0"/>
                <a:cs typeface="Times New Roman" pitchFamily="18" charset="0"/>
              </a:rPr>
              <a:t>e</a:t>
            </a:r>
            <a:r>
              <a:rPr sz="2800" spc="-5" dirty="0">
                <a:latin typeface="Times New Roman" pitchFamily="18" charset="0"/>
                <a:cs typeface="Times New Roman" pitchFamily="18" charset="0"/>
              </a:rPr>
              <a:t>d</a:t>
            </a:r>
            <a:r>
              <a:rPr sz="2800" dirty="0">
                <a:latin typeface="Times New Roman" pitchFamily="18" charset="0"/>
                <a:cs typeface="Times New Roman" pitchFamily="18" charset="0"/>
              </a:rPr>
              <a:t>	</a:t>
            </a:r>
            <a:r>
              <a:rPr sz="2800" spc="-5" dirty="0">
                <a:latin typeface="Times New Roman" pitchFamily="18" charset="0"/>
                <a:cs typeface="Times New Roman" pitchFamily="18" charset="0"/>
              </a:rPr>
              <a:t>company/</a:t>
            </a:r>
            <a:r>
              <a:rPr sz="2800" dirty="0">
                <a:latin typeface="Times New Roman" pitchFamily="18" charset="0"/>
                <a:cs typeface="Times New Roman" pitchFamily="18" charset="0"/>
              </a:rPr>
              <a:t>	</a:t>
            </a:r>
            <a:r>
              <a:rPr sz="2800" spc="-5" dirty="0">
                <a:latin typeface="Times New Roman" pitchFamily="18" charset="0"/>
                <a:cs typeface="Times New Roman" pitchFamily="18" charset="0"/>
              </a:rPr>
              <a:t>co</a:t>
            </a:r>
            <a:r>
              <a:rPr sz="2800" spc="-15" dirty="0">
                <a:latin typeface="Times New Roman" pitchFamily="18" charset="0"/>
                <a:cs typeface="Times New Roman" pitchFamily="18" charset="0"/>
              </a:rPr>
              <a:t>r</a:t>
            </a:r>
            <a:r>
              <a:rPr sz="2800" spc="-5" dirty="0">
                <a:latin typeface="Times New Roman" pitchFamily="18" charset="0"/>
                <a:cs typeface="Times New Roman" pitchFamily="18" charset="0"/>
              </a:rPr>
              <a:t>p</a:t>
            </a:r>
            <a:r>
              <a:rPr sz="2800" dirty="0">
                <a:latin typeface="Times New Roman" pitchFamily="18" charset="0"/>
                <a:cs typeface="Times New Roman" pitchFamily="18" charset="0"/>
              </a:rPr>
              <a:t>o</a:t>
            </a:r>
            <a:r>
              <a:rPr sz="2800" spc="-5" dirty="0">
                <a:latin typeface="Times New Roman" pitchFamily="18" charset="0"/>
                <a:cs typeface="Times New Roman" pitchFamily="18" charset="0"/>
              </a:rPr>
              <a:t>rat</a:t>
            </a:r>
            <a:r>
              <a:rPr sz="2800" spc="-20" dirty="0">
                <a:latin typeface="Times New Roman" pitchFamily="18" charset="0"/>
                <a:cs typeface="Times New Roman" pitchFamily="18" charset="0"/>
              </a:rPr>
              <a:t>i</a:t>
            </a:r>
            <a:r>
              <a:rPr sz="2800" spc="-5" dirty="0">
                <a:latin typeface="Times New Roman" pitchFamily="18" charset="0"/>
                <a:cs typeface="Times New Roman" pitchFamily="18" charset="0"/>
              </a:rPr>
              <a:t>on</a:t>
            </a:r>
            <a:r>
              <a:rPr sz="2800" dirty="0">
                <a:latin typeface="Times New Roman" pitchFamily="18" charset="0"/>
                <a:cs typeface="Times New Roman" pitchFamily="18" charset="0"/>
              </a:rPr>
              <a:t>	</a:t>
            </a:r>
            <a:r>
              <a:rPr sz="2800" spc="-5" dirty="0">
                <a:latin typeface="Times New Roman" pitchFamily="18" charset="0"/>
                <a:cs typeface="Times New Roman" pitchFamily="18" charset="0"/>
              </a:rPr>
              <a:t>–owned</a:t>
            </a:r>
            <a:r>
              <a:rPr sz="2800" dirty="0">
                <a:latin typeface="Times New Roman" pitchFamily="18" charset="0"/>
                <a:cs typeface="Times New Roman" pitchFamily="18" charset="0"/>
              </a:rPr>
              <a:t>	</a:t>
            </a:r>
            <a:r>
              <a:rPr sz="2800" spc="-15" dirty="0">
                <a:latin typeface="Times New Roman" pitchFamily="18" charset="0"/>
                <a:cs typeface="Times New Roman" pitchFamily="18" charset="0"/>
              </a:rPr>
              <a:t>s</a:t>
            </a:r>
            <a:r>
              <a:rPr sz="2800" spc="-5" dirty="0">
                <a:latin typeface="Times New Roman" pitchFamily="18" charset="0"/>
                <a:cs typeface="Times New Roman" pitchFamily="18" charset="0"/>
              </a:rPr>
              <a:t>al</a:t>
            </a:r>
            <a:r>
              <a:rPr sz="2800" spc="-20" dirty="0">
                <a:latin typeface="Times New Roman" pitchFamily="18" charset="0"/>
                <a:cs typeface="Times New Roman" pitchFamily="18" charset="0"/>
              </a:rPr>
              <a:t>e</a:t>
            </a:r>
            <a:r>
              <a:rPr sz="2800" spc="-5" dirty="0">
                <a:latin typeface="Times New Roman" pitchFamily="18" charset="0"/>
                <a:cs typeface="Times New Roman" pitchFamily="18" charset="0"/>
              </a:rPr>
              <a:t>s  points, </a:t>
            </a:r>
            <a:r>
              <a:rPr sz="2800" dirty="0">
                <a:latin typeface="Times New Roman" pitchFamily="18" charset="0"/>
                <a:cs typeface="Times New Roman" pitchFamily="18" charset="0"/>
              </a:rPr>
              <a:t>or</a:t>
            </a:r>
            <a:r>
              <a:rPr sz="2800" spc="-10" dirty="0">
                <a:latin typeface="Times New Roman" pitchFamily="18" charset="0"/>
                <a:cs typeface="Times New Roman" pitchFamily="18" charset="0"/>
              </a:rPr>
              <a:t> </a:t>
            </a:r>
            <a:r>
              <a:rPr sz="2800" spc="-5" dirty="0">
                <a:latin typeface="Times New Roman" pitchFamily="18" charset="0"/>
                <a:cs typeface="Times New Roman" pitchFamily="18" charset="0"/>
              </a:rPr>
              <a:t>both</a:t>
            </a:r>
            <a:endParaRPr sz="2800">
              <a:latin typeface="Times New Roman" pitchFamily="18" charset="0"/>
              <a:cs typeface="Times New Roman"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32038" y="262457"/>
            <a:ext cx="8289440" cy="1212649"/>
          </a:xfrm>
          <a:prstGeom prst="rect">
            <a:avLst/>
          </a:prstGeom>
          <a:blipFill>
            <a:blip r:embed="rId2" cstate="print"/>
            <a:stretch>
              <a:fillRect/>
            </a:stretch>
          </a:blipFill>
        </p:spPr>
        <p:txBody>
          <a:bodyPr wrap="square" lIns="0" tIns="0" rIns="0" bIns="0" rtlCol="0"/>
          <a:lstStyle/>
          <a:p>
            <a:endParaRPr/>
          </a:p>
        </p:txBody>
      </p:sp>
      <p:sp>
        <p:nvSpPr>
          <p:cNvPr id="3" name="object 3"/>
          <p:cNvSpPr txBox="1">
            <a:spLocks noGrp="1"/>
          </p:cNvSpPr>
          <p:nvPr>
            <p:ph type="title"/>
          </p:nvPr>
        </p:nvSpPr>
        <p:spPr>
          <a:xfrm>
            <a:off x="1920620" y="512191"/>
            <a:ext cx="5302250" cy="635000"/>
          </a:xfrm>
          <a:prstGeom prst="rect">
            <a:avLst/>
          </a:prstGeom>
        </p:spPr>
        <p:txBody>
          <a:bodyPr vert="horz" wrap="square" lIns="0" tIns="12065" rIns="0" bIns="0" rtlCol="0">
            <a:spAutoFit/>
          </a:bodyPr>
          <a:lstStyle/>
          <a:p>
            <a:pPr marL="12700">
              <a:lnSpc>
                <a:spcPct val="100000"/>
              </a:lnSpc>
              <a:spcBef>
                <a:spcPts val="95"/>
              </a:spcBef>
            </a:pPr>
            <a:r>
              <a:rPr sz="4000" b="1" spc="-5" dirty="0">
                <a:solidFill>
                  <a:srgbClr val="FFFFFF"/>
                </a:solidFill>
                <a:latin typeface="Times New Roman"/>
                <a:cs typeface="Times New Roman"/>
              </a:rPr>
              <a:t>Central Marketing</a:t>
            </a:r>
            <a:r>
              <a:rPr sz="4000" b="1" spc="-20" dirty="0">
                <a:solidFill>
                  <a:srgbClr val="FFFFFF"/>
                </a:solidFill>
                <a:latin typeface="Times New Roman"/>
                <a:cs typeface="Times New Roman"/>
              </a:rPr>
              <a:t> </a:t>
            </a:r>
            <a:r>
              <a:rPr sz="4000" b="1" dirty="0">
                <a:solidFill>
                  <a:srgbClr val="FFFFFF"/>
                </a:solidFill>
                <a:latin typeface="Times New Roman"/>
                <a:cs typeface="Times New Roman"/>
              </a:rPr>
              <a:t>Cell:</a:t>
            </a:r>
            <a:endParaRPr sz="4000">
              <a:latin typeface="Times New Roman"/>
              <a:cs typeface="Times New Roman"/>
            </a:endParaRPr>
          </a:p>
        </p:txBody>
      </p:sp>
      <p:sp>
        <p:nvSpPr>
          <p:cNvPr id="4" name="object 4"/>
          <p:cNvSpPr/>
          <p:nvPr/>
        </p:nvSpPr>
        <p:spPr>
          <a:xfrm>
            <a:off x="457200" y="1600200"/>
            <a:ext cx="8299080" cy="4594590"/>
          </a:xfrm>
          <a:prstGeom prst="rect">
            <a:avLst/>
          </a:prstGeom>
          <a:solidFill>
            <a:schemeClr val="accent3">
              <a:lumMod val="40000"/>
              <a:lumOff val="60000"/>
            </a:schemeClr>
          </a:solidFill>
          <a:ln>
            <a:solidFill>
              <a:srgbClr val="FF0000"/>
            </a:solidFill>
          </a:ln>
        </p:spPr>
        <p:txBody>
          <a:bodyPr wrap="square" lIns="0" tIns="0" rIns="0" bIns="0" rtlCol="0"/>
          <a:lstStyle/>
          <a:p>
            <a:endParaRPr dirty="0"/>
          </a:p>
        </p:txBody>
      </p:sp>
      <p:sp>
        <p:nvSpPr>
          <p:cNvPr id="5" name="object 5"/>
          <p:cNvSpPr txBox="1"/>
          <p:nvPr/>
        </p:nvSpPr>
        <p:spPr>
          <a:xfrm>
            <a:off x="535940" y="1531168"/>
            <a:ext cx="5390515" cy="4416425"/>
          </a:xfrm>
          <a:prstGeom prst="rect">
            <a:avLst/>
          </a:prstGeom>
        </p:spPr>
        <p:txBody>
          <a:bodyPr vert="horz" wrap="square" lIns="0" tIns="257175" rIns="0" bIns="0" rtlCol="0">
            <a:spAutoFit/>
          </a:bodyPr>
          <a:lstStyle/>
          <a:p>
            <a:pPr marL="454025" indent="-441959">
              <a:lnSpc>
                <a:spcPct val="100000"/>
              </a:lnSpc>
              <a:spcBef>
                <a:spcPts val="2025"/>
              </a:spcBef>
              <a:buAutoNum type="arabicParenR"/>
              <a:tabLst>
                <a:tab pos="454659" algn="l"/>
              </a:tabLst>
            </a:pPr>
            <a:r>
              <a:rPr sz="3200" dirty="0">
                <a:latin typeface="Times New Roman"/>
                <a:cs typeface="Times New Roman"/>
              </a:rPr>
              <a:t>Regional</a:t>
            </a:r>
            <a:r>
              <a:rPr sz="3200" spc="-45" dirty="0">
                <a:latin typeface="Times New Roman"/>
                <a:cs typeface="Times New Roman"/>
              </a:rPr>
              <a:t> </a:t>
            </a:r>
            <a:r>
              <a:rPr sz="3200" spc="-10" dirty="0">
                <a:latin typeface="Times New Roman"/>
                <a:cs typeface="Times New Roman"/>
              </a:rPr>
              <a:t>Offices</a:t>
            </a:r>
            <a:endParaRPr sz="3200" dirty="0">
              <a:latin typeface="Times New Roman"/>
              <a:cs typeface="Times New Roman"/>
            </a:endParaRPr>
          </a:p>
          <a:p>
            <a:pPr marL="430530" lvl="1" indent="-418465">
              <a:lnSpc>
                <a:spcPct val="100000"/>
              </a:lnSpc>
              <a:spcBef>
                <a:spcPts val="1920"/>
              </a:spcBef>
              <a:buAutoNum type="alphaLcParenR"/>
              <a:tabLst>
                <a:tab pos="431165" algn="l"/>
              </a:tabLst>
            </a:pPr>
            <a:r>
              <a:rPr sz="3200" dirty="0">
                <a:latin typeface="Times New Roman"/>
                <a:cs typeface="Times New Roman"/>
              </a:rPr>
              <a:t>Sole</a:t>
            </a:r>
            <a:r>
              <a:rPr sz="3200" spc="-5" dirty="0">
                <a:latin typeface="Times New Roman"/>
                <a:cs typeface="Times New Roman"/>
              </a:rPr>
              <a:t> </a:t>
            </a:r>
            <a:r>
              <a:rPr sz="3200" dirty="0">
                <a:latin typeface="Times New Roman"/>
                <a:cs typeface="Times New Roman"/>
              </a:rPr>
              <a:t>distributors</a:t>
            </a:r>
          </a:p>
          <a:p>
            <a:pPr marL="453390" lvl="1" indent="-441325">
              <a:lnSpc>
                <a:spcPct val="100000"/>
              </a:lnSpc>
              <a:spcBef>
                <a:spcPts val="1920"/>
              </a:spcBef>
              <a:buAutoNum type="alphaLcParenR"/>
              <a:tabLst>
                <a:tab pos="454025" algn="l"/>
              </a:tabLst>
            </a:pPr>
            <a:r>
              <a:rPr sz="3200" dirty="0">
                <a:latin typeface="Times New Roman"/>
                <a:cs typeface="Times New Roman"/>
              </a:rPr>
              <a:t>Dealers</a:t>
            </a:r>
            <a:r>
              <a:rPr sz="3200" spc="-20" dirty="0">
                <a:latin typeface="Times New Roman"/>
                <a:cs typeface="Times New Roman"/>
              </a:rPr>
              <a:t> </a:t>
            </a:r>
            <a:r>
              <a:rPr sz="3200" dirty="0">
                <a:latin typeface="Times New Roman"/>
                <a:cs typeface="Times New Roman"/>
              </a:rPr>
              <a:t>(Private)</a:t>
            </a:r>
          </a:p>
          <a:p>
            <a:pPr marL="430530" lvl="1" indent="-418465">
              <a:lnSpc>
                <a:spcPct val="100000"/>
              </a:lnSpc>
              <a:spcBef>
                <a:spcPts val="1925"/>
              </a:spcBef>
              <a:buAutoNum type="alphaLcParenR"/>
              <a:tabLst>
                <a:tab pos="431165" algn="l"/>
              </a:tabLst>
            </a:pPr>
            <a:r>
              <a:rPr sz="3200" dirty="0">
                <a:latin typeface="Times New Roman"/>
                <a:cs typeface="Times New Roman"/>
              </a:rPr>
              <a:t>Dealers</a:t>
            </a:r>
            <a:r>
              <a:rPr sz="3200" spc="-20" dirty="0">
                <a:latin typeface="Times New Roman"/>
                <a:cs typeface="Times New Roman"/>
              </a:rPr>
              <a:t> </a:t>
            </a:r>
            <a:r>
              <a:rPr sz="3200" dirty="0">
                <a:latin typeface="Times New Roman"/>
                <a:cs typeface="Times New Roman"/>
              </a:rPr>
              <a:t>(Coops)</a:t>
            </a:r>
          </a:p>
          <a:p>
            <a:pPr marL="453390" lvl="1" indent="-441325">
              <a:lnSpc>
                <a:spcPct val="100000"/>
              </a:lnSpc>
              <a:spcBef>
                <a:spcPts val="1920"/>
              </a:spcBef>
              <a:buAutoNum type="alphaLcParenR"/>
              <a:tabLst>
                <a:tab pos="454025" algn="l"/>
              </a:tabLst>
            </a:pPr>
            <a:r>
              <a:rPr sz="3200" dirty="0">
                <a:latin typeface="Times New Roman"/>
                <a:cs typeface="Times New Roman"/>
              </a:rPr>
              <a:t>Dealers (Agro-Sales</a:t>
            </a:r>
            <a:r>
              <a:rPr sz="3200" spc="-80" dirty="0">
                <a:latin typeface="Times New Roman"/>
                <a:cs typeface="Times New Roman"/>
              </a:rPr>
              <a:t> </a:t>
            </a:r>
            <a:r>
              <a:rPr sz="3200" dirty="0">
                <a:latin typeface="Times New Roman"/>
                <a:cs typeface="Times New Roman"/>
              </a:rPr>
              <a:t>Services)</a:t>
            </a:r>
          </a:p>
          <a:p>
            <a:pPr marL="430530" lvl="1" indent="-418465">
              <a:lnSpc>
                <a:spcPct val="100000"/>
              </a:lnSpc>
              <a:spcBef>
                <a:spcPts val="1920"/>
              </a:spcBef>
              <a:buAutoNum type="alphaLcParenR"/>
              <a:tabLst>
                <a:tab pos="431165" algn="l"/>
              </a:tabLst>
            </a:pPr>
            <a:r>
              <a:rPr sz="3200" dirty="0">
                <a:latin typeface="Times New Roman"/>
                <a:cs typeface="Times New Roman"/>
              </a:rPr>
              <a:t>Company sale</a:t>
            </a:r>
            <a:r>
              <a:rPr sz="3200" spc="-45" dirty="0">
                <a:latin typeface="Times New Roman"/>
                <a:cs typeface="Times New Roman"/>
              </a:rPr>
              <a:t> </a:t>
            </a:r>
            <a:r>
              <a:rPr sz="3200" dirty="0">
                <a:latin typeface="Times New Roman"/>
                <a:cs typeface="Times New Roman"/>
              </a:rPr>
              <a:t>depots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4477511" y="4000498"/>
            <a:ext cx="4666487" cy="2857500"/>
          </a:xfrm>
          <a:prstGeom prst="rect">
            <a:avLst/>
          </a:prstGeom>
          <a:blipFill>
            <a:blip r:embed="rId2" cstate="print"/>
            <a:stretch>
              <a:fillRect/>
            </a:stretch>
          </a:blipFill>
        </p:spPr>
        <p:txBody>
          <a:bodyPr wrap="square" lIns="0" tIns="0" rIns="0" bIns="0" rtlCol="0"/>
          <a:lstStyle/>
          <a:p>
            <a:endParaRPr>
              <a:latin typeface="Times New Roman" pitchFamily="18" charset="0"/>
              <a:cs typeface="Times New Roman" pitchFamily="18" charset="0"/>
            </a:endParaRPr>
          </a:p>
        </p:txBody>
      </p:sp>
      <p:sp>
        <p:nvSpPr>
          <p:cNvPr id="3" name="object 3"/>
          <p:cNvSpPr txBox="1">
            <a:spLocks noGrp="1"/>
          </p:cNvSpPr>
          <p:nvPr>
            <p:ph type="title"/>
          </p:nvPr>
        </p:nvSpPr>
        <p:spPr>
          <a:xfrm>
            <a:off x="2362200" y="304800"/>
            <a:ext cx="4422775" cy="696595"/>
          </a:xfrm>
          <a:prstGeom prst="rect">
            <a:avLst/>
          </a:prstGeom>
          <a:solidFill>
            <a:schemeClr val="accent3">
              <a:lumMod val="40000"/>
              <a:lumOff val="60000"/>
            </a:schemeClr>
          </a:solidFill>
          <a:ln>
            <a:solidFill>
              <a:srgbClr val="FF0000"/>
            </a:solidFill>
          </a:ln>
        </p:spPr>
        <p:txBody>
          <a:bodyPr vert="horz" wrap="square" lIns="0" tIns="13335" rIns="0" bIns="0" rtlCol="0">
            <a:spAutoFit/>
          </a:bodyPr>
          <a:lstStyle/>
          <a:p>
            <a:pPr marL="12700">
              <a:lnSpc>
                <a:spcPct val="100000"/>
              </a:lnSpc>
              <a:spcBef>
                <a:spcPts val="105"/>
              </a:spcBef>
            </a:pPr>
            <a:r>
              <a:rPr sz="4400" b="0" spc="-5" dirty="0">
                <a:latin typeface="Times New Roman" pitchFamily="18" charset="0"/>
                <a:cs typeface="Times New Roman" pitchFamily="18" charset="0"/>
              </a:rPr>
              <a:t>Seed</a:t>
            </a:r>
            <a:r>
              <a:rPr sz="4400" b="0" spc="-90" dirty="0">
                <a:latin typeface="Times New Roman" pitchFamily="18" charset="0"/>
                <a:cs typeface="Times New Roman" pitchFamily="18" charset="0"/>
              </a:rPr>
              <a:t> </a:t>
            </a:r>
            <a:r>
              <a:rPr sz="4400" b="0" spc="-5" dirty="0">
                <a:latin typeface="Times New Roman" pitchFamily="18" charset="0"/>
                <a:cs typeface="Times New Roman" pitchFamily="18" charset="0"/>
              </a:rPr>
              <a:t>Multiplication</a:t>
            </a:r>
            <a:endParaRPr sz="4400" dirty="0">
              <a:latin typeface="Times New Roman" pitchFamily="18" charset="0"/>
              <a:cs typeface="Times New Roman" pitchFamily="18" charset="0"/>
            </a:endParaRPr>
          </a:p>
        </p:txBody>
      </p:sp>
      <p:sp>
        <p:nvSpPr>
          <p:cNvPr id="4" name="object 4"/>
          <p:cNvSpPr txBox="1"/>
          <p:nvPr/>
        </p:nvSpPr>
        <p:spPr>
          <a:xfrm>
            <a:off x="307340" y="1066800"/>
            <a:ext cx="8084820" cy="5616281"/>
          </a:xfrm>
          <a:prstGeom prst="rect">
            <a:avLst/>
          </a:prstGeom>
        </p:spPr>
        <p:txBody>
          <a:bodyPr vert="horz" wrap="square" lIns="0" tIns="12065" rIns="0" bIns="0" rtlCol="0">
            <a:spAutoFit/>
          </a:bodyPr>
          <a:lstStyle/>
          <a:p>
            <a:pPr marL="393700" marR="5080" algn="just">
              <a:lnSpc>
                <a:spcPct val="150000"/>
              </a:lnSpc>
              <a:spcBef>
                <a:spcPts val="95"/>
              </a:spcBef>
            </a:pPr>
            <a:r>
              <a:rPr sz="2400" spc="-10" dirty="0">
                <a:latin typeface="Times New Roman" pitchFamily="18" charset="0"/>
                <a:cs typeface="Times New Roman" pitchFamily="18" charset="0"/>
              </a:rPr>
              <a:t>Multiplication </a:t>
            </a:r>
            <a:r>
              <a:rPr sz="2400" spc="-5" dirty="0">
                <a:latin typeface="Times New Roman" pitchFamily="18" charset="0"/>
                <a:cs typeface="Times New Roman" pitchFamily="18" charset="0"/>
              </a:rPr>
              <a:t>and </a:t>
            </a:r>
            <a:r>
              <a:rPr sz="2400" spc="-10" dirty="0">
                <a:latin typeface="Times New Roman" pitchFamily="18" charset="0"/>
                <a:cs typeface="Times New Roman" pitchFamily="18" charset="0"/>
              </a:rPr>
              <a:t>distribution </a:t>
            </a:r>
            <a:r>
              <a:rPr sz="2400" spc="-5" dirty="0">
                <a:latin typeface="Times New Roman" pitchFamily="18" charset="0"/>
                <a:cs typeface="Times New Roman" pitchFamily="18" charset="0"/>
              </a:rPr>
              <a:t>of </a:t>
            </a:r>
            <a:r>
              <a:rPr sz="2400" spc="-10" dirty="0">
                <a:latin typeface="Times New Roman" pitchFamily="18" charset="0"/>
                <a:cs typeface="Times New Roman" pitchFamily="18" charset="0"/>
              </a:rPr>
              <a:t>high quality seed of  </a:t>
            </a:r>
            <a:r>
              <a:rPr sz="2400" spc="-15" dirty="0">
                <a:latin typeface="Times New Roman" pitchFamily="18" charset="0"/>
                <a:cs typeface="Times New Roman" pitchFamily="18" charset="0"/>
              </a:rPr>
              <a:t>improved </a:t>
            </a:r>
            <a:r>
              <a:rPr sz="2400" spc="-10" dirty="0">
                <a:latin typeface="Times New Roman" pitchFamily="18" charset="0"/>
                <a:cs typeface="Times New Roman" pitchFamily="18" charset="0"/>
              </a:rPr>
              <a:t>varieties is </a:t>
            </a:r>
            <a:r>
              <a:rPr sz="2400" spc="-5" dirty="0">
                <a:latin typeface="Times New Roman" pitchFamily="18" charset="0"/>
                <a:cs typeface="Times New Roman" pitchFamily="18" charset="0"/>
              </a:rPr>
              <a:t>a crucial </a:t>
            </a:r>
            <a:r>
              <a:rPr sz="2400" spc="-20" dirty="0">
                <a:latin typeface="Times New Roman" pitchFamily="18" charset="0"/>
                <a:cs typeface="Times New Roman" pitchFamily="18" charset="0"/>
              </a:rPr>
              <a:t>step </a:t>
            </a:r>
            <a:r>
              <a:rPr sz="2400" spc="-5" dirty="0">
                <a:latin typeface="Times New Roman" pitchFamily="18" charset="0"/>
                <a:cs typeface="Times New Roman" pitchFamily="18" charset="0"/>
              </a:rPr>
              <a:t>in the </a:t>
            </a:r>
            <a:r>
              <a:rPr sz="2400" spc="-10" dirty="0">
                <a:latin typeface="Times New Roman" pitchFamily="18" charset="0"/>
                <a:cs typeface="Times New Roman" pitchFamily="18" charset="0"/>
              </a:rPr>
              <a:t>agricultural  </a:t>
            </a:r>
            <a:r>
              <a:rPr sz="2400" spc="-15" dirty="0">
                <a:latin typeface="Times New Roman" pitchFamily="18" charset="0"/>
                <a:cs typeface="Times New Roman" pitchFamily="18" charset="0"/>
              </a:rPr>
              <a:t>production </a:t>
            </a:r>
            <a:r>
              <a:rPr sz="2400" spc="-5" dirty="0">
                <a:latin typeface="Times New Roman" pitchFamily="18" charset="0"/>
                <a:cs typeface="Times New Roman" pitchFamily="18" charset="0"/>
              </a:rPr>
              <a:t>of </a:t>
            </a:r>
            <a:r>
              <a:rPr sz="2400" spc="-20" dirty="0">
                <a:latin typeface="Times New Roman" pitchFamily="18" charset="0"/>
                <a:cs typeface="Times New Roman" pitchFamily="18" charset="0"/>
              </a:rPr>
              <a:t>any</a:t>
            </a:r>
            <a:r>
              <a:rPr sz="2400" spc="65" dirty="0">
                <a:latin typeface="Times New Roman" pitchFamily="18" charset="0"/>
                <a:cs typeface="Times New Roman" pitchFamily="18" charset="0"/>
              </a:rPr>
              <a:t> </a:t>
            </a:r>
            <a:r>
              <a:rPr sz="2400" spc="-35" dirty="0" smtClean="0">
                <a:latin typeface="Times New Roman" pitchFamily="18" charset="0"/>
                <a:cs typeface="Times New Roman" pitchFamily="18" charset="0"/>
              </a:rPr>
              <a:t>country.</a:t>
            </a:r>
            <a:endParaRPr lang="en-US" sz="2400" dirty="0">
              <a:latin typeface="Times New Roman" pitchFamily="18" charset="0"/>
              <a:cs typeface="Times New Roman" pitchFamily="18" charset="0"/>
            </a:endParaRPr>
          </a:p>
          <a:p>
            <a:pPr marL="393700" marR="5080" algn="just">
              <a:lnSpc>
                <a:spcPct val="150000"/>
              </a:lnSpc>
              <a:spcBef>
                <a:spcPts val="95"/>
              </a:spcBef>
            </a:pPr>
            <a:r>
              <a:rPr sz="2400" spc="-5" dirty="0" smtClean="0">
                <a:latin typeface="Times New Roman" pitchFamily="18" charset="0"/>
                <a:cs typeface="Times New Roman" pitchFamily="18" charset="0"/>
              </a:rPr>
              <a:t>Seed </a:t>
            </a:r>
            <a:r>
              <a:rPr sz="2400" spc="-5" dirty="0">
                <a:latin typeface="Times New Roman" pitchFamily="18" charset="0"/>
                <a:cs typeface="Times New Roman" pitchFamily="18" charset="0"/>
              </a:rPr>
              <a:t>is the </a:t>
            </a:r>
            <a:r>
              <a:rPr sz="2400" spc="-10" dirty="0">
                <a:latin typeface="Times New Roman" pitchFamily="18" charset="0"/>
                <a:cs typeface="Times New Roman" pitchFamily="18" charset="0"/>
              </a:rPr>
              <a:t>cheapest </a:t>
            </a:r>
            <a:r>
              <a:rPr sz="2400" spc="-5" dirty="0">
                <a:latin typeface="Times New Roman" pitchFamily="18" charset="0"/>
                <a:cs typeface="Times New Roman" pitchFamily="18" charset="0"/>
              </a:rPr>
              <a:t>and </a:t>
            </a:r>
            <a:r>
              <a:rPr sz="2400" spc="-10" dirty="0">
                <a:latin typeface="Times New Roman" pitchFamily="18" charset="0"/>
                <a:cs typeface="Times New Roman" pitchFamily="18" charset="0"/>
              </a:rPr>
              <a:t>basic input  </a:t>
            </a:r>
            <a:r>
              <a:rPr sz="2400" spc="-25" dirty="0">
                <a:latin typeface="Times New Roman" pitchFamily="18" charset="0"/>
                <a:cs typeface="Times New Roman" pitchFamily="18" charset="0"/>
              </a:rPr>
              <a:t>for </a:t>
            </a:r>
            <a:r>
              <a:rPr sz="2400" spc="-15" dirty="0">
                <a:latin typeface="Times New Roman" pitchFamily="18" charset="0"/>
                <a:cs typeface="Times New Roman" pitchFamily="18" charset="0"/>
              </a:rPr>
              <a:t>sustained </a:t>
            </a:r>
            <a:r>
              <a:rPr sz="2400" spc="-10" dirty="0">
                <a:latin typeface="Times New Roman" pitchFamily="18" charset="0"/>
                <a:cs typeface="Times New Roman" pitchFamily="18" charset="0"/>
              </a:rPr>
              <a:t>agricultural  </a:t>
            </a:r>
            <a:r>
              <a:rPr sz="2400" spc="-15" dirty="0">
                <a:latin typeface="Times New Roman" pitchFamily="18" charset="0"/>
                <a:cs typeface="Times New Roman" pitchFamily="18" charset="0"/>
              </a:rPr>
              <a:t>production. </a:t>
            </a:r>
            <a:r>
              <a:rPr sz="2400" spc="-40" dirty="0">
                <a:latin typeface="Times New Roman" pitchFamily="18" charset="0"/>
                <a:cs typeface="Times New Roman" pitchFamily="18" charset="0"/>
              </a:rPr>
              <a:t>At </a:t>
            </a:r>
            <a:r>
              <a:rPr sz="2400" spc="-5" dirty="0">
                <a:latin typeface="Times New Roman" pitchFamily="18" charset="0"/>
                <a:cs typeface="Times New Roman" pitchFamily="18" charset="0"/>
              </a:rPr>
              <a:t>the time of </a:t>
            </a:r>
            <a:r>
              <a:rPr sz="2400" spc="-10" dirty="0">
                <a:latin typeface="Times New Roman" pitchFamily="18" charset="0"/>
                <a:cs typeface="Times New Roman" pitchFamily="18" charset="0"/>
              </a:rPr>
              <a:t>release of  </a:t>
            </a:r>
            <a:r>
              <a:rPr sz="2400" spc="-5" dirty="0">
                <a:latin typeface="Times New Roman" pitchFamily="18" charset="0"/>
                <a:cs typeface="Times New Roman" pitchFamily="18" charset="0"/>
              </a:rPr>
              <a:t>a </a:t>
            </a:r>
            <a:r>
              <a:rPr sz="2400" spc="-40" dirty="0">
                <a:latin typeface="Times New Roman" pitchFamily="18" charset="0"/>
                <a:cs typeface="Times New Roman" pitchFamily="18" charset="0"/>
              </a:rPr>
              <a:t>variety, </a:t>
            </a:r>
            <a:r>
              <a:rPr sz="2400" spc="-10" dirty="0">
                <a:latin typeface="Times New Roman" pitchFamily="18" charset="0"/>
                <a:cs typeface="Times New Roman" pitchFamily="18" charset="0"/>
              </a:rPr>
              <a:t>small quantity </a:t>
            </a:r>
            <a:r>
              <a:rPr sz="2400" spc="-5" dirty="0">
                <a:latin typeface="Times New Roman" pitchFamily="18" charset="0"/>
                <a:cs typeface="Times New Roman" pitchFamily="18" charset="0"/>
              </a:rPr>
              <a:t>of seed  </a:t>
            </a:r>
            <a:r>
              <a:rPr sz="2400" spc="-10" dirty="0">
                <a:latin typeface="Times New Roman" pitchFamily="18" charset="0"/>
                <a:cs typeface="Times New Roman" pitchFamily="18" charset="0"/>
              </a:rPr>
              <a:t>normally </a:t>
            </a:r>
            <a:r>
              <a:rPr sz="2400" spc="-5" dirty="0">
                <a:latin typeface="Times New Roman" pitchFamily="18" charset="0"/>
                <a:cs typeface="Times New Roman" pitchFamily="18" charset="0"/>
              </a:rPr>
              <a:t>known as nucleus seed </a:t>
            </a:r>
            <a:endParaRPr lang="en-US" sz="2400" spc="-5" dirty="0" smtClean="0">
              <a:latin typeface="Times New Roman" pitchFamily="18" charset="0"/>
              <a:cs typeface="Times New Roman" pitchFamily="18" charset="0"/>
            </a:endParaRPr>
          </a:p>
          <a:p>
            <a:pPr marL="393700" marR="5080" algn="just">
              <a:lnSpc>
                <a:spcPct val="150000"/>
              </a:lnSpc>
              <a:spcBef>
                <a:spcPts val="95"/>
              </a:spcBef>
            </a:pPr>
            <a:r>
              <a:rPr sz="2400" spc="-5" dirty="0" smtClean="0">
                <a:latin typeface="Times New Roman" pitchFamily="18" charset="0"/>
                <a:cs typeface="Times New Roman" pitchFamily="18" charset="0"/>
              </a:rPr>
              <a:t>is  </a:t>
            </a:r>
            <a:r>
              <a:rPr sz="2400" spc="-15" dirty="0">
                <a:latin typeface="Times New Roman" pitchFamily="18" charset="0"/>
                <a:cs typeface="Times New Roman" pitchFamily="18" charset="0"/>
              </a:rPr>
              <a:t>available </a:t>
            </a:r>
            <a:r>
              <a:rPr sz="2400" spc="-5" dirty="0">
                <a:latin typeface="Times New Roman" pitchFamily="18" charset="0"/>
                <a:cs typeface="Times New Roman" pitchFamily="18" charset="0"/>
              </a:rPr>
              <a:t>with the </a:t>
            </a:r>
            <a:r>
              <a:rPr sz="2400" spc="-15" dirty="0">
                <a:latin typeface="Times New Roman" pitchFamily="18" charset="0"/>
                <a:cs typeface="Times New Roman" pitchFamily="18" charset="0"/>
              </a:rPr>
              <a:t>plant </a:t>
            </a:r>
            <a:r>
              <a:rPr sz="2400" spc="-45" dirty="0" smtClean="0">
                <a:latin typeface="Times New Roman" pitchFamily="18" charset="0"/>
                <a:cs typeface="Times New Roman" pitchFamily="18" charset="0"/>
              </a:rPr>
              <a:t>breeder.</a:t>
            </a:r>
            <a:r>
              <a:rPr lang="en-US" sz="2400" spc="-45" dirty="0" smtClean="0">
                <a:latin typeface="Times New Roman" pitchFamily="18" charset="0"/>
                <a:cs typeface="Times New Roman" pitchFamily="18" charset="0"/>
              </a:rPr>
              <a:t> </a:t>
            </a:r>
          </a:p>
          <a:p>
            <a:pPr marL="393700" marR="5080" algn="just">
              <a:lnSpc>
                <a:spcPct val="150000"/>
              </a:lnSpc>
              <a:spcBef>
                <a:spcPts val="95"/>
              </a:spcBef>
            </a:pPr>
            <a:r>
              <a:rPr sz="2400" spc="-10" dirty="0" smtClean="0">
                <a:latin typeface="Times New Roman" pitchFamily="18" charset="0"/>
                <a:cs typeface="Times New Roman" pitchFamily="18" charset="0"/>
              </a:rPr>
              <a:t>Commercial </a:t>
            </a:r>
            <a:r>
              <a:rPr sz="2400" spc="-10" dirty="0">
                <a:latin typeface="Times New Roman" pitchFamily="18" charset="0"/>
                <a:cs typeface="Times New Roman" pitchFamily="18" charset="0"/>
              </a:rPr>
              <a:t>quantity </a:t>
            </a:r>
            <a:r>
              <a:rPr sz="2400" spc="-5" dirty="0">
                <a:latin typeface="Times New Roman" pitchFamily="18" charset="0"/>
                <a:cs typeface="Times New Roman" pitchFamily="18" charset="0"/>
              </a:rPr>
              <a:t>of </a:t>
            </a:r>
            <a:r>
              <a:rPr sz="2400" spc="-5" dirty="0" smtClean="0">
                <a:latin typeface="Times New Roman" pitchFamily="18" charset="0"/>
                <a:cs typeface="Times New Roman" pitchFamily="18" charset="0"/>
              </a:rPr>
              <a:t>seed</a:t>
            </a:r>
            <a:r>
              <a:rPr lang="en-US" sz="2400" spc="-5" dirty="0" smtClean="0">
                <a:latin typeface="Times New Roman" pitchFamily="18" charset="0"/>
                <a:cs typeface="Times New Roman" pitchFamily="18" charset="0"/>
              </a:rPr>
              <a:t> </a:t>
            </a:r>
            <a:r>
              <a:rPr sz="2400" spc="-5" dirty="0" smtClean="0">
                <a:latin typeface="Times New Roman" pitchFamily="18" charset="0"/>
                <a:cs typeface="Times New Roman" pitchFamily="18" charset="0"/>
              </a:rPr>
              <a:t>is</a:t>
            </a:r>
            <a:endParaRPr lang="en-US" sz="2400" spc="-5" dirty="0" smtClean="0">
              <a:latin typeface="Times New Roman" pitchFamily="18" charset="0"/>
              <a:cs typeface="Times New Roman" pitchFamily="18" charset="0"/>
            </a:endParaRPr>
          </a:p>
          <a:p>
            <a:pPr marL="393700" marR="5080" algn="just">
              <a:lnSpc>
                <a:spcPct val="150000"/>
              </a:lnSpc>
              <a:spcBef>
                <a:spcPts val="95"/>
              </a:spcBef>
            </a:pPr>
            <a:r>
              <a:rPr sz="2400" spc="-15" dirty="0" smtClean="0">
                <a:latin typeface="Times New Roman" pitchFamily="18" charset="0"/>
                <a:cs typeface="Times New Roman" pitchFamily="18" charset="0"/>
              </a:rPr>
              <a:t>produced </a:t>
            </a:r>
            <a:r>
              <a:rPr sz="2400" spc="-10" dirty="0">
                <a:latin typeface="Times New Roman" pitchFamily="18" charset="0"/>
                <a:cs typeface="Times New Roman" pitchFamily="18" charset="0"/>
              </a:rPr>
              <a:t>after </a:t>
            </a:r>
            <a:r>
              <a:rPr sz="2400" spc="-5" dirty="0">
                <a:latin typeface="Times New Roman" pitchFamily="18" charset="0"/>
                <a:cs typeface="Times New Roman" pitchFamily="18" charset="0"/>
              </a:rPr>
              <a:t>a </a:t>
            </a:r>
            <a:r>
              <a:rPr sz="2400" spc="-10" dirty="0">
                <a:latin typeface="Times New Roman" pitchFamily="18" charset="0"/>
                <a:cs typeface="Times New Roman" pitchFamily="18" charset="0"/>
              </a:rPr>
              <a:t>series of  </a:t>
            </a:r>
            <a:endParaRPr lang="en-US" sz="2400" spc="-10" dirty="0" smtClean="0">
              <a:latin typeface="Times New Roman" pitchFamily="18" charset="0"/>
              <a:cs typeface="Times New Roman" pitchFamily="18" charset="0"/>
            </a:endParaRPr>
          </a:p>
          <a:p>
            <a:pPr marL="393700" marR="5080" algn="just">
              <a:lnSpc>
                <a:spcPct val="150000"/>
              </a:lnSpc>
              <a:spcBef>
                <a:spcPts val="95"/>
              </a:spcBef>
            </a:pPr>
            <a:r>
              <a:rPr sz="2400" spc="-10" dirty="0" smtClean="0">
                <a:latin typeface="Times New Roman" pitchFamily="18" charset="0"/>
                <a:cs typeface="Times New Roman" pitchFamily="18" charset="0"/>
              </a:rPr>
              <a:t>multiplication</a:t>
            </a:r>
            <a:r>
              <a:rPr sz="2400" spc="25" dirty="0" smtClean="0">
                <a:latin typeface="Times New Roman" pitchFamily="18" charset="0"/>
                <a:cs typeface="Times New Roman" pitchFamily="18" charset="0"/>
              </a:rPr>
              <a:t> </a:t>
            </a:r>
            <a:r>
              <a:rPr sz="2400" spc="-20" dirty="0">
                <a:latin typeface="Times New Roman" pitchFamily="18" charset="0"/>
                <a:cs typeface="Times New Roman" pitchFamily="18" charset="0"/>
              </a:rPr>
              <a:t>steps.</a:t>
            </a:r>
            <a:endParaRPr sz="2400" dirty="0">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215893" y="577722"/>
            <a:ext cx="2712212" cy="567463"/>
          </a:xfrm>
          <a:prstGeom prst="rect">
            <a:avLst/>
          </a:prstGeom>
          <a:solidFill>
            <a:schemeClr val="accent3">
              <a:lumMod val="40000"/>
              <a:lumOff val="60000"/>
            </a:schemeClr>
          </a:solidFill>
          <a:ln>
            <a:solidFill>
              <a:srgbClr val="FF0000"/>
            </a:solidFill>
          </a:ln>
        </p:spPr>
        <p:txBody>
          <a:bodyPr vert="horz" wrap="square" lIns="0" tIns="13335" rIns="0" bIns="0" rtlCol="0">
            <a:spAutoFit/>
          </a:bodyPr>
          <a:lstStyle/>
          <a:p>
            <a:pPr marL="15240" algn="ctr">
              <a:lnSpc>
                <a:spcPct val="100000"/>
              </a:lnSpc>
              <a:spcBef>
                <a:spcPts val="105"/>
              </a:spcBef>
            </a:pPr>
            <a:r>
              <a:rPr sz="3600" dirty="0">
                <a:latin typeface="Times New Roman" pitchFamily="18" charset="0"/>
                <a:cs typeface="Times New Roman" pitchFamily="18" charset="0"/>
              </a:rPr>
              <a:t>SWOT</a:t>
            </a:r>
          </a:p>
        </p:txBody>
      </p:sp>
      <p:sp>
        <p:nvSpPr>
          <p:cNvPr id="3" name="object 3"/>
          <p:cNvSpPr txBox="1"/>
          <p:nvPr/>
        </p:nvSpPr>
        <p:spPr>
          <a:xfrm>
            <a:off x="535940" y="1543663"/>
            <a:ext cx="8075930" cy="3227705"/>
          </a:xfrm>
          <a:prstGeom prst="rect">
            <a:avLst/>
          </a:prstGeom>
        </p:spPr>
        <p:txBody>
          <a:bodyPr vert="horz" wrap="square" lIns="0" tIns="13335" rIns="0" bIns="0" rtlCol="0">
            <a:spAutoFit/>
          </a:bodyPr>
          <a:lstStyle/>
          <a:p>
            <a:pPr marL="355600" marR="5080" indent="-342900" algn="just">
              <a:lnSpc>
                <a:spcPct val="150000"/>
              </a:lnSpc>
              <a:spcBef>
                <a:spcPts val="105"/>
              </a:spcBef>
              <a:buFont typeface="Arial"/>
              <a:buChar char="•"/>
              <a:tabLst>
                <a:tab pos="355600" algn="l"/>
              </a:tabLst>
            </a:pPr>
            <a:r>
              <a:rPr sz="2800" spc="-5" dirty="0">
                <a:latin typeface="Times New Roman"/>
                <a:cs typeface="Times New Roman"/>
              </a:rPr>
              <a:t>Interacting with </a:t>
            </a:r>
            <a:r>
              <a:rPr sz="2800" spc="-10" dirty="0">
                <a:latin typeface="Times New Roman"/>
                <a:cs typeface="Times New Roman"/>
              </a:rPr>
              <a:t>different </a:t>
            </a:r>
            <a:r>
              <a:rPr sz="2800" spc="-5" dirty="0">
                <a:latin typeface="Times New Roman"/>
                <a:cs typeface="Times New Roman"/>
              </a:rPr>
              <a:t>functionaries </a:t>
            </a:r>
            <a:r>
              <a:rPr sz="2800" spc="-10" dirty="0">
                <a:latin typeface="Times New Roman"/>
                <a:cs typeface="Times New Roman"/>
              </a:rPr>
              <a:t>in </a:t>
            </a:r>
            <a:r>
              <a:rPr sz="2800" spc="-5" dirty="0">
                <a:latin typeface="Times New Roman"/>
                <a:cs typeface="Times New Roman"/>
              </a:rPr>
              <a:t>the seed  market </a:t>
            </a:r>
            <a:r>
              <a:rPr sz="2800" dirty="0">
                <a:latin typeface="Times New Roman"/>
                <a:cs typeface="Times New Roman"/>
              </a:rPr>
              <a:t>the </a:t>
            </a:r>
            <a:r>
              <a:rPr sz="2800" spc="-5" dirty="0">
                <a:latin typeface="Times New Roman"/>
                <a:cs typeface="Times New Roman"/>
              </a:rPr>
              <a:t>critical </a:t>
            </a:r>
            <a:r>
              <a:rPr sz="2800" spc="-10" dirty="0">
                <a:latin typeface="Times New Roman"/>
                <a:cs typeface="Times New Roman"/>
              </a:rPr>
              <a:t>gap </a:t>
            </a:r>
            <a:r>
              <a:rPr sz="2800" spc="-5" dirty="0">
                <a:latin typeface="Times New Roman"/>
                <a:cs typeface="Times New Roman"/>
              </a:rPr>
              <a:t>has been analysed within this  section with </a:t>
            </a:r>
            <a:r>
              <a:rPr sz="2800" dirty="0">
                <a:latin typeface="Times New Roman"/>
                <a:cs typeface="Times New Roman"/>
              </a:rPr>
              <a:t>the </a:t>
            </a:r>
            <a:r>
              <a:rPr sz="2800" spc="-5" dirty="0">
                <a:latin typeface="Times New Roman"/>
                <a:cs typeface="Times New Roman"/>
              </a:rPr>
              <a:t>help </a:t>
            </a:r>
            <a:r>
              <a:rPr sz="2800" dirty="0">
                <a:latin typeface="Times New Roman"/>
                <a:cs typeface="Times New Roman"/>
              </a:rPr>
              <a:t>of </a:t>
            </a:r>
            <a:r>
              <a:rPr sz="2800" spc="-5" dirty="0">
                <a:solidFill>
                  <a:srgbClr val="FF0000"/>
                </a:solidFill>
                <a:latin typeface="Times New Roman"/>
                <a:cs typeface="Times New Roman"/>
              </a:rPr>
              <a:t>Strengths, </a:t>
            </a:r>
            <a:r>
              <a:rPr sz="2800" spc="-30" dirty="0">
                <a:solidFill>
                  <a:srgbClr val="FF0000"/>
                </a:solidFill>
                <a:latin typeface="Times New Roman"/>
                <a:cs typeface="Times New Roman"/>
              </a:rPr>
              <a:t>Weakness,  </a:t>
            </a:r>
            <a:r>
              <a:rPr sz="2800" spc="-5" dirty="0">
                <a:solidFill>
                  <a:srgbClr val="FF0000"/>
                </a:solidFill>
                <a:latin typeface="Times New Roman"/>
                <a:cs typeface="Times New Roman"/>
              </a:rPr>
              <a:t>Opportunities </a:t>
            </a:r>
            <a:r>
              <a:rPr sz="2800" spc="-10" dirty="0">
                <a:solidFill>
                  <a:srgbClr val="FF0000"/>
                </a:solidFill>
                <a:latin typeface="Times New Roman"/>
                <a:cs typeface="Times New Roman"/>
              </a:rPr>
              <a:t>and </a:t>
            </a:r>
            <a:r>
              <a:rPr sz="2800" spc="-5" dirty="0">
                <a:solidFill>
                  <a:srgbClr val="FF0000"/>
                </a:solidFill>
                <a:latin typeface="Times New Roman"/>
                <a:cs typeface="Times New Roman"/>
              </a:rPr>
              <a:t>Threats (SWOT) </a:t>
            </a:r>
            <a:r>
              <a:rPr sz="2800" dirty="0">
                <a:latin typeface="Times New Roman"/>
                <a:cs typeface="Times New Roman"/>
              </a:rPr>
              <a:t>tools </a:t>
            </a:r>
            <a:r>
              <a:rPr sz="2800" spc="-5" dirty="0">
                <a:latin typeface="Times New Roman"/>
                <a:cs typeface="Times New Roman"/>
              </a:rPr>
              <a:t>which are  extremely useful </a:t>
            </a:r>
            <a:r>
              <a:rPr sz="2800" dirty="0">
                <a:latin typeface="Times New Roman"/>
                <a:cs typeface="Times New Roman"/>
              </a:rPr>
              <a:t>for </a:t>
            </a:r>
            <a:r>
              <a:rPr sz="2800" spc="-5" dirty="0">
                <a:latin typeface="Times New Roman"/>
                <a:cs typeface="Times New Roman"/>
              </a:rPr>
              <a:t>market</a:t>
            </a:r>
            <a:r>
              <a:rPr sz="2800" spc="15" dirty="0">
                <a:latin typeface="Times New Roman"/>
                <a:cs typeface="Times New Roman"/>
              </a:rPr>
              <a:t> </a:t>
            </a:r>
            <a:r>
              <a:rPr sz="2800" spc="-5" dirty="0">
                <a:latin typeface="Times New Roman"/>
                <a:cs typeface="Times New Roman"/>
              </a:rPr>
              <a:t>development.</a:t>
            </a:r>
            <a:endParaRPr sz="2800">
              <a:latin typeface="Times New Roman"/>
              <a:cs typeface="Times New Roman"/>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p:nvPr/>
        </p:nvSpPr>
        <p:spPr>
          <a:xfrm>
            <a:off x="457200" y="274320"/>
            <a:ext cx="8229600" cy="1143000"/>
          </a:xfrm>
          <a:prstGeom prst="rect">
            <a:avLst/>
          </a:prstGeom>
          <a:solidFill>
            <a:schemeClr val="accent3">
              <a:lumMod val="40000"/>
              <a:lumOff val="60000"/>
            </a:schemeClr>
          </a:solidFill>
          <a:ln w="9144">
            <a:solidFill>
              <a:srgbClr val="FF0000"/>
            </a:solidFill>
          </a:ln>
        </p:spPr>
        <p:txBody>
          <a:bodyPr vert="horz" wrap="square" lIns="0" tIns="0" rIns="0" bIns="0" rtlCol="0">
            <a:spAutoFit/>
          </a:bodyPr>
          <a:lstStyle/>
          <a:p>
            <a:pPr algn="ctr">
              <a:lnSpc>
                <a:spcPts val="4370"/>
              </a:lnSpc>
            </a:pPr>
            <a:r>
              <a:rPr sz="4000" spc="-5" dirty="0">
                <a:latin typeface="Times New Roman" pitchFamily="18" charset="0"/>
                <a:cs typeface="Times New Roman" pitchFamily="18" charset="0"/>
              </a:rPr>
              <a:t>The </a:t>
            </a:r>
            <a:r>
              <a:rPr sz="4000" dirty="0">
                <a:latin typeface="Times New Roman" pitchFamily="18" charset="0"/>
                <a:cs typeface="Times New Roman" pitchFamily="18" charset="0"/>
              </a:rPr>
              <a:t>twenty-first </a:t>
            </a:r>
            <a:r>
              <a:rPr sz="4000" spc="-5" dirty="0">
                <a:latin typeface="Times New Roman" pitchFamily="18" charset="0"/>
                <a:cs typeface="Times New Roman" pitchFamily="18" charset="0"/>
              </a:rPr>
              <a:t>century belongs</a:t>
            </a:r>
            <a:r>
              <a:rPr sz="4000" spc="-10" dirty="0">
                <a:latin typeface="Times New Roman" pitchFamily="18" charset="0"/>
                <a:cs typeface="Times New Roman" pitchFamily="18" charset="0"/>
              </a:rPr>
              <a:t> </a:t>
            </a:r>
            <a:r>
              <a:rPr sz="4000" spc="-5" dirty="0">
                <a:latin typeface="Times New Roman" pitchFamily="18" charset="0"/>
                <a:cs typeface="Times New Roman" pitchFamily="18" charset="0"/>
              </a:rPr>
              <a:t>to</a:t>
            </a:r>
            <a:endParaRPr sz="4000">
              <a:latin typeface="Times New Roman" pitchFamily="18" charset="0"/>
              <a:cs typeface="Times New Roman" pitchFamily="18" charset="0"/>
            </a:endParaRPr>
          </a:p>
          <a:p>
            <a:pPr algn="ctr">
              <a:lnSpc>
                <a:spcPts val="4630"/>
              </a:lnSpc>
            </a:pPr>
            <a:r>
              <a:rPr sz="4000" spc="-5" dirty="0">
                <a:latin typeface="Times New Roman" pitchFamily="18" charset="0"/>
                <a:cs typeface="Times New Roman" pitchFamily="18" charset="0"/>
              </a:rPr>
              <a:t>entrepreneurs across the</a:t>
            </a:r>
            <a:r>
              <a:rPr sz="4000" spc="5" dirty="0">
                <a:latin typeface="Times New Roman" pitchFamily="18" charset="0"/>
                <a:cs typeface="Times New Roman" pitchFamily="18" charset="0"/>
              </a:rPr>
              <a:t> </a:t>
            </a:r>
            <a:r>
              <a:rPr sz="4000" dirty="0">
                <a:latin typeface="Times New Roman" pitchFamily="18" charset="0"/>
                <a:cs typeface="Times New Roman" pitchFamily="18" charset="0"/>
              </a:rPr>
              <a:t>globe.</a:t>
            </a:r>
            <a:endParaRPr sz="4000">
              <a:latin typeface="Times New Roman" pitchFamily="18" charset="0"/>
              <a:cs typeface="Times New Roman" pitchFamily="18" charset="0"/>
            </a:endParaRPr>
          </a:p>
        </p:txBody>
      </p:sp>
      <p:sp>
        <p:nvSpPr>
          <p:cNvPr id="7" name="object 7"/>
          <p:cNvSpPr txBox="1"/>
          <p:nvPr/>
        </p:nvSpPr>
        <p:spPr>
          <a:xfrm>
            <a:off x="459740" y="1621281"/>
            <a:ext cx="8150859" cy="1818005"/>
          </a:xfrm>
          <a:prstGeom prst="rect">
            <a:avLst/>
          </a:prstGeom>
        </p:spPr>
        <p:txBody>
          <a:bodyPr vert="horz" wrap="square" lIns="0" tIns="12065" rIns="0" bIns="0" rtlCol="0">
            <a:spAutoFit/>
          </a:bodyPr>
          <a:lstStyle/>
          <a:p>
            <a:pPr marL="355600" marR="6350" indent="-342900">
              <a:lnSpc>
                <a:spcPct val="100000"/>
              </a:lnSpc>
              <a:spcBef>
                <a:spcPts val="95"/>
              </a:spcBef>
              <a:buFont typeface="Arial"/>
              <a:buChar char="•"/>
              <a:tabLst>
                <a:tab pos="354965" algn="l"/>
                <a:tab pos="355600" algn="l"/>
                <a:tab pos="1391920" algn="l"/>
                <a:tab pos="1839595" algn="l"/>
                <a:tab pos="2443480" algn="l"/>
                <a:tab pos="3600450" algn="l"/>
                <a:tab pos="4243705" algn="l"/>
                <a:tab pos="4845685" algn="l"/>
                <a:tab pos="7404734" algn="l"/>
              </a:tabLst>
            </a:pPr>
            <a:r>
              <a:rPr sz="2800" spc="-5" dirty="0">
                <a:latin typeface="Times New Roman" pitchFamily="18" charset="0"/>
                <a:cs typeface="Times New Roman" pitchFamily="18" charset="0"/>
              </a:rPr>
              <a:t>Never	in	t</a:t>
            </a:r>
            <a:r>
              <a:rPr sz="2800" dirty="0">
                <a:latin typeface="Times New Roman" pitchFamily="18" charset="0"/>
                <a:cs typeface="Times New Roman" pitchFamily="18" charset="0"/>
              </a:rPr>
              <a:t>h</a:t>
            </a:r>
            <a:r>
              <a:rPr sz="2800" spc="-5" dirty="0">
                <a:latin typeface="Times New Roman" pitchFamily="18" charset="0"/>
                <a:cs typeface="Times New Roman" pitchFamily="18" charset="0"/>
              </a:rPr>
              <a:t>e</a:t>
            </a:r>
            <a:r>
              <a:rPr sz="2800" dirty="0">
                <a:latin typeface="Times New Roman" pitchFamily="18" charset="0"/>
                <a:cs typeface="Times New Roman" pitchFamily="18" charset="0"/>
              </a:rPr>
              <a:t>	h</a:t>
            </a:r>
            <a:r>
              <a:rPr sz="2800" spc="-5" dirty="0">
                <a:latin typeface="Times New Roman" pitchFamily="18" charset="0"/>
                <a:cs typeface="Times New Roman" pitchFamily="18" charset="0"/>
              </a:rPr>
              <a:t>ist</a:t>
            </a:r>
            <a:r>
              <a:rPr sz="2800" dirty="0">
                <a:latin typeface="Times New Roman" pitchFamily="18" charset="0"/>
                <a:cs typeface="Times New Roman" pitchFamily="18" charset="0"/>
              </a:rPr>
              <a:t>o</a:t>
            </a:r>
            <a:r>
              <a:rPr sz="2800" spc="-5" dirty="0">
                <a:latin typeface="Times New Roman" pitchFamily="18" charset="0"/>
                <a:cs typeface="Times New Roman" pitchFamily="18" charset="0"/>
              </a:rPr>
              <a:t>ry</a:t>
            </a:r>
            <a:r>
              <a:rPr sz="2800" dirty="0">
                <a:latin typeface="Times New Roman" pitchFamily="18" charset="0"/>
                <a:cs typeface="Times New Roman" pitchFamily="18" charset="0"/>
              </a:rPr>
              <a:t>	</a:t>
            </a:r>
            <a:r>
              <a:rPr sz="2800" spc="-5" dirty="0">
                <a:latin typeface="Times New Roman" pitchFamily="18" charset="0"/>
                <a:cs typeface="Times New Roman" pitchFamily="18" charset="0"/>
              </a:rPr>
              <a:t>has</a:t>
            </a:r>
            <a:r>
              <a:rPr sz="2800" dirty="0">
                <a:latin typeface="Times New Roman" pitchFamily="18" charset="0"/>
                <a:cs typeface="Times New Roman" pitchFamily="18" charset="0"/>
              </a:rPr>
              <a:t>	</a:t>
            </a:r>
            <a:r>
              <a:rPr sz="2800" spc="-5" dirty="0">
                <a:latin typeface="Times New Roman" pitchFamily="18" charset="0"/>
                <a:cs typeface="Times New Roman" pitchFamily="18" charset="0"/>
              </a:rPr>
              <a:t>t</a:t>
            </a:r>
            <a:r>
              <a:rPr sz="2800" dirty="0">
                <a:latin typeface="Times New Roman" pitchFamily="18" charset="0"/>
                <a:cs typeface="Times New Roman" pitchFamily="18" charset="0"/>
              </a:rPr>
              <a:t>h</a:t>
            </a:r>
            <a:r>
              <a:rPr sz="2800" spc="-5" dirty="0">
                <a:latin typeface="Times New Roman" pitchFamily="18" charset="0"/>
                <a:cs typeface="Times New Roman" pitchFamily="18" charset="0"/>
              </a:rPr>
              <a:t>e</a:t>
            </a:r>
            <a:r>
              <a:rPr sz="2800" dirty="0">
                <a:latin typeface="Times New Roman" pitchFamily="18" charset="0"/>
                <a:cs typeface="Times New Roman" pitchFamily="18" charset="0"/>
              </a:rPr>
              <a:t>	</a:t>
            </a:r>
            <a:r>
              <a:rPr sz="2800" spc="-5" dirty="0">
                <a:latin typeface="Times New Roman" pitchFamily="18" charset="0"/>
                <a:cs typeface="Times New Roman" pitchFamily="18" charset="0"/>
              </a:rPr>
              <a:t>entre</a:t>
            </a:r>
            <a:r>
              <a:rPr sz="2800" dirty="0">
                <a:latin typeface="Times New Roman" pitchFamily="18" charset="0"/>
                <a:cs typeface="Times New Roman" pitchFamily="18" charset="0"/>
              </a:rPr>
              <a:t>p</a:t>
            </a:r>
            <a:r>
              <a:rPr sz="2800" spc="-5" dirty="0">
                <a:latin typeface="Times New Roman" pitchFamily="18" charset="0"/>
                <a:cs typeface="Times New Roman" pitchFamily="18" charset="0"/>
              </a:rPr>
              <a:t>reneu</a:t>
            </a:r>
            <a:r>
              <a:rPr sz="2800" dirty="0">
                <a:latin typeface="Times New Roman" pitchFamily="18" charset="0"/>
                <a:cs typeface="Times New Roman" pitchFamily="18" charset="0"/>
              </a:rPr>
              <a:t>r</a:t>
            </a:r>
            <a:r>
              <a:rPr sz="2800" spc="-5" dirty="0">
                <a:latin typeface="Times New Roman" pitchFamily="18" charset="0"/>
                <a:cs typeface="Times New Roman" pitchFamily="18" charset="0"/>
              </a:rPr>
              <a:t>s</a:t>
            </a:r>
            <a:r>
              <a:rPr sz="2800" dirty="0">
                <a:latin typeface="Times New Roman" pitchFamily="18" charset="0"/>
                <a:cs typeface="Times New Roman" pitchFamily="18" charset="0"/>
              </a:rPr>
              <a:t>h</a:t>
            </a:r>
            <a:r>
              <a:rPr sz="2800" spc="-15" dirty="0">
                <a:latin typeface="Times New Roman" pitchFamily="18" charset="0"/>
                <a:cs typeface="Times New Roman" pitchFamily="18" charset="0"/>
              </a:rPr>
              <a:t>i</a:t>
            </a:r>
            <a:r>
              <a:rPr sz="2800" spc="-5" dirty="0">
                <a:latin typeface="Times New Roman" pitchFamily="18" charset="0"/>
                <a:cs typeface="Times New Roman" pitchFamily="18" charset="0"/>
              </a:rPr>
              <a:t>p</a:t>
            </a:r>
            <a:r>
              <a:rPr sz="2800" dirty="0">
                <a:latin typeface="Times New Roman" pitchFamily="18" charset="0"/>
                <a:cs typeface="Times New Roman" pitchFamily="18" charset="0"/>
              </a:rPr>
              <a:t>	</a:t>
            </a:r>
            <a:r>
              <a:rPr sz="2800" spc="-5" dirty="0">
                <a:latin typeface="Times New Roman" pitchFamily="18" charset="0"/>
                <a:cs typeface="Times New Roman" pitchFamily="18" charset="0"/>
              </a:rPr>
              <a:t>spir</a:t>
            </a:r>
            <a:r>
              <a:rPr sz="2800" dirty="0">
                <a:latin typeface="Times New Roman" pitchFamily="18" charset="0"/>
                <a:cs typeface="Times New Roman" pitchFamily="18" charset="0"/>
              </a:rPr>
              <a:t>i</a:t>
            </a:r>
            <a:r>
              <a:rPr sz="2800" spc="-5" dirty="0">
                <a:latin typeface="Times New Roman" pitchFamily="18" charset="0"/>
                <a:cs typeface="Times New Roman" pitchFamily="18" charset="0"/>
              </a:rPr>
              <a:t>t  been more</a:t>
            </a:r>
            <a:r>
              <a:rPr sz="2800" dirty="0">
                <a:latin typeface="Times New Roman" pitchFamily="18" charset="0"/>
                <a:cs typeface="Times New Roman" pitchFamily="18" charset="0"/>
              </a:rPr>
              <a:t> </a:t>
            </a:r>
            <a:r>
              <a:rPr sz="2800" spc="-5" dirty="0">
                <a:latin typeface="Times New Roman" pitchFamily="18" charset="0"/>
                <a:cs typeface="Times New Roman" pitchFamily="18" charset="0"/>
              </a:rPr>
              <a:t>alive.</a:t>
            </a:r>
            <a:endParaRPr sz="2800" dirty="0">
              <a:latin typeface="Times New Roman" pitchFamily="18" charset="0"/>
              <a:cs typeface="Times New Roman" pitchFamily="18" charset="0"/>
            </a:endParaRPr>
          </a:p>
          <a:p>
            <a:pPr marL="355600" marR="5080" indent="-342900">
              <a:lnSpc>
                <a:spcPct val="100000"/>
              </a:lnSpc>
              <a:spcBef>
                <a:spcPts val="675"/>
              </a:spcBef>
              <a:buFont typeface="Arial"/>
              <a:buChar char="•"/>
              <a:tabLst>
                <a:tab pos="354965" algn="l"/>
                <a:tab pos="355600" algn="l"/>
                <a:tab pos="1370330" algn="l"/>
                <a:tab pos="1556385" algn="l"/>
                <a:tab pos="2234565" algn="l"/>
                <a:tab pos="2666365" algn="l"/>
                <a:tab pos="3196590" algn="l"/>
                <a:tab pos="3670300" algn="l"/>
                <a:tab pos="4241800" algn="l"/>
                <a:tab pos="4769485" algn="l"/>
                <a:tab pos="4908550" algn="l"/>
                <a:tab pos="5398770" algn="l"/>
                <a:tab pos="6720840" algn="l"/>
                <a:tab pos="7190105" algn="l"/>
                <a:tab pos="7604759" algn="l"/>
                <a:tab pos="7680959" algn="l"/>
              </a:tabLst>
            </a:pPr>
            <a:r>
              <a:rPr sz="2800" spc="-5" dirty="0" smtClean="0">
                <a:latin typeface="Times New Roman" pitchFamily="18" charset="0"/>
                <a:cs typeface="Times New Roman" pitchFamily="18" charset="0"/>
              </a:rPr>
              <a:t>Nation		st</a:t>
            </a:r>
            <a:r>
              <a:rPr sz="2800" spc="-20" dirty="0" smtClean="0">
                <a:latin typeface="Times New Roman" pitchFamily="18" charset="0"/>
                <a:cs typeface="Times New Roman" pitchFamily="18" charset="0"/>
              </a:rPr>
              <a:t>a</a:t>
            </a:r>
            <a:r>
              <a:rPr sz="2800" spc="-5" dirty="0" smtClean="0">
                <a:latin typeface="Times New Roman" pitchFamily="18" charset="0"/>
                <a:cs typeface="Times New Roman" pitchFamily="18" charset="0"/>
              </a:rPr>
              <a:t>tes,</a:t>
            </a:r>
            <a:r>
              <a:rPr sz="2800" dirty="0" smtClean="0">
                <a:latin typeface="Times New Roman" pitchFamily="18" charset="0"/>
                <a:cs typeface="Times New Roman" pitchFamily="18" charset="0"/>
              </a:rPr>
              <a:t>	</a:t>
            </a:r>
            <a:r>
              <a:rPr sz="2800" spc="-5" dirty="0" smtClean="0">
                <a:latin typeface="Times New Roman" pitchFamily="18" charset="0"/>
                <a:cs typeface="Times New Roman" pitchFamily="18" charset="0"/>
              </a:rPr>
              <a:t>i</a:t>
            </a:r>
            <a:r>
              <a:rPr sz="2800" dirty="0" smtClean="0">
                <a:latin typeface="Times New Roman" pitchFamily="18" charset="0"/>
                <a:cs typeface="Times New Roman" pitchFamily="18" charset="0"/>
              </a:rPr>
              <a:t>n</a:t>
            </a:r>
            <a:r>
              <a:rPr sz="2800" spc="-5" dirty="0" smtClean="0">
                <a:latin typeface="Times New Roman" pitchFamily="18" charset="0"/>
                <a:cs typeface="Times New Roman" pitchFamily="18" charset="0"/>
              </a:rPr>
              <a:t>c</a:t>
            </a:r>
            <a:r>
              <a:rPr sz="2800" spc="-20" dirty="0" smtClean="0">
                <a:latin typeface="Times New Roman" pitchFamily="18" charset="0"/>
                <a:cs typeface="Times New Roman" pitchFamily="18" charset="0"/>
              </a:rPr>
              <a:t>l</a:t>
            </a:r>
            <a:r>
              <a:rPr sz="2800" spc="-5" dirty="0" smtClean="0">
                <a:latin typeface="Times New Roman" pitchFamily="18" charset="0"/>
                <a:cs typeface="Times New Roman" pitchFamily="18" charset="0"/>
              </a:rPr>
              <a:t>u</a:t>
            </a:r>
            <a:r>
              <a:rPr sz="2800" dirty="0" smtClean="0">
                <a:latin typeface="Times New Roman" pitchFamily="18" charset="0"/>
                <a:cs typeface="Times New Roman" pitchFamily="18" charset="0"/>
              </a:rPr>
              <a:t>d</a:t>
            </a:r>
            <a:r>
              <a:rPr sz="2800" spc="-5" dirty="0" smtClean="0">
                <a:latin typeface="Times New Roman" pitchFamily="18" charset="0"/>
                <a:cs typeface="Times New Roman" pitchFamily="18" charset="0"/>
              </a:rPr>
              <a:t>ing</a:t>
            </a:r>
            <a:r>
              <a:rPr sz="2800" dirty="0" smtClean="0">
                <a:latin typeface="Times New Roman" pitchFamily="18" charset="0"/>
                <a:cs typeface="Times New Roman" pitchFamily="18" charset="0"/>
              </a:rPr>
              <a:t>	</a:t>
            </a:r>
            <a:r>
              <a:rPr sz="2800" spc="-5" dirty="0" smtClean="0">
                <a:latin typeface="Times New Roman" pitchFamily="18" charset="0"/>
                <a:cs typeface="Times New Roman" pitchFamily="18" charset="0"/>
              </a:rPr>
              <a:t>t</a:t>
            </a:r>
            <a:r>
              <a:rPr sz="2800" dirty="0" smtClean="0">
                <a:latin typeface="Times New Roman" pitchFamily="18" charset="0"/>
                <a:cs typeface="Times New Roman" pitchFamily="18" charset="0"/>
              </a:rPr>
              <a:t>h</a:t>
            </a:r>
            <a:r>
              <a:rPr sz="2800" spc="-5" dirty="0" smtClean="0">
                <a:latin typeface="Times New Roman" pitchFamily="18" charset="0"/>
                <a:cs typeface="Times New Roman" pitchFamily="18" charset="0"/>
              </a:rPr>
              <a:t>e</a:t>
            </a:r>
            <a:r>
              <a:rPr sz="2800" dirty="0" smtClean="0">
                <a:latin typeface="Times New Roman" pitchFamily="18" charset="0"/>
                <a:cs typeface="Times New Roman" pitchFamily="18" charset="0"/>
              </a:rPr>
              <a:t>		</a:t>
            </a:r>
            <a:r>
              <a:rPr sz="2800" spc="-5" dirty="0" smtClean="0">
                <a:latin typeface="Times New Roman" pitchFamily="18" charset="0"/>
                <a:cs typeface="Times New Roman" pitchFamily="18" charset="0"/>
              </a:rPr>
              <a:t>devel</a:t>
            </a:r>
            <a:r>
              <a:rPr sz="2800" dirty="0" smtClean="0">
                <a:latin typeface="Times New Roman" pitchFamily="18" charset="0"/>
                <a:cs typeface="Times New Roman" pitchFamily="18" charset="0"/>
              </a:rPr>
              <a:t>o</a:t>
            </a:r>
            <a:r>
              <a:rPr sz="2800" spc="-5" dirty="0" smtClean="0">
                <a:latin typeface="Times New Roman" pitchFamily="18" charset="0"/>
                <a:cs typeface="Times New Roman" pitchFamily="18" charset="0"/>
              </a:rPr>
              <a:t>p</a:t>
            </a:r>
            <a:r>
              <a:rPr sz="2800" spc="-20" dirty="0" smtClean="0">
                <a:latin typeface="Times New Roman" pitchFamily="18" charset="0"/>
                <a:cs typeface="Times New Roman" pitchFamily="18" charset="0"/>
              </a:rPr>
              <a:t>i</a:t>
            </a:r>
            <a:r>
              <a:rPr sz="2800" spc="-5" dirty="0" smtClean="0">
                <a:latin typeface="Times New Roman" pitchFamily="18" charset="0"/>
                <a:cs typeface="Times New Roman" pitchFamily="18" charset="0"/>
              </a:rPr>
              <a:t>ng</a:t>
            </a:r>
            <a:r>
              <a:rPr sz="2800" dirty="0" smtClean="0">
                <a:latin typeface="Times New Roman" pitchFamily="18" charset="0"/>
                <a:cs typeface="Times New Roman" pitchFamily="18" charset="0"/>
              </a:rPr>
              <a:t>	</a:t>
            </a:r>
            <a:r>
              <a:rPr sz="2800" spc="-5" dirty="0" smtClean="0">
                <a:latin typeface="Times New Roman" pitchFamily="18" charset="0"/>
                <a:cs typeface="Times New Roman" pitchFamily="18" charset="0"/>
              </a:rPr>
              <a:t>o</a:t>
            </a:r>
            <a:r>
              <a:rPr sz="2800" dirty="0" smtClean="0">
                <a:latin typeface="Times New Roman" pitchFamily="18" charset="0"/>
                <a:cs typeface="Times New Roman" pitchFamily="18" charset="0"/>
              </a:rPr>
              <a:t>n</a:t>
            </a:r>
            <a:r>
              <a:rPr sz="2800" spc="-5" dirty="0" smtClean="0">
                <a:latin typeface="Times New Roman" pitchFamily="18" charset="0"/>
                <a:cs typeface="Times New Roman" pitchFamily="18" charset="0"/>
              </a:rPr>
              <a:t>es</a:t>
            </a:r>
            <a:r>
              <a:rPr sz="2800" dirty="0" smtClean="0">
                <a:latin typeface="Times New Roman" pitchFamily="18" charset="0"/>
                <a:cs typeface="Times New Roman" pitchFamily="18" charset="0"/>
              </a:rPr>
              <a:t>	</a:t>
            </a:r>
            <a:r>
              <a:rPr sz="2800" spc="-5" dirty="0" smtClean="0">
                <a:latin typeface="Times New Roman" pitchFamily="18" charset="0"/>
                <a:cs typeface="Times New Roman" pitchFamily="18" charset="0"/>
              </a:rPr>
              <a:t>like  I</a:t>
            </a:r>
            <a:r>
              <a:rPr sz="2800" dirty="0" smtClean="0">
                <a:latin typeface="Times New Roman" pitchFamily="18" charset="0"/>
                <a:cs typeface="Times New Roman" pitchFamily="18" charset="0"/>
              </a:rPr>
              <a:t>n</a:t>
            </a:r>
            <a:r>
              <a:rPr sz="2800" spc="-5" dirty="0" smtClean="0">
                <a:latin typeface="Times New Roman" pitchFamily="18" charset="0"/>
                <a:cs typeface="Times New Roman" pitchFamily="18" charset="0"/>
              </a:rPr>
              <a:t>d</a:t>
            </a:r>
            <a:r>
              <a:rPr sz="2800" dirty="0" smtClean="0">
                <a:latin typeface="Times New Roman" pitchFamily="18" charset="0"/>
                <a:cs typeface="Times New Roman" pitchFamily="18" charset="0"/>
              </a:rPr>
              <a:t>i</a:t>
            </a:r>
            <a:r>
              <a:rPr sz="2800" spc="-5" dirty="0" smtClean="0">
                <a:latin typeface="Times New Roman" pitchFamily="18" charset="0"/>
                <a:cs typeface="Times New Roman" pitchFamily="18" charset="0"/>
              </a:rPr>
              <a:t>a,</a:t>
            </a:r>
            <a:r>
              <a:rPr sz="2800" dirty="0" smtClean="0">
                <a:latin typeface="Times New Roman" pitchFamily="18" charset="0"/>
                <a:cs typeface="Times New Roman" pitchFamily="18" charset="0"/>
              </a:rPr>
              <a:t>	</a:t>
            </a:r>
            <a:r>
              <a:rPr sz="2800" spc="-5" dirty="0" smtClean="0">
                <a:latin typeface="Times New Roman" pitchFamily="18" charset="0"/>
                <a:cs typeface="Times New Roman" pitchFamily="18" charset="0"/>
              </a:rPr>
              <a:t>have</a:t>
            </a:r>
            <a:r>
              <a:rPr sz="2800" dirty="0" smtClean="0">
                <a:latin typeface="Times New Roman" pitchFamily="18" charset="0"/>
                <a:cs typeface="Times New Roman" pitchFamily="18" charset="0"/>
              </a:rPr>
              <a:t>	</a:t>
            </a:r>
            <a:r>
              <a:rPr sz="2800" spc="-5" dirty="0" smtClean="0">
                <a:latin typeface="Times New Roman" pitchFamily="18" charset="0"/>
                <a:cs typeface="Times New Roman" pitchFamily="18" charset="0"/>
              </a:rPr>
              <a:t>co</a:t>
            </a:r>
            <a:r>
              <a:rPr sz="2800" spc="-20" dirty="0" smtClean="0">
                <a:latin typeface="Times New Roman" pitchFamily="18" charset="0"/>
                <a:cs typeface="Times New Roman" pitchFamily="18" charset="0"/>
              </a:rPr>
              <a:t>m</a:t>
            </a:r>
            <a:r>
              <a:rPr sz="2800" spc="-5" dirty="0" smtClean="0">
                <a:latin typeface="Times New Roman" pitchFamily="18" charset="0"/>
                <a:cs typeface="Times New Roman" pitchFamily="18" charset="0"/>
              </a:rPr>
              <a:t>e</a:t>
            </a:r>
            <a:r>
              <a:rPr sz="2800" dirty="0" smtClean="0">
                <a:latin typeface="Times New Roman" pitchFamily="18" charset="0"/>
                <a:cs typeface="Times New Roman" pitchFamily="18" charset="0"/>
              </a:rPr>
              <a:t>	</a:t>
            </a:r>
            <a:r>
              <a:rPr sz="2800" spc="5" dirty="0" smtClean="0">
                <a:latin typeface="Times New Roman" pitchFamily="18" charset="0"/>
                <a:cs typeface="Times New Roman" pitchFamily="18" charset="0"/>
              </a:rPr>
              <a:t>t</a:t>
            </a:r>
            <a:r>
              <a:rPr sz="2800" spc="-5" dirty="0" smtClean="0">
                <a:latin typeface="Times New Roman" pitchFamily="18" charset="0"/>
                <a:cs typeface="Times New Roman" pitchFamily="18" charset="0"/>
              </a:rPr>
              <a:t>o</a:t>
            </a:r>
            <a:r>
              <a:rPr sz="2800" dirty="0" smtClean="0">
                <a:latin typeface="Times New Roman" pitchFamily="18" charset="0"/>
                <a:cs typeface="Times New Roman" pitchFamily="18" charset="0"/>
              </a:rPr>
              <a:t>	</a:t>
            </a:r>
            <a:r>
              <a:rPr sz="2800" spc="-5" dirty="0" smtClean="0">
                <a:latin typeface="Times New Roman" pitchFamily="18" charset="0"/>
                <a:cs typeface="Times New Roman" pitchFamily="18" charset="0"/>
              </a:rPr>
              <a:t>a</a:t>
            </a:r>
            <a:r>
              <a:rPr sz="2800" spc="-20" dirty="0" smtClean="0">
                <a:latin typeface="Times New Roman" pitchFamily="18" charset="0"/>
                <a:cs typeface="Times New Roman" pitchFamily="18" charset="0"/>
              </a:rPr>
              <a:t>c</a:t>
            </a:r>
            <a:r>
              <a:rPr sz="2800" spc="-5" dirty="0" smtClean="0">
                <a:latin typeface="Times New Roman" pitchFamily="18" charset="0"/>
                <a:cs typeface="Times New Roman" pitchFamily="18" charset="0"/>
              </a:rPr>
              <a:t>c</a:t>
            </a:r>
            <a:r>
              <a:rPr sz="2800" spc="-20" dirty="0" smtClean="0">
                <a:latin typeface="Times New Roman" pitchFamily="18" charset="0"/>
                <a:cs typeface="Times New Roman" pitchFamily="18" charset="0"/>
              </a:rPr>
              <a:t>e</a:t>
            </a:r>
            <a:r>
              <a:rPr sz="2800" spc="-5" dirty="0" smtClean="0">
                <a:latin typeface="Times New Roman" pitchFamily="18" charset="0"/>
                <a:cs typeface="Times New Roman" pitchFamily="18" charset="0"/>
              </a:rPr>
              <a:t>pt</a:t>
            </a:r>
            <a:r>
              <a:rPr sz="2800" dirty="0" smtClean="0">
                <a:latin typeface="Times New Roman" pitchFamily="18" charset="0"/>
                <a:cs typeface="Times New Roman" pitchFamily="18" charset="0"/>
              </a:rPr>
              <a:t>	</a:t>
            </a:r>
            <a:r>
              <a:rPr sz="2800" spc="-5" dirty="0" smtClean="0">
                <a:latin typeface="Times New Roman" pitchFamily="18" charset="0"/>
                <a:cs typeface="Times New Roman" pitchFamily="18" charset="0"/>
              </a:rPr>
              <a:t>t</a:t>
            </a:r>
            <a:r>
              <a:rPr sz="2800" dirty="0" smtClean="0">
                <a:latin typeface="Times New Roman" pitchFamily="18" charset="0"/>
                <a:cs typeface="Times New Roman" pitchFamily="18" charset="0"/>
              </a:rPr>
              <a:t>h</a:t>
            </a:r>
            <a:r>
              <a:rPr sz="2800" spc="-5" dirty="0" smtClean="0">
                <a:latin typeface="Times New Roman" pitchFamily="18" charset="0"/>
                <a:cs typeface="Times New Roman" pitchFamily="18" charset="0"/>
              </a:rPr>
              <a:t>e</a:t>
            </a:r>
            <a:r>
              <a:rPr sz="2800" dirty="0" smtClean="0">
                <a:latin typeface="Times New Roman" pitchFamily="18" charset="0"/>
                <a:cs typeface="Times New Roman" pitchFamily="18" charset="0"/>
              </a:rPr>
              <a:t>	</a:t>
            </a:r>
            <a:r>
              <a:rPr sz="2800" spc="-5" dirty="0" smtClean="0">
                <a:latin typeface="Times New Roman" pitchFamily="18" charset="0"/>
                <a:cs typeface="Times New Roman" pitchFamily="18" charset="0"/>
              </a:rPr>
              <a:t>i</a:t>
            </a:r>
            <a:r>
              <a:rPr sz="2800" spc="-20" dirty="0" smtClean="0">
                <a:latin typeface="Times New Roman" pitchFamily="18" charset="0"/>
                <a:cs typeface="Times New Roman" pitchFamily="18" charset="0"/>
              </a:rPr>
              <a:t>m</a:t>
            </a:r>
            <a:r>
              <a:rPr sz="2800" spc="-5" dirty="0" smtClean="0">
                <a:latin typeface="Times New Roman" pitchFamily="18" charset="0"/>
                <a:cs typeface="Times New Roman" pitchFamily="18" charset="0"/>
              </a:rPr>
              <a:t>p</a:t>
            </a:r>
            <a:r>
              <a:rPr sz="2800" dirty="0" smtClean="0">
                <a:latin typeface="Times New Roman" pitchFamily="18" charset="0"/>
                <a:cs typeface="Times New Roman" pitchFamily="18" charset="0"/>
              </a:rPr>
              <a:t>o</a:t>
            </a:r>
            <a:r>
              <a:rPr sz="2800" spc="-5" dirty="0" smtClean="0">
                <a:latin typeface="Times New Roman" pitchFamily="18" charset="0"/>
                <a:cs typeface="Times New Roman" pitchFamily="18" charset="0"/>
              </a:rPr>
              <a:t>rtance</a:t>
            </a:r>
            <a:r>
              <a:rPr sz="2800" dirty="0" smtClean="0">
                <a:latin typeface="Times New Roman" pitchFamily="18" charset="0"/>
                <a:cs typeface="Times New Roman" pitchFamily="18" charset="0"/>
              </a:rPr>
              <a:t>	o</a:t>
            </a:r>
            <a:r>
              <a:rPr sz="2800" spc="-5" dirty="0" smtClean="0">
                <a:latin typeface="Times New Roman" pitchFamily="18" charset="0"/>
                <a:cs typeface="Times New Roman" pitchFamily="18" charset="0"/>
              </a:rPr>
              <a:t>f</a:t>
            </a:r>
            <a:r>
              <a:rPr sz="2800" dirty="0" smtClean="0">
                <a:latin typeface="Times New Roman" pitchFamily="18" charset="0"/>
                <a:cs typeface="Times New Roman" pitchFamily="18" charset="0"/>
              </a:rPr>
              <a:t>		</a:t>
            </a:r>
            <a:r>
              <a:rPr sz="2800" spc="5" dirty="0" smtClean="0">
                <a:latin typeface="Times New Roman" pitchFamily="18" charset="0"/>
                <a:cs typeface="Times New Roman" pitchFamily="18" charset="0"/>
              </a:rPr>
              <a:t>j</a:t>
            </a:r>
            <a:r>
              <a:rPr sz="2800" spc="-5" dirty="0" smtClean="0">
                <a:latin typeface="Times New Roman" pitchFamily="18" charset="0"/>
                <a:cs typeface="Times New Roman" pitchFamily="18" charset="0"/>
              </a:rPr>
              <a:t>ob</a:t>
            </a:r>
            <a:endParaRPr sz="2800" dirty="0">
              <a:latin typeface="Times New Roman" pitchFamily="18" charset="0"/>
              <a:cs typeface="Times New Roman" pitchFamily="18" charset="0"/>
            </a:endParaRPr>
          </a:p>
        </p:txBody>
      </p:sp>
      <p:sp>
        <p:nvSpPr>
          <p:cNvPr id="8" name="object 8"/>
          <p:cNvSpPr txBox="1"/>
          <p:nvPr/>
        </p:nvSpPr>
        <p:spPr>
          <a:xfrm>
            <a:off x="802640" y="3840860"/>
            <a:ext cx="7262495" cy="452120"/>
          </a:xfrm>
          <a:prstGeom prst="rect">
            <a:avLst/>
          </a:prstGeom>
        </p:spPr>
        <p:txBody>
          <a:bodyPr vert="horz" wrap="square" lIns="0" tIns="12065" rIns="0" bIns="0" rtlCol="0">
            <a:spAutoFit/>
          </a:bodyPr>
          <a:lstStyle/>
          <a:p>
            <a:pPr marL="12700">
              <a:lnSpc>
                <a:spcPct val="100000"/>
              </a:lnSpc>
              <a:spcBef>
                <a:spcPts val="95"/>
              </a:spcBef>
              <a:tabLst>
                <a:tab pos="1734820" algn="l"/>
                <a:tab pos="2434590" algn="l"/>
                <a:tab pos="4298950" algn="l"/>
                <a:tab pos="4860925" algn="l"/>
              </a:tabLst>
            </a:pPr>
            <a:r>
              <a:rPr sz="2800" spc="-5" dirty="0">
                <a:latin typeface="Times New Roman" pitchFamily="18" charset="0"/>
                <a:cs typeface="Times New Roman" pitchFamily="18" charset="0"/>
              </a:rPr>
              <a:t>appreciate	</a:t>
            </a:r>
            <a:r>
              <a:rPr sz="2800" dirty="0">
                <a:latin typeface="Times New Roman" pitchFamily="18" charset="0"/>
                <a:cs typeface="Times New Roman" pitchFamily="18" charset="0"/>
              </a:rPr>
              <a:t>the	</a:t>
            </a:r>
            <a:r>
              <a:rPr sz="2800" spc="-5" dirty="0">
                <a:latin typeface="Times New Roman" pitchFamily="18" charset="0"/>
                <a:cs typeface="Times New Roman" pitchFamily="18" charset="0"/>
              </a:rPr>
              <a:t>importance	</a:t>
            </a:r>
            <a:r>
              <a:rPr sz="2800" dirty="0">
                <a:latin typeface="Times New Roman" pitchFamily="18" charset="0"/>
                <a:cs typeface="Times New Roman" pitchFamily="18" charset="0"/>
              </a:rPr>
              <a:t>of	</a:t>
            </a:r>
            <a:r>
              <a:rPr sz="2800" spc="-5" dirty="0">
                <a:latin typeface="Times New Roman" pitchFamily="18" charset="0"/>
                <a:cs typeface="Times New Roman" pitchFamily="18" charset="0"/>
              </a:rPr>
              <a:t>entrepreneurship</a:t>
            </a:r>
            <a:endParaRPr sz="2800">
              <a:latin typeface="Times New Roman" pitchFamily="18" charset="0"/>
              <a:cs typeface="Times New Roman" pitchFamily="18" charset="0"/>
            </a:endParaRPr>
          </a:p>
        </p:txBody>
      </p:sp>
      <p:sp>
        <p:nvSpPr>
          <p:cNvPr id="9" name="object 9"/>
          <p:cNvSpPr txBox="1"/>
          <p:nvPr/>
        </p:nvSpPr>
        <p:spPr>
          <a:xfrm>
            <a:off x="802640" y="3413582"/>
            <a:ext cx="7806690" cy="878840"/>
          </a:xfrm>
          <a:prstGeom prst="rect">
            <a:avLst/>
          </a:prstGeom>
        </p:spPr>
        <p:txBody>
          <a:bodyPr vert="horz" wrap="square" lIns="0" tIns="12065" rIns="0" bIns="0" rtlCol="0">
            <a:spAutoFit/>
          </a:bodyPr>
          <a:lstStyle/>
          <a:p>
            <a:pPr marR="6350" algn="r">
              <a:lnSpc>
                <a:spcPct val="100000"/>
              </a:lnSpc>
              <a:spcBef>
                <a:spcPts val="95"/>
              </a:spcBef>
              <a:tabLst>
                <a:tab pos="1417320" algn="l"/>
                <a:tab pos="1986914" algn="l"/>
                <a:tab pos="2696210" algn="l"/>
                <a:tab pos="3680460" algn="l"/>
                <a:tab pos="4370070" algn="l"/>
                <a:tab pos="5689600" algn="l"/>
                <a:tab pos="7265670" algn="l"/>
              </a:tabLst>
            </a:pPr>
            <a:r>
              <a:rPr sz="2800" spc="-5" dirty="0" smtClean="0">
                <a:latin typeface="Times New Roman" pitchFamily="18" charset="0"/>
                <a:cs typeface="Times New Roman" pitchFamily="18" charset="0"/>
              </a:rPr>
              <a:t>cr</a:t>
            </a:r>
            <a:r>
              <a:rPr sz="2800" spc="-15" dirty="0" smtClean="0">
                <a:latin typeface="Times New Roman" pitchFamily="18" charset="0"/>
                <a:cs typeface="Times New Roman" pitchFamily="18" charset="0"/>
              </a:rPr>
              <a:t>e</a:t>
            </a:r>
            <a:r>
              <a:rPr sz="2800" spc="-5" dirty="0" smtClean="0">
                <a:latin typeface="Times New Roman" pitchFamily="18" charset="0"/>
                <a:cs typeface="Times New Roman" pitchFamily="18" charset="0"/>
              </a:rPr>
              <a:t>ation</a:t>
            </a:r>
            <a:r>
              <a:rPr sz="2800" dirty="0" smtClean="0">
                <a:latin typeface="Times New Roman" pitchFamily="18" charset="0"/>
                <a:cs typeface="Times New Roman" pitchFamily="18" charset="0"/>
              </a:rPr>
              <a:t>	</a:t>
            </a:r>
            <a:r>
              <a:rPr sz="2800" spc="-15" dirty="0" smtClean="0">
                <a:latin typeface="Times New Roman" pitchFamily="18" charset="0"/>
                <a:cs typeface="Times New Roman" pitchFamily="18" charset="0"/>
              </a:rPr>
              <a:t>a</a:t>
            </a:r>
            <a:r>
              <a:rPr sz="2800" spc="-5" dirty="0" smtClean="0">
                <a:latin typeface="Times New Roman" pitchFamily="18" charset="0"/>
                <a:cs typeface="Times New Roman" pitchFamily="18" charset="0"/>
              </a:rPr>
              <a:t>s</a:t>
            </a:r>
            <a:r>
              <a:rPr sz="2800" dirty="0" smtClean="0">
                <a:latin typeface="Times New Roman" pitchFamily="18" charset="0"/>
                <a:cs typeface="Times New Roman" pitchFamily="18" charset="0"/>
              </a:rPr>
              <a:t>	</a:t>
            </a:r>
            <a:r>
              <a:rPr sz="2800" spc="-5" dirty="0" smtClean="0">
                <a:latin typeface="Times New Roman" pitchFamily="18" charset="0"/>
                <a:cs typeface="Times New Roman" pitchFamily="18" charset="0"/>
              </a:rPr>
              <a:t>the</a:t>
            </a:r>
            <a:r>
              <a:rPr sz="2800" dirty="0" smtClean="0">
                <a:latin typeface="Times New Roman" pitchFamily="18" charset="0"/>
                <a:cs typeface="Times New Roman" pitchFamily="18" charset="0"/>
              </a:rPr>
              <a:t>	</a:t>
            </a:r>
            <a:r>
              <a:rPr sz="2800" spc="-5" dirty="0" smtClean="0">
                <a:latin typeface="Times New Roman" pitchFamily="18" charset="0"/>
                <a:cs typeface="Times New Roman" pitchFamily="18" charset="0"/>
              </a:rPr>
              <a:t>b</a:t>
            </a:r>
            <a:r>
              <a:rPr sz="2800" spc="-20" dirty="0" smtClean="0">
                <a:latin typeface="Times New Roman" pitchFamily="18" charset="0"/>
                <a:cs typeface="Times New Roman" pitchFamily="18" charset="0"/>
              </a:rPr>
              <a:t>a</a:t>
            </a:r>
            <a:r>
              <a:rPr sz="2800" spc="-5" dirty="0" smtClean="0">
                <a:latin typeface="Times New Roman" pitchFamily="18" charset="0"/>
                <a:cs typeface="Times New Roman" pitchFamily="18" charset="0"/>
              </a:rPr>
              <a:t>sis</a:t>
            </a:r>
            <a:r>
              <a:rPr sz="2800" dirty="0" smtClean="0">
                <a:latin typeface="Times New Roman" pitchFamily="18" charset="0"/>
                <a:cs typeface="Times New Roman" pitchFamily="18" charset="0"/>
              </a:rPr>
              <a:t>	</a:t>
            </a:r>
            <a:r>
              <a:rPr sz="2800" spc="-5" dirty="0" smtClean="0">
                <a:latin typeface="Times New Roman" pitchFamily="18" charset="0"/>
                <a:cs typeface="Times New Roman" pitchFamily="18" charset="0"/>
              </a:rPr>
              <a:t>for</a:t>
            </a:r>
            <a:r>
              <a:rPr sz="2800" dirty="0" smtClean="0">
                <a:latin typeface="Times New Roman" pitchFamily="18" charset="0"/>
                <a:cs typeface="Times New Roman" pitchFamily="18" charset="0"/>
              </a:rPr>
              <a:t>	</a:t>
            </a:r>
            <a:r>
              <a:rPr sz="2800" spc="-5" dirty="0" smtClean="0">
                <a:latin typeface="Times New Roman" pitchFamily="18" charset="0"/>
                <a:cs typeface="Times New Roman" pitchFamily="18" charset="0"/>
              </a:rPr>
              <a:t>healt</a:t>
            </a:r>
            <a:r>
              <a:rPr sz="2800" spc="-20" dirty="0" smtClean="0">
                <a:latin typeface="Times New Roman" pitchFamily="18" charset="0"/>
                <a:cs typeface="Times New Roman" pitchFamily="18" charset="0"/>
              </a:rPr>
              <a:t>h</a:t>
            </a:r>
            <a:r>
              <a:rPr sz="2800" spc="-5" dirty="0" smtClean="0">
                <a:latin typeface="Times New Roman" pitchFamily="18" charset="0"/>
                <a:cs typeface="Times New Roman" pitchFamily="18" charset="0"/>
              </a:rPr>
              <a:t>y</a:t>
            </a:r>
            <a:r>
              <a:rPr sz="2800" dirty="0" smtClean="0">
                <a:latin typeface="Times New Roman" pitchFamily="18" charset="0"/>
                <a:cs typeface="Times New Roman" pitchFamily="18" charset="0"/>
              </a:rPr>
              <a:t>	</a:t>
            </a:r>
            <a:r>
              <a:rPr sz="2800" spc="-5" dirty="0" smtClean="0">
                <a:latin typeface="Times New Roman" pitchFamily="18" charset="0"/>
                <a:cs typeface="Times New Roman" pitchFamily="18" charset="0"/>
              </a:rPr>
              <a:t>e</a:t>
            </a:r>
            <a:r>
              <a:rPr sz="2800" spc="-20" dirty="0" smtClean="0">
                <a:latin typeface="Times New Roman" pitchFamily="18" charset="0"/>
                <a:cs typeface="Times New Roman" pitchFamily="18" charset="0"/>
              </a:rPr>
              <a:t>c</a:t>
            </a:r>
            <a:r>
              <a:rPr sz="2800" spc="-5" dirty="0" smtClean="0">
                <a:latin typeface="Times New Roman" pitchFamily="18" charset="0"/>
                <a:cs typeface="Times New Roman" pitchFamily="18" charset="0"/>
              </a:rPr>
              <a:t>o</a:t>
            </a:r>
            <a:r>
              <a:rPr sz="2800" dirty="0" smtClean="0">
                <a:latin typeface="Times New Roman" pitchFamily="18" charset="0"/>
                <a:cs typeface="Times New Roman" pitchFamily="18" charset="0"/>
              </a:rPr>
              <a:t>n</a:t>
            </a:r>
            <a:r>
              <a:rPr sz="2800" spc="-5" dirty="0" smtClean="0">
                <a:latin typeface="Times New Roman" pitchFamily="18" charset="0"/>
                <a:cs typeface="Times New Roman" pitchFamily="18" charset="0"/>
              </a:rPr>
              <a:t>o</a:t>
            </a:r>
            <a:r>
              <a:rPr sz="2800" spc="-20" dirty="0" smtClean="0">
                <a:latin typeface="Times New Roman" pitchFamily="18" charset="0"/>
                <a:cs typeface="Times New Roman" pitchFamily="18" charset="0"/>
              </a:rPr>
              <a:t>m</a:t>
            </a:r>
            <a:r>
              <a:rPr sz="2800" spc="-5" dirty="0" smtClean="0">
                <a:latin typeface="Times New Roman" pitchFamily="18" charset="0"/>
                <a:cs typeface="Times New Roman" pitchFamily="18" charset="0"/>
              </a:rPr>
              <a:t>y</a:t>
            </a:r>
            <a:r>
              <a:rPr sz="2800" dirty="0" smtClean="0">
                <a:latin typeface="Times New Roman" pitchFamily="18" charset="0"/>
                <a:cs typeface="Times New Roman" pitchFamily="18" charset="0"/>
              </a:rPr>
              <a:t>	</a:t>
            </a:r>
            <a:r>
              <a:rPr sz="2800" spc="-5" dirty="0" smtClean="0">
                <a:latin typeface="Times New Roman" pitchFamily="18" charset="0"/>
                <a:cs typeface="Times New Roman" pitchFamily="18" charset="0"/>
              </a:rPr>
              <a:t>and</a:t>
            </a:r>
            <a:endParaRPr sz="2800" dirty="0" smtClean="0">
              <a:latin typeface="Times New Roman" pitchFamily="18" charset="0"/>
              <a:cs typeface="Times New Roman" pitchFamily="18" charset="0"/>
            </a:endParaRPr>
          </a:p>
          <a:p>
            <a:pPr marR="5080" algn="r">
              <a:lnSpc>
                <a:spcPct val="100000"/>
              </a:lnSpc>
              <a:spcBef>
                <a:spcPts val="5"/>
              </a:spcBef>
            </a:pPr>
            <a:r>
              <a:rPr sz="2800" spc="-5" dirty="0" smtClean="0">
                <a:latin typeface="Times New Roman" pitchFamily="18" charset="0"/>
                <a:cs typeface="Times New Roman" pitchFamily="18" charset="0"/>
              </a:rPr>
              <a:t>in</a:t>
            </a:r>
            <a:endParaRPr sz="2800" dirty="0">
              <a:latin typeface="Times New Roman" pitchFamily="18" charset="0"/>
              <a:cs typeface="Times New Roman" pitchFamily="18" charset="0"/>
            </a:endParaRPr>
          </a:p>
        </p:txBody>
      </p:sp>
      <p:sp>
        <p:nvSpPr>
          <p:cNvPr id="10" name="object 10"/>
          <p:cNvSpPr txBox="1"/>
          <p:nvPr/>
        </p:nvSpPr>
        <p:spPr>
          <a:xfrm>
            <a:off x="459740" y="4182005"/>
            <a:ext cx="8150225" cy="1924886"/>
          </a:xfrm>
          <a:prstGeom prst="rect">
            <a:avLst/>
          </a:prstGeom>
        </p:spPr>
        <p:txBody>
          <a:bodyPr vert="horz" wrap="square" lIns="0" tIns="97790" rIns="0" bIns="0" rtlCol="0">
            <a:spAutoFit/>
          </a:bodyPr>
          <a:lstStyle/>
          <a:p>
            <a:pPr marL="355600" algn="just">
              <a:lnSpc>
                <a:spcPct val="100000"/>
              </a:lnSpc>
              <a:spcBef>
                <a:spcPts val="770"/>
              </a:spcBef>
            </a:pPr>
            <a:r>
              <a:rPr sz="2800" spc="-5" dirty="0" smtClean="0">
                <a:latin typeface="Times New Roman" pitchFamily="18" charset="0"/>
                <a:cs typeface="Times New Roman" pitchFamily="18" charset="0"/>
              </a:rPr>
              <a:t>creating jobs and fuelling economic</a:t>
            </a:r>
            <a:r>
              <a:rPr sz="2800" dirty="0" smtClean="0">
                <a:latin typeface="Times New Roman" pitchFamily="18" charset="0"/>
                <a:cs typeface="Times New Roman" pitchFamily="18" charset="0"/>
              </a:rPr>
              <a:t> growth.</a:t>
            </a:r>
            <a:endParaRPr lang="en-US" sz="2800" dirty="0" smtClean="0">
              <a:latin typeface="Times New Roman" pitchFamily="18" charset="0"/>
              <a:cs typeface="Times New Roman" pitchFamily="18" charset="0"/>
            </a:endParaRPr>
          </a:p>
          <a:p>
            <a:pPr marL="355600" algn="just">
              <a:lnSpc>
                <a:spcPct val="100000"/>
              </a:lnSpc>
              <a:spcBef>
                <a:spcPts val="770"/>
              </a:spcBef>
            </a:pPr>
            <a:r>
              <a:rPr sz="2800" spc="-5" dirty="0" smtClean="0">
                <a:latin typeface="Times New Roman" pitchFamily="18" charset="0"/>
                <a:cs typeface="Times New Roman" pitchFamily="18" charset="0"/>
              </a:rPr>
              <a:t>Many countries throughout </a:t>
            </a:r>
            <a:r>
              <a:rPr sz="2800" spc="-10" dirty="0" smtClean="0">
                <a:latin typeface="Times New Roman" pitchFamily="18" charset="0"/>
                <a:cs typeface="Times New Roman" pitchFamily="18" charset="0"/>
              </a:rPr>
              <a:t>the </a:t>
            </a:r>
            <a:r>
              <a:rPr sz="2800" spc="-5" dirty="0" smtClean="0">
                <a:latin typeface="Times New Roman" pitchFamily="18" charset="0"/>
                <a:cs typeface="Times New Roman" pitchFamily="18" charset="0"/>
              </a:rPr>
              <a:t>world have achieved  their highest economic performances </a:t>
            </a:r>
            <a:r>
              <a:rPr sz="2800" dirty="0" smtClean="0">
                <a:latin typeface="Times New Roman" pitchFamily="18" charset="0"/>
                <a:cs typeface="Times New Roman" pitchFamily="18" charset="0"/>
              </a:rPr>
              <a:t>by </a:t>
            </a:r>
            <a:r>
              <a:rPr sz="2800" spc="-5" dirty="0" smtClean="0">
                <a:latin typeface="Times New Roman" pitchFamily="18" charset="0"/>
                <a:cs typeface="Times New Roman" pitchFamily="18" charset="0"/>
              </a:rPr>
              <a:t>fostering </a:t>
            </a:r>
            <a:r>
              <a:rPr sz="2800" spc="-10" dirty="0" smtClean="0">
                <a:latin typeface="Times New Roman" pitchFamily="18" charset="0"/>
                <a:cs typeface="Times New Roman" pitchFamily="18" charset="0"/>
              </a:rPr>
              <a:t>and  </a:t>
            </a:r>
            <a:r>
              <a:rPr sz="2800" spc="-5" dirty="0" smtClean="0">
                <a:latin typeface="Times New Roman" pitchFamily="18" charset="0"/>
                <a:cs typeface="Times New Roman" pitchFamily="18" charset="0"/>
              </a:rPr>
              <a:t>promoting entrepreneurial</a:t>
            </a:r>
            <a:r>
              <a:rPr sz="2800" spc="-10" dirty="0" smtClean="0">
                <a:latin typeface="Times New Roman" pitchFamily="18" charset="0"/>
                <a:cs typeface="Times New Roman" pitchFamily="18" charset="0"/>
              </a:rPr>
              <a:t> </a:t>
            </a:r>
            <a:r>
              <a:rPr sz="2800" spc="-5" dirty="0" smtClean="0">
                <a:latin typeface="Times New Roman" pitchFamily="18" charset="0"/>
                <a:cs typeface="Times New Roman" pitchFamily="18" charset="0"/>
              </a:rPr>
              <a:t>activities.</a:t>
            </a:r>
            <a:endParaRPr sz="2800" dirty="0">
              <a:latin typeface="Times New Roman" pitchFamily="18" charset="0"/>
              <a:cs typeface="Times New Roman"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02134"/>
            <a:ext cx="8153400" cy="5693866"/>
          </a:xfrm>
          <a:prstGeom prst="rect">
            <a:avLst/>
          </a:prstGeom>
          <a:ln>
            <a:noFill/>
          </a:ln>
        </p:spPr>
        <p:txBody>
          <a:bodyPr wrap="square">
            <a:spAutoFit/>
          </a:bodyPr>
          <a:lstStyle/>
          <a:p>
            <a:pPr algn="just">
              <a:lnSpc>
                <a:spcPct val="150000"/>
              </a:lnSpc>
            </a:pPr>
            <a:r>
              <a:rPr lang="en-IN" sz="2800" b="1" dirty="0" smtClean="0">
                <a:solidFill>
                  <a:srgbClr val="FF0000"/>
                </a:solidFill>
                <a:latin typeface="Times New Roman" pitchFamily="18" charset="0"/>
                <a:cs typeface="Times New Roman" pitchFamily="18" charset="0"/>
              </a:rPr>
              <a:t>SEED STORAGE </a:t>
            </a:r>
          </a:p>
          <a:p>
            <a:pPr algn="just"/>
            <a:r>
              <a:rPr lang="en-IN" sz="2800" dirty="0" smtClean="0">
                <a:latin typeface="Times New Roman" pitchFamily="18" charset="0"/>
                <a:cs typeface="Times New Roman" pitchFamily="18" charset="0"/>
              </a:rPr>
              <a:t>Orthodox Seeds that can be dried, without damage, to low moisture contents. </a:t>
            </a:r>
          </a:p>
          <a:p>
            <a:pPr algn="just"/>
            <a:r>
              <a:rPr lang="en-IN" sz="2800" dirty="0" smtClean="0">
                <a:latin typeface="Times New Roman" pitchFamily="18" charset="0"/>
                <a:cs typeface="Times New Roman" pitchFamily="18" charset="0"/>
              </a:rPr>
              <a:t>Usually much lower than those they would normally achieve in nature. </a:t>
            </a:r>
          </a:p>
          <a:p>
            <a:pPr algn="just"/>
            <a:r>
              <a:rPr lang="en-IN" sz="2800" dirty="0" smtClean="0">
                <a:latin typeface="Times New Roman" pitchFamily="18" charset="0"/>
                <a:cs typeface="Times New Roman" pitchFamily="18" charset="0"/>
              </a:rPr>
              <a:t>Their longevity increases with reductions in both moisture content and temperature over a wide range of storage environments.</a:t>
            </a:r>
          </a:p>
          <a:p>
            <a:pPr algn="just">
              <a:lnSpc>
                <a:spcPct val="150000"/>
              </a:lnSpc>
            </a:pPr>
            <a:r>
              <a:rPr lang="en-IN" sz="2800" b="1" dirty="0" smtClean="0">
                <a:solidFill>
                  <a:srgbClr val="FF0000"/>
                </a:solidFill>
                <a:latin typeface="Times New Roman" pitchFamily="18" charset="0"/>
                <a:cs typeface="Times New Roman" pitchFamily="18" charset="0"/>
              </a:rPr>
              <a:t>What is seed storage ?? </a:t>
            </a:r>
          </a:p>
          <a:p>
            <a:pPr algn="just">
              <a:lnSpc>
                <a:spcPct val="150000"/>
              </a:lnSpc>
            </a:pPr>
            <a:r>
              <a:rPr lang="en-IN" sz="2800" dirty="0" smtClean="0">
                <a:latin typeface="Times New Roman" pitchFamily="18" charset="0"/>
                <a:cs typeface="Times New Roman" pitchFamily="18" charset="0"/>
              </a:rPr>
              <a:t>• Preservation of seed with initial quality until it is needed for planting</a:t>
            </a:r>
            <a:endParaRPr lang="en-IN" sz="2800" dirty="0">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76200"/>
            <a:ext cx="8382000" cy="6740307"/>
          </a:xfrm>
          <a:prstGeom prst="rect">
            <a:avLst/>
          </a:prstGeom>
        </p:spPr>
        <p:txBody>
          <a:bodyPr wrap="square">
            <a:spAutoFit/>
          </a:bodyPr>
          <a:lstStyle/>
          <a:p>
            <a:pPr algn="just">
              <a:lnSpc>
                <a:spcPct val="150000"/>
              </a:lnSpc>
            </a:pPr>
            <a:r>
              <a:rPr lang="en-IN" sz="2400" b="1" dirty="0" smtClean="0">
                <a:solidFill>
                  <a:srgbClr val="FF0000"/>
                </a:solidFill>
                <a:latin typeface="Times New Roman" pitchFamily="18" charset="0"/>
                <a:cs typeface="Times New Roman" pitchFamily="18" charset="0"/>
              </a:rPr>
              <a:t>about seed storage </a:t>
            </a:r>
          </a:p>
          <a:p>
            <a:pPr algn="just">
              <a:lnSpc>
                <a:spcPct val="150000"/>
              </a:lnSpc>
            </a:pPr>
            <a:r>
              <a:rPr lang="en-IN" sz="2000" dirty="0" smtClean="0">
                <a:latin typeface="Times New Roman" pitchFamily="18" charset="0"/>
                <a:cs typeface="Times New Roman" pitchFamily="18" charset="0"/>
              </a:rPr>
              <a:t> The ability of seed to tolerate moisture loss allows the seed to maintain the viability in dry state. </a:t>
            </a:r>
          </a:p>
          <a:p>
            <a:pPr algn="just">
              <a:lnSpc>
                <a:spcPct val="150000"/>
              </a:lnSpc>
            </a:pPr>
            <a:r>
              <a:rPr lang="en-IN" sz="2000" dirty="0" smtClean="0">
                <a:latin typeface="Times New Roman" pitchFamily="18" charset="0"/>
                <a:cs typeface="Times New Roman" pitchFamily="18" charset="0"/>
              </a:rPr>
              <a:t> Storage starts in the mother plant itself when it attains physiological maturity.  Introduction of high yielding varieties and hybrids and modernization of agriculture necessitated the development of storage techniques to preserve the seeds.</a:t>
            </a:r>
          </a:p>
          <a:p>
            <a:pPr algn="just">
              <a:lnSpc>
                <a:spcPct val="150000"/>
              </a:lnSpc>
            </a:pPr>
            <a:r>
              <a:rPr lang="en-IN" sz="2400" b="1" dirty="0" smtClean="0">
                <a:solidFill>
                  <a:srgbClr val="FF0000"/>
                </a:solidFill>
                <a:latin typeface="Times New Roman" pitchFamily="18" charset="0"/>
                <a:cs typeface="Times New Roman" pitchFamily="18" charset="0"/>
              </a:rPr>
              <a:t>Objective of seed storage </a:t>
            </a:r>
          </a:p>
          <a:p>
            <a:pPr algn="just">
              <a:lnSpc>
                <a:spcPct val="150000"/>
              </a:lnSpc>
            </a:pPr>
            <a:r>
              <a:rPr lang="en-IN" sz="2000" dirty="0" smtClean="0">
                <a:latin typeface="Times New Roman" pitchFamily="18" charset="0"/>
                <a:cs typeface="Times New Roman" pitchFamily="18" charset="0"/>
              </a:rPr>
              <a:t> To maintain initial seed quality viz., germination, physical purity, vigour etc., all along the storage period by providing suitable or even better conditions. </a:t>
            </a:r>
          </a:p>
          <a:p>
            <a:pPr algn="just">
              <a:lnSpc>
                <a:spcPct val="150000"/>
              </a:lnSpc>
            </a:pPr>
            <a:r>
              <a:rPr lang="en-IN" sz="2000" dirty="0" smtClean="0">
                <a:latin typeface="Times New Roman" pitchFamily="18" charset="0"/>
                <a:cs typeface="Times New Roman" pitchFamily="18" charset="0"/>
              </a:rPr>
              <a:t> Since the main objective of seed storage is maintenance of an acceptable capacity for germination and emergence, it can only be accomplished by reducing the rate of deterioration to the degree required to maintain an acceptable level of quality for the desired period.</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457200"/>
            <a:ext cx="8382000" cy="6001643"/>
          </a:xfrm>
          <a:prstGeom prst="rect">
            <a:avLst/>
          </a:prstGeom>
        </p:spPr>
        <p:txBody>
          <a:bodyPr wrap="square">
            <a:spAutoFit/>
          </a:bodyPr>
          <a:lstStyle/>
          <a:p>
            <a:pPr algn="just"/>
            <a:r>
              <a:rPr lang="en-IN" sz="2400" dirty="0" smtClean="0">
                <a:solidFill>
                  <a:srgbClr val="FF0000"/>
                </a:solidFill>
                <a:latin typeface="Times New Roman" pitchFamily="18" charset="0"/>
                <a:cs typeface="Times New Roman" pitchFamily="18" charset="0"/>
              </a:rPr>
              <a:t>Principles of seed storage </a:t>
            </a:r>
          </a:p>
          <a:p>
            <a:pPr algn="just"/>
            <a:endParaRPr lang="en-IN" sz="2400" dirty="0" smtClean="0">
              <a:solidFill>
                <a:srgbClr val="FF0000"/>
              </a:solidFill>
              <a:latin typeface="Times New Roman" pitchFamily="18" charset="0"/>
              <a:cs typeface="Times New Roman" pitchFamily="18" charset="0"/>
            </a:endParaRPr>
          </a:p>
          <a:p>
            <a:pPr algn="just"/>
            <a:r>
              <a:rPr lang="en-IN" sz="2400" dirty="0" smtClean="0">
                <a:latin typeface="Times New Roman" pitchFamily="18" charset="0"/>
                <a:cs typeface="Times New Roman" pitchFamily="18" charset="0"/>
              </a:rPr>
              <a:t>In the natural environment and when stored at ambient room conditions, seeds respond to constantly changing relative humidity and temperatures. </a:t>
            </a:r>
          </a:p>
          <a:p>
            <a:pPr algn="just"/>
            <a:r>
              <a:rPr lang="en-IN" sz="2400" dirty="0" smtClean="0">
                <a:latin typeface="Times New Roman" pitchFamily="18" charset="0"/>
                <a:cs typeface="Times New Roman" pitchFamily="18" charset="0"/>
              </a:rPr>
              <a:t>Maintaining seeds under controlled conditions lowers metabolic activity, thereby reducing the aging process and increasing longevity of the seed lot. </a:t>
            </a:r>
          </a:p>
          <a:p>
            <a:pPr algn="just"/>
            <a:r>
              <a:rPr lang="en-IN" sz="2400" dirty="0" smtClean="0">
                <a:latin typeface="Times New Roman" pitchFamily="18" charset="0"/>
                <a:cs typeface="Times New Roman" pitchFamily="18" charset="0"/>
              </a:rPr>
              <a:t>For most seeds, a cool and dry environment is preferred and for orthodox seeds the cooler and drier the greater the longevity that can be achieved. Harrington’s rule 8 states that: </a:t>
            </a:r>
          </a:p>
          <a:p>
            <a:pPr algn="just"/>
            <a:endParaRPr lang="en-IN" sz="2400" dirty="0" smtClean="0">
              <a:latin typeface="Times New Roman" pitchFamily="18" charset="0"/>
              <a:cs typeface="Times New Roman" pitchFamily="18" charset="0"/>
            </a:endParaRPr>
          </a:p>
          <a:p>
            <a:pPr marL="457200" indent="-457200" algn="just">
              <a:buAutoNum type="arabicPeriod"/>
            </a:pPr>
            <a:r>
              <a:rPr lang="en-IN" sz="2400" dirty="0" smtClean="0">
                <a:latin typeface="Times New Roman" pitchFamily="18" charset="0"/>
                <a:cs typeface="Times New Roman" pitchFamily="18" charset="0"/>
              </a:rPr>
              <a:t>Each 1 percent reduction in moisture content doubles the life of the seed. </a:t>
            </a:r>
          </a:p>
          <a:p>
            <a:pPr marL="457200" indent="-457200" algn="just">
              <a:buAutoNum type="arabicPeriod"/>
            </a:pPr>
            <a:r>
              <a:rPr lang="en-IN" sz="2400" dirty="0" smtClean="0">
                <a:latin typeface="Times New Roman" pitchFamily="18" charset="0"/>
                <a:cs typeface="Times New Roman" pitchFamily="18" charset="0"/>
              </a:rPr>
              <a:t>2. Each 10 degree F reduction in temperature doubles the life of the seed.</a:t>
            </a:r>
            <a:endParaRPr lang="en-IN" sz="2400" dirty="0">
              <a:latin typeface="Times New Roman" pitchFamily="18" charset="0"/>
              <a:cs typeface="Times New Roman"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07186" y="5619394"/>
            <a:ext cx="2834005" cy="697230"/>
          </a:xfrm>
          <a:prstGeom prst="rect">
            <a:avLst/>
          </a:prstGeom>
        </p:spPr>
        <p:txBody>
          <a:bodyPr vert="horz" wrap="square" lIns="0" tIns="13335" rIns="0" bIns="0" rtlCol="0">
            <a:spAutoFit/>
          </a:bodyPr>
          <a:lstStyle/>
          <a:p>
            <a:pPr marL="12700">
              <a:lnSpc>
                <a:spcPct val="100000"/>
              </a:lnSpc>
              <a:spcBef>
                <a:spcPts val="105"/>
              </a:spcBef>
            </a:pPr>
            <a:r>
              <a:rPr sz="4400" dirty="0"/>
              <a:t>Thank</a:t>
            </a:r>
            <a:r>
              <a:rPr sz="4400" spc="-165" dirty="0"/>
              <a:t> </a:t>
            </a:r>
            <a:r>
              <a:rPr sz="4400" spc="-105" dirty="0"/>
              <a:t>You</a:t>
            </a:r>
            <a:endParaRPr sz="4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028090" y="959865"/>
            <a:ext cx="860425" cy="519430"/>
          </a:xfrm>
          <a:prstGeom prst="rect">
            <a:avLst/>
          </a:prstGeom>
        </p:spPr>
        <p:txBody>
          <a:bodyPr vert="horz" wrap="square" lIns="0" tIns="67310" rIns="0" bIns="0" rtlCol="0">
            <a:spAutoFit/>
          </a:bodyPr>
          <a:lstStyle/>
          <a:p>
            <a:pPr marL="12700" marR="5080" indent="34925">
              <a:lnSpc>
                <a:spcPct val="80000"/>
              </a:lnSpc>
              <a:spcBef>
                <a:spcPts val="530"/>
              </a:spcBef>
            </a:pPr>
            <a:r>
              <a:rPr sz="1800" u="heavy" spc="-10" dirty="0">
                <a:uFill>
                  <a:solidFill>
                    <a:srgbClr val="000000"/>
                  </a:solidFill>
                </a:uFill>
                <a:latin typeface="Times New Roman" pitchFamily="18" charset="0"/>
                <a:cs typeface="Times New Roman" pitchFamily="18" charset="0"/>
              </a:rPr>
              <a:t>Pureline </a:t>
            </a:r>
            <a:r>
              <a:rPr sz="1800" spc="-10" dirty="0">
                <a:latin typeface="Times New Roman" pitchFamily="18" charset="0"/>
                <a:cs typeface="Times New Roman" pitchFamily="18" charset="0"/>
              </a:rPr>
              <a:t> </a:t>
            </a:r>
            <a:r>
              <a:rPr sz="1800" u="heavy" spc="-5" dirty="0">
                <a:uFill>
                  <a:solidFill>
                    <a:srgbClr val="000000"/>
                  </a:solidFill>
                </a:uFill>
                <a:latin typeface="Times New Roman" pitchFamily="18" charset="0"/>
                <a:cs typeface="Times New Roman" pitchFamily="18" charset="0"/>
              </a:rPr>
              <a:t>s</a:t>
            </a:r>
            <a:r>
              <a:rPr sz="1800" u="heavy" spc="5" dirty="0">
                <a:uFill>
                  <a:solidFill>
                    <a:srgbClr val="000000"/>
                  </a:solidFill>
                </a:uFill>
                <a:latin typeface="Times New Roman" pitchFamily="18" charset="0"/>
                <a:cs typeface="Times New Roman" pitchFamily="18" charset="0"/>
              </a:rPr>
              <a:t>e</a:t>
            </a:r>
            <a:r>
              <a:rPr sz="1800" u="heavy" spc="-5" dirty="0">
                <a:uFill>
                  <a:solidFill>
                    <a:srgbClr val="000000"/>
                  </a:solidFill>
                </a:uFill>
                <a:latin typeface="Times New Roman" pitchFamily="18" charset="0"/>
                <a:cs typeface="Times New Roman" pitchFamily="18" charset="0"/>
              </a:rPr>
              <a:t>l</a:t>
            </a:r>
            <a:r>
              <a:rPr sz="1800" u="heavy" dirty="0">
                <a:uFill>
                  <a:solidFill>
                    <a:srgbClr val="000000"/>
                  </a:solidFill>
                </a:uFill>
                <a:latin typeface="Times New Roman" pitchFamily="18" charset="0"/>
                <a:cs typeface="Times New Roman" pitchFamily="18" charset="0"/>
              </a:rPr>
              <a:t>ect</a:t>
            </a:r>
            <a:r>
              <a:rPr sz="1800" u="heavy" spc="-10" dirty="0">
                <a:uFill>
                  <a:solidFill>
                    <a:srgbClr val="000000"/>
                  </a:solidFill>
                </a:uFill>
                <a:latin typeface="Times New Roman" pitchFamily="18" charset="0"/>
                <a:cs typeface="Times New Roman" pitchFamily="18" charset="0"/>
              </a:rPr>
              <a:t>i</a:t>
            </a:r>
            <a:r>
              <a:rPr sz="1800" u="heavy" spc="-5" dirty="0">
                <a:uFill>
                  <a:solidFill>
                    <a:srgbClr val="000000"/>
                  </a:solidFill>
                </a:uFill>
                <a:latin typeface="Times New Roman" pitchFamily="18" charset="0"/>
                <a:cs typeface="Times New Roman" pitchFamily="18" charset="0"/>
              </a:rPr>
              <a:t>on</a:t>
            </a:r>
            <a:endParaRPr sz="1800">
              <a:latin typeface="Times New Roman" pitchFamily="18" charset="0"/>
              <a:cs typeface="Times New Roman" pitchFamily="18" charset="0"/>
            </a:endParaRPr>
          </a:p>
        </p:txBody>
      </p:sp>
      <p:sp>
        <p:nvSpPr>
          <p:cNvPr id="3" name="object 3"/>
          <p:cNvSpPr txBox="1"/>
          <p:nvPr/>
        </p:nvSpPr>
        <p:spPr>
          <a:xfrm>
            <a:off x="3021837" y="1296161"/>
            <a:ext cx="2133600" cy="520654"/>
          </a:xfrm>
          <a:prstGeom prst="rect">
            <a:avLst/>
          </a:prstGeom>
          <a:ln w="25907">
            <a:solidFill>
              <a:srgbClr val="4F81BC"/>
            </a:solidFill>
          </a:ln>
        </p:spPr>
        <p:txBody>
          <a:bodyPr vert="horz" wrap="square" lIns="0" tIns="33019" rIns="0" bIns="0" rtlCol="0">
            <a:spAutoFit/>
          </a:bodyPr>
          <a:lstStyle/>
          <a:p>
            <a:pPr marL="484505" marR="479425" indent="165735">
              <a:lnSpc>
                <a:spcPts val="1920"/>
              </a:lnSpc>
              <a:spcBef>
                <a:spcPts val="259"/>
              </a:spcBef>
            </a:pPr>
            <a:r>
              <a:rPr sz="2000" spc="-5" dirty="0">
                <a:latin typeface="Times New Roman" pitchFamily="18" charset="0"/>
                <a:cs typeface="Times New Roman" pitchFamily="18" charset="0"/>
              </a:rPr>
              <a:t>After F7  </a:t>
            </a:r>
            <a:r>
              <a:rPr sz="2000" dirty="0">
                <a:latin typeface="Times New Roman" pitchFamily="18" charset="0"/>
                <a:cs typeface="Times New Roman" pitchFamily="18" charset="0"/>
              </a:rPr>
              <a:t>G</a:t>
            </a:r>
            <a:r>
              <a:rPr sz="2000" spc="-10" dirty="0">
                <a:latin typeface="Times New Roman" pitchFamily="18" charset="0"/>
                <a:cs typeface="Times New Roman" pitchFamily="18" charset="0"/>
              </a:rPr>
              <a:t>e</a:t>
            </a:r>
            <a:r>
              <a:rPr sz="2000" spc="-5" dirty="0">
                <a:latin typeface="Times New Roman" pitchFamily="18" charset="0"/>
                <a:cs typeface="Times New Roman" pitchFamily="18" charset="0"/>
              </a:rPr>
              <a:t>ne</a:t>
            </a:r>
            <a:r>
              <a:rPr sz="2000" spc="-40" dirty="0">
                <a:latin typeface="Times New Roman" pitchFamily="18" charset="0"/>
                <a:cs typeface="Times New Roman" pitchFamily="18" charset="0"/>
              </a:rPr>
              <a:t>r</a:t>
            </a:r>
            <a:r>
              <a:rPr sz="2000" spc="-25" dirty="0">
                <a:latin typeface="Times New Roman" pitchFamily="18" charset="0"/>
                <a:cs typeface="Times New Roman" pitchFamily="18" charset="0"/>
              </a:rPr>
              <a:t>a</a:t>
            </a:r>
            <a:r>
              <a:rPr sz="2000" dirty="0">
                <a:latin typeface="Times New Roman" pitchFamily="18" charset="0"/>
                <a:cs typeface="Times New Roman" pitchFamily="18" charset="0"/>
              </a:rPr>
              <a:t>tion</a:t>
            </a:r>
            <a:endParaRPr sz="2000">
              <a:latin typeface="Times New Roman" pitchFamily="18" charset="0"/>
              <a:cs typeface="Times New Roman" pitchFamily="18" charset="0"/>
            </a:endParaRPr>
          </a:p>
        </p:txBody>
      </p:sp>
      <p:sp>
        <p:nvSpPr>
          <p:cNvPr id="4" name="object 4"/>
          <p:cNvSpPr txBox="1"/>
          <p:nvPr/>
        </p:nvSpPr>
        <p:spPr>
          <a:xfrm>
            <a:off x="4088637" y="246075"/>
            <a:ext cx="837565" cy="300355"/>
          </a:xfrm>
          <a:prstGeom prst="rect">
            <a:avLst/>
          </a:prstGeom>
        </p:spPr>
        <p:txBody>
          <a:bodyPr vert="horz" wrap="square" lIns="0" tIns="12700" rIns="0" bIns="0" rtlCol="0">
            <a:spAutoFit/>
          </a:bodyPr>
          <a:lstStyle/>
          <a:p>
            <a:pPr marL="12700">
              <a:lnSpc>
                <a:spcPct val="100000"/>
              </a:lnSpc>
              <a:spcBef>
                <a:spcPts val="100"/>
              </a:spcBef>
            </a:pPr>
            <a:r>
              <a:rPr sz="1800" u="heavy" spc="-45" dirty="0">
                <a:uFill>
                  <a:solidFill>
                    <a:srgbClr val="000000"/>
                  </a:solidFill>
                </a:uFill>
                <a:latin typeface="Times New Roman" pitchFamily="18" charset="0"/>
                <a:cs typeface="Times New Roman" pitchFamily="18" charset="0"/>
              </a:rPr>
              <a:t>P</a:t>
            </a:r>
            <a:r>
              <a:rPr sz="1800" u="heavy" dirty="0">
                <a:uFill>
                  <a:solidFill>
                    <a:srgbClr val="000000"/>
                  </a:solidFill>
                </a:uFill>
                <a:latin typeface="Times New Roman" pitchFamily="18" charset="0"/>
                <a:cs typeface="Times New Roman" pitchFamily="18" charset="0"/>
              </a:rPr>
              <a:t>edig</a:t>
            </a:r>
            <a:r>
              <a:rPr sz="1800" u="heavy" spc="-30" dirty="0">
                <a:uFill>
                  <a:solidFill>
                    <a:srgbClr val="000000"/>
                  </a:solidFill>
                </a:uFill>
                <a:latin typeface="Times New Roman" pitchFamily="18" charset="0"/>
                <a:cs typeface="Times New Roman" pitchFamily="18" charset="0"/>
              </a:rPr>
              <a:t>r</a:t>
            </a:r>
            <a:r>
              <a:rPr sz="1800" u="heavy" dirty="0">
                <a:uFill>
                  <a:solidFill>
                    <a:srgbClr val="000000"/>
                  </a:solidFill>
                </a:uFill>
                <a:latin typeface="Times New Roman" pitchFamily="18" charset="0"/>
                <a:cs typeface="Times New Roman" pitchFamily="18" charset="0"/>
              </a:rPr>
              <a:t>ee</a:t>
            </a:r>
            <a:endParaRPr sz="1800">
              <a:latin typeface="Times New Roman" pitchFamily="18" charset="0"/>
              <a:cs typeface="Times New Roman" pitchFamily="18" charset="0"/>
            </a:endParaRPr>
          </a:p>
        </p:txBody>
      </p:sp>
      <p:sp>
        <p:nvSpPr>
          <p:cNvPr id="6" name="object 6"/>
          <p:cNvSpPr txBox="1"/>
          <p:nvPr/>
        </p:nvSpPr>
        <p:spPr>
          <a:xfrm>
            <a:off x="2475865" y="246075"/>
            <a:ext cx="861694" cy="574675"/>
          </a:xfrm>
          <a:prstGeom prst="rect">
            <a:avLst/>
          </a:prstGeom>
        </p:spPr>
        <p:txBody>
          <a:bodyPr vert="horz" wrap="square" lIns="0" tIns="12700" rIns="0" bIns="0" rtlCol="0">
            <a:spAutoFit/>
          </a:bodyPr>
          <a:lstStyle/>
          <a:p>
            <a:pPr algn="ctr">
              <a:lnSpc>
                <a:spcPct val="100000"/>
              </a:lnSpc>
              <a:spcBef>
                <a:spcPts val="100"/>
              </a:spcBef>
            </a:pPr>
            <a:r>
              <a:rPr sz="1800" u="heavy" dirty="0">
                <a:uFill>
                  <a:solidFill>
                    <a:srgbClr val="000000"/>
                  </a:solidFill>
                </a:uFill>
                <a:latin typeface="Times New Roman" pitchFamily="18" charset="0"/>
                <a:cs typeface="Times New Roman" pitchFamily="18" charset="0"/>
              </a:rPr>
              <a:t>Mass</a:t>
            </a:r>
            <a:endParaRPr sz="1800">
              <a:latin typeface="Times New Roman" pitchFamily="18" charset="0"/>
              <a:cs typeface="Times New Roman" pitchFamily="18" charset="0"/>
            </a:endParaRPr>
          </a:p>
          <a:p>
            <a:pPr algn="ctr">
              <a:lnSpc>
                <a:spcPct val="100000"/>
              </a:lnSpc>
              <a:spcBef>
                <a:spcPts val="5"/>
              </a:spcBef>
            </a:pPr>
            <a:r>
              <a:rPr sz="1800" u="heavy" spc="5" dirty="0">
                <a:uFill>
                  <a:solidFill>
                    <a:srgbClr val="000000"/>
                  </a:solidFill>
                </a:uFill>
                <a:latin typeface="Times New Roman" pitchFamily="18" charset="0"/>
                <a:cs typeface="Times New Roman" pitchFamily="18" charset="0"/>
              </a:rPr>
              <a:t>s</a:t>
            </a:r>
            <a:r>
              <a:rPr sz="1800" u="heavy" dirty="0">
                <a:uFill>
                  <a:solidFill>
                    <a:srgbClr val="000000"/>
                  </a:solidFill>
                </a:uFill>
                <a:latin typeface="Times New Roman" pitchFamily="18" charset="0"/>
                <a:cs typeface="Times New Roman" pitchFamily="18" charset="0"/>
              </a:rPr>
              <a:t>e</a:t>
            </a:r>
            <a:r>
              <a:rPr sz="1800" u="heavy" spc="-5" dirty="0">
                <a:uFill>
                  <a:solidFill>
                    <a:srgbClr val="000000"/>
                  </a:solidFill>
                </a:uFill>
                <a:latin typeface="Times New Roman" pitchFamily="18" charset="0"/>
                <a:cs typeface="Times New Roman" pitchFamily="18" charset="0"/>
              </a:rPr>
              <a:t>l</a:t>
            </a:r>
            <a:r>
              <a:rPr sz="1800" u="heavy" dirty="0">
                <a:uFill>
                  <a:solidFill>
                    <a:srgbClr val="000000"/>
                  </a:solidFill>
                </a:uFill>
                <a:latin typeface="Times New Roman" pitchFamily="18" charset="0"/>
                <a:cs typeface="Times New Roman" pitchFamily="18" charset="0"/>
              </a:rPr>
              <a:t>ect</a:t>
            </a:r>
            <a:r>
              <a:rPr sz="1800" u="heavy" spc="-10" dirty="0">
                <a:uFill>
                  <a:solidFill>
                    <a:srgbClr val="000000"/>
                  </a:solidFill>
                </a:uFill>
                <a:latin typeface="Times New Roman" pitchFamily="18" charset="0"/>
                <a:cs typeface="Times New Roman" pitchFamily="18" charset="0"/>
              </a:rPr>
              <a:t>i</a:t>
            </a:r>
            <a:r>
              <a:rPr sz="1800" u="heavy" spc="-5" dirty="0">
                <a:uFill>
                  <a:solidFill>
                    <a:srgbClr val="000000"/>
                  </a:solidFill>
                </a:uFill>
                <a:latin typeface="Times New Roman" pitchFamily="18" charset="0"/>
                <a:cs typeface="Times New Roman" pitchFamily="18" charset="0"/>
              </a:rPr>
              <a:t>on</a:t>
            </a:r>
            <a:endParaRPr sz="1800">
              <a:latin typeface="Times New Roman" pitchFamily="18" charset="0"/>
              <a:cs typeface="Times New Roman" pitchFamily="18" charset="0"/>
            </a:endParaRPr>
          </a:p>
        </p:txBody>
      </p:sp>
      <p:sp>
        <p:nvSpPr>
          <p:cNvPr id="7" name="object 7"/>
          <p:cNvSpPr txBox="1"/>
          <p:nvPr/>
        </p:nvSpPr>
        <p:spPr>
          <a:xfrm>
            <a:off x="5475730" y="475234"/>
            <a:ext cx="593345" cy="289823"/>
          </a:xfrm>
          <a:prstGeom prst="rect">
            <a:avLst/>
          </a:prstGeom>
        </p:spPr>
        <p:txBody>
          <a:bodyPr vert="horz" wrap="square" lIns="0" tIns="12700" rIns="0" bIns="0" rtlCol="0">
            <a:spAutoFit/>
          </a:bodyPr>
          <a:lstStyle/>
          <a:p>
            <a:pPr marL="12700">
              <a:lnSpc>
                <a:spcPct val="100000"/>
              </a:lnSpc>
              <a:spcBef>
                <a:spcPts val="100"/>
              </a:spcBef>
            </a:pPr>
            <a:r>
              <a:rPr sz="1800" u="heavy" dirty="0">
                <a:uFill>
                  <a:solidFill>
                    <a:srgbClr val="000000"/>
                  </a:solidFill>
                </a:uFill>
                <a:latin typeface="Times New Roman" pitchFamily="18" charset="0"/>
                <a:cs typeface="Times New Roman" pitchFamily="18" charset="0"/>
              </a:rPr>
              <a:t>B</a:t>
            </a:r>
            <a:r>
              <a:rPr sz="1800" u="heavy" spc="5" dirty="0">
                <a:uFill>
                  <a:solidFill>
                    <a:srgbClr val="000000"/>
                  </a:solidFill>
                </a:uFill>
                <a:latin typeface="Times New Roman" pitchFamily="18" charset="0"/>
                <a:cs typeface="Times New Roman" pitchFamily="18" charset="0"/>
              </a:rPr>
              <a:t>u</a:t>
            </a:r>
            <a:r>
              <a:rPr sz="1800" u="heavy" spc="-5" dirty="0">
                <a:uFill>
                  <a:solidFill>
                    <a:srgbClr val="000000"/>
                  </a:solidFill>
                </a:uFill>
                <a:latin typeface="Times New Roman" pitchFamily="18" charset="0"/>
                <a:cs typeface="Times New Roman" pitchFamily="18" charset="0"/>
              </a:rPr>
              <a:t>l</a:t>
            </a:r>
            <a:r>
              <a:rPr sz="1800" u="heavy" dirty="0">
                <a:uFill>
                  <a:solidFill>
                    <a:srgbClr val="000000"/>
                  </a:solidFill>
                </a:uFill>
                <a:latin typeface="Times New Roman" pitchFamily="18" charset="0"/>
                <a:cs typeface="Times New Roman" pitchFamily="18" charset="0"/>
              </a:rPr>
              <a:t>k</a:t>
            </a:r>
            <a:endParaRPr sz="1800" dirty="0">
              <a:latin typeface="Times New Roman" pitchFamily="18" charset="0"/>
              <a:cs typeface="Times New Roman" pitchFamily="18" charset="0"/>
            </a:endParaRPr>
          </a:p>
        </p:txBody>
      </p:sp>
      <p:sp>
        <p:nvSpPr>
          <p:cNvPr id="8" name="object 8"/>
          <p:cNvSpPr txBox="1"/>
          <p:nvPr/>
        </p:nvSpPr>
        <p:spPr>
          <a:xfrm>
            <a:off x="6416293" y="856234"/>
            <a:ext cx="982980" cy="566822"/>
          </a:xfrm>
          <a:prstGeom prst="rect">
            <a:avLst/>
          </a:prstGeom>
        </p:spPr>
        <p:txBody>
          <a:bodyPr vert="horz" wrap="square" lIns="0" tIns="12700" rIns="0" bIns="0" rtlCol="0">
            <a:spAutoFit/>
          </a:bodyPr>
          <a:lstStyle/>
          <a:p>
            <a:pPr marL="12700">
              <a:lnSpc>
                <a:spcPct val="100000"/>
              </a:lnSpc>
              <a:spcBef>
                <a:spcPts val="100"/>
              </a:spcBef>
            </a:pPr>
            <a:r>
              <a:rPr sz="1800" u="heavy" spc="-5" dirty="0">
                <a:uFill>
                  <a:solidFill>
                    <a:srgbClr val="000000"/>
                  </a:solidFill>
                </a:uFill>
                <a:latin typeface="Times New Roman" pitchFamily="18" charset="0"/>
                <a:cs typeface="Times New Roman" pitchFamily="18" charset="0"/>
              </a:rPr>
              <a:t>Back</a:t>
            </a:r>
            <a:r>
              <a:rPr sz="1800" spc="-55" dirty="0">
                <a:latin typeface="Times New Roman" pitchFamily="18" charset="0"/>
                <a:cs typeface="Times New Roman" pitchFamily="18" charset="0"/>
              </a:rPr>
              <a:t> </a:t>
            </a:r>
            <a:r>
              <a:rPr sz="1800" u="heavy" spc="-15" dirty="0">
                <a:uFill>
                  <a:solidFill>
                    <a:srgbClr val="000000"/>
                  </a:solidFill>
                </a:uFill>
                <a:latin typeface="Times New Roman" pitchFamily="18" charset="0"/>
                <a:cs typeface="Times New Roman" pitchFamily="18" charset="0"/>
              </a:rPr>
              <a:t>cross</a:t>
            </a:r>
            <a:endParaRPr sz="1800" dirty="0">
              <a:latin typeface="Times New Roman" pitchFamily="18" charset="0"/>
              <a:cs typeface="Times New Roman" pitchFamily="18" charset="0"/>
            </a:endParaRPr>
          </a:p>
        </p:txBody>
      </p:sp>
      <p:sp>
        <p:nvSpPr>
          <p:cNvPr id="9" name="object 9"/>
          <p:cNvSpPr txBox="1"/>
          <p:nvPr/>
        </p:nvSpPr>
        <p:spPr>
          <a:xfrm>
            <a:off x="2868676" y="6172200"/>
            <a:ext cx="3505200" cy="474489"/>
          </a:xfrm>
          <a:prstGeom prst="rect">
            <a:avLst/>
          </a:prstGeom>
        </p:spPr>
        <p:txBody>
          <a:bodyPr vert="horz" wrap="square" lIns="0" tIns="12700" rIns="0" bIns="0" rtlCol="0">
            <a:spAutoFit/>
          </a:bodyPr>
          <a:lstStyle/>
          <a:p>
            <a:pPr marL="12700">
              <a:lnSpc>
                <a:spcPct val="100000"/>
              </a:lnSpc>
              <a:spcBef>
                <a:spcPts val="100"/>
              </a:spcBef>
            </a:pPr>
            <a:r>
              <a:rPr sz="3000" b="1" dirty="0">
                <a:solidFill>
                  <a:srgbClr val="C00000"/>
                </a:solidFill>
                <a:latin typeface="Times New Roman" pitchFamily="18" charset="0"/>
                <a:cs typeface="Times New Roman" pitchFamily="18" charset="0"/>
              </a:rPr>
              <a:t>Seed</a:t>
            </a:r>
            <a:r>
              <a:rPr sz="3000" b="1" spc="-30" dirty="0">
                <a:solidFill>
                  <a:srgbClr val="C00000"/>
                </a:solidFill>
                <a:latin typeface="Times New Roman" pitchFamily="18" charset="0"/>
                <a:cs typeface="Times New Roman" pitchFamily="18" charset="0"/>
              </a:rPr>
              <a:t> </a:t>
            </a:r>
            <a:r>
              <a:rPr sz="3000" b="1" spc="-10" dirty="0">
                <a:solidFill>
                  <a:srgbClr val="C00000"/>
                </a:solidFill>
                <a:latin typeface="Times New Roman" pitchFamily="18" charset="0"/>
                <a:cs typeface="Times New Roman" pitchFamily="18" charset="0"/>
              </a:rPr>
              <a:t>Multiplication</a:t>
            </a:r>
            <a:endParaRPr sz="3000" dirty="0">
              <a:latin typeface="Times New Roman" pitchFamily="18" charset="0"/>
              <a:cs typeface="Times New Roman" pitchFamily="18" charset="0"/>
            </a:endParaRPr>
          </a:p>
        </p:txBody>
      </p:sp>
      <p:sp>
        <p:nvSpPr>
          <p:cNvPr id="10" name="object 10"/>
          <p:cNvSpPr txBox="1"/>
          <p:nvPr/>
        </p:nvSpPr>
        <p:spPr>
          <a:xfrm>
            <a:off x="865022" y="2248026"/>
            <a:ext cx="2918054" cy="321242"/>
          </a:xfrm>
          <a:prstGeom prst="rect">
            <a:avLst/>
          </a:prstGeom>
        </p:spPr>
        <p:txBody>
          <a:bodyPr vert="horz" wrap="square" lIns="0" tIns="13335" rIns="0" bIns="0" rtlCol="0">
            <a:spAutoFit/>
          </a:bodyPr>
          <a:lstStyle/>
          <a:p>
            <a:pPr marL="12700">
              <a:lnSpc>
                <a:spcPct val="100000"/>
              </a:lnSpc>
              <a:spcBef>
                <a:spcPts val="105"/>
              </a:spcBef>
            </a:pPr>
            <a:r>
              <a:rPr sz="2000" spc="-5" dirty="0">
                <a:latin typeface="Times New Roman" pitchFamily="18" charset="0"/>
                <a:cs typeface="Times New Roman" pitchFamily="18" charset="0"/>
              </a:rPr>
              <a:t>Preliminary </a:t>
            </a:r>
            <a:r>
              <a:rPr sz="2000" spc="-10" dirty="0">
                <a:latin typeface="Times New Roman" pitchFamily="18" charset="0"/>
                <a:cs typeface="Times New Roman" pitchFamily="18" charset="0"/>
              </a:rPr>
              <a:t>Yield</a:t>
            </a:r>
            <a:r>
              <a:rPr sz="2000" spc="-5" dirty="0">
                <a:latin typeface="Times New Roman" pitchFamily="18" charset="0"/>
                <a:cs typeface="Times New Roman" pitchFamily="18" charset="0"/>
              </a:rPr>
              <a:t> trials</a:t>
            </a:r>
            <a:endParaRPr sz="2000" dirty="0">
              <a:latin typeface="Times New Roman" pitchFamily="18" charset="0"/>
              <a:cs typeface="Times New Roman" pitchFamily="18" charset="0"/>
            </a:endParaRPr>
          </a:p>
        </p:txBody>
      </p:sp>
      <p:sp>
        <p:nvSpPr>
          <p:cNvPr id="11" name="object 11"/>
          <p:cNvSpPr txBox="1"/>
          <p:nvPr/>
        </p:nvSpPr>
        <p:spPr>
          <a:xfrm>
            <a:off x="1145438" y="2912491"/>
            <a:ext cx="2561438" cy="321242"/>
          </a:xfrm>
          <a:prstGeom prst="rect">
            <a:avLst/>
          </a:prstGeom>
        </p:spPr>
        <p:txBody>
          <a:bodyPr vert="horz" wrap="square" lIns="0" tIns="13335" rIns="0" bIns="0" rtlCol="0">
            <a:spAutoFit/>
          </a:bodyPr>
          <a:lstStyle/>
          <a:p>
            <a:pPr marL="12700">
              <a:lnSpc>
                <a:spcPct val="100000"/>
              </a:lnSpc>
              <a:spcBef>
                <a:spcPts val="105"/>
              </a:spcBef>
            </a:pPr>
            <a:r>
              <a:rPr sz="2000" dirty="0">
                <a:latin typeface="Times New Roman" pitchFamily="18" charset="0"/>
                <a:cs typeface="Times New Roman" pitchFamily="18" charset="0"/>
              </a:rPr>
              <a:t>Major </a:t>
            </a:r>
            <a:r>
              <a:rPr sz="2000" spc="-10" dirty="0">
                <a:latin typeface="Times New Roman" pitchFamily="18" charset="0"/>
                <a:cs typeface="Times New Roman" pitchFamily="18" charset="0"/>
              </a:rPr>
              <a:t>Yield</a:t>
            </a:r>
            <a:r>
              <a:rPr sz="2000" spc="-50" dirty="0">
                <a:latin typeface="Times New Roman" pitchFamily="18" charset="0"/>
                <a:cs typeface="Times New Roman" pitchFamily="18" charset="0"/>
              </a:rPr>
              <a:t> </a:t>
            </a:r>
            <a:r>
              <a:rPr sz="2000" spc="-5" dirty="0">
                <a:latin typeface="Times New Roman" pitchFamily="18" charset="0"/>
                <a:cs typeface="Times New Roman" pitchFamily="18" charset="0"/>
              </a:rPr>
              <a:t>trials</a:t>
            </a:r>
            <a:endParaRPr sz="2000" dirty="0">
              <a:latin typeface="Times New Roman" pitchFamily="18" charset="0"/>
              <a:cs typeface="Times New Roman" pitchFamily="18" charset="0"/>
            </a:endParaRPr>
          </a:p>
        </p:txBody>
      </p:sp>
      <p:sp>
        <p:nvSpPr>
          <p:cNvPr id="12" name="object 12"/>
          <p:cNvSpPr txBox="1"/>
          <p:nvPr/>
        </p:nvSpPr>
        <p:spPr>
          <a:xfrm>
            <a:off x="741272" y="3603116"/>
            <a:ext cx="2813203" cy="513080"/>
          </a:xfrm>
          <a:prstGeom prst="rect">
            <a:avLst/>
          </a:prstGeom>
        </p:spPr>
        <p:txBody>
          <a:bodyPr vert="horz" wrap="square" lIns="0" tIns="12065" rIns="0" bIns="0" rtlCol="0">
            <a:spAutoFit/>
          </a:bodyPr>
          <a:lstStyle/>
          <a:p>
            <a:pPr marL="581025" marR="5080" indent="-568960">
              <a:lnSpc>
                <a:spcPct val="100000"/>
              </a:lnSpc>
              <a:spcBef>
                <a:spcPts val="95"/>
              </a:spcBef>
            </a:pPr>
            <a:r>
              <a:rPr sz="1600" spc="-5" dirty="0">
                <a:latin typeface="Times New Roman" pitchFamily="18" charset="0"/>
                <a:cs typeface="Times New Roman" pitchFamily="18" charset="0"/>
              </a:rPr>
              <a:t>National </a:t>
            </a:r>
            <a:r>
              <a:rPr sz="1600" spc="-10" dirty="0">
                <a:latin typeface="Times New Roman" pitchFamily="18" charset="0"/>
                <a:cs typeface="Times New Roman" pitchFamily="18" charset="0"/>
              </a:rPr>
              <a:t>coordinated</a:t>
            </a:r>
            <a:r>
              <a:rPr sz="1600" spc="-90" dirty="0">
                <a:latin typeface="Times New Roman" pitchFamily="18" charset="0"/>
                <a:cs typeface="Times New Roman" pitchFamily="18" charset="0"/>
              </a:rPr>
              <a:t> </a:t>
            </a:r>
            <a:r>
              <a:rPr sz="1600" spc="-10" dirty="0">
                <a:latin typeface="Times New Roman" pitchFamily="18" charset="0"/>
                <a:cs typeface="Times New Roman" pitchFamily="18" charset="0"/>
              </a:rPr>
              <a:t>varietal  </a:t>
            </a:r>
            <a:r>
              <a:rPr sz="1600" spc="-5" dirty="0">
                <a:latin typeface="Times New Roman" pitchFamily="18" charset="0"/>
                <a:cs typeface="Times New Roman" pitchFamily="18" charset="0"/>
              </a:rPr>
              <a:t>releasing</a:t>
            </a:r>
            <a:r>
              <a:rPr sz="1600" spc="350" dirty="0">
                <a:latin typeface="Times New Roman" pitchFamily="18" charset="0"/>
                <a:cs typeface="Times New Roman" pitchFamily="18" charset="0"/>
              </a:rPr>
              <a:t> </a:t>
            </a:r>
            <a:r>
              <a:rPr sz="1600" spc="-20" dirty="0">
                <a:latin typeface="Times New Roman" pitchFamily="18" charset="0"/>
                <a:cs typeface="Times New Roman" pitchFamily="18" charset="0"/>
              </a:rPr>
              <a:t>Trials</a:t>
            </a:r>
            <a:endParaRPr sz="1600" dirty="0">
              <a:latin typeface="Times New Roman" pitchFamily="18" charset="0"/>
              <a:cs typeface="Times New Roman" pitchFamily="18" charset="0"/>
            </a:endParaRPr>
          </a:p>
        </p:txBody>
      </p:sp>
      <p:sp>
        <p:nvSpPr>
          <p:cNvPr id="13" name="object 13"/>
          <p:cNvSpPr txBox="1"/>
          <p:nvPr/>
        </p:nvSpPr>
        <p:spPr>
          <a:xfrm>
            <a:off x="970178" y="4288916"/>
            <a:ext cx="2584298" cy="258404"/>
          </a:xfrm>
          <a:prstGeom prst="rect">
            <a:avLst/>
          </a:prstGeom>
        </p:spPr>
        <p:txBody>
          <a:bodyPr vert="horz" wrap="square" lIns="0" tIns="12065" rIns="0" bIns="0" rtlCol="0">
            <a:spAutoFit/>
          </a:bodyPr>
          <a:lstStyle/>
          <a:p>
            <a:pPr marL="12700">
              <a:lnSpc>
                <a:spcPct val="100000"/>
              </a:lnSpc>
              <a:spcBef>
                <a:spcPts val="95"/>
              </a:spcBef>
            </a:pPr>
            <a:r>
              <a:rPr sz="1600" spc="-20" dirty="0">
                <a:latin typeface="Times New Roman" pitchFamily="18" charset="0"/>
                <a:cs typeface="Times New Roman" pitchFamily="18" charset="0"/>
              </a:rPr>
              <a:t>Variety </a:t>
            </a:r>
            <a:r>
              <a:rPr sz="1600" spc="-10" dirty="0">
                <a:latin typeface="Times New Roman" pitchFamily="18" charset="0"/>
                <a:cs typeface="Times New Roman" pitchFamily="18" charset="0"/>
              </a:rPr>
              <a:t>Adaptability</a:t>
            </a:r>
            <a:r>
              <a:rPr sz="1600" dirty="0">
                <a:latin typeface="Times New Roman" pitchFamily="18" charset="0"/>
                <a:cs typeface="Times New Roman" pitchFamily="18" charset="0"/>
              </a:rPr>
              <a:t> </a:t>
            </a:r>
            <a:r>
              <a:rPr sz="1600" spc="-20" dirty="0">
                <a:latin typeface="Times New Roman" pitchFamily="18" charset="0"/>
                <a:cs typeface="Times New Roman" pitchFamily="18" charset="0"/>
              </a:rPr>
              <a:t>Trials</a:t>
            </a:r>
            <a:endParaRPr sz="1600" dirty="0">
              <a:latin typeface="Times New Roman" pitchFamily="18" charset="0"/>
              <a:cs typeface="Times New Roman" pitchFamily="18" charset="0"/>
            </a:endParaRPr>
          </a:p>
        </p:txBody>
      </p:sp>
      <p:sp>
        <p:nvSpPr>
          <p:cNvPr id="14" name="object 14"/>
          <p:cNvSpPr txBox="1"/>
          <p:nvPr/>
        </p:nvSpPr>
        <p:spPr>
          <a:xfrm>
            <a:off x="844906" y="4829375"/>
            <a:ext cx="2404770" cy="504625"/>
          </a:xfrm>
          <a:prstGeom prst="rect">
            <a:avLst/>
          </a:prstGeom>
        </p:spPr>
        <p:txBody>
          <a:bodyPr vert="horz" wrap="square" lIns="0" tIns="12065" rIns="0" bIns="0" rtlCol="0">
            <a:spAutoFit/>
          </a:bodyPr>
          <a:lstStyle/>
          <a:p>
            <a:pPr marL="516890" marR="5080" indent="-504825">
              <a:lnSpc>
                <a:spcPct val="100000"/>
              </a:lnSpc>
              <a:spcBef>
                <a:spcPts val="95"/>
              </a:spcBef>
            </a:pPr>
            <a:r>
              <a:rPr sz="1600" spc="-10" dirty="0">
                <a:latin typeface="Times New Roman" pitchFamily="18" charset="0"/>
                <a:cs typeface="Times New Roman" pitchFamily="18" charset="0"/>
              </a:rPr>
              <a:t>Distinguished Uniformity  </a:t>
            </a:r>
            <a:r>
              <a:rPr sz="1600" spc="-5" dirty="0">
                <a:latin typeface="Times New Roman" pitchFamily="18" charset="0"/>
                <a:cs typeface="Times New Roman" pitchFamily="18" charset="0"/>
              </a:rPr>
              <a:t>Stability</a:t>
            </a:r>
            <a:r>
              <a:rPr sz="1600" spc="-40" dirty="0">
                <a:latin typeface="Times New Roman" pitchFamily="18" charset="0"/>
                <a:cs typeface="Times New Roman" pitchFamily="18" charset="0"/>
              </a:rPr>
              <a:t> </a:t>
            </a:r>
            <a:r>
              <a:rPr sz="1600" spc="-45" dirty="0">
                <a:latin typeface="Times New Roman" pitchFamily="18" charset="0"/>
                <a:cs typeface="Times New Roman" pitchFamily="18" charset="0"/>
              </a:rPr>
              <a:t>Test</a:t>
            </a:r>
            <a:endParaRPr sz="1600" dirty="0">
              <a:latin typeface="Times New Roman" pitchFamily="18" charset="0"/>
              <a:cs typeface="Times New Roman" pitchFamily="18" charset="0"/>
            </a:endParaRPr>
          </a:p>
        </p:txBody>
      </p:sp>
      <p:sp>
        <p:nvSpPr>
          <p:cNvPr id="15" name="object 15"/>
          <p:cNvSpPr txBox="1"/>
          <p:nvPr/>
        </p:nvSpPr>
        <p:spPr>
          <a:xfrm>
            <a:off x="831189" y="5532796"/>
            <a:ext cx="2396490" cy="258404"/>
          </a:xfrm>
          <a:prstGeom prst="rect">
            <a:avLst/>
          </a:prstGeom>
        </p:spPr>
        <p:txBody>
          <a:bodyPr vert="horz" wrap="square" lIns="0" tIns="12065" rIns="0" bIns="0" rtlCol="0">
            <a:spAutoFit/>
          </a:bodyPr>
          <a:lstStyle/>
          <a:p>
            <a:pPr marL="12700">
              <a:lnSpc>
                <a:spcPct val="100000"/>
              </a:lnSpc>
              <a:spcBef>
                <a:spcPts val="95"/>
              </a:spcBef>
            </a:pPr>
            <a:r>
              <a:rPr sz="1600" spc="-20" dirty="0">
                <a:latin typeface="Times New Roman" pitchFamily="18" charset="0"/>
                <a:cs typeface="Times New Roman" pitchFamily="18" charset="0"/>
              </a:rPr>
              <a:t>Variety </a:t>
            </a:r>
            <a:r>
              <a:rPr sz="1600" spc="-10" dirty="0">
                <a:latin typeface="Times New Roman" pitchFamily="18" charset="0"/>
                <a:cs typeface="Times New Roman" pitchFamily="18" charset="0"/>
              </a:rPr>
              <a:t>Releasing</a:t>
            </a:r>
            <a:r>
              <a:rPr sz="1600" spc="10" dirty="0">
                <a:latin typeface="Times New Roman" pitchFamily="18" charset="0"/>
                <a:cs typeface="Times New Roman" pitchFamily="18" charset="0"/>
              </a:rPr>
              <a:t> </a:t>
            </a:r>
            <a:r>
              <a:rPr sz="1600" spc="-10" dirty="0">
                <a:latin typeface="Times New Roman" pitchFamily="18" charset="0"/>
                <a:cs typeface="Times New Roman" pitchFamily="18" charset="0"/>
              </a:rPr>
              <a:t>Committee</a:t>
            </a:r>
            <a:endParaRPr sz="1600" dirty="0">
              <a:latin typeface="Times New Roman" pitchFamily="18" charset="0"/>
              <a:cs typeface="Times New Roman" pitchFamily="18" charset="0"/>
            </a:endParaRPr>
          </a:p>
        </p:txBody>
      </p:sp>
      <p:sp>
        <p:nvSpPr>
          <p:cNvPr id="16" name="object 16"/>
          <p:cNvSpPr txBox="1"/>
          <p:nvPr/>
        </p:nvSpPr>
        <p:spPr>
          <a:xfrm>
            <a:off x="5078477" y="4084701"/>
            <a:ext cx="2907918" cy="511166"/>
          </a:xfrm>
          <a:prstGeom prst="rect">
            <a:avLst/>
          </a:prstGeom>
        </p:spPr>
        <p:txBody>
          <a:bodyPr vert="horz" wrap="square" lIns="0" tIns="67310" rIns="0" bIns="0" rtlCol="0">
            <a:spAutoFit/>
          </a:bodyPr>
          <a:lstStyle/>
          <a:p>
            <a:pPr marL="233045" marR="5080" indent="-220979">
              <a:lnSpc>
                <a:spcPct val="80000"/>
              </a:lnSpc>
              <a:spcBef>
                <a:spcPts val="530"/>
              </a:spcBef>
            </a:pPr>
            <a:r>
              <a:rPr sz="1800" dirty="0">
                <a:latin typeface="Times New Roman" pitchFamily="18" charset="0"/>
                <a:cs typeface="Times New Roman" pitchFamily="18" charset="0"/>
              </a:rPr>
              <a:t>In </a:t>
            </a:r>
            <a:r>
              <a:rPr sz="1800" spc="-15" dirty="0">
                <a:latin typeface="Times New Roman" pitchFamily="18" charset="0"/>
                <a:cs typeface="Times New Roman" pitchFamily="18" charset="0"/>
              </a:rPr>
              <a:t>Different </a:t>
            </a:r>
            <a:r>
              <a:rPr sz="1800" spc="-10" dirty="0">
                <a:latin typeface="Times New Roman" pitchFamily="18" charset="0"/>
                <a:cs typeface="Times New Roman" pitchFamily="18" charset="0"/>
              </a:rPr>
              <a:t>Agro ecological  </a:t>
            </a:r>
            <a:r>
              <a:rPr sz="1800" spc="-5" dirty="0">
                <a:latin typeface="Times New Roman" pitchFamily="18" charset="0"/>
                <a:cs typeface="Times New Roman" pitchFamily="18" charset="0"/>
              </a:rPr>
              <a:t>regions- </a:t>
            </a:r>
            <a:r>
              <a:rPr sz="1800" spc="-15" dirty="0">
                <a:latin typeface="Times New Roman" pitchFamily="18" charset="0"/>
                <a:cs typeface="Times New Roman" pitchFamily="18" charset="0"/>
              </a:rPr>
              <a:t>farmers</a:t>
            </a:r>
            <a:r>
              <a:rPr sz="1800" spc="-10" dirty="0">
                <a:latin typeface="Times New Roman" pitchFamily="18" charset="0"/>
                <a:cs typeface="Times New Roman" pitchFamily="18" charset="0"/>
              </a:rPr>
              <a:t> fields</a:t>
            </a:r>
            <a:endParaRPr sz="1800" dirty="0">
              <a:latin typeface="Times New Roman" pitchFamily="18" charset="0"/>
              <a:cs typeface="Times New Roman" pitchFamily="18" charset="0"/>
            </a:endParaRPr>
          </a:p>
        </p:txBody>
      </p:sp>
      <p:sp>
        <p:nvSpPr>
          <p:cNvPr id="17" name="object 17"/>
          <p:cNvSpPr txBox="1"/>
          <p:nvPr/>
        </p:nvSpPr>
        <p:spPr>
          <a:xfrm>
            <a:off x="5307076" y="3461384"/>
            <a:ext cx="2282190" cy="360680"/>
          </a:xfrm>
          <a:prstGeom prst="rect">
            <a:avLst/>
          </a:prstGeom>
        </p:spPr>
        <p:txBody>
          <a:bodyPr vert="horz" wrap="square" lIns="0" tIns="12065" rIns="0" bIns="0" rtlCol="0">
            <a:spAutoFit/>
          </a:bodyPr>
          <a:lstStyle/>
          <a:p>
            <a:pPr marL="12700">
              <a:lnSpc>
                <a:spcPct val="100000"/>
              </a:lnSpc>
              <a:spcBef>
                <a:spcPts val="95"/>
              </a:spcBef>
            </a:pPr>
            <a:r>
              <a:rPr sz="2200" spc="-5" dirty="0">
                <a:latin typeface="Times New Roman" pitchFamily="18" charset="0"/>
                <a:cs typeface="Times New Roman" pitchFamily="18" charset="0"/>
              </a:rPr>
              <a:t>In </a:t>
            </a:r>
            <a:r>
              <a:rPr sz="2200" spc="-15" dirty="0">
                <a:latin typeface="Times New Roman" pitchFamily="18" charset="0"/>
                <a:cs typeface="Times New Roman" pitchFamily="18" charset="0"/>
              </a:rPr>
              <a:t>Research</a:t>
            </a:r>
            <a:r>
              <a:rPr sz="2200" spc="-20" dirty="0">
                <a:latin typeface="Times New Roman" pitchFamily="18" charset="0"/>
                <a:cs typeface="Times New Roman" pitchFamily="18" charset="0"/>
              </a:rPr>
              <a:t> </a:t>
            </a:r>
            <a:r>
              <a:rPr sz="2200" spc="-15" dirty="0">
                <a:latin typeface="Times New Roman" pitchFamily="18" charset="0"/>
                <a:cs typeface="Times New Roman" pitchFamily="18" charset="0"/>
              </a:rPr>
              <a:t>stations</a:t>
            </a:r>
            <a:endParaRPr sz="2200" dirty="0">
              <a:latin typeface="Times New Roman" pitchFamily="18" charset="0"/>
              <a:cs typeface="Times New Roman" pitchFamily="18" charset="0"/>
            </a:endParaRPr>
          </a:p>
        </p:txBody>
      </p:sp>
      <p:sp>
        <p:nvSpPr>
          <p:cNvPr id="18" name="object 18"/>
          <p:cNvSpPr txBox="1"/>
          <p:nvPr/>
        </p:nvSpPr>
        <p:spPr>
          <a:xfrm>
            <a:off x="5154676" y="5486400"/>
            <a:ext cx="2430780" cy="360680"/>
          </a:xfrm>
          <a:prstGeom prst="rect">
            <a:avLst/>
          </a:prstGeom>
        </p:spPr>
        <p:txBody>
          <a:bodyPr vert="horz" wrap="square" lIns="0" tIns="12065" rIns="0" bIns="0" rtlCol="0">
            <a:spAutoFit/>
          </a:bodyPr>
          <a:lstStyle/>
          <a:p>
            <a:pPr marL="12700">
              <a:lnSpc>
                <a:spcPct val="100000"/>
              </a:lnSpc>
              <a:spcBef>
                <a:spcPts val="95"/>
              </a:spcBef>
            </a:pPr>
            <a:r>
              <a:rPr sz="2200" spc="-10" dirty="0">
                <a:latin typeface="Times New Roman" pitchFamily="18" charset="0"/>
                <a:cs typeface="Times New Roman" pitchFamily="18" charset="0"/>
              </a:rPr>
              <a:t>Released </a:t>
            </a:r>
            <a:r>
              <a:rPr sz="2200" spc="-15" dirty="0">
                <a:latin typeface="Times New Roman" pitchFamily="18" charset="0"/>
                <a:cs typeface="Times New Roman" pitchFamily="18" charset="0"/>
              </a:rPr>
              <a:t>new</a:t>
            </a:r>
            <a:r>
              <a:rPr sz="2200" dirty="0">
                <a:latin typeface="Times New Roman" pitchFamily="18" charset="0"/>
                <a:cs typeface="Times New Roman" pitchFamily="18" charset="0"/>
              </a:rPr>
              <a:t> </a:t>
            </a:r>
            <a:r>
              <a:rPr sz="2200" spc="-10" dirty="0">
                <a:latin typeface="Times New Roman" pitchFamily="18" charset="0"/>
                <a:cs typeface="Times New Roman" pitchFamily="18" charset="0"/>
              </a:rPr>
              <a:t>variety</a:t>
            </a:r>
            <a:endParaRPr sz="2200" dirty="0">
              <a:latin typeface="Times New Roman" pitchFamily="18" charset="0"/>
              <a:cs typeface="Times New Roman" pitchFamily="18" charset="0"/>
            </a:endParaRPr>
          </a:p>
        </p:txBody>
      </p:sp>
      <p:sp>
        <p:nvSpPr>
          <p:cNvPr id="19" name="object 19"/>
          <p:cNvSpPr txBox="1"/>
          <p:nvPr/>
        </p:nvSpPr>
        <p:spPr>
          <a:xfrm>
            <a:off x="6422390" y="6295135"/>
            <a:ext cx="2264410" cy="299720"/>
          </a:xfrm>
          <a:prstGeom prst="rect">
            <a:avLst/>
          </a:prstGeom>
        </p:spPr>
        <p:txBody>
          <a:bodyPr vert="horz" wrap="square" lIns="0" tIns="12700" rIns="0" bIns="0" rtlCol="0">
            <a:spAutoFit/>
          </a:bodyPr>
          <a:lstStyle/>
          <a:p>
            <a:pPr marL="12700">
              <a:lnSpc>
                <a:spcPct val="100000"/>
              </a:lnSpc>
              <a:spcBef>
                <a:spcPts val="100"/>
              </a:spcBef>
            </a:pPr>
            <a:r>
              <a:rPr sz="1800" spc="-10" dirty="0">
                <a:latin typeface="Times New Roman" pitchFamily="18" charset="0"/>
                <a:cs typeface="Times New Roman" pitchFamily="18" charset="0"/>
              </a:rPr>
              <a:t>Multiplication </a:t>
            </a:r>
            <a:r>
              <a:rPr sz="1800" spc="-5" dirty="0">
                <a:latin typeface="Times New Roman" pitchFamily="18" charset="0"/>
                <a:cs typeface="Times New Roman" pitchFamily="18" charset="0"/>
              </a:rPr>
              <a:t>of</a:t>
            </a:r>
            <a:r>
              <a:rPr sz="1800" spc="20" dirty="0">
                <a:latin typeface="Times New Roman" pitchFamily="18" charset="0"/>
                <a:cs typeface="Times New Roman" pitchFamily="18" charset="0"/>
              </a:rPr>
              <a:t> </a:t>
            </a:r>
            <a:r>
              <a:rPr sz="1800" spc="-20" dirty="0">
                <a:latin typeface="Times New Roman" pitchFamily="18" charset="0"/>
                <a:cs typeface="Times New Roman" pitchFamily="18" charset="0"/>
              </a:rPr>
              <a:t>Variety</a:t>
            </a:r>
            <a:endParaRPr sz="1800" dirty="0">
              <a:latin typeface="Times New Roman" pitchFamily="18" charset="0"/>
              <a:cs typeface="Times New Roman" pitchFamily="18" charset="0"/>
            </a:endParaRPr>
          </a:p>
        </p:txBody>
      </p:sp>
      <p:sp>
        <p:nvSpPr>
          <p:cNvPr id="20" name="object 20"/>
          <p:cNvSpPr/>
          <p:nvPr/>
        </p:nvSpPr>
        <p:spPr>
          <a:xfrm>
            <a:off x="4036695" y="1905000"/>
            <a:ext cx="103505" cy="304800"/>
          </a:xfrm>
          <a:custGeom>
            <a:avLst/>
            <a:gdLst/>
            <a:ahLst/>
            <a:cxnLst/>
            <a:rect l="l" t="t" r="r" b="b"/>
            <a:pathLst>
              <a:path w="103504" h="304800">
                <a:moveTo>
                  <a:pt x="7111" y="208534"/>
                </a:moveTo>
                <a:lnTo>
                  <a:pt x="1015" y="212089"/>
                </a:lnTo>
                <a:lnTo>
                  <a:pt x="0" y="215900"/>
                </a:lnTo>
                <a:lnTo>
                  <a:pt x="1650" y="218948"/>
                </a:lnTo>
                <a:lnTo>
                  <a:pt x="51180" y="304800"/>
                </a:lnTo>
                <a:lnTo>
                  <a:pt x="58608" y="292226"/>
                </a:lnTo>
                <a:lnTo>
                  <a:pt x="44957" y="292226"/>
                </a:lnTo>
                <a:lnTo>
                  <a:pt x="45005" y="268643"/>
                </a:lnTo>
                <a:lnTo>
                  <a:pt x="12700" y="212598"/>
                </a:lnTo>
                <a:lnTo>
                  <a:pt x="10921" y="209550"/>
                </a:lnTo>
                <a:lnTo>
                  <a:pt x="7111" y="208534"/>
                </a:lnTo>
                <a:close/>
              </a:path>
              <a:path w="103504" h="304800">
                <a:moveTo>
                  <a:pt x="45080" y="268773"/>
                </a:moveTo>
                <a:lnTo>
                  <a:pt x="44957" y="292226"/>
                </a:lnTo>
                <a:lnTo>
                  <a:pt x="57657" y="292226"/>
                </a:lnTo>
                <a:lnTo>
                  <a:pt x="57674" y="289051"/>
                </a:lnTo>
                <a:lnTo>
                  <a:pt x="45719" y="289051"/>
                </a:lnTo>
                <a:lnTo>
                  <a:pt x="51313" y="279587"/>
                </a:lnTo>
                <a:lnTo>
                  <a:pt x="45080" y="268773"/>
                </a:lnTo>
                <a:close/>
              </a:path>
              <a:path w="103504" h="304800">
                <a:moveTo>
                  <a:pt x="96265" y="209041"/>
                </a:moveTo>
                <a:lnTo>
                  <a:pt x="92455" y="210058"/>
                </a:lnTo>
                <a:lnTo>
                  <a:pt x="90677" y="212978"/>
                </a:lnTo>
                <a:lnTo>
                  <a:pt x="57780" y="268643"/>
                </a:lnTo>
                <a:lnTo>
                  <a:pt x="57657" y="292226"/>
                </a:lnTo>
                <a:lnTo>
                  <a:pt x="58608" y="292226"/>
                </a:lnTo>
                <a:lnTo>
                  <a:pt x="101600" y="219455"/>
                </a:lnTo>
                <a:lnTo>
                  <a:pt x="103377" y="216408"/>
                </a:lnTo>
                <a:lnTo>
                  <a:pt x="102361" y="212598"/>
                </a:lnTo>
                <a:lnTo>
                  <a:pt x="96265" y="209041"/>
                </a:lnTo>
                <a:close/>
              </a:path>
              <a:path w="103504" h="304800">
                <a:moveTo>
                  <a:pt x="51313" y="279587"/>
                </a:moveTo>
                <a:lnTo>
                  <a:pt x="45719" y="289051"/>
                </a:lnTo>
                <a:lnTo>
                  <a:pt x="56768" y="289051"/>
                </a:lnTo>
                <a:lnTo>
                  <a:pt x="51313" y="279587"/>
                </a:lnTo>
                <a:close/>
              </a:path>
              <a:path w="103504" h="304800">
                <a:moveTo>
                  <a:pt x="57780" y="268643"/>
                </a:moveTo>
                <a:lnTo>
                  <a:pt x="51313" y="279587"/>
                </a:lnTo>
                <a:lnTo>
                  <a:pt x="56768" y="289051"/>
                </a:lnTo>
                <a:lnTo>
                  <a:pt x="57674" y="289051"/>
                </a:lnTo>
                <a:lnTo>
                  <a:pt x="57780" y="268643"/>
                </a:lnTo>
                <a:close/>
              </a:path>
              <a:path w="103504" h="304800">
                <a:moveTo>
                  <a:pt x="59181" y="0"/>
                </a:moveTo>
                <a:lnTo>
                  <a:pt x="46481" y="0"/>
                </a:lnTo>
                <a:lnTo>
                  <a:pt x="45080" y="268773"/>
                </a:lnTo>
                <a:lnTo>
                  <a:pt x="51313" y="279587"/>
                </a:lnTo>
                <a:lnTo>
                  <a:pt x="57780" y="268643"/>
                </a:lnTo>
                <a:lnTo>
                  <a:pt x="59181" y="0"/>
                </a:lnTo>
                <a:close/>
              </a:path>
            </a:pathLst>
          </a:custGeom>
          <a:solidFill>
            <a:srgbClr val="497DBA"/>
          </a:solidFill>
        </p:spPr>
        <p:txBody>
          <a:bodyPr wrap="square" lIns="0" tIns="0" rIns="0" bIns="0" rtlCol="0"/>
          <a:lstStyle/>
          <a:p>
            <a:endParaRPr>
              <a:latin typeface="Times New Roman" pitchFamily="18" charset="0"/>
              <a:cs typeface="Times New Roman" pitchFamily="18" charset="0"/>
            </a:endParaRPr>
          </a:p>
        </p:txBody>
      </p:sp>
      <p:sp>
        <p:nvSpPr>
          <p:cNvPr id="21" name="object 21"/>
          <p:cNvSpPr/>
          <p:nvPr/>
        </p:nvSpPr>
        <p:spPr>
          <a:xfrm>
            <a:off x="4036695" y="2590800"/>
            <a:ext cx="103505" cy="304800"/>
          </a:xfrm>
          <a:custGeom>
            <a:avLst/>
            <a:gdLst/>
            <a:ahLst/>
            <a:cxnLst/>
            <a:rect l="l" t="t" r="r" b="b"/>
            <a:pathLst>
              <a:path w="103504" h="304800">
                <a:moveTo>
                  <a:pt x="7111" y="208534"/>
                </a:moveTo>
                <a:lnTo>
                  <a:pt x="1015" y="212089"/>
                </a:lnTo>
                <a:lnTo>
                  <a:pt x="0" y="215900"/>
                </a:lnTo>
                <a:lnTo>
                  <a:pt x="1650" y="218948"/>
                </a:lnTo>
                <a:lnTo>
                  <a:pt x="51180" y="304800"/>
                </a:lnTo>
                <a:lnTo>
                  <a:pt x="58608" y="292226"/>
                </a:lnTo>
                <a:lnTo>
                  <a:pt x="44957" y="292226"/>
                </a:lnTo>
                <a:lnTo>
                  <a:pt x="45005" y="268643"/>
                </a:lnTo>
                <a:lnTo>
                  <a:pt x="12700" y="212598"/>
                </a:lnTo>
                <a:lnTo>
                  <a:pt x="10921" y="209550"/>
                </a:lnTo>
                <a:lnTo>
                  <a:pt x="7111" y="208534"/>
                </a:lnTo>
                <a:close/>
              </a:path>
              <a:path w="103504" h="304800">
                <a:moveTo>
                  <a:pt x="45080" y="268773"/>
                </a:moveTo>
                <a:lnTo>
                  <a:pt x="44957" y="292226"/>
                </a:lnTo>
                <a:lnTo>
                  <a:pt x="57657" y="292226"/>
                </a:lnTo>
                <a:lnTo>
                  <a:pt x="57674" y="289051"/>
                </a:lnTo>
                <a:lnTo>
                  <a:pt x="45719" y="289051"/>
                </a:lnTo>
                <a:lnTo>
                  <a:pt x="51313" y="279587"/>
                </a:lnTo>
                <a:lnTo>
                  <a:pt x="45080" y="268773"/>
                </a:lnTo>
                <a:close/>
              </a:path>
              <a:path w="103504" h="304800">
                <a:moveTo>
                  <a:pt x="96265" y="209041"/>
                </a:moveTo>
                <a:lnTo>
                  <a:pt x="92455" y="210058"/>
                </a:lnTo>
                <a:lnTo>
                  <a:pt x="90677" y="212978"/>
                </a:lnTo>
                <a:lnTo>
                  <a:pt x="57780" y="268643"/>
                </a:lnTo>
                <a:lnTo>
                  <a:pt x="57657" y="292226"/>
                </a:lnTo>
                <a:lnTo>
                  <a:pt x="58608" y="292226"/>
                </a:lnTo>
                <a:lnTo>
                  <a:pt x="101600" y="219455"/>
                </a:lnTo>
                <a:lnTo>
                  <a:pt x="103377" y="216408"/>
                </a:lnTo>
                <a:lnTo>
                  <a:pt x="102361" y="212598"/>
                </a:lnTo>
                <a:lnTo>
                  <a:pt x="96265" y="209041"/>
                </a:lnTo>
                <a:close/>
              </a:path>
              <a:path w="103504" h="304800">
                <a:moveTo>
                  <a:pt x="51313" y="279587"/>
                </a:moveTo>
                <a:lnTo>
                  <a:pt x="45719" y="289051"/>
                </a:lnTo>
                <a:lnTo>
                  <a:pt x="56768" y="289051"/>
                </a:lnTo>
                <a:lnTo>
                  <a:pt x="51313" y="279587"/>
                </a:lnTo>
                <a:close/>
              </a:path>
              <a:path w="103504" h="304800">
                <a:moveTo>
                  <a:pt x="57780" y="268643"/>
                </a:moveTo>
                <a:lnTo>
                  <a:pt x="51313" y="279587"/>
                </a:lnTo>
                <a:lnTo>
                  <a:pt x="56768" y="289051"/>
                </a:lnTo>
                <a:lnTo>
                  <a:pt x="57674" y="289051"/>
                </a:lnTo>
                <a:lnTo>
                  <a:pt x="57780" y="268643"/>
                </a:lnTo>
                <a:close/>
              </a:path>
              <a:path w="103504" h="304800">
                <a:moveTo>
                  <a:pt x="59181" y="0"/>
                </a:moveTo>
                <a:lnTo>
                  <a:pt x="46481" y="0"/>
                </a:lnTo>
                <a:lnTo>
                  <a:pt x="45080" y="268773"/>
                </a:lnTo>
                <a:lnTo>
                  <a:pt x="51313" y="279587"/>
                </a:lnTo>
                <a:lnTo>
                  <a:pt x="57780" y="268643"/>
                </a:lnTo>
                <a:lnTo>
                  <a:pt x="59181" y="0"/>
                </a:lnTo>
                <a:close/>
              </a:path>
            </a:pathLst>
          </a:custGeom>
          <a:solidFill>
            <a:srgbClr val="497DBA"/>
          </a:solidFill>
        </p:spPr>
        <p:txBody>
          <a:bodyPr wrap="square" lIns="0" tIns="0" rIns="0" bIns="0" rtlCol="0"/>
          <a:lstStyle/>
          <a:p>
            <a:endParaRPr>
              <a:latin typeface="Times New Roman" pitchFamily="18" charset="0"/>
              <a:cs typeface="Times New Roman" pitchFamily="18" charset="0"/>
            </a:endParaRPr>
          </a:p>
        </p:txBody>
      </p:sp>
      <p:sp>
        <p:nvSpPr>
          <p:cNvPr id="22" name="object 22"/>
          <p:cNvSpPr/>
          <p:nvPr/>
        </p:nvSpPr>
        <p:spPr>
          <a:xfrm>
            <a:off x="4036695" y="3276600"/>
            <a:ext cx="103505" cy="304800"/>
          </a:xfrm>
          <a:custGeom>
            <a:avLst/>
            <a:gdLst/>
            <a:ahLst/>
            <a:cxnLst/>
            <a:rect l="l" t="t" r="r" b="b"/>
            <a:pathLst>
              <a:path w="103504" h="304800">
                <a:moveTo>
                  <a:pt x="7111" y="208534"/>
                </a:moveTo>
                <a:lnTo>
                  <a:pt x="1015" y="212089"/>
                </a:lnTo>
                <a:lnTo>
                  <a:pt x="0" y="215900"/>
                </a:lnTo>
                <a:lnTo>
                  <a:pt x="1650" y="218948"/>
                </a:lnTo>
                <a:lnTo>
                  <a:pt x="51180" y="304800"/>
                </a:lnTo>
                <a:lnTo>
                  <a:pt x="58608" y="292226"/>
                </a:lnTo>
                <a:lnTo>
                  <a:pt x="44957" y="292226"/>
                </a:lnTo>
                <a:lnTo>
                  <a:pt x="45005" y="268643"/>
                </a:lnTo>
                <a:lnTo>
                  <a:pt x="12700" y="212598"/>
                </a:lnTo>
                <a:lnTo>
                  <a:pt x="10921" y="209550"/>
                </a:lnTo>
                <a:lnTo>
                  <a:pt x="7111" y="208534"/>
                </a:lnTo>
                <a:close/>
              </a:path>
              <a:path w="103504" h="304800">
                <a:moveTo>
                  <a:pt x="45080" y="268773"/>
                </a:moveTo>
                <a:lnTo>
                  <a:pt x="44957" y="292226"/>
                </a:lnTo>
                <a:lnTo>
                  <a:pt x="57657" y="292226"/>
                </a:lnTo>
                <a:lnTo>
                  <a:pt x="57674" y="289051"/>
                </a:lnTo>
                <a:lnTo>
                  <a:pt x="45719" y="289051"/>
                </a:lnTo>
                <a:lnTo>
                  <a:pt x="51313" y="279587"/>
                </a:lnTo>
                <a:lnTo>
                  <a:pt x="45080" y="268773"/>
                </a:lnTo>
                <a:close/>
              </a:path>
              <a:path w="103504" h="304800">
                <a:moveTo>
                  <a:pt x="96265" y="209041"/>
                </a:moveTo>
                <a:lnTo>
                  <a:pt x="92455" y="210058"/>
                </a:lnTo>
                <a:lnTo>
                  <a:pt x="90677" y="212978"/>
                </a:lnTo>
                <a:lnTo>
                  <a:pt x="57780" y="268643"/>
                </a:lnTo>
                <a:lnTo>
                  <a:pt x="57657" y="292226"/>
                </a:lnTo>
                <a:lnTo>
                  <a:pt x="58608" y="292226"/>
                </a:lnTo>
                <a:lnTo>
                  <a:pt x="101600" y="219455"/>
                </a:lnTo>
                <a:lnTo>
                  <a:pt x="103377" y="216408"/>
                </a:lnTo>
                <a:lnTo>
                  <a:pt x="102361" y="212598"/>
                </a:lnTo>
                <a:lnTo>
                  <a:pt x="96265" y="209041"/>
                </a:lnTo>
                <a:close/>
              </a:path>
              <a:path w="103504" h="304800">
                <a:moveTo>
                  <a:pt x="51313" y="279587"/>
                </a:moveTo>
                <a:lnTo>
                  <a:pt x="45719" y="289051"/>
                </a:lnTo>
                <a:lnTo>
                  <a:pt x="56768" y="289051"/>
                </a:lnTo>
                <a:lnTo>
                  <a:pt x="51313" y="279587"/>
                </a:lnTo>
                <a:close/>
              </a:path>
              <a:path w="103504" h="304800">
                <a:moveTo>
                  <a:pt x="57780" y="268643"/>
                </a:moveTo>
                <a:lnTo>
                  <a:pt x="51313" y="279587"/>
                </a:lnTo>
                <a:lnTo>
                  <a:pt x="56768" y="289051"/>
                </a:lnTo>
                <a:lnTo>
                  <a:pt x="57674" y="289051"/>
                </a:lnTo>
                <a:lnTo>
                  <a:pt x="57780" y="268643"/>
                </a:lnTo>
                <a:close/>
              </a:path>
              <a:path w="103504" h="304800">
                <a:moveTo>
                  <a:pt x="59181" y="0"/>
                </a:moveTo>
                <a:lnTo>
                  <a:pt x="46481" y="0"/>
                </a:lnTo>
                <a:lnTo>
                  <a:pt x="45080" y="268773"/>
                </a:lnTo>
                <a:lnTo>
                  <a:pt x="51313" y="279587"/>
                </a:lnTo>
                <a:lnTo>
                  <a:pt x="57780" y="268643"/>
                </a:lnTo>
                <a:lnTo>
                  <a:pt x="59181" y="0"/>
                </a:lnTo>
                <a:close/>
              </a:path>
            </a:pathLst>
          </a:custGeom>
          <a:solidFill>
            <a:srgbClr val="497DBA"/>
          </a:solidFill>
        </p:spPr>
        <p:txBody>
          <a:bodyPr wrap="square" lIns="0" tIns="0" rIns="0" bIns="0" rtlCol="0"/>
          <a:lstStyle/>
          <a:p>
            <a:endParaRPr>
              <a:latin typeface="Times New Roman" pitchFamily="18" charset="0"/>
              <a:cs typeface="Times New Roman" pitchFamily="18" charset="0"/>
            </a:endParaRPr>
          </a:p>
        </p:txBody>
      </p:sp>
      <p:sp>
        <p:nvSpPr>
          <p:cNvPr id="23" name="object 23"/>
          <p:cNvSpPr/>
          <p:nvPr/>
        </p:nvSpPr>
        <p:spPr>
          <a:xfrm>
            <a:off x="4036695" y="4572000"/>
            <a:ext cx="103505" cy="304800"/>
          </a:xfrm>
          <a:custGeom>
            <a:avLst/>
            <a:gdLst/>
            <a:ahLst/>
            <a:cxnLst/>
            <a:rect l="l" t="t" r="r" b="b"/>
            <a:pathLst>
              <a:path w="103504" h="304800">
                <a:moveTo>
                  <a:pt x="7111" y="208533"/>
                </a:moveTo>
                <a:lnTo>
                  <a:pt x="1015" y="212089"/>
                </a:lnTo>
                <a:lnTo>
                  <a:pt x="0" y="215900"/>
                </a:lnTo>
                <a:lnTo>
                  <a:pt x="1650" y="218948"/>
                </a:lnTo>
                <a:lnTo>
                  <a:pt x="51180" y="304800"/>
                </a:lnTo>
                <a:lnTo>
                  <a:pt x="58608" y="292226"/>
                </a:lnTo>
                <a:lnTo>
                  <a:pt x="44957" y="292226"/>
                </a:lnTo>
                <a:lnTo>
                  <a:pt x="45005" y="268643"/>
                </a:lnTo>
                <a:lnTo>
                  <a:pt x="12700" y="212598"/>
                </a:lnTo>
                <a:lnTo>
                  <a:pt x="10921" y="209550"/>
                </a:lnTo>
                <a:lnTo>
                  <a:pt x="7111" y="208533"/>
                </a:lnTo>
                <a:close/>
              </a:path>
              <a:path w="103504" h="304800">
                <a:moveTo>
                  <a:pt x="45080" y="268773"/>
                </a:moveTo>
                <a:lnTo>
                  <a:pt x="44957" y="292226"/>
                </a:lnTo>
                <a:lnTo>
                  <a:pt x="57657" y="292226"/>
                </a:lnTo>
                <a:lnTo>
                  <a:pt x="57674" y="289051"/>
                </a:lnTo>
                <a:lnTo>
                  <a:pt x="45719" y="289051"/>
                </a:lnTo>
                <a:lnTo>
                  <a:pt x="51313" y="279587"/>
                </a:lnTo>
                <a:lnTo>
                  <a:pt x="45080" y="268773"/>
                </a:lnTo>
                <a:close/>
              </a:path>
              <a:path w="103504" h="304800">
                <a:moveTo>
                  <a:pt x="96265" y="209042"/>
                </a:moveTo>
                <a:lnTo>
                  <a:pt x="92455" y="210057"/>
                </a:lnTo>
                <a:lnTo>
                  <a:pt x="90677" y="212979"/>
                </a:lnTo>
                <a:lnTo>
                  <a:pt x="57780" y="268643"/>
                </a:lnTo>
                <a:lnTo>
                  <a:pt x="57657" y="292226"/>
                </a:lnTo>
                <a:lnTo>
                  <a:pt x="58608" y="292226"/>
                </a:lnTo>
                <a:lnTo>
                  <a:pt x="101600" y="219456"/>
                </a:lnTo>
                <a:lnTo>
                  <a:pt x="103377" y="216407"/>
                </a:lnTo>
                <a:lnTo>
                  <a:pt x="102361" y="212598"/>
                </a:lnTo>
                <a:lnTo>
                  <a:pt x="96265" y="209042"/>
                </a:lnTo>
                <a:close/>
              </a:path>
              <a:path w="103504" h="304800">
                <a:moveTo>
                  <a:pt x="51313" y="279587"/>
                </a:moveTo>
                <a:lnTo>
                  <a:pt x="45719" y="289051"/>
                </a:lnTo>
                <a:lnTo>
                  <a:pt x="56768" y="289051"/>
                </a:lnTo>
                <a:lnTo>
                  <a:pt x="51313" y="279587"/>
                </a:lnTo>
                <a:close/>
              </a:path>
              <a:path w="103504" h="304800">
                <a:moveTo>
                  <a:pt x="57780" y="268643"/>
                </a:moveTo>
                <a:lnTo>
                  <a:pt x="51313" y="279587"/>
                </a:lnTo>
                <a:lnTo>
                  <a:pt x="56768" y="289051"/>
                </a:lnTo>
                <a:lnTo>
                  <a:pt x="57674" y="289051"/>
                </a:lnTo>
                <a:lnTo>
                  <a:pt x="57780" y="268643"/>
                </a:lnTo>
                <a:close/>
              </a:path>
              <a:path w="103504" h="304800">
                <a:moveTo>
                  <a:pt x="59181" y="0"/>
                </a:moveTo>
                <a:lnTo>
                  <a:pt x="46481" y="0"/>
                </a:lnTo>
                <a:lnTo>
                  <a:pt x="45080" y="268773"/>
                </a:lnTo>
                <a:lnTo>
                  <a:pt x="51313" y="279587"/>
                </a:lnTo>
                <a:lnTo>
                  <a:pt x="57780" y="268643"/>
                </a:lnTo>
                <a:lnTo>
                  <a:pt x="59181" y="0"/>
                </a:lnTo>
                <a:close/>
              </a:path>
            </a:pathLst>
          </a:custGeom>
          <a:solidFill>
            <a:srgbClr val="497DBA"/>
          </a:solidFill>
        </p:spPr>
        <p:txBody>
          <a:bodyPr wrap="square" lIns="0" tIns="0" rIns="0" bIns="0" rtlCol="0"/>
          <a:lstStyle/>
          <a:p>
            <a:endParaRPr>
              <a:latin typeface="Times New Roman" pitchFamily="18" charset="0"/>
              <a:cs typeface="Times New Roman" pitchFamily="18" charset="0"/>
            </a:endParaRPr>
          </a:p>
        </p:txBody>
      </p:sp>
      <p:sp>
        <p:nvSpPr>
          <p:cNvPr id="24" name="object 24"/>
          <p:cNvSpPr/>
          <p:nvPr/>
        </p:nvSpPr>
        <p:spPr>
          <a:xfrm>
            <a:off x="4036695" y="5181600"/>
            <a:ext cx="103505" cy="304800"/>
          </a:xfrm>
          <a:custGeom>
            <a:avLst/>
            <a:gdLst/>
            <a:ahLst/>
            <a:cxnLst/>
            <a:rect l="l" t="t" r="r" b="b"/>
            <a:pathLst>
              <a:path w="103504" h="304800">
                <a:moveTo>
                  <a:pt x="7111" y="208534"/>
                </a:moveTo>
                <a:lnTo>
                  <a:pt x="1015" y="212090"/>
                </a:lnTo>
                <a:lnTo>
                  <a:pt x="0" y="215900"/>
                </a:lnTo>
                <a:lnTo>
                  <a:pt x="1650" y="218947"/>
                </a:lnTo>
                <a:lnTo>
                  <a:pt x="51180" y="304800"/>
                </a:lnTo>
                <a:lnTo>
                  <a:pt x="58608" y="292227"/>
                </a:lnTo>
                <a:lnTo>
                  <a:pt x="44957" y="292227"/>
                </a:lnTo>
                <a:lnTo>
                  <a:pt x="45005" y="268643"/>
                </a:lnTo>
                <a:lnTo>
                  <a:pt x="12700" y="212597"/>
                </a:lnTo>
                <a:lnTo>
                  <a:pt x="10921" y="209550"/>
                </a:lnTo>
                <a:lnTo>
                  <a:pt x="7111" y="208534"/>
                </a:lnTo>
                <a:close/>
              </a:path>
              <a:path w="103504" h="304800">
                <a:moveTo>
                  <a:pt x="45080" y="268773"/>
                </a:moveTo>
                <a:lnTo>
                  <a:pt x="44957" y="292227"/>
                </a:lnTo>
                <a:lnTo>
                  <a:pt x="57657" y="292227"/>
                </a:lnTo>
                <a:lnTo>
                  <a:pt x="57674" y="289052"/>
                </a:lnTo>
                <a:lnTo>
                  <a:pt x="45719" y="289052"/>
                </a:lnTo>
                <a:lnTo>
                  <a:pt x="51313" y="279587"/>
                </a:lnTo>
                <a:lnTo>
                  <a:pt x="45080" y="268773"/>
                </a:lnTo>
                <a:close/>
              </a:path>
              <a:path w="103504" h="304800">
                <a:moveTo>
                  <a:pt x="96265" y="209041"/>
                </a:moveTo>
                <a:lnTo>
                  <a:pt x="92455" y="210058"/>
                </a:lnTo>
                <a:lnTo>
                  <a:pt x="90677" y="212978"/>
                </a:lnTo>
                <a:lnTo>
                  <a:pt x="57780" y="268643"/>
                </a:lnTo>
                <a:lnTo>
                  <a:pt x="57657" y="292227"/>
                </a:lnTo>
                <a:lnTo>
                  <a:pt x="58608" y="292227"/>
                </a:lnTo>
                <a:lnTo>
                  <a:pt x="101600" y="219456"/>
                </a:lnTo>
                <a:lnTo>
                  <a:pt x="103377" y="216408"/>
                </a:lnTo>
                <a:lnTo>
                  <a:pt x="102361" y="212597"/>
                </a:lnTo>
                <a:lnTo>
                  <a:pt x="96265" y="209041"/>
                </a:lnTo>
                <a:close/>
              </a:path>
              <a:path w="103504" h="304800">
                <a:moveTo>
                  <a:pt x="51313" y="279587"/>
                </a:moveTo>
                <a:lnTo>
                  <a:pt x="45719" y="289052"/>
                </a:lnTo>
                <a:lnTo>
                  <a:pt x="56768" y="289052"/>
                </a:lnTo>
                <a:lnTo>
                  <a:pt x="51313" y="279587"/>
                </a:lnTo>
                <a:close/>
              </a:path>
              <a:path w="103504" h="304800">
                <a:moveTo>
                  <a:pt x="57780" y="268643"/>
                </a:moveTo>
                <a:lnTo>
                  <a:pt x="51313" y="279587"/>
                </a:lnTo>
                <a:lnTo>
                  <a:pt x="56768" y="289052"/>
                </a:lnTo>
                <a:lnTo>
                  <a:pt x="57674" y="289052"/>
                </a:lnTo>
                <a:lnTo>
                  <a:pt x="57780" y="268643"/>
                </a:lnTo>
                <a:close/>
              </a:path>
              <a:path w="103504" h="304800">
                <a:moveTo>
                  <a:pt x="59181" y="0"/>
                </a:moveTo>
                <a:lnTo>
                  <a:pt x="46481" y="0"/>
                </a:lnTo>
                <a:lnTo>
                  <a:pt x="45080" y="268773"/>
                </a:lnTo>
                <a:lnTo>
                  <a:pt x="51313" y="279587"/>
                </a:lnTo>
                <a:lnTo>
                  <a:pt x="57780" y="268643"/>
                </a:lnTo>
                <a:lnTo>
                  <a:pt x="59181" y="0"/>
                </a:lnTo>
                <a:close/>
              </a:path>
            </a:pathLst>
          </a:custGeom>
          <a:solidFill>
            <a:srgbClr val="497DBA"/>
          </a:solidFill>
        </p:spPr>
        <p:txBody>
          <a:bodyPr wrap="square" lIns="0" tIns="0" rIns="0" bIns="0" rtlCol="0"/>
          <a:lstStyle/>
          <a:p>
            <a:endParaRPr>
              <a:latin typeface="Times New Roman" pitchFamily="18" charset="0"/>
              <a:cs typeface="Times New Roman" pitchFamily="18" charset="0"/>
            </a:endParaRPr>
          </a:p>
        </p:txBody>
      </p:sp>
      <p:sp>
        <p:nvSpPr>
          <p:cNvPr id="25" name="object 25"/>
          <p:cNvSpPr/>
          <p:nvPr/>
        </p:nvSpPr>
        <p:spPr>
          <a:xfrm>
            <a:off x="4036695" y="5867362"/>
            <a:ext cx="103505" cy="305435"/>
          </a:xfrm>
          <a:custGeom>
            <a:avLst/>
            <a:gdLst/>
            <a:ahLst/>
            <a:cxnLst/>
            <a:rect l="l" t="t" r="r" b="b"/>
            <a:pathLst>
              <a:path w="103504" h="305435">
                <a:moveTo>
                  <a:pt x="7111" y="208584"/>
                </a:moveTo>
                <a:lnTo>
                  <a:pt x="1015" y="212077"/>
                </a:lnTo>
                <a:lnTo>
                  <a:pt x="0" y="215963"/>
                </a:lnTo>
                <a:lnTo>
                  <a:pt x="1650" y="218998"/>
                </a:lnTo>
                <a:lnTo>
                  <a:pt x="51180" y="304863"/>
                </a:lnTo>
                <a:lnTo>
                  <a:pt x="58601" y="292303"/>
                </a:lnTo>
                <a:lnTo>
                  <a:pt x="44957" y="292226"/>
                </a:lnTo>
                <a:lnTo>
                  <a:pt x="44984" y="268653"/>
                </a:lnTo>
                <a:lnTo>
                  <a:pt x="12670" y="212610"/>
                </a:lnTo>
                <a:lnTo>
                  <a:pt x="10921" y="209626"/>
                </a:lnTo>
                <a:lnTo>
                  <a:pt x="7111" y="208584"/>
                </a:lnTo>
                <a:close/>
              </a:path>
              <a:path w="103504" h="305435">
                <a:moveTo>
                  <a:pt x="45080" y="268818"/>
                </a:moveTo>
                <a:lnTo>
                  <a:pt x="44957" y="292226"/>
                </a:lnTo>
                <a:lnTo>
                  <a:pt x="57657" y="292303"/>
                </a:lnTo>
                <a:lnTo>
                  <a:pt x="57674" y="289090"/>
                </a:lnTo>
                <a:lnTo>
                  <a:pt x="45719" y="289039"/>
                </a:lnTo>
                <a:lnTo>
                  <a:pt x="51300" y="279606"/>
                </a:lnTo>
                <a:lnTo>
                  <a:pt x="45080" y="268818"/>
                </a:lnTo>
                <a:close/>
              </a:path>
              <a:path w="103504" h="305435">
                <a:moveTo>
                  <a:pt x="96265" y="209041"/>
                </a:moveTo>
                <a:lnTo>
                  <a:pt x="92455" y="210045"/>
                </a:lnTo>
                <a:lnTo>
                  <a:pt x="57781" y="268653"/>
                </a:lnTo>
                <a:lnTo>
                  <a:pt x="57657" y="292303"/>
                </a:lnTo>
                <a:lnTo>
                  <a:pt x="58601" y="292303"/>
                </a:lnTo>
                <a:lnTo>
                  <a:pt x="103377" y="216509"/>
                </a:lnTo>
                <a:lnTo>
                  <a:pt x="102361" y="212610"/>
                </a:lnTo>
                <a:lnTo>
                  <a:pt x="96265" y="209041"/>
                </a:lnTo>
                <a:close/>
              </a:path>
              <a:path w="103504" h="305435">
                <a:moveTo>
                  <a:pt x="51300" y="279606"/>
                </a:moveTo>
                <a:lnTo>
                  <a:pt x="45719" y="289039"/>
                </a:lnTo>
                <a:lnTo>
                  <a:pt x="56768" y="289090"/>
                </a:lnTo>
                <a:lnTo>
                  <a:pt x="51300" y="279606"/>
                </a:lnTo>
                <a:close/>
              </a:path>
              <a:path w="103504" h="305435">
                <a:moveTo>
                  <a:pt x="57781" y="268653"/>
                </a:moveTo>
                <a:lnTo>
                  <a:pt x="51300" y="279606"/>
                </a:lnTo>
                <a:lnTo>
                  <a:pt x="56768" y="289090"/>
                </a:lnTo>
                <a:lnTo>
                  <a:pt x="57674" y="289090"/>
                </a:lnTo>
                <a:lnTo>
                  <a:pt x="57781" y="268653"/>
                </a:lnTo>
                <a:close/>
              </a:path>
              <a:path w="103504" h="305435">
                <a:moveTo>
                  <a:pt x="46481" y="0"/>
                </a:moveTo>
                <a:lnTo>
                  <a:pt x="45080" y="268818"/>
                </a:lnTo>
                <a:lnTo>
                  <a:pt x="51300" y="279606"/>
                </a:lnTo>
                <a:lnTo>
                  <a:pt x="57781" y="268653"/>
                </a:lnTo>
                <a:lnTo>
                  <a:pt x="59181" y="63"/>
                </a:lnTo>
                <a:lnTo>
                  <a:pt x="46481" y="0"/>
                </a:lnTo>
                <a:close/>
              </a:path>
            </a:pathLst>
          </a:custGeom>
          <a:solidFill>
            <a:srgbClr val="497DBA"/>
          </a:solidFill>
        </p:spPr>
        <p:txBody>
          <a:bodyPr wrap="square" lIns="0" tIns="0" rIns="0" bIns="0" rtlCol="0"/>
          <a:lstStyle/>
          <a:p>
            <a:endParaRPr>
              <a:latin typeface="Times New Roman" pitchFamily="18" charset="0"/>
              <a:cs typeface="Times New Roman" pitchFamily="18" charset="0"/>
            </a:endParaRPr>
          </a:p>
        </p:txBody>
      </p:sp>
      <p:sp>
        <p:nvSpPr>
          <p:cNvPr id="26" name="object 26"/>
          <p:cNvSpPr/>
          <p:nvPr/>
        </p:nvSpPr>
        <p:spPr>
          <a:xfrm>
            <a:off x="4036695" y="3886200"/>
            <a:ext cx="103505" cy="304800"/>
          </a:xfrm>
          <a:custGeom>
            <a:avLst/>
            <a:gdLst/>
            <a:ahLst/>
            <a:cxnLst/>
            <a:rect l="l" t="t" r="r" b="b"/>
            <a:pathLst>
              <a:path w="103504" h="304800">
                <a:moveTo>
                  <a:pt x="7111" y="208533"/>
                </a:moveTo>
                <a:lnTo>
                  <a:pt x="1015" y="212089"/>
                </a:lnTo>
                <a:lnTo>
                  <a:pt x="0" y="215900"/>
                </a:lnTo>
                <a:lnTo>
                  <a:pt x="1650" y="218948"/>
                </a:lnTo>
                <a:lnTo>
                  <a:pt x="51180" y="304800"/>
                </a:lnTo>
                <a:lnTo>
                  <a:pt x="58608" y="292226"/>
                </a:lnTo>
                <a:lnTo>
                  <a:pt x="44957" y="292226"/>
                </a:lnTo>
                <a:lnTo>
                  <a:pt x="45005" y="268643"/>
                </a:lnTo>
                <a:lnTo>
                  <a:pt x="12700" y="212598"/>
                </a:lnTo>
                <a:lnTo>
                  <a:pt x="10921" y="209550"/>
                </a:lnTo>
                <a:lnTo>
                  <a:pt x="7111" y="208533"/>
                </a:lnTo>
                <a:close/>
              </a:path>
              <a:path w="103504" h="304800">
                <a:moveTo>
                  <a:pt x="45080" y="268773"/>
                </a:moveTo>
                <a:lnTo>
                  <a:pt x="44957" y="292226"/>
                </a:lnTo>
                <a:lnTo>
                  <a:pt x="57657" y="292226"/>
                </a:lnTo>
                <a:lnTo>
                  <a:pt x="57674" y="289051"/>
                </a:lnTo>
                <a:lnTo>
                  <a:pt x="45719" y="289051"/>
                </a:lnTo>
                <a:lnTo>
                  <a:pt x="51313" y="279587"/>
                </a:lnTo>
                <a:lnTo>
                  <a:pt x="45080" y="268773"/>
                </a:lnTo>
                <a:close/>
              </a:path>
              <a:path w="103504" h="304800">
                <a:moveTo>
                  <a:pt x="96265" y="209042"/>
                </a:moveTo>
                <a:lnTo>
                  <a:pt x="92455" y="210057"/>
                </a:lnTo>
                <a:lnTo>
                  <a:pt x="90677" y="212979"/>
                </a:lnTo>
                <a:lnTo>
                  <a:pt x="57780" y="268643"/>
                </a:lnTo>
                <a:lnTo>
                  <a:pt x="57657" y="292226"/>
                </a:lnTo>
                <a:lnTo>
                  <a:pt x="58608" y="292226"/>
                </a:lnTo>
                <a:lnTo>
                  <a:pt x="101600" y="219456"/>
                </a:lnTo>
                <a:lnTo>
                  <a:pt x="103377" y="216407"/>
                </a:lnTo>
                <a:lnTo>
                  <a:pt x="102361" y="212598"/>
                </a:lnTo>
                <a:lnTo>
                  <a:pt x="96265" y="209042"/>
                </a:lnTo>
                <a:close/>
              </a:path>
              <a:path w="103504" h="304800">
                <a:moveTo>
                  <a:pt x="51313" y="279587"/>
                </a:moveTo>
                <a:lnTo>
                  <a:pt x="45719" y="289051"/>
                </a:lnTo>
                <a:lnTo>
                  <a:pt x="56768" y="289051"/>
                </a:lnTo>
                <a:lnTo>
                  <a:pt x="51313" y="279587"/>
                </a:lnTo>
                <a:close/>
              </a:path>
              <a:path w="103504" h="304800">
                <a:moveTo>
                  <a:pt x="57780" y="268643"/>
                </a:moveTo>
                <a:lnTo>
                  <a:pt x="51313" y="279587"/>
                </a:lnTo>
                <a:lnTo>
                  <a:pt x="56768" y="289051"/>
                </a:lnTo>
                <a:lnTo>
                  <a:pt x="57674" y="289051"/>
                </a:lnTo>
                <a:lnTo>
                  <a:pt x="57780" y="268643"/>
                </a:lnTo>
                <a:close/>
              </a:path>
              <a:path w="103504" h="304800">
                <a:moveTo>
                  <a:pt x="59181" y="0"/>
                </a:moveTo>
                <a:lnTo>
                  <a:pt x="46481" y="0"/>
                </a:lnTo>
                <a:lnTo>
                  <a:pt x="45080" y="268773"/>
                </a:lnTo>
                <a:lnTo>
                  <a:pt x="51313" y="279587"/>
                </a:lnTo>
                <a:lnTo>
                  <a:pt x="57780" y="268643"/>
                </a:lnTo>
                <a:lnTo>
                  <a:pt x="59181" y="0"/>
                </a:lnTo>
                <a:close/>
              </a:path>
            </a:pathLst>
          </a:custGeom>
          <a:solidFill>
            <a:srgbClr val="497DBA"/>
          </a:solidFill>
        </p:spPr>
        <p:txBody>
          <a:bodyPr wrap="square" lIns="0" tIns="0" rIns="0" bIns="0" rtlCol="0"/>
          <a:lstStyle/>
          <a:p>
            <a:endParaRPr>
              <a:latin typeface="Times New Roman" pitchFamily="18" charset="0"/>
              <a:cs typeface="Times New Roman" pitchFamily="18" charset="0"/>
            </a:endParaRPr>
          </a:p>
        </p:txBody>
      </p:sp>
      <p:sp>
        <p:nvSpPr>
          <p:cNvPr id="27" name="object 27"/>
          <p:cNvSpPr/>
          <p:nvPr/>
        </p:nvSpPr>
        <p:spPr>
          <a:xfrm>
            <a:off x="1953259" y="1289177"/>
            <a:ext cx="991869" cy="196215"/>
          </a:xfrm>
          <a:custGeom>
            <a:avLst/>
            <a:gdLst/>
            <a:ahLst/>
            <a:cxnLst/>
            <a:rect l="l" t="t" r="r" b="b"/>
            <a:pathLst>
              <a:path w="991869" h="196215">
                <a:moveTo>
                  <a:pt x="955050" y="159367"/>
                </a:moveTo>
                <a:lnTo>
                  <a:pt x="894841" y="183134"/>
                </a:lnTo>
                <a:lnTo>
                  <a:pt x="891540" y="184403"/>
                </a:lnTo>
                <a:lnTo>
                  <a:pt x="889889" y="188087"/>
                </a:lnTo>
                <a:lnTo>
                  <a:pt x="891159" y="191388"/>
                </a:lnTo>
                <a:lnTo>
                  <a:pt x="892555" y="194690"/>
                </a:lnTo>
                <a:lnTo>
                  <a:pt x="896239" y="196214"/>
                </a:lnTo>
                <a:lnTo>
                  <a:pt x="980654" y="162940"/>
                </a:lnTo>
                <a:lnTo>
                  <a:pt x="978280" y="162940"/>
                </a:lnTo>
                <a:lnTo>
                  <a:pt x="955050" y="159367"/>
                </a:lnTo>
                <a:close/>
              </a:path>
              <a:path w="991869" h="196215">
                <a:moveTo>
                  <a:pt x="966702" y="154767"/>
                </a:moveTo>
                <a:lnTo>
                  <a:pt x="955050" y="159367"/>
                </a:lnTo>
                <a:lnTo>
                  <a:pt x="978280" y="162940"/>
                </a:lnTo>
                <a:lnTo>
                  <a:pt x="978475" y="161671"/>
                </a:lnTo>
                <a:lnTo>
                  <a:pt x="975233" y="161671"/>
                </a:lnTo>
                <a:lnTo>
                  <a:pt x="966702" y="154767"/>
                </a:lnTo>
                <a:close/>
              </a:path>
              <a:path w="991869" h="196215">
                <a:moveTo>
                  <a:pt x="911860" y="94107"/>
                </a:moveTo>
                <a:lnTo>
                  <a:pt x="907922" y="94487"/>
                </a:lnTo>
                <a:lnTo>
                  <a:pt x="905636" y="97155"/>
                </a:lnTo>
                <a:lnTo>
                  <a:pt x="903478" y="99949"/>
                </a:lnTo>
                <a:lnTo>
                  <a:pt x="903859" y="103886"/>
                </a:lnTo>
                <a:lnTo>
                  <a:pt x="957018" y="146930"/>
                </a:lnTo>
                <a:lnTo>
                  <a:pt x="980185" y="150495"/>
                </a:lnTo>
                <a:lnTo>
                  <a:pt x="978280" y="162940"/>
                </a:lnTo>
                <a:lnTo>
                  <a:pt x="980654" y="162940"/>
                </a:lnTo>
                <a:lnTo>
                  <a:pt x="991616" y="158623"/>
                </a:lnTo>
                <a:lnTo>
                  <a:pt x="914654" y="96265"/>
                </a:lnTo>
                <a:lnTo>
                  <a:pt x="911860" y="94107"/>
                </a:lnTo>
                <a:close/>
              </a:path>
              <a:path w="991869" h="196215">
                <a:moveTo>
                  <a:pt x="976884" y="150749"/>
                </a:moveTo>
                <a:lnTo>
                  <a:pt x="966702" y="154767"/>
                </a:lnTo>
                <a:lnTo>
                  <a:pt x="975233" y="161671"/>
                </a:lnTo>
                <a:lnTo>
                  <a:pt x="976884" y="150749"/>
                </a:lnTo>
                <a:close/>
              </a:path>
              <a:path w="991869" h="196215">
                <a:moveTo>
                  <a:pt x="980147" y="150749"/>
                </a:moveTo>
                <a:lnTo>
                  <a:pt x="976884" y="150749"/>
                </a:lnTo>
                <a:lnTo>
                  <a:pt x="975233" y="161671"/>
                </a:lnTo>
                <a:lnTo>
                  <a:pt x="978475" y="161671"/>
                </a:lnTo>
                <a:lnTo>
                  <a:pt x="980147" y="150749"/>
                </a:lnTo>
                <a:close/>
              </a:path>
              <a:path w="991869" h="196215">
                <a:moveTo>
                  <a:pt x="2031" y="0"/>
                </a:moveTo>
                <a:lnTo>
                  <a:pt x="0" y="12446"/>
                </a:lnTo>
                <a:lnTo>
                  <a:pt x="955050" y="159367"/>
                </a:lnTo>
                <a:lnTo>
                  <a:pt x="966702" y="154767"/>
                </a:lnTo>
                <a:lnTo>
                  <a:pt x="957018" y="146930"/>
                </a:lnTo>
                <a:lnTo>
                  <a:pt x="2031" y="0"/>
                </a:lnTo>
                <a:close/>
              </a:path>
              <a:path w="991869" h="196215">
                <a:moveTo>
                  <a:pt x="957018" y="146930"/>
                </a:moveTo>
                <a:lnTo>
                  <a:pt x="966702" y="154767"/>
                </a:lnTo>
                <a:lnTo>
                  <a:pt x="976884" y="150749"/>
                </a:lnTo>
                <a:lnTo>
                  <a:pt x="980147" y="150749"/>
                </a:lnTo>
                <a:lnTo>
                  <a:pt x="980185" y="150495"/>
                </a:lnTo>
                <a:lnTo>
                  <a:pt x="957018" y="146930"/>
                </a:lnTo>
                <a:close/>
              </a:path>
            </a:pathLst>
          </a:custGeom>
          <a:solidFill>
            <a:srgbClr val="497DBA"/>
          </a:solidFill>
        </p:spPr>
        <p:txBody>
          <a:bodyPr wrap="square" lIns="0" tIns="0" rIns="0" bIns="0" rtlCol="0"/>
          <a:lstStyle/>
          <a:p>
            <a:endParaRPr>
              <a:latin typeface="Times New Roman" pitchFamily="18" charset="0"/>
              <a:cs typeface="Times New Roman" pitchFamily="18" charset="0"/>
            </a:endParaRPr>
          </a:p>
        </p:txBody>
      </p:sp>
      <p:sp>
        <p:nvSpPr>
          <p:cNvPr id="28" name="object 28"/>
          <p:cNvSpPr/>
          <p:nvPr/>
        </p:nvSpPr>
        <p:spPr>
          <a:xfrm>
            <a:off x="3473196" y="834389"/>
            <a:ext cx="233679" cy="308610"/>
          </a:xfrm>
          <a:custGeom>
            <a:avLst/>
            <a:gdLst/>
            <a:ahLst/>
            <a:cxnLst/>
            <a:rect l="l" t="t" r="r" b="b"/>
            <a:pathLst>
              <a:path w="233679" h="308609">
                <a:moveTo>
                  <a:pt x="144144" y="257048"/>
                </a:moveTo>
                <a:lnTo>
                  <a:pt x="140334" y="258572"/>
                </a:lnTo>
                <a:lnTo>
                  <a:pt x="139065" y="261747"/>
                </a:lnTo>
                <a:lnTo>
                  <a:pt x="137668" y="265049"/>
                </a:lnTo>
                <a:lnTo>
                  <a:pt x="139192" y="268732"/>
                </a:lnTo>
                <a:lnTo>
                  <a:pt x="142367" y="270129"/>
                </a:lnTo>
                <a:lnTo>
                  <a:pt x="233680" y="308610"/>
                </a:lnTo>
                <a:lnTo>
                  <a:pt x="232957" y="302387"/>
                </a:lnTo>
                <a:lnTo>
                  <a:pt x="221106" y="302387"/>
                </a:lnTo>
                <a:lnTo>
                  <a:pt x="207046" y="283642"/>
                </a:lnTo>
                <a:lnTo>
                  <a:pt x="147319" y="258445"/>
                </a:lnTo>
                <a:lnTo>
                  <a:pt x="144144" y="257048"/>
                </a:lnTo>
                <a:close/>
              </a:path>
              <a:path w="233679" h="308609">
                <a:moveTo>
                  <a:pt x="207046" y="283642"/>
                </a:moveTo>
                <a:lnTo>
                  <a:pt x="221106" y="302387"/>
                </a:lnTo>
                <a:lnTo>
                  <a:pt x="225171" y="299338"/>
                </a:lnTo>
                <a:lnTo>
                  <a:pt x="219837" y="299338"/>
                </a:lnTo>
                <a:lnTo>
                  <a:pt x="218581" y="288508"/>
                </a:lnTo>
                <a:lnTo>
                  <a:pt x="207046" y="283642"/>
                </a:lnTo>
                <a:close/>
              </a:path>
              <a:path w="233679" h="308609">
                <a:moveTo>
                  <a:pt x="218694" y="204215"/>
                </a:moveTo>
                <a:lnTo>
                  <a:pt x="211708" y="204977"/>
                </a:lnTo>
                <a:lnTo>
                  <a:pt x="209295" y="208152"/>
                </a:lnTo>
                <a:lnTo>
                  <a:pt x="209677" y="211709"/>
                </a:lnTo>
                <a:lnTo>
                  <a:pt x="217120" y="275907"/>
                </a:lnTo>
                <a:lnTo>
                  <a:pt x="231267" y="294767"/>
                </a:lnTo>
                <a:lnTo>
                  <a:pt x="221106" y="302387"/>
                </a:lnTo>
                <a:lnTo>
                  <a:pt x="232957" y="302387"/>
                </a:lnTo>
                <a:lnTo>
                  <a:pt x="222250" y="210185"/>
                </a:lnTo>
                <a:lnTo>
                  <a:pt x="221869" y="206756"/>
                </a:lnTo>
                <a:lnTo>
                  <a:pt x="218694" y="204215"/>
                </a:lnTo>
                <a:close/>
              </a:path>
              <a:path w="233679" h="308609">
                <a:moveTo>
                  <a:pt x="218581" y="288508"/>
                </a:moveTo>
                <a:lnTo>
                  <a:pt x="219837" y="299338"/>
                </a:lnTo>
                <a:lnTo>
                  <a:pt x="228600" y="292735"/>
                </a:lnTo>
                <a:lnTo>
                  <a:pt x="218581" y="288508"/>
                </a:lnTo>
                <a:close/>
              </a:path>
              <a:path w="233679" h="308609">
                <a:moveTo>
                  <a:pt x="217120" y="275907"/>
                </a:moveTo>
                <a:lnTo>
                  <a:pt x="218581" y="288508"/>
                </a:lnTo>
                <a:lnTo>
                  <a:pt x="228600" y="292735"/>
                </a:lnTo>
                <a:lnTo>
                  <a:pt x="219837" y="299338"/>
                </a:lnTo>
                <a:lnTo>
                  <a:pt x="225171" y="299338"/>
                </a:lnTo>
                <a:lnTo>
                  <a:pt x="231267" y="294767"/>
                </a:lnTo>
                <a:lnTo>
                  <a:pt x="217120" y="275907"/>
                </a:lnTo>
                <a:close/>
              </a:path>
              <a:path w="233679" h="308609">
                <a:moveTo>
                  <a:pt x="10160" y="0"/>
                </a:moveTo>
                <a:lnTo>
                  <a:pt x="0" y="7620"/>
                </a:lnTo>
                <a:lnTo>
                  <a:pt x="207046" y="283642"/>
                </a:lnTo>
                <a:lnTo>
                  <a:pt x="218581" y="288508"/>
                </a:lnTo>
                <a:lnTo>
                  <a:pt x="217120" y="275907"/>
                </a:lnTo>
                <a:lnTo>
                  <a:pt x="10160" y="0"/>
                </a:lnTo>
                <a:close/>
              </a:path>
            </a:pathLst>
          </a:custGeom>
          <a:solidFill>
            <a:srgbClr val="497DBA"/>
          </a:solidFill>
        </p:spPr>
        <p:txBody>
          <a:bodyPr wrap="square" lIns="0" tIns="0" rIns="0" bIns="0" rtlCol="0"/>
          <a:lstStyle/>
          <a:p>
            <a:endParaRPr>
              <a:latin typeface="Times New Roman" pitchFamily="18" charset="0"/>
              <a:cs typeface="Times New Roman" pitchFamily="18" charset="0"/>
            </a:endParaRPr>
          </a:p>
        </p:txBody>
      </p:sp>
      <p:sp>
        <p:nvSpPr>
          <p:cNvPr id="29" name="object 29"/>
          <p:cNvSpPr/>
          <p:nvPr/>
        </p:nvSpPr>
        <p:spPr>
          <a:xfrm>
            <a:off x="4315586" y="606425"/>
            <a:ext cx="311150" cy="536575"/>
          </a:xfrm>
          <a:custGeom>
            <a:avLst/>
            <a:gdLst/>
            <a:ahLst/>
            <a:cxnLst/>
            <a:rect l="l" t="t" r="r" b="b"/>
            <a:pathLst>
              <a:path w="311150" h="536575">
                <a:moveTo>
                  <a:pt x="9778" y="431038"/>
                </a:moveTo>
                <a:lnTo>
                  <a:pt x="6223" y="431038"/>
                </a:lnTo>
                <a:lnTo>
                  <a:pt x="2793" y="431164"/>
                </a:lnTo>
                <a:lnTo>
                  <a:pt x="126" y="433832"/>
                </a:lnTo>
                <a:lnTo>
                  <a:pt x="0" y="437514"/>
                </a:lnTo>
                <a:lnTo>
                  <a:pt x="888" y="536575"/>
                </a:lnTo>
                <a:lnTo>
                  <a:pt x="14317" y="528827"/>
                </a:lnTo>
                <a:lnTo>
                  <a:pt x="12700" y="528827"/>
                </a:lnTo>
                <a:lnTo>
                  <a:pt x="1650" y="522477"/>
                </a:lnTo>
                <a:lnTo>
                  <a:pt x="13259" y="502164"/>
                </a:lnTo>
                <a:lnTo>
                  <a:pt x="12701" y="437514"/>
                </a:lnTo>
                <a:lnTo>
                  <a:pt x="12700" y="433832"/>
                </a:lnTo>
                <a:lnTo>
                  <a:pt x="9778" y="431038"/>
                </a:lnTo>
                <a:close/>
              </a:path>
              <a:path w="311150" h="536575">
                <a:moveTo>
                  <a:pt x="13259" y="502164"/>
                </a:moveTo>
                <a:lnTo>
                  <a:pt x="1650" y="522477"/>
                </a:lnTo>
                <a:lnTo>
                  <a:pt x="12700" y="528827"/>
                </a:lnTo>
                <a:lnTo>
                  <a:pt x="14513" y="525652"/>
                </a:lnTo>
                <a:lnTo>
                  <a:pt x="13462" y="525652"/>
                </a:lnTo>
                <a:lnTo>
                  <a:pt x="3937" y="520191"/>
                </a:lnTo>
                <a:lnTo>
                  <a:pt x="13367" y="514740"/>
                </a:lnTo>
                <a:lnTo>
                  <a:pt x="13259" y="502164"/>
                </a:lnTo>
                <a:close/>
              </a:path>
              <a:path w="311150" h="536575">
                <a:moveTo>
                  <a:pt x="83438" y="474345"/>
                </a:moveTo>
                <a:lnTo>
                  <a:pt x="80390" y="475996"/>
                </a:lnTo>
                <a:lnTo>
                  <a:pt x="24385" y="508371"/>
                </a:lnTo>
                <a:lnTo>
                  <a:pt x="12700" y="528827"/>
                </a:lnTo>
                <a:lnTo>
                  <a:pt x="14317" y="528827"/>
                </a:lnTo>
                <a:lnTo>
                  <a:pt x="89788" y="485266"/>
                </a:lnTo>
                <a:lnTo>
                  <a:pt x="90804" y="481457"/>
                </a:lnTo>
                <a:lnTo>
                  <a:pt x="87249" y="475361"/>
                </a:lnTo>
                <a:lnTo>
                  <a:pt x="83438" y="474345"/>
                </a:lnTo>
                <a:close/>
              </a:path>
              <a:path w="311150" h="536575">
                <a:moveTo>
                  <a:pt x="13367" y="514740"/>
                </a:moveTo>
                <a:lnTo>
                  <a:pt x="3937" y="520191"/>
                </a:lnTo>
                <a:lnTo>
                  <a:pt x="13462" y="525652"/>
                </a:lnTo>
                <a:lnTo>
                  <a:pt x="13367" y="514740"/>
                </a:lnTo>
                <a:close/>
              </a:path>
              <a:path w="311150" h="536575">
                <a:moveTo>
                  <a:pt x="24385" y="508371"/>
                </a:moveTo>
                <a:lnTo>
                  <a:pt x="13367" y="514740"/>
                </a:lnTo>
                <a:lnTo>
                  <a:pt x="13462" y="525652"/>
                </a:lnTo>
                <a:lnTo>
                  <a:pt x="14513" y="525652"/>
                </a:lnTo>
                <a:lnTo>
                  <a:pt x="24385" y="508371"/>
                </a:lnTo>
                <a:close/>
              </a:path>
              <a:path w="311150" h="536575">
                <a:moveTo>
                  <a:pt x="300227" y="0"/>
                </a:moveTo>
                <a:lnTo>
                  <a:pt x="13259" y="502164"/>
                </a:lnTo>
                <a:lnTo>
                  <a:pt x="13367" y="514740"/>
                </a:lnTo>
                <a:lnTo>
                  <a:pt x="24385" y="508371"/>
                </a:lnTo>
                <a:lnTo>
                  <a:pt x="311150" y="6350"/>
                </a:lnTo>
                <a:lnTo>
                  <a:pt x="300227" y="0"/>
                </a:lnTo>
                <a:close/>
              </a:path>
            </a:pathLst>
          </a:custGeom>
          <a:solidFill>
            <a:srgbClr val="497DBA"/>
          </a:solidFill>
        </p:spPr>
        <p:txBody>
          <a:bodyPr wrap="square" lIns="0" tIns="0" rIns="0" bIns="0" rtlCol="0"/>
          <a:lstStyle/>
          <a:p>
            <a:endParaRPr>
              <a:latin typeface="Times New Roman" pitchFamily="18" charset="0"/>
              <a:cs typeface="Times New Roman" pitchFamily="18" charset="0"/>
            </a:endParaRPr>
          </a:p>
        </p:txBody>
      </p:sp>
      <p:sp>
        <p:nvSpPr>
          <p:cNvPr id="30" name="object 30"/>
          <p:cNvSpPr/>
          <p:nvPr/>
        </p:nvSpPr>
        <p:spPr>
          <a:xfrm>
            <a:off x="5230876" y="833755"/>
            <a:ext cx="385445" cy="385445"/>
          </a:xfrm>
          <a:custGeom>
            <a:avLst/>
            <a:gdLst/>
            <a:ahLst/>
            <a:cxnLst/>
            <a:rect l="l" t="t" r="r" b="b"/>
            <a:pathLst>
              <a:path w="385445" h="385444">
                <a:moveTo>
                  <a:pt x="29590" y="284225"/>
                </a:moveTo>
                <a:lnTo>
                  <a:pt x="26035" y="286258"/>
                </a:lnTo>
                <a:lnTo>
                  <a:pt x="0" y="385445"/>
                </a:lnTo>
                <a:lnTo>
                  <a:pt x="16926" y="381000"/>
                </a:lnTo>
                <a:lnTo>
                  <a:pt x="13335" y="381000"/>
                </a:lnTo>
                <a:lnTo>
                  <a:pt x="4445" y="372110"/>
                </a:lnTo>
                <a:lnTo>
                  <a:pt x="20934" y="355620"/>
                </a:lnTo>
                <a:lnTo>
                  <a:pt x="37464" y="292862"/>
                </a:lnTo>
                <a:lnTo>
                  <a:pt x="38353" y="289433"/>
                </a:lnTo>
                <a:lnTo>
                  <a:pt x="36322" y="286004"/>
                </a:lnTo>
                <a:lnTo>
                  <a:pt x="29590" y="284225"/>
                </a:lnTo>
                <a:close/>
              </a:path>
              <a:path w="385445" h="385444">
                <a:moveTo>
                  <a:pt x="20934" y="355620"/>
                </a:moveTo>
                <a:lnTo>
                  <a:pt x="4445" y="372110"/>
                </a:lnTo>
                <a:lnTo>
                  <a:pt x="13335" y="381000"/>
                </a:lnTo>
                <a:lnTo>
                  <a:pt x="16128" y="378206"/>
                </a:lnTo>
                <a:lnTo>
                  <a:pt x="14986" y="378206"/>
                </a:lnTo>
                <a:lnTo>
                  <a:pt x="7238" y="370459"/>
                </a:lnTo>
                <a:lnTo>
                  <a:pt x="17756" y="367688"/>
                </a:lnTo>
                <a:lnTo>
                  <a:pt x="20934" y="355620"/>
                </a:lnTo>
                <a:close/>
              </a:path>
              <a:path w="385445" h="385444">
                <a:moveTo>
                  <a:pt x="96012" y="347091"/>
                </a:moveTo>
                <a:lnTo>
                  <a:pt x="29824" y="364510"/>
                </a:lnTo>
                <a:lnTo>
                  <a:pt x="13335" y="381000"/>
                </a:lnTo>
                <a:lnTo>
                  <a:pt x="16926" y="381000"/>
                </a:lnTo>
                <a:lnTo>
                  <a:pt x="99187" y="359410"/>
                </a:lnTo>
                <a:lnTo>
                  <a:pt x="101219" y="355854"/>
                </a:lnTo>
                <a:lnTo>
                  <a:pt x="100329" y="352425"/>
                </a:lnTo>
                <a:lnTo>
                  <a:pt x="99440" y="349123"/>
                </a:lnTo>
                <a:lnTo>
                  <a:pt x="96012" y="347091"/>
                </a:lnTo>
                <a:close/>
              </a:path>
              <a:path w="385445" h="385444">
                <a:moveTo>
                  <a:pt x="17756" y="367688"/>
                </a:moveTo>
                <a:lnTo>
                  <a:pt x="7238" y="370459"/>
                </a:lnTo>
                <a:lnTo>
                  <a:pt x="14986" y="378206"/>
                </a:lnTo>
                <a:lnTo>
                  <a:pt x="17756" y="367688"/>
                </a:lnTo>
                <a:close/>
              </a:path>
              <a:path w="385445" h="385444">
                <a:moveTo>
                  <a:pt x="29824" y="364510"/>
                </a:moveTo>
                <a:lnTo>
                  <a:pt x="17756" y="367688"/>
                </a:lnTo>
                <a:lnTo>
                  <a:pt x="14986" y="378206"/>
                </a:lnTo>
                <a:lnTo>
                  <a:pt x="16128" y="378206"/>
                </a:lnTo>
                <a:lnTo>
                  <a:pt x="29824" y="364510"/>
                </a:lnTo>
                <a:close/>
              </a:path>
              <a:path w="385445" h="385444">
                <a:moveTo>
                  <a:pt x="376554" y="0"/>
                </a:moveTo>
                <a:lnTo>
                  <a:pt x="20934" y="355620"/>
                </a:lnTo>
                <a:lnTo>
                  <a:pt x="17756" y="367688"/>
                </a:lnTo>
                <a:lnTo>
                  <a:pt x="29824" y="364510"/>
                </a:lnTo>
                <a:lnTo>
                  <a:pt x="385445" y="8890"/>
                </a:lnTo>
                <a:lnTo>
                  <a:pt x="376554" y="0"/>
                </a:lnTo>
                <a:close/>
              </a:path>
            </a:pathLst>
          </a:custGeom>
          <a:solidFill>
            <a:srgbClr val="497DBA"/>
          </a:solidFill>
        </p:spPr>
        <p:txBody>
          <a:bodyPr wrap="square" lIns="0" tIns="0" rIns="0" bIns="0" rtlCol="0"/>
          <a:lstStyle/>
          <a:p>
            <a:endParaRPr>
              <a:latin typeface="Times New Roman" pitchFamily="18" charset="0"/>
              <a:cs typeface="Times New Roman" pitchFamily="18" charset="0"/>
            </a:endParaRPr>
          </a:p>
        </p:txBody>
      </p:sp>
      <p:sp>
        <p:nvSpPr>
          <p:cNvPr id="31" name="object 31"/>
          <p:cNvSpPr/>
          <p:nvPr/>
        </p:nvSpPr>
        <p:spPr>
          <a:xfrm>
            <a:off x="5459476" y="1289430"/>
            <a:ext cx="688340" cy="255904"/>
          </a:xfrm>
          <a:custGeom>
            <a:avLst/>
            <a:gdLst/>
            <a:ahLst/>
            <a:cxnLst/>
            <a:rect l="l" t="t" r="r" b="b"/>
            <a:pathLst>
              <a:path w="688339" h="255905">
                <a:moveTo>
                  <a:pt x="71754" y="157226"/>
                </a:moveTo>
                <a:lnTo>
                  <a:pt x="67690" y="157480"/>
                </a:lnTo>
                <a:lnTo>
                  <a:pt x="65404" y="160147"/>
                </a:lnTo>
                <a:lnTo>
                  <a:pt x="0" y="234569"/>
                </a:lnTo>
                <a:lnTo>
                  <a:pt x="97027" y="254889"/>
                </a:lnTo>
                <a:lnTo>
                  <a:pt x="100457" y="255651"/>
                </a:lnTo>
                <a:lnTo>
                  <a:pt x="103759" y="253365"/>
                </a:lnTo>
                <a:lnTo>
                  <a:pt x="104521" y="249936"/>
                </a:lnTo>
                <a:lnTo>
                  <a:pt x="105155" y="246507"/>
                </a:lnTo>
                <a:lnTo>
                  <a:pt x="102997" y="243205"/>
                </a:lnTo>
                <a:lnTo>
                  <a:pt x="99567" y="242443"/>
                </a:lnTo>
                <a:lnTo>
                  <a:pt x="71592" y="236601"/>
                </a:lnTo>
                <a:lnTo>
                  <a:pt x="13970" y="236601"/>
                </a:lnTo>
                <a:lnTo>
                  <a:pt x="9905" y="224536"/>
                </a:lnTo>
                <a:lnTo>
                  <a:pt x="32220" y="217100"/>
                </a:lnTo>
                <a:lnTo>
                  <a:pt x="74929" y="168529"/>
                </a:lnTo>
                <a:lnTo>
                  <a:pt x="77215" y="165862"/>
                </a:lnTo>
                <a:lnTo>
                  <a:pt x="76962" y="161925"/>
                </a:lnTo>
                <a:lnTo>
                  <a:pt x="71754" y="157226"/>
                </a:lnTo>
                <a:close/>
              </a:path>
              <a:path w="688339" h="255905">
                <a:moveTo>
                  <a:pt x="32220" y="217100"/>
                </a:moveTo>
                <a:lnTo>
                  <a:pt x="9905" y="224536"/>
                </a:lnTo>
                <a:lnTo>
                  <a:pt x="13970" y="236601"/>
                </a:lnTo>
                <a:lnTo>
                  <a:pt x="19302" y="234823"/>
                </a:lnTo>
                <a:lnTo>
                  <a:pt x="16637" y="234823"/>
                </a:lnTo>
                <a:lnTo>
                  <a:pt x="13208" y="224409"/>
                </a:lnTo>
                <a:lnTo>
                  <a:pt x="25794" y="224409"/>
                </a:lnTo>
                <a:lnTo>
                  <a:pt x="32220" y="217100"/>
                </a:lnTo>
                <a:close/>
              </a:path>
              <a:path w="688339" h="255905">
                <a:moveTo>
                  <a:pt x="36161" y="229202"/>
                </a:moveTo>
                <a:lnTo>
                  <a:pt x="13970" y="236601"/>
                </a:lnTo>
                <a:lnTo>
                  <a:pt x="71592" y="236601"/>
                </a:lnTo>
                <a:lnTo>
                  <a:pt x="36161" y="229202"/>
                </a:lnTo>
                <a:close/>
              </a:path>
              <a:path w="688339" h="255905">
                <a:moveTo>
                  <a:pt x="13208" y="224409"/>
                </a:moveTo>
                <a:lnTo>
                  <a:pt x="16637" y="234823"/>
                </a:lnTo>
                <a:lnTo>
                  <a:pt x="23841" y="226629"/>
                </a:lnTo>
                <a:lnTo>
                  <a:pt x="13208" y="224409"/>
                </a:lnTo>
                <a:close/>
              </a:path>
              <a:path w="688339" h="255905">
                <a:moveTo>
                  <a:pt x="23841" y="226629"/>
                </a:moveTo>
                <a:lnTo>
                  <a:pt x="16637" y="234823"/>
                </a:lnTo>
                <a:lnTo>
                  <a:pt x="19302" y="234823"/>
                </a:lnTo>
                <a:lnTo>
                  <a:pt x="36161" y="229202"/>
                </a:lnTo>
                <a:lnTo>
                  <a:pt x="23841" y="226629"/>
                </a:lnTo>
                <a:close/>
              </a:path>
              <a:path w="688339" h="255905">
                <a:moveTo>
                  <a:pt x="683767" y="0"/>
                </a:moveTo>
                <a:lnTo>
                  <a:pt x="32220" y="217100"/>
                </a:lnTo>
                <a:lnTo>
                  <a:pt x="23841" y="226629"/>
                </a:lnTo>
                <a:lnTo>
                  <a:pt x="36161" y="229202"/>
                </a:lnTo>
                <a:lnTo>
                  <a:pt x="687832" y="11938"/>
                </a:lnTo>
                <a:lnTo>
                  <a:pt x="683767" y="0"/>
                </a:lnTo>
                <a:close/>
              </a:path>
              <a:path w="688339" h="255905">
                <a:moveTo>
                  <a:pt x="25794" y="224409"/>
                </a:moveTo>
                <a:lnTo>
                  <a:pt x="13208" y="224409"/>
                </a:lnTo>
                <a:lnTo>
                  <a:pt x="23841" y="226629"/>
                </a:lnTo>
                <a:lnTo>
                  <a:pt x="25794" y="224409"/>
                </a:lnTo>
                <a:close/>
              </a:path>
            </a:pathLst>
          </a:custGeom>
          <a:solidFill>
            <a:srgbClr val="497DBA"/>
          </a:solidFill>
        </p:spPr>
        <p:txBody>
          <a:bodyPr wrap="square" lIns="0" tIns="0" rIns="0" bIns="0" rtlCol="0"/>
          <a:lstStyle/>
          <a:p>
            <a:endParaRPr>
              <a:latin typeface="Times New Roman" pitchFamily="18" charset="0"/>
              <a:cs typeface="Times New Roman" pitchFamily="18" charset="0"/>
            </a:endParaRPr>
          </a:p>
        </p:txBody>
      </p:sp>
      <p:sp>
        <p:nvSpPr>
          <p:cNvPr id="32" name="TextBox 31"/>
          <p:cNvSpPr txBox="1"/>
          <p:nvPr/>
        </p:nvSpPr>
        <p:spPr>
          <a:xfrm>
            <a:off x="3783076" y="2209800"/>
            <a:ext cx="7620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PYT</a:t>
            </a:r>
            <a:endParaRPr lang="en-IN" dirty="0">
              <a:latin typeface="Times New Roman" pitchFamily="18" charset="0"/>
              <a:cs typeface="Times New Roman" pitchFamily="18" charset="0"/>
            </a:endParaRPr>
          </a:p>
        </p:txBody>
      </p:sp>
      <p:sp>
        <p:nvSpPr>
          <p:cNvPr id="33" name="TextBox 32"/>
          <p:cNvSpPr txBox="1"/>
          <p:nvPr/>
        </p:nvSpPr>
        <p:spPr>
          <a:xfrm>
            <a:off x="3783076" y="2895600"/>
            <a:ext cx="7620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MYT</a:t>
            </a:r>
            <a:endParaRPr lang="en-IN" dirty="0">
              <a:latin typeface="Times New Roman" pitchFamily="18" charset="0"/>
              <a:cs typeface="Times New Roman" pitchFamily="18" charset="0"/>
            </a:endParaRPr>
          </a:p>
        </p:txBody>
      </p:sp>
      <p:sp>
        <p:nvSpPr>
          <p:cNvPr id="34" name="TextBox 33"/>
          <p:cNvSpPr txBox="1"/>
          <p:nvPr/>
        </p:nvSpPr>
        <p:spPr>
          <a:xfrm>
            <a:off x="3706876" y="3505200"/>
            <a:ext cx="9906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NCVRT</a:t>
            </a:r>
            <a:endParaRPr lang="en-IN" dirty="0">
              <a:latin typeface="Times New Roman" pitchFamily="18" charset="0"/>
              <a:cs typeface="Times New Roman" pitchFamily="18" charset="0"/>
            </a:endParaRPr>
          </a:p>
        </p:txBody>
      </p:sp>
      <p:sp>
        <p:nvSpPr>
          <p:cNvPr id="35" name="TextBox 34"/>
          <p:cNvSpPr txBox="1"/>
          <p:nvPr/>
        </p:nvSpPr>
        <p:spPr>
          <a:xfrm>
            <a:off x="3783076" y="4191000"/>
            <a:ext cx="6858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VAT</a:t>
            </a:r>
            <a:endParaRPr lang="en-IN" dirty="0">
              <a:latin typeface="Times New Roman" pitchFamily="18" charset="0"/>
              <a:cs typeface="Times New Roman" pitchFamily="18" charset="0"/>
            </a:endParaRPr>
          </a:p>
        </p:txBody>
      </p:sp>
      <p:sp>
        <p:nvSpPr>
          <p:cNvPr id="36" name="Rectangle 35"/>
          <p:cNvSpPr/>
          <p:nvPr/>
        </p:nvSpPr>
        <p:spPr>
          <a:xfrm>
            <a:off x="3706876" y="4800600"/>
            <a:ext cx="787395" cy="369332"/>
          </a:xfrm>
          <a:prstGeom prst="rect">
            <a:avLst/>
          </a:prstGeom>
        </p:spPr>
        <p:txBody>
          <a:bodyPr wrap="none">
            <a:spAutoFit/>
          </a:bodyPr>
          <a:lstStyle/>
          <a:p>
            <a:r>
              <a:rPr lang="en-US" dirty="0" smtClean="0">
                <a:latin typeface="Times New Roman" pitchFamily="18" charset="0"/>
                <a:cs typeface="Times New Roman" pitchFamily="18" charset="0"/>
              </a:rPr>
              <a:t>DUST</a:t>
            </a:r>
            <a:endParaRPr lang="en-IN" dirty="0">
              <a:latin typeface="Times New Roman" pitchFamily="18" charset="0"/>
              <a:cs typeface="Times New Roman" pitchFamily="18" charset="0"/>
            </a:endParaRPr>
          </a:p>
        </p:txBody>
      </p:sp>
      <p:sp>
        <p:nvSpPr>
          <p:cNvPr id="37" name="Rectangle 36"/>
          <p:cNvSpPr/>
          <p:nvPr/>
        </p:nvSpPr>
        <p:spPr>
          <a:xfrm>
            <a:off x="3809721" y="5486400"/>
            <a:ext cx="659155" cy="369332"/>
          </a:xfrm>
          <a:prstGeom prst="rect">
            <a:avLst/>
          </a:prstGeom>
        </p:spPr>
        <p:txBody>
          <a:bodyPr wrap="none">
            <a:spAutoFit/>
          </a:bodyPr>
          <a:lstStyle/>
          <a:p>
            <a:r>
              <a:rPr lang="en-US" dirty="0" smtClean="0">
                <a:latin typeface="Times New Roman" pitchFamily="18" charset="0"/>
                <a:cs typeface="Times New Roman" pitchFamily="18" charset="0"/>
              </a:rPr>
              <a:t>VRC</a:t>
            </a:r>
            <a:endParaRPr lang="en-IN"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title"/>
          </p:nvPr>
        </p:nvSpPr>
        <p:spPr>
          <a:xfrm>
            <a:off x="914400" y="609600"/>
            <a:ext cx="7112128" cy="566181"/>
          </a:xfrm>
          <a:prstGeom prst="rect">
            <a:avLst/>
          </a:prstGeom>
          <a:solidFill>
            <a:schemeClr val="accent3">
              <a:lumMod val="40000"/>
              <a:lumOff val="60000"/>
            </a:schemeClr>
          </a:solidFill>
          <a:ln>
            <a:solidFill>
              <a:srgbClr val="FF0000"/>
            </a:solidFill>
          </a:ln>
        </p:spPr>
        <p:txBody>
          <a:bodyPr vert="horz" wrap="square" lIns="0" tIns="12065" rIns="0" bIns="0" rtlCol="0">
            <a:spAutoFit/>
          </a:bodyPr>
          <a:lstStyle/>
          <a:p>
            <a:pPr marL="12700" algn="ctr">
              <a:lnSpc>
                <a:spcPct val="100000"/>
              </a:lnSpc>
              <a:spcBef>
                <a:spcPts val="95"/>
              </a:spcBef>
            </a:pPr>
            <a:r>
              <a:rPr sz="3600" spc="-25" dirty="0">
                <a:latin typeface="Times New Roman" pitchFamily="18" charset="0"/>
                <a:cs typeface="Times New Roman" pitchFamily="18" charset="0"/>
              </a:rPr>
              <a:t>Stages </a:t>
            </a:r>
            <a:r>
              <a:rPr sz="3600" spc="-5" dirty="0">
                <a:latin typeface="Times New Roman" pitchFamily="18" charset="0"/>
                <a:cs typeface="Times New Roman" pitchFamily="18" charset="0"/>
              </a:rPr>
              <a:t>of </a:t>
            </a:r>
            <a:r>
              <a:rPr sz="3600" spc="-10" dirty="0">
                <a:latin typeface="Times New Roman" pitchFamily="18" charset="0"/>
                <a:cs typeface="Times New Roman" pitchFamily="18" charset="0"/>
              </a:rPr>
              <a:t>Seed</a:t>
            </a:r>
            <a:r>
              <a:rPr sz="3600" dirty="0">
                <a:latin typeface="Times New Roman" pitchFamily="18" charset="0"/>
                <a:cs typeface="Times New Roman" pitchFamily="18" charset="0"/>
              </a:rPr>
              <a:t> </a:t>
            </a:r>
            <a:r>
              <a:rPr sz="3600" spc="-10" dirty="0">
                <a:latin typeface="Times New Roman" pitchFamily="18" charset="0"/>
                <a:cs typeface="Times New Roman" pitchFamily="18" charset="0"/>
              </a:rPr>
              <a:t>Multiplication</a:t>
            </a:r>
            <a:endParaRPr sz="3600" dirty="0">
              <a:latin typeface="Times New Roman" pitchFamily="18" charset="0"/>
              <a:cs typeface="Times New Roman" pitchFamily="18" charset="0"/>
            </a:endParaRPr>
          </a:p>
        </p:txBody>
      </p:sp>
      <p:grpSp>
        <p:nvGrpSpPr>
          <p:cNvPr id="6" name="Group 5"/>
          <p:cNvGrpSpPr/>
          <p:nvPr/>
        </p:nvGrpSpPr>
        <p:grpSpPr>
          <a:xfrm>
            <a:off x="0" y="1558493"/>
            <a:ext cx="8573135" cy="5299507"/>
            <a:chOff x="0" y="1558493"/>
            <a:chExt cx="8573135" cy="5299507"/>
          </a:xfrm>
        </p:grpSpPr>
        <p:sp>
          <p:nvSpPr>
            <p:cNvPr id="2" name="object 2"/>
            <p:cNvSpPr/>
            <p:nvPr/>
          </p:nvSpPr>
          <p:spPr>
            <a:xfrm>
              <a:off x="0" y="5027677"/>
              <a:ext cx="4634588" cy="1830323"/>
            </a:xfrm>
            <a:prstGeom prst="rect">
              <a:avLst/>
            </a:prstGeom>
            <a:blipFill>
              <a:blip r:embed="rId2" cstate="print"/>
              <a:stretch>
                <a:fillRect/>
              </a:stretch>
            </a:blipFill>
          </p:spPr>
          <p:txBody>
            <a:bodyPr wrap="square" lIns="0" tIns="0" rIns="0" bIns="0" rtlCol="0"/>
            <a:lstStyle/>
            <a:p>
              <a:pPr>
                <a:lnSpc>
                  <a:spcPct val="150000"/>
                </a:lnSpc>
              </a:pPr>
              <a:endParaRPr sz="1400"/>
            </a:p>
          </p:txBody>
        </p:sp>
        <p:sp>
          <p:nvSpPr>
            <p:cNvPr id="3" name="object 3"/>
            <p:cNvSpPr txBox="1"/>
            <p:nvPr/>
          </p:nvSpPr>
          <p:spPr>
            <a:xfrm>
              <a:off x="535940" y="1558493"/>
              <a:ext cx="8037195" cy="4292201"/>
            </a:xfrm>
            <a:prstGeom prst="rect">
              <a:avLst/>
            </a:prstGeom>
          </p:spPr>
          <p:txBody>
            <a:bodyPr vert="horz" wrap="square" lIns="0" tIns="62230" rIns="0" bIns="0" rtlCol="0">
              <a:spAutoFit/>
            </a:bodyPr>
            <a:lstStyle/>
            <a:p>
              <a:pPr marL="355600" marR="5080" indent="-343535">
                <a:lnSpc>
                  <a:spcPct val="150000"/>
                </a:lnSpc>
                <a:spcBef>
                  <a:spcPts val="490"/>
                </a:spcBef>
                <a:buFont typeface="Arial"/>
                <a:buChar char="•"/>
                <a:tabLst>
                  <a:tab pos="355600" algn="l"/>
                  <a:tab pos="356235" algn="l"/>
                </a:tabLst>
              </a:pPr>
              <a:r>
                <a:rPr sz="2400" spc="-5" dirty="0">
                  <a:latin typeface="Times New Roman" pitchFamily="18" charset="0"/>
                  <a:cs typeface="Times New Roman" pitchFamily="18" charset="0"/>
                </a:rPr>
                <a:t>The </a:t>
              </a:r>
              <a:r>
                <a:rPr sz="2400" spc="-10" dirty="0">
                  <a:latin typeface="Times New Roman" pitchFamily="18" charset="0"/>
                  <a:cs typeface="Times New Roman" pitchFamily="18" charset="0"/>
                </a:rPr>
                <a:t>benefits </a:t>
              </a:r>
              <a:r>
                <a:rPr sz="2400" dirty="0">
                  <a:latin typeface="Times New Roman" pitchFamily="18" charset="0"/>
                  <a:cs typeface="Times New Roman" pitchFamily="18" charset="0"/>
                </a:rPr>
                <a:t>of an </a:t>
              </a:r>
              <a:r>
                <a:rPr sz="2400" spc="-15" dirty="0">
                  <a:latin typeface="Times New Roman" pitchFamily="18" charset="0"/>
                  <a:cs typeface="Times New Roman" pitchFamily="18" charset="0"/>
                </a:rPr>
                <a:t>improved </a:t>
              </a:r>
              <a:r>
                <a:rPr sz="2400" spc="-10" dirty="0">
                  <a:latin typeface="Times New Roman" pitchFamily="18" charset="0"/>
                  <a:cs typeface="Times New Roman" pitchFamily="18" charset="0"/>
                </a:rPr>
                <a:t>variety </a:t>
              </a:r>
              <a:r>
                <a:rPr sz="2400" spc="-15" dirty="0">
                  <a:latin typeface="Times New Roman" pitchFamily="18" charset="0"/>
                  <a:cs typeface="Times New Roman" pitchFamily="18" charset="0"/>
                </a:rPr>
                <a:t>are </a:t>
              </a:r>
              <a:r>
                <a:rPr sz="2400" spc="-5" dirty="0">
                  <a:latin typeface="Times New Roman" pitchFamily="18" charset="0"/>
                  <a:cs typeface="Times New Roman" pitchFamily="18" charset="0"/>
                </a:rPr>
                <a:t>not  released unless </a:t>
              </a:r>
              <a:r>
                <a:rPr sz="2400" dirty="0">
                  <a:latin typeface="Times New Roman" pitchFamily="18" charset="0"/>
                  <a:cs typeface="Times New Roman" pitchFamily="18" charset="0"/>
                </a:rPr>
                <a:t>enough true </a:t>
              </a:r>
              <a:r>
                <a:rPr sz="2400" spc="-5" dirty="0">
                  <a:latin typeface="Times New Roman" pitchFamily="18" charset="0"/>
                  <a:cs typeface="Times New Roman" pitchFamily="18" charset="0"/>
                </a:rPr>
                <a:t>seed has been  </a:t>
              </a:r>
              <a:r>
                <a:rPr sz="2400" spc="-10" dirty="0">
                  <a:latin typeface="Times New Roman" pitchFamily="18" charset="0"/>
                  <a:cs typeface="Times New Roman" pitchFamily="18" charset="0"/>
                </a:rPr>
                <a:t>produced </a:t>
              </a:r>
              <a:r>
                <a:rPr sz="2400" spc="-30" dirty="0">
                  <a:latin typeface="Times New Roman" pitchFamily="18" charset="0"/>
                  <a:cs typeface="Times New Roman" pitchFamily="18" charset="0"/>
                </a:rPr>
                <a:t>for </a:t>
              </a:r>
              <a:r>
                <a:rPr sz="2400" spc="-5" dirty="0">
                  <a:latin typeface="Times New Roman" pitchFamily="18" charset="0"/>
                  <a:cs typeface="Times New Roman" pitchFamily="18" charset="0"/>
                </a:rPr>
                <a:t>its </a:t>
              </a:r>
              <a:r>
                <a:rPr sz="2400" spc="-10" dirty="0">
                  <a:latin typeface="Times New Roman" pitchFamily="18" charset="0"/>
                  <a:cs typeface="Times New Roman" pitchFamily="18" charset="0"/>
                </a:rPr>
                <a:t>commercial spread. </a:t>
              </a:r>
              <a:r>
                <a:rPr sz="2400" spc="-5" dirty="0">
                  <a:latin typeface="Times New Roman" pitchFamily="18" charset="0"/>
                  <a:cs typeface="Times New Roman" pitchFamily="18" charset="0"/>
                </a:rPr>
                <a:t>The initial  amount </a:t>
              </a:r>
              <a:r>
                <a:rPr sz="2400" dirty="0">
                  <a:latin typeface="Times New Roman" pitchFamily="18" charset="0"/>
                  <a:cs typeface="Times New Roman" pitchFamily="18" charset="0"/>
                </a:rPr>
                <a:t>of </a:t>
              </a:r>
              <a:r>
                <a:rPr sz="2400" spc="-15" dirty="0">
                  <a:latin typeface="Times New Roman" pitchFamily="18" charset="0"/>
                  <a:cs typeface="Times New Roman" pitchFamily="18" charset="0"/>
                </a:rPr>
                <a:t>pure </a:t>
              </a:r>
              <a:r>
                <a:rPr sz="2400" spc="-5" dirty="0">
                  <a:latin typeface="Times New Roman" pitchFamily="18" charset="0"/>
                  <a:cs typeface="Times New Roman" pitchFamily="18" charset="0"/>
                </a:rPr>
                <a:t>seed </a:t>
              </a:r>
              <a:r>
                <a:rPr sz="2400" dirty="0">
                  <a:latin typeface="Times New Roman" pitchFamily="18" charset="0"/>
                  <a:cs typeface="Times New Roman" pitchFamily="18" charset="0"/>
                </a:rPr>
                <a:t>which is </a:t>
              </a:r>
              <a:r>
                <a:rPr sz="2400" spc="-10" dirty="0">
                  <a:latin typeface="Times New Roman" pitchFamily="18" charset="0"/>
                  <a:cs typeface="Times New Roman" pitchFamily="18" charset="0"/>
                </a:rPr>
                <a:t>limited </a:t>
              </a:r>
              <a:r>
                <a:rPr sz="2400" dirty="0">
                  <a:latin typeface="Times New Roman" pitchFamily="18" charset="0"/>
                  <a:cs typeface="Times New Roman" pitchFamily="18" charset="0"/>
                </a:rPr>
                <a:t>in  </a:t>
              </a:r>
              <a:r>
                <a:rPr sz="2400" spc="-10" dirty="0">
                  <a:latin typeface="Times New Roman" pitchFamily="18" charset="0"/>
                  <a:cs typeface="Times New Roman" pitchFamily="18" charset="0"/>
                </a:rPr>
                <a:t>quantity </a:t>
              </a:r>
              <a:r>
                <a:rPr sz="2400" dirty="0">
                  <a:latin typeface="Times New Roman" pitchFamily="18" charset="0"/>
                  <a:cs typeface="Times New Roman" pitchFamily="18" charset="0"/>
                </a:rPr>
                <a:t>is </a:t>
              </a:r>
              <a:r>
                <a:rPr sz="2400" spc="-5" dirty="0">
                  <a:latin typeface="Times New Roman" pitchFamily="18" charset="0"/>
                  <a:cs typeface="Times New Roman" pitchFamily="18" charset="0"/>
                </a:rPr>
                <a:t>multiplied under </a:t>
              </a:r>
              <a:r>
                <a:rPr sz="2400" spc="-15" dirty="0">
                  <a:latin typeface="Times New Roman" pitchFamily="18" charset="0"/>
                  <a:cs typeface="Times New Roman" pitchFamily="18" charset="0"/>
                </a:rPr>
                <a:t>following</a:t>
              </a:r>
              <a:r>
                <a:rPr sz="2400" spc="135" dirty="0">
                  <a:latin typeface="Times New Roman" pitchFamily="18" charset="0"/>
                  <a:cs typeface="Times New Roman" pitchFamily="18" charset="0"/>
                </a:rPr>
                <a:t> </a:t>
              </a:r>
              <a:r>
                <a:rPr sz="2400" spc="-15" dirty="0">
                  <a:latin typeface="Times New Roman" pitchFamily="18" charset="0"/>
                  <a:cs typeface="Times New Roman" pitchFamily="18" charset="0"/>
                </a:rPr>
                <a:t>stages,</a:t>
              </a:r>
              <a:endParaRPr sz="2400" dirty="0">
                <a:latin typeface="Times New Roman" pitchFamily="18" charset="0"/>
                <a:cs typeface="Times New Roman" pitchFamily="18" charset="0"/>
              </a:endParaRPr>
            </a:p>
            <a:p>
              <a:pPr marL="3899535" lvl="1" indent="-229235">
                <a:lnSpc>
                  <a:spcPct val="150000"/>
                </a:lnSpc>
                <a:spcBef>
                  <a:spcPts val="350"/>
                </a:spcBef>
                <a:buFont typeface="Arial"/>
                <a:buChar char="•"/>
                <a:tabLst>
                  <a:tab pos="3900170" algn="l"/>
                </a:tabLst>
              </a:pPr>
              <a:r>
                <a:rPr sz="2000" b="1" spc="-15" dirty="0">
                  <a:latin typeface="Times New Roman" pitchFamily="18" charset="0"/>
                  <a:cs typeface="Times New Roman" pitchFamily="18" charset="0"/>
                </a:rPr>
                <a:t>Breeders</a:t>
              </a:r>
              <a:r>
                <a:rPr sz="2000" b="1" spc="30" dirty="0">
                  <a:latin typeface="Times New Roman" pitchFamily="18" charset="0"/>
                  <a:cs typeface="Times New Roman" pitchFamily="18" charset="0"/>
                </a:rPr>
                <a:t> </a:t>
              </a:r>
              <a:r>
                <a:rPr sz="2000" b="1" spc="-5" dirty="0">
                  <a:latin typeface="Times New Roman" pitchFamily="18" charset="0"/>
                  <a:cs typeface="Times New Roman" pitchFamily="18" charset="0"/>
                </a:rPr>
                <a:t>seed</a:t>
              </a:r>
              <a:endParaRPr sz="2000" dirty="0">
                <a:latin typeface="Times New Roman" pitchFamily="18" charset="0"/>
                <a:cs typeface="Times New Roman" pitchFamily="18" charset="0"/>
              </a:endParaRPr>
            </a:p>
            <a:p>
              <a:pPr marL="3899535" lvl="1" indent="-229235">
                <a:lnSpc>
                  <a:spcPct val="150000"/>
                </a:lnSpc>
                <a:spcBef>
                  <a:spcPts val="335"/>
                </a:spcBef>
                <a:buFont typeface="Arial"/>
                <a:buChar char="•"/>
                <a:tabLst>
                  <a:tab pos="3900170" algn="l"/>
                </a:tabLst>
              </a:pPr>
              <a:r>
                <a:rPr sz="2000" b="1" spc="-15" dirty="0">
                  <a:latin typeface="Times New Roman" pitchFamily="18" charset="0"/>
                  <a:cs typeface="Times New Roman" pitchFamily="18" charset="0"/>
                </a:rPr>
                <a:t>Foundation</a:t>
              </a:r>
              <a:r>
                <a:rPr sz="2000" b="1" spc="15" dirty="0">
                  <a:latin typeface="Times New Roman" pitchFamily="18" charset="0"/>
                  <a:cs typeface="Times New Roman" pitchFamily="18" charset="0"/>
                </a:rPr>
                <a:t> </a:t>
              </a:r>
              <a:r>
                <a:rPr sz="2000" b="1" spc="-5" dirty="0">
                  <a:latin typeface="Times New Roman" pitchFamily="18" charset="0"/>
                  <a:cs typeface="Times New Roman" pitchFamily="18" charset="0"/>
                </a:rPr>
                <a:t>seed</a:t>
              </a:r>
              <a:endParaRPr sz="2000" dirty="0">
                <a:latin typeface="Times New Roman" pitchFamily="18" charset="0"/>
                <a:cs typeface="Times New Roman" pitchFamily="18" charset="0"/>
              </a:endParaRPr>
            </a:p>
            <a:p>
              <a:pPr marL="3899535" lvl="1" indent="-229235">
                <a:lnSpc>
                  <a:spcPct val="150000"/>
                </a:lnSpc>
                <a:spcBef>
                  <a:spcPts val="340"/>
                </a:spcBef>
                <a:buFont typeface="Arial"/>
                <a:buChar char="•"/>
                <a:tabLst>
                  <a:tab pos="3900170" algn="l"/>
                </a:tabLst>
              </a:pPr>
              <a:r>
                <a:rPr sz="2000" b="1" spc="-25" dirty="0">
                  <a:latin typeface="Times New Roman" pitchFamily="18" charset="0"/>
                  <a:cs typeface="Times New Roman" pitchFamily="18" charset="0"/>
                </a:rPr>
                <a:t>Registered</a:t>
              </a:r>
              <a:r>
                <a:rPr sz="2000" b="1" spc="35" dirty="0">
                  <a:latin typeface="Times New Roman" pitchFamily="18" charset="0"/>
                  <a:cs typeface="Times New Roman" pitchFamily="18" charset="0"/>
                </a:rPr>
                <a:t> </a:t>
              </a:r>
              <a:r>
                <a:rPr sz="2000" b="1" spc="-5" dirty="0">
                  <a:latin typeface="Times New Roman" pitchFamily="18" charset="0"/>
                  <a:cs typeface="Times New Roman" pitchFamily="18" charset="0"/>
                </a:rPr>
                <a:t>seed</a:t>
              </a:r>
              <a:endParaRPr sz="2000" dirty="0">
                <a:latin typeface="Times New Roman" pitchFamily="18" charset="0"/>
                <a:cs typeface="Times New Roman" pitchFamily="18" charset="0"/>
              </a:endParaRPr>
            </a:p>
            <a:p>
              <a:pPr marL="3899535" lvl="1" indent="-229235">
                <a:lnSpc>
                  <a:spcPct val="150000"/>
                </a:lnSpc>
                <a:spcBef>
                  <a:spcPts val="335"/>
                </a:spcBef>
                <a:buFont typeface="Arial"/>
                <a:buChar char="•"/>
                <a:tabLst>
                  <a:tab pos="3900170" algn="l"/>
                </a:tabLst>
              </a:pPr>
              <a:r>
                <a:rPr sz="2000" b="1" spc="-10" dirty="0">
                  <a:latin typeface="Times New Roman" pitchFamily="18" charset="0"/>
                  <a:cs typeface="Times New Roman" pitchFamily="18" charset="0"/>
                </a:rPr>
                <a:t>Certified</a:t>
              </a:r>
              <a:r>
                <a:rPr sz="2000" b="1" spc="50" dirty="0">
                  <a:latin typeface="Times New Roman" pitchFamily="18" charset="0"/>
                  <a:cs typeface="Times New Roman" pitchFamily="18" charset="0"/>
                </a:rPr>
                <a:t> </a:t>
              </a:r>
              <a:r>
                <a:rPr sz="2000" b="1" spc="-5" dirty="0">
                  <a:latin typeface="Times New Roman" pitchFamily="18" charset="0"/>
                  <a:cs typeface="Times New Roman" pitchFamily="18" charset="0"/>
                </a:rPr>
                <a:t>seed</a:t>
              </a:r>
              <a:endParaRPr sz="2000" dirty="0">
                <a:latin typeface="Times New Roman" pitchFamily="18" charset="0"/>
                <a:cs typeface="Times New Roman" pitchFamily="18" charset="0"/>
              </a:endParaRPr>
            </a:p>
          </p:txBody>
        </p:sp>
        <p:sp>
          <p:nvSpPr>
            <p:cNvPr id="5" name="Oval 4"/>
            <p:cNvSpPr/>
            <p:nvPr/>
          </p:nvSpPr>
          <p:spPr>
            <a:xfrm>
              <a:off x="2438400" y="5410200"/>
              <a:ext cx="2209800" cy="1143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en-IN" sz="1400"/>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60014" y="303402"/>
            <a:ext cx="2824480" cy="513715"/>
          </a:xfrm>
          <a:prstGeom prst="rect">
            <a:avLst/>
          </a:prstGeom>
          <a:solidFill>
            <a:schemeClr val="accent3">
              <a:lumMod val="40000"/>
              <a:lumOff val="60000"/>
            </a:schemeClr>
          </a:solidFill>
          <a:ln>
            <a:solidFill>
              <a:srgbClr val="FF0000"/>
            </a:solidFill>
          </a:ln>
        </p:spPr>
        <p:txBody>
          <a:bodyPr vert="horz" wrap="square" lIns="0" tIns="12700" rIns="0" bIns="0" rtlCol="0">
            <a:spAutoFit/>
          </a:bodyPr>
          <a:lstStyle/>
          <a:p>
            <a:pPr marL="12700">
              <a:lnSpc>
                <a:spcPct val="100000"/>
              </a:lnSpc>
              <a:spcBef>
                <a:spcPts val="100"/>
              </a:spcBef>
            </a:pPr>
            <a:r>
              <a:rPr spc="-5" dirty="0">
                <a:latin typeface="Times New Roman" pitchFamily="18" charset="0"/>
                <a:cs typeface="Times New Roman" pitchFamily="18" charset="0"/>
              </a:rPr>
              <a:t>Breeders</a:t>
            </a:r>
            <a:r>
              <a:rPr spc="-60" dirty="0">
                <a:latin typeface="Times New Roman" pitchFamily="18" charset="0"/>
                <a:cs typeface="Times New Roman" pitchFamily="18" charset="0"/>
              </a:rPr>
              <a:t> </a:t>
            </a:r>
            <a:r>
              <a:rPr spc="-5" dirty="0">
                <a:latin typeface="Times New Roman" pitchFamily="18" charset="0"/>
                <a:cs typeface="Times New Roman" pitchFamily="18" charset="0"/>
              </a:rPr>
              <a:t>seed</a:t>
            </a:r>
          </a:p>
        </p:txBody>
      </p:sp>
      <p:sp>
        <p:nvSpPr>
          <p:cNvPr id="3" name="object 3"/>
          <p:cNvSpPr txBox="1"/>
          <p:nvPr/>
        </p:nvSpPr>
        <p:spPr>
          <a:xfrm>
            <a:off x="535940" y="914400"/>
            <a:ext cx="8303260" cy="5389296"/>
          </a:xfrm>
          <a:prstGeom prst="rect">
            <a:avLst/>
          </a:prstGeom>
        </p:spPr>
        <p:txBody>
          <a:bodyPr vert="horz" wrap="square" lIns="0" tIns="13335" rIns="0" bIns="0" rtlCol="0">
            <a:spAutoFit/>
          </a:bodyPr>
          <a:lstStyle/>
          <a:p>
            <a:pPr marL="355600" marR="61594" indent="-343535" algn="just">
              <a:lnSpc>
                <a:spcPct val="150000"/>
              </a:lnSpc>
              <a:spcBef>
                <a:spcPts val="105"/>
              </a:spcBef>
              <a:buFont typeface="Arial"/>
              <a:buChar char="•"/>
              <a:tabLst>
                <a:tab pos="355600" algn="l"/>
                <a:tab pos="356235" algn="l"/>
              </a:tabLst>
            </a:pPr>
            <a:r>
              <a:rPr sz="3200" spc="-5" dirty="0">
                <a:latin typeface="Times New Roman" pitchFamily="18" charset="0"/>
                <a:cs typeface="Times New Roman" pitchFamily="18" charset="0"/>
              </a:rPr>
              <a:t>Breeder seed </a:t>
            </a:r>
            <a:r>
              <a:rPr sz="3200" dirty="0">
                <a:latin typeface="Times New Roman" pitchFamily="18" charset="0"/>
                <a:cs typeface="Times New Roman" pitchFamily="18" charset="0"/>
              </a:rPr>
              <a:t>is the </a:t>
            </a:r>
            <a:r>
              <a:rPr sz="3200" spc="-5" dirty="0">
                <a:latin typeface="Times New Roman" pitchFamily="18" charset="0"/>
                <a:cs typeface="Times New Roman" pitchFamily="18" charset="0"/>
              </a:rPr>
              <a:t>seed </a:t>
            </a:r>
            <a:r>
              <a:rPr sz="3200" dirty="0">
                <a:latin typeface="Times New Roman" pitchFamily="18" charset="0"/>
                <a:cs typeface="Times New Roman" pitchFamily="18" charset="0"/>
              </a:rPr>
              <a:t>or </a:t>
            </a:r>
            <a:r>
              <a:rPr sz="3200" spc="-5" dirty="0">
                <a:latin typeface="Times New Roman" pitchFamily="18" charset="0"/>
                <a:cs typeface="Times New Roman" pitchFamily="18" charset="0"/>
              </a:rPr>
              <a:t>the </a:t>
            </a:r>
            <a:r>
              <a:rPr sz="3200" spc="-20" dirty="0">
                <a:latin typeface="Times New Roman" pitchFamily="18" charset="0"/>
                <a:cs typeface="Times New Roman" pitchFamily="18" charset="0"/>
              </a:rPr>
              <a:t>vegetative  </a:t>
            </a:r>
            <a:r>
              <a:rPr sz="3200" spc="-15" dirty="0">
                <a:latin typeface="Times New Roman" pitchFamily="18" charset="0"/>
                <a:cs typeface="Times New Roman" pitchFamily="18" charset="0"/>
              </a:rPr>
              <a:t>propagating </a:t>
            </a:r>
            <a:r>
              <a:rPr sz="3200" spc="-10" dirty="0">
                <a:latin typeface="Times New Roman" pitchFamily="18" charset="0"/>
                <a:cs typeface="Times New Roman" pitchFamily="18" charset="0"/>
              </a:rPr>
              <a:t>materials produced </a:t>
            </a:r>
            <a:r>
              <a:rPr sz="3200" spc="-5" dirty="0">
                <a:latin typeface="Times New Roman" pitchFamily="18" charset="0"/>
                <a:cs typeface="Times New Roman" pitchFamily="18" charset="0"/>
              </a:rPr>
              <a:t>by </a:t>
            </a:r>
            <a:r>
              <a:rPr sz="3200" dirty="0">
                <a:latin typeface="Times New Roman" pitchFamily="18" charset="0"/>
                <a:cs typeface="Times New Roman" pitchFamily="18" charset="0"/>
              </a:rPr>
              <a:t>the  </a:t>
            </a:r>
            <a:r>
              <a:rPr sz="3200" spc="-10" dirty="0">
                <a:latin typeface="Times New Roman" pitchFamily="18" charset="0"/>
                <a:cs typeface="Times New Roman" pitchFamily="18" charset="0"/>
              </a:rPr>
              <a:t>breeder </a:t>
            </a:r>
            <a:r>
              <a:rPr sz="3200" dirty="0">
                <a:latin typeface="Times New Roman" pitchFamily="18" charset="0"/>
                <a:cs typeface="Times New Roman" pitchFamily="18" charset="0"/>
              </a:rPr>
              <a:t>who </a:t>
            </a:r>
            <a:r>
              <a:rPr sz="3200" spc="-5" dirty="0">
                <a:latin typeface="Times New Roman" pitchFamily="18" charset="0"/>
                <a:cs typeface="Times New Roman" pitchFamily="18" charset="0"/>
              </a:rPr>
              <a:t>developed the particular</a:t>
            </a:r>
            <a:r>
              <a:rPr sz="3200" spc="-30" dirty="0">
                <a:latin typeface="Times New Roman" pitchFamily="18" charset="0"/>
                <a:cs typeface="Times New Roman" pitchFamily="18" charset="0"/>
              </a:rPr>
              <a:t> </a:t>
            </a:r>
            <a:r>
              <a:rPr sz="3200" spc="-35" dirty="0">
                <a:latin typeface="Times New Roman" pitchFamily="18" charset="0"/>
                <a:cs typeface="Times New Roman" pitchFamily="18" charset="0"/>
              </a:rPr>
              <a:t>variety.</a:t>
            </a:r>
            <a:endParaRPr sz="3200" dirty="0">
              <a:latin typeface="Times New Roman" pitchFamily="18" charset="0"/>
              <a:cs typeface="Times New Roman" pitchFamily="18" charset="0"/>
            </a:endParaRPr>
          </a:p>
          <a:p>
            <a:pPr marL="355600" indent="-343535" algn="just">
              <a:lnSpc>
                <a:spcPct val="150000"/>
              </a:lnSpc>
              <a:spcBef>
                <a:spcPts val="770"/>
              </a:spcBef>
              <a:buFont typeface="Arial"/>
              <a:buChar char="•"/>
              <a:tabLst>
                <a:tab pos="355600" algn="l"/>
                <a:tab pos="356235" algn="l"/>
              </a:tabLst>
            </a:pPr>
            <a:r>
              <a:rPr sz="3200" spc="-5" dirty="0">
                <a:latin typeface="Times New Roman" pitchFamily="18" charset="0"/>
                <a:cs typeface="Times New Roman" pitchFamily="18" charset="0"/>
              </a:rPr>
              <a:t>Breeder seed </a:t>
            </a:r>
            <a:r>
              <a:rPr sz="3200" dirty="0">
                <a:latin typeface="Times New Roman" pitchFamily="18" charset="0"/>
                <a:cs typeface="Times New Roman" pitchFamily="18" charset="0"/>
              </a:rPr>
              <a:t>is </a:t>
            </a:r>
            <a:r>
              <a:rPr sz="3200" spc="-10" dirty="0">
                <a:latin typeface="Times New Roman" pitchFamily="18" charset="0"/>
                <a:cs typeface="Times New Roman" pitchFamily="18" charset="0"/>
              </a:rPr>
              <a:t>genetically</a:t>
            </a:r>
            <a:r>
              <a:rPr sz="3200" spc="-65" dirty="0">
                <a:latin typeface="Times New Roman" pitchFamily="18" charset="0"/>
                <a:cs typeface="Times New Roman" pitchFamily="18" charset="0"/>
              </a:rPr>
              <a:t> </a:t>
            </a:r>
            <a:r>
              <a:rPr sz="3200" spc="-10" dirty="0">
                <a:latin typeface="Times New Roman" pitchFamily="18" charset="0"/>
                <a:cs typeface="Times New Roman" pitchFamily="18" charset="0"/>
              </a:rPr>
              <a:t>pure.</a:t>
            </a:r>
            <a:endParaRPr sz="3200" dirty="0">
              <a:latin typeface="Times New Roman" pitchFamily="18" charset="0"/>
              <a:cs typeface="Times New Roman" pitchFamily="18" charset="0"/>
            </a:endParaRPr>
          </a:p>
          <a:p>
            <a:pPr marL="355600" marR="5080" indent="-343535" algn="just">
              <a:lnSpc>
                <a:spcPct val="150000"/>
              </a:lnSpc>
              <a:spcBef>
                <a:spcPts val="770"/>
              </a:spcBef>
              <a:buFont typeface="Arial"/>
              <a:buChar char="•"/>
              <a:tabLst>
                <a:tab pos="355600" algn="l"/>
                <a:tab pos="356235" algn="l"/>
              </a:tabLst>
            </a:pPr>
            <a:r>
              <a:rPr sz="3200" dirty="0">
                <a:latin typeface="Times New Roman" pitchFamily="18" charset="0"/>
                <a:cs typeface="Times New Roman" pitchFamily="18" charset="0"/>
              </a:rPr>
              <a:t>In </a:t>
            </a:r>
            <a:r>
              <a:rPr sz="3200" spc="-5" dirty="0">
                <a:latin typeface="Times New Roman" pitchFamily="18" charset="0"/>
                <a:cs typeface="Times New Roman" pitchFamily="18" charset="0"/>
              </a:rPr>
              <a:t>case of </a:t>
            </a:r>
            <a:r>
              <a:rPr sz="3200" spc="-10" dirty="0">
                <a:latin typeface="Times New Roman" pitchFamily="18" charset="0"/>
                <a:cs typeface="Times New Roman" pitchFamily="18" charset="0"/>
              </a:rPr>
              <a:t>self-pollinated </a:t>
            </a:r>
            <a:r>
              <a:rPr sz="3200" spc="-5" dirty="0">
                <a:latin typeface="Times New Roman" pitchFamily="18" charset="0"/>
                <a:cs typeface="Times New Roman" pitchFamily="18" charset="0"/>
              </a:rPr>
              <a:t>species, </a:t>
            </a:r>
            <a:r>
              <a:rPr sz="3200" dirty="0">
                <a:latin typeface="Times New Roman" pitchFamily="18" charset="0"/>
                <a:cs typeface="Times New Roman" pitchFamily="18" charset="0"/>
              </a:rPr>
              <a:t>mass  </a:t>
            </a:r>
            <a:r>
              <a:rPr sz="3200" spc="-5" dirty="0">
                <a:latin typeface="Times New Roman" pitchFamily="18" charset="0"/>
                <a:cs typeface="Times New Roman" pitchFamily="18" charset="0"/>
              </a:rPr>
              <a:t>selection </a:t>
            </a:r>
            <a:r>
              <a:rPr sz="3200" spc="-10" dirty="0">
                <a:latin typeface="Times New Roman" pitchFamily="18" charset="0"/>
                <a:cs typeface="Times New Roman" pitchFamily="18" charset="0"/>
              </a:rPr>
              <a:t>is </a:t>
            </a:r>
            <a:r>
              <a:rPr sz="3200" spc="-5" dirty="0">
                <a:latin typeface="Times New Roman" pitchFamily="18" charset="0"/>
                <a:cs typeface="Times New Roman" pitchFamily="18" charset="0"/>
              </a:rPr>
              <a:t>regularly </a:t>
            </a:r>
            <a:r>
              <a:rPr sz="3200" spc="-10" dirty="0">
                <a:latin typeface="Times New Roman" pitchFamily="18" charset="0"/>
                <a:cs typeface="Times New Roman" pitchFamily="18" charset="0"/>
              </a:rPr>
              <a:t>practiced </a:t>
            </a:r>
            <a:r>
              <a:rPr sz="3200" spc="-25" dirty="0">
                <a:latin typeface="Times New Roman" pitchFamily="18" charset="0"/>
                <a:cs typeface="Times New Roman" pitchFamily="18" charset="0"/>
              </a:rPr>
              <a:t>to </a:t>
            </a:r>
            <a:r>
              <a:rPr sz="3200" spc="-10" dirty="0">
                <a:latin typeface="Times New Roman" pitchFamily="18" charset="0"/>
                <a:cs typeface="Times New Roman" pitchFamily="18" charset="0"/>
              </a:rPr>
              <a:t>maintain </a:t>
            </a:r>
            <a:r>
              <a:rPr sz="3200" dirty="0">
                <a:latin typeface="Times New Roman" pitchFamily="18" charset="0"/>
                <a:cs typeface="Times New Roman" pitchFamily="18" charset="0"/>
              </a:rPr>
              <a:t>the  </a:t>
            </a:r>
            <a:r>
              <a:rPr sz="3200" spc="-10" dirty="0">
                <a:latin typeface="Times New Roman" pitchFamily="18" charset="0"/>
                <a:cs typeface="Times New Roman" pitchFamily="18" charset="0"/>
              </a:rPr>
              <a:t>genetic </a:t>
            </a:r>
            <a:r>
              <a:rPr sz="3200" spc="-5" dirty="0">
                <a:latin typeface="Times New Roman" pitchFamily="18" charset="0"/>
                <a:cs typeface="Times New Roman" pitchFamily="18" charset="0"/>
              </a:rPr>
              <a:t>purity of the</a:t>
            </a:r>
            <a:r>
              <a:rPr sz="3200" spc="20" dirty="0">
                <a:latin typeface="Times New Roman" pitchFamily="18" charset="0"/>
                <a:cs typeface="Times New Roman" pitchFamily="18" charset="0"/>
              </a:rPr>
              <a:t> </a:t>
            </a:r>
            <a:r>
              <a:rPr sz="3200" spc="-35" dirty="0">
                <a:latin typeface="Times New Roman" pitchFamily="18" charset="0"/>
                <a:cs typeface="Times New Roman" pitchFamily="18" charset="0"/>
              </a:rPr>
              <a:t>variety.</a:t>
            </a:r>
            <a:endParaRPr sz="32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37510" y="304800"/>
            <a:ext cx="3270885" cy="513715"/>
          </a:xfrm>
          <a:prstGeom prst="rect">
            <a:avLst/>
          </a:prstGeom>
          <a:solidFill>
            <a:schemeClr val="accent3">
              <a:lumMod val="40000"/>
              <a:lumOff val="60000"/>
            </a:schemeClr>
          </a:solidFill>
          <a:ln>
            <a:solidFill>
              <a:srgbClr val="FF0000"/>
            </a:solidFill>
          </a:ln>
        </p:spPr>
        <p:txBody>
          <a:bodyPr vert="horz" wrap="square" lIns="0" tIns="13335" rIns="0" bIns="0" rtlCol="0">
            <a:spAutoFit/>
          </a:bodyPr>
          <a:lstStyle/>
          <a:p>
            <a:pPr marL="12700">
              <a:lnSpc>
                <a:spcPct val="100000"/>
              </a:lnSpc>
              <a:spcBef>
                <a:spcPts val="105"/>
              </a:spcBef>
            </a:pPr>
            <a:r>
              <a:rPr spc="-5" dirty="0">
                <a:latin typeface="Times New Roman" pitchFamily="18" charset="0"/>
                <a:cs typeface="Times New Roman" pitchFamily="18" charset="0"/>
              </a:rPr>
              <a:t>Foundation</a:t>
            </a:r>
            <a:r>
              <a:rPr spc="-85" dirty="0">
                <a:latin typeface="Times New Roman" pitchFamily="18" charset="0"/>
                <a:cs typeface="Times New Roman" pitchFamily="18" charset="0"/>
              </a:rPr>
              <a:t> </a:t>
            </a:r>
            <a:r>
              <a:rPr spc="-5" dirty="0">
                <a:latin typeface="Times New Roman" pitchFamily="18" charset="0"/>
                <a:cs typeface="Times New Roman" pitchFamily="18" charset="0"/>
              </a:rPr>
              <a:t>seed</a:t>
            </a:r>
          </a:p>
        </p:txBody>
      </p:sp>
      <p:sp>
        <p:nvSpPr>
          <p:cNvPr id="3" name="object 3"/>
          <p:cNvSpPr txBox="1"/>
          <p:nvPr/>
        </p:nvSpPr>
        <p:spPr>
          <a:xfrm>
            <a:off x="535940" y="838200"/>
            <a:ext cx="8150860" cy="5874684"/>
          </a:xfrm>
          <a:prstGeom prst="rect">
            <a:avLst/>
          </a:prstGeom>
        </p:spPr>
        <p:txBody>
          <a:bodyPr vert="horz" wrap="square" lIns="0" tIns="64769" rIns="0" bIns="0" rtlCol="0">
            <a:spAutoFit/>
          </a:bodyPr>
          <a:lstStyle/>
          <a:p>
            <a:pPr marL="355600" marR="284480" indent="-343535" algn="just">
              <a:lnSpc>
                <a:spcPct val="150000"/>
              </a:lnSpc>
              <a:spcBef>
                <a:spcPts val="509"/>
              </a:spcBef>
              <a:buFont typeface="Arial"/>
              <a:buChar char="•"/>
              <a:tabLst>
                <a:tab pos="355600" algn="l"/>
                <a:tab pos="356235" algn="l"/>
              </a:tabLst>
            </a:pPr>
            <a:r>
              <a:rPr sz="2400" spc="-10" dirty="0">
                <a:latin typeface="Times New Roman" pitchFamily="18" charset="0"/>
                <a:cs typeface="Times New Roman" pitchFamily="18" charset="0"/>
              </a:rPr>
              <a:t>Foundation seed </a:t>
            </a:r>
            <a:r>
              <a:rPr sz="2400" dirty="0">
                <a:latin typeface="Times New Roman" pitchFamily="18" charset="0"/>
                <a:cs typeface="Times New Roman" pitchFamily="18" charset="0"/>
              </a:rPr>
              <a:t>is </a:t>
            </a:r>
            <a:r>
              <a:rPr sz="2400" spc="-10" dirty="0">
                <a:latin typeface="Times New Roman" pitchFamily="18" charset="0"/>
                <a:cs typeface="Times New Roman" pitchFamily="18" charset="0"/>
              </a:rPr>
              <a:t>obtained </a:t>
            </a:r>
            <a:r>
              <a:rPr sz="2400" spc="-20" dirty="0">
                <a:latin typeface="Times New Roman" pitchFamily="18" charset="0"/>
                <a:cs typeface="Times New Roman" pitchFamily="18" charset="0"/>
              </a:rPr>
              <a:t>from </a:t>
            </a:r>
            <a:r>
              <a:rPr sz="2400" spc="-15" dirty="0">
                <a:latin typeface="Times New Roman" pitchFamily="18" charset="0"/>
                <a:cs typeface="Times New Roman" pitchFamily="18" charset="0"/>
              </a:rPr>
              <a:t>breeder </a:t>
            </a:r>
            <a:r>
              <a:rPr sz="2400" spc="-10" dirty="0">
                <a:latin typeface="Times New Roman" pitchFamily="18" charset="0"/>
                <a:cs typeface="Times New Roman" pitchFamily="18" charset="0"/>
              </a:rPr>
              <a:t>seed  by direct</a:t>
            </a:r>
            <a:r>
              <a:rPr sz="2400" spc="-15" dirty="0">
                <a:latin typeface="Times New Roman" pitchFamily="18" charset="0"/>
                <a:cs typeface="Times New Roman" pitchFamily="18" charset="0"/>
              </a:rPr>
              <a:t> </a:t>
            </a:r>
            <a:r>
              <a:rPr sz="2400" spc="-10" dirty="0">
                <a:latin typeface="Times New Roman" pitchFamily="18" charset="0"/>
                <a:cs typeface="Times New Roman" pitchFamily="18" charset="0"/>
              </a:rPr>
              <a:t>increase.</a:t>
            </a:r>
            <a:endParaRPr sz="2400" dirty="0">
              <a:latin typeface="Times New Roman" pitchFamily="18" charset="0"/>
              <a:cs typeface="Times New Roman" pitchFamily="18" charset="0"/>
            </a:endParaRPr>
          </a:p>
          <a:p>
            <a:pPr marL="355600" marR="575945" indent="-343535" algn="just">
              <a:lnSpc>
                <a:spcPct val="150000"/>
              </a:lnSpc>
              <a:spcBef>
                <a:spcPts val="720"/>
              </a:spcBef>
              <a:buFont typeface="Arial"/>
              <a:buChar char="•"/>
              <a:tabLst>
                <a:tab pos="355600" algn="l"/>
                <a:tab pos="356235" algn="l"/>
              </a:tabLst>
            </a:pPr>
            <a:r>
              <a:rPr sz="2400" spc="-10" dirty="0">
                <a:latin typeface="Times New Roman" pitchFamily="18" charset="0"/>
                <a:cs typeface="Times New Roman" pitchFamily="18" charset="0"/>
              </a:rPr>
              <a:t>Foundation </a:t>
            </a:r>
            <a:r>
              <a:rPr sz="2400" spc="-5" dirty="0">
                <a:latin typeface="Times New Roman" pitchFamily="18" charset="0"/>
                <a:cs typeface="Times New Roman" pitchFamily="18" charset="0"/>
              </a:rPr>
              <a:t>seed </a:t>
            </a:r>
            <a:r>
              <a:rPr sz="2400" spc="-10" dirty="0">
                <a:latin typeface="Times New Roman" pitchFamily="18" charset="0"/>
                <a:cs typeface="Times New Roman" pitchFamily="18" charset="0"/>
              </a:rPr>
              <a:t>is genetically </a:t>
            </a:r>
            <a:r>
              <a:rPr sz="2400" spc="-15" dirty="0">
                <a:latin typeface="Times New Roman" pitchFamily="18" charset="0"/>
                <a:cs typeface="Times New Roman" pitchFamily="18" charset="0"/>
              </a:rPr>
              <a:t>pure </a:t>
            </a:r>
            <a:r>
              <a:rPr sz="2400" dirty="0">
                <a:latin typeface="Times New Roman" pitchFamily="18" charset="0"/>
                <a:cs typeface="Times New Roman" pitchFamily="18" charset="0"/>
              </a:rPr>
              <a:t>and is the  </a:t>
            </a:r>
            <a:r>
              <a:rPr sz="2400" spc="-15" dirty="0">
                <a:latin typeface="Times New Roman" pitchFamily="18" charset="0"/>
                <a:cs typeface="Times New Roman" pitchFamily="18" charset="0"/>
              </a:rPr>
              <a:t>source </a:t>
            </a:r>
            <a:r>
              <a:rPr sz="2400" spc="-5" dirty="0">
                <a:latin typeface="Times New Roman" pitchFamily="18" charset="0"/>
                <a:cs typeface="Times New Roman" pitchFamily="18" charset="0"/>
              </a:rPr>
              <a:t>of </a:t>
            </a:r>
            <a:r>
              <a:rPr sz="2400" spc="-20" dirty="0">
                <a:latin typeface="Times New Roman" pitchFamily="18" charset="0"/>
                <a:cs typeface="Times New Roman" pitchFamily="18" charset="0"/>
              </a:rPr>
              <a:t>registered </a:t>
            </a:r>
            <a:r>
              <a:rPr sz="2400" spc="-10" dirty="0">
                <a:latin typeface="Times New Roman" pitchFamily="18" charset="0"/>
                <a:cs typeface="Times New Roman" pitchFamily="18" charset="0"/>
              </a:rPr>
              <a:t>and/or </a:t>
            </a:r>
            <a:r>
              <a:rPr sz="2400" spc="-5" dirty="0">
                <a:latin typeface="Times New Roman" pitchFamily="18" charset="0"/>
                <a:cs typeface="Times New Roman" pitchFamily="18" charset="0"/>
              </a:rPr>
              <a:t>certified</a:t>
            </a:r>
            <a:r>
              <a:rPr sz="2400" spc="20" dirty="0">
                <a:latin typeface="Times New Roman" pitchFamily="18" charset="0"/>
                <a:cs typeface="Times New Roman" pitchFamily="18" charset="0"/>
              </a:rPr>
              <a:t> </a:t>
            </a:r>
            <a:r>
              <a:rPr sz="2400" spc="-10" dirty="0">
                <a:latin typeface="Times New Roman" pitchFamily="18" charset="0"/>
                <a:cs typeface="Times New Roman" pitchFamily="18" charset="0"/>
              </a:rPr>
              <a:t>seed.</a:t>
            </a:r>
            <a:endParaRPr sz="2400" dirty="0">
              <a:latin typeface="Times New Roman" pitchFamily="18" charset="0"/>
              <a:cs typeface="Times New Roman" pitchFamily="18" charset="0"/>
            </a:endParaRPr>
          </a:p>
          <a:p>
            <a:pPr marL="355600" marR="30480" indent="-343535" algn="just">
              <a:lnSpc>
                <a:spcPct val="150000"/>
              </a:lnSpc>
              <a:spcBef>
                <a:spcPts val="725"/>
              </a:spcBef>
              <a:buFont typeface="Arial"/>
              <a:buChar char="•"/>
              <a:tabLst>
                <a:tab pos="355600" algn="l"/>
                <a:tab pos="356235" algn="l"/>
                <a:tab pos="1499870" algn="l"/>
              </a:tabLst>
            </a:pPr>
            <a:r>
              <a:rPr sz="2400" spc="-10" dirty="0">
                <a:latin typeface="Times New Roman" pitchFamily="18" charset="0"/>
                <a:cs typeface="Times New Roman" pitchFamily="18" charset="0"/>
              </a:rPr>
              <a:t>Production </a:t>
            </a:r>
            <a:r>
              <a:rPr sz="2400" spc="-5" dirty="0">
                <a:latin typeface="Times New Roman" pitchFamily="18" charset="0"/>
                <a:cs typeface="Times New Roman" pitchFamily="18" charset="0"/>
              </a:rPr>
              <a:t>of </a:t>
            </a:r>
            <a:r>
              <a:rPr sz="2400" spc="-15" dirty="0">
                <a:latin typeface="Times New Roman" pitchFamily="18" charset="0"/>
                <a:cs typeface="Times New Roman" pitchFamily="18" charset="0"/>
              </a:rPr>
              <a:t>foundation </a:t>
            </a:r>
            <a:r>
              <a:rPr sz="2400" spc="-5" dirty="0">
                <a:latin typeface="Times New Roman" pitchFamily="18" charset="0"/>
                <a:cs typeface="Times New Roman" pitchFamily="18" charset="0"/>
              </a:rPr>
              <a:t>seed </a:t>
            </a:r>
            <a:r>
              <a:rPr sz="2400" dirty="0">
                <a:latin typeface="Times New Roman" pitchFamily="18" charset="0"/>
                <a:cs typeface="Times New Roman" pitchFamily="18" charset="0"/>
              </a:rPr>
              <a:t>is </a:t>
            </a:r>
            <a:r>
              <a:rPr sz="2400" spc="-10" dirty="0">
                <a:latin typeface="Times New Roman" pitchFamily="18" charset="0"/>
                <a:cs typeface="Times New Roman" pitchFamily="18" charset="0"/>
              </a:rPr>
              <a:t>responsibility </a:t>
            </a:r>
            <a:r>
              <a:rPr sz="2400" spc="-5" dirty="0">
                <a:latin typeface="Times New Roman" pitchFamily="18" charset="0"/>
                <a:cs typeface="Times New Roman" pitchFamily="18" charset="0"/>
              </a:rPr>
              <a:t>of  SCPPC	(</a:t>
            </a:r>
            <a:r>
              <a:rPr sz="2400" i="1" spc="-5" dirty="0">
                <a:latin typeface="Times New Roman" pitchFamily="18" charset="0"/>
                <a:cs typeface="Times New Roman" pitchFamily="18" charset="0"/>
              </a:rPr>
              <a:t>Seed </a:t>
            </a:r>
            <a:r>
              <a:rPr sz="2400" i="1" spc="-10" dirty="0">
                <a:latin typeface="Times New Roman" pitchFamily="18" charset="0"/>
                <a:cs typeface="Times New Roman" pitchFamily="18" charset="0"/>
              </a:rPr>
              <a:t>Certification </a:t>
            </a:r>
            <a:r>
              <a:rPr sz="2400" i="1" dirty="0">
                <a:latin typeface="Times New Roman" pitchFamily="18" charset="0"/>
                <a:cs typeface="Times New Roman" pitchFamily="18" charset="0"/>
              </a:rPr>
              <a:t>and </a:t>
            </a:r>
            <a:r>
              <a:rPr sz="2400" i="1" spc="-10" dirty="0">
                <a:latin typeface="Times New Roman" pitchFamily="18" charset="0"/>
                <a:cs typeface="Times New Roman" pitchFamily="18" charset="0"/>
              </a:rPr>
              <a:t>Plant Protection  </a:t>
            </a:r>
            <a:r>
              <a:rPr sz="2400" i="1" spc="-5" dirty="0">
                <a:latin typeface="Times New Roman" pitchFamily="18" charset="0"/>
                <a:cs typeface="Times New Roman" pitchFamily="18" charset="0"/>
              </a:rPr>
              <a:t>Centre</a:t>
            </a:r>
            <a:r>
              <a:rPr sz="2400" spc="-5" dirty="0">
                <a:latin typeface="Times New Roman" pitchFamily="18" charset="0"/>
                <a:cs typeface="Times New Roman" pitchFamily="18" charset="0"/>
              </a:rPr>
              <a:t>, </a:t>
            </a:r>
            <a:r>
              <a:rPr sz="2400" i="1" spc="-5" dirty="0">
                <a:latin typeface="Times New Roman" pitchFamily="18" charset="0"/>
                <a:cs typeface="Times New Roman" pitchFamily="18" charset="0"/>
              </a:rPr>
              <a:t>Gannoruwa,</a:t>
            </a:r>
            <a:r>
              <a:rPr sz="2400" i="1" spc="-75" dirty="0">
                <a:latin typeface="Times New Roman" pitchFamily="18" charset="0"/>
                <a:cs typeface="Times New Roman" pitchFamily="18" charset="0"/>
              </a:rPr>
              <a:t> </a:t>
            </a:r>
            <a:r>
              <a:rPr sz="2400" i="1" spc="-10" dirty="0">
                <a:latin typeface="Times New Roman" pitchFamily="18" charset="0"/>
                <a:cs typeface="Times New Roman" pitchFamily="18" charset="0"/>
              </a:rPr>
              <a:t>Peradeniya.)</a:t>
            </a:r>
            <a:endParaRPr sz="2400" dirty="0">
              <a:latin typeface="Times New Roman" pitchFamily="18" charset="0"/>
              <a:cs typeface="Times New Roman" pitchFamily="18" charset="0"/>
            </a:endParaRPr>
          </a:p>
          <a:p>
            <a:pPr marL="355600" marR="5080" indent="-343535" algn="just">
              <a:lnSpc>
                <a:spcPct val="150000"/>
              </a:lnSpc>
              <a:spcBef>
                <a:spcPts val="720"/>
              </a:spcBef>
              <a:buFont typeface="Arial"/>
              <a:buChar char="•"/>
              <a:tabLst>
                <a:tab pos="355600" algn="l"/>
                <a:tab pos="356235" algn="l"/>
              </a:tabLst>
            </a:pPr>
            <a:r>
              <a:rPr sz="2400" spc="-10" dirty="0">
                <a:latin typeface="Times New Roman" pitchFamily="18" charset="0"/>
                <a:cs typeface="Times New Roman" pitchFamily="18" charset="0"/>
              </a:rPr>
              <a:t>Foundation </a:t>
            </a:r>
            <a:r>
              <a:rPr sz="2400" spc="-5" dirty="0">
                <a:latin typeface="Times New Roman" pitchFamily="18" charset="0"/>
                <a:cs typeface="Times New Roman" pitchFamily="18" charset="0"/>
              </a:rPr>
              <a:t>seed </a:t>
            </a:r>
            <a:r>
              <a:rPr sz="2400" spc="-10" dirty="0">
                <a:latin typeface="Times New Roman" pitchFamily="18" charset="0"/>
                <a:cs typeface="Times New Roman" pitchFamily="18" charset="0"/>
              </a:rPr>
              <a:t>is </a:t>
            </a:r>
            <a:r>
              <a:rPr sz="2400" spc="-15" dirty="0">
                <a:latin typeface="Times New Roman" pitchFamily="18" charset="0"/>
                <a:cs typeface="Times New Roman" pitchFamily="18" charset="0"/>
              </a:rPr>
              <a:t>produced </a:t>
            </a:r>
            <a:r>
              <a:rPr sz="2400" spc="-5" dirty="0">
                <a:latin typeface="Times New Roman" pitchFamily="18" charset="0"/>
                <a:cs typeface="Times New Roman" pitchFamily="18" charset="0"/>
              </a:rPr>
              <a:t>on </a:t>
            </a:r>
            <a:r>
              <a:rPr sz="2400" spc="-10" dirty="0">
                <a:latin typeface="Times New Roman" pitchFamily="18" charset="0"/>
                <a:cs typeface="Times New Roman" pitchFamily="18" charset="0"/>
              </a:rPr>
              <a:t>Government  </a:t>
            </a:r>
            <a:r>
              <a:rPr sz="2400" spc="-15" dirty="0">
                <a:latin typeface="Times New Roman" pitchFamily="18" charset="0"/>
                <a:cs typeface="Times New Roman" pitchFamily="18" charset="0"/>
              </a:rPr>
              <a:t>farms, </a:t>
            </a:r>
            <a:r>
              <a:rPr sz="2400" spc="-10" dirty="0">
                <a:latin typeface="Times New Roman" pitchFamily="18" charset="0"/>
                <a:cs typeface="Times New Roman" pitchFamily="18" charset="0"/>
              </a:rPr>
              <a:t>at </a:t>
            </a:r>
            <a:r>
              <a:rPr sz="2400" spc="-15" dirty="0">
                <a:latin typeface="Times New Roman" pitchFamily="18" charset="0"/>
                <a:cs typeface="Times New Roman" pitchFamily="18" charset="0"/>
              </a:rPr>
              <a:t>Research stations </a:t>
            </a:r>
            <a:r>
              <a:rPr sz="2400" spc="-5" dirty="0">
                <a:latin typeface="Times New Roman" pitchFamily="18" charset="0"/>
                <a:cs typeface="Times New Roman" pitchFamily="18" charset="0"/>
              </a:rPr>
              <a:t>or </a:t>
            </a:r>
            <a:r>
              <a:rPr sz="2400" spc="-10" dirty="0">
                <a:latin typeface="Times New Roman" pitchFamily="18" charset="0"/>
                <a:cs typeface="Times New Roman" pitchFamily="18" charset="0"/>
              </a:rPr>
              <a:t>by </a:t>
            </a:r>
            <a:r>
              <a:rPr sz="2400" spc="-15" dirty="0">
                <a:latin typeface="Times New Roman" pitchFamily="18" charset="0"/>
                <a:cs typeface="Times New Roman" pitchFamily="18" charset="0"/>
              </a:rPr>
              <a:t>competent </a:t>
            </a:r>
            <a:r>
              <a:rPr sz="2400" spc="-5" dirty="0">
                <a:latin typeface="Times New Roman" pitchFamily="18" charset="0"/>
                <a:cs typeface="Times New Roman" pitchFamily="18" charset="0"/>
              </a:rPr>
              <a:t>seed  </a:t>
            </a:r>
            <a:r>
              <a:rPr sz="2400" spc="-25" dirty="0">
                <a:latin typeface="Times New Roman" pitchFamily="18" charset="0"/>
                <a:cs typeface="Times New Roman" pitchFamily="18" charset="0"/>
              </a:rPr>
              <a:t>growers </a:t>
            </a:r>
            <a:r>
              <a:rPr sz="2400" spc="-10" dirty="0">
                <a:latin typeface="Times New Roman" pitchFamily="18" charset="0"/>
                <a:cs typeface="Times New Roman" pitchFamily="18" charset="0"/>
              </a:rPr>
              <a:t>under strict </a:t>
            </a:r>
            <a:r>
              <a:rPr sz="2400" spc="-5" dirty="0">
                <a:latin typeface="Times New Roman" pitchFamily="18" charset="0"/>
                <a:cs typeface="Times New Roman" pitchFamily="18" charset="0"/>
              </a:rPr>
              <a:t>supervision of</a:t>
            </a:r>
            <a:r>
              <a:rPr sz="2400" spc="40" dirty="0">
                <a:latin typeface="Times New Roman" pitchFamily="18" charset="0"/>
                <a:cs typeface="Times New Roman" pitchFamily="18" charset="0"/>
              </a:rPr>
              <a:t> </a:t>
            </a:r>
            <a:r>
              <a:rPr sz="2400" spc="-10" dirty="0">
                <a:latin typeface="Times New Roman" pitchFamily="18" charset="0"/>
                <a:cs typeface="Times New Roman" pitchFamily="18" charset="0"/>
              </a:rPr>
              <a:t>experts.</a:t>
            </a:r>
            <a:endParaRPr sz="24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92373" y="577722"/>
            <a:ext cx="3161665" cy="505908"/>
          </a:xfrm>
          <a:prstGeom prst="rect">
            <a:avLst/>
          </a:prstGeom>
          <a:solidFill>
            <a:schemeClr val="accent3">
              <a:lumMod val="40000"/>
              <a:lumOff val="60000"/>
            </a:schemeClr>
          </a:solidFill>
          <a:ln>
            <a:solidFill>
              <a:srgbClr val="FF0000"/>
            </a:solidFill>
          </a:ln>
        </p:spPr>
        <p:txBody>
          <a:bodyPr vert="horz" wrap="square" lIns="0" tIns="13335" rIns="0" bIns="0" rtlCol="0">
            <a:spAutoFit/>
          </a:bodyPr>
          <a:lstStyle/>
          <a:p>
            <a:pPr marL="12700" algn="ctr">
              <a:spcBef>
                <a:spcPts val="105"/>
              </a:spcBef>
            </a:pPr>
            <a:r>
              <a:rPr dirty="0">
                <a:latin typeface="Times New Roman" pitchFamily="18" charset="0"/>
                <a:cs typeface="Times New Roman" pitchFamily="18" charset="0"/>
              </a:rPr>
              <a:t>Registered</a:t>
            </a:r>
            <a:r>
              <a:rPr spc="-110" dirty="0">
                <a:latin typeface="Times New Roman" pitchFamily="18" charset="0"/>
                <a:cs typeface="Times New Roman" pitchFamily="18" charset="0"/>
              </a:rPr>
              <a:t> </a:t>
            </a:r>
            <a:r>
              <a:rPr spc="-5" dirty="0">
                <a:latin typeface="Times New Roman" pitchFamily="18" charset="0"/>
                <a:cs typeface="Times New Roman" pitchFamily="18" charset="0"/>
              </a:rPr>
              <a:t>seed</a:t>
            </a:r>
          </a:p>
        </p:txBody>
      </p:sp>
      <p:sp>
        <p:nvSpPr>
          <p:cNvPr id="3" name="object 3"/>
          <p:cNvSpPr txBox="1"/>
          <p:nvPr/>
        </p:nvSpPr>
        <p:spPr>
          <a:xfrm>
            <a:off x="535940" y="1143000"/>
            <a:ext cx="8025765" cy="5300810"/>
          </a:xfrm>
          <a:prstGeom prst="rect">
            <a:avLst/>
          </a:prstGeom>
        </p:spPr>
        <p:txBody>
          <a:bodyPr vert="horz" wrap="square" lIns="0" tIns="13335" rIns="0" bIns="0" rtlCol="0">
            <a:spAutoFit/>
          </a:bodyPr>
          <a:lstStyle/>
          <a:p>
            <a:pPr marL="355600" marR="236854" indent="-343535">
              <a:lnSpc>
                <a:spcPct val="150000"/>
              </a:lnSpc>
              <a:spcBef>
                <a:spcPts val="105"/>
              </a:spcBef>
              <a:buFont typeface="Arial"/>
              <a:buChar char="•"/>
              <a:tabLst>
                <a:tab pos="355600" algn="l"/>
                <a:tab pos="356235" algn="l"/>
              </a:tabLst>
            </a:pPr>
            <a:r>
              <a:rPr sz="3200" spc="-20" dirty="0">
                <a:latin typeface="Times New Roman" pitchFamily="18" charset="0"/>
                <a:cs typeface="Times New Roman" pitchFamily="18" charset="0"/>
              </a:rPr>
              <a:t>Registered </a:t>
            </a:r>
            <a:r>
              <a:rPr sz="3200" spc="-5" dirty="0">
                <a:latin typeface="Times New Roman" pitchFamily="18" charset="0"/>
                <a:cs typeface="Times New Roman" pitchFamily="18" charset="0"/>
              </a:rPr>
              <a:t>seed </a:t>
            </a:r>
            <a:r>
              <a:rPr sz="3200" dirty="0">
                <a:latin typeface="Times New Roman" pitchFamily="18" charset="0"/>
                <a:cs typeface="Times New Roman" pitchFamily="18" charset="0"/>
              </a:rPr>
              <a:t>is </a:t>
            </a:r>
            <a:r>
              <a:rPr sz="3200" spc="-10" dirty="0">
                <a:latin typeface="Times New Roman" pitchFamily="18" charset="0"/>
                <a:cs typeface="Times New Roman" pitchFamily="18" charset="0"/>
              </a:rPr>
              <a:t>produced </a:t>
            </a:r>
            <a:r>
              <a:rPr sz="3200" spc="-15" dirty="0">
                <a:latin typeface="Times New Roman" pitchFamily="18" charset="0"/>
                <a:cs typeface="Times New Roman" pitchFamily="18" charset="0"/>
              </a:rPr>
              <a:t>from foundation  </a:t>
            </a:r>
            <a:r>
              <a:rPr sz="3200" spc="-5" dirty="0">
                <a:latin typeface="Times New Roman" pitchFamily="18" charset="0"/>
                <a:cs typeface="Times New Roman" pitchFamily="18" charset="0"/>
              </a:rPr>
              <a:t>seed or </a:t>
            </a:r>
            <a:r>
              <a:rPr sz="3200" spc="-20" dirty="0">
                <a:latin typeface="Times New Roman" pitchFamily="18" charset="0"/>
                <a:cs typeface="Times New Roman" pitchFamily="18" charset="0"/>
              </a:rPr>
              <a:t>from registered</a:t>
            </a:r>
            <a:r>
              <a:rPr sz="3200" spc="-15" dirty="0">
                <a:latin typeface="Times New Roman" pitchFamily="18" charset="0"/>
                <a:cs typeface="Times New Roman" pitchFamily="18" charset="0"/>
              </a:rPr>
              <a:t> </a:t>
            </a:r>
            <a:r>
              <a:rPr sz="3200" spc="-5" dirty="0">
                <a:latin typeface="Times New Roman" pitchFamily="18" charset="0"/>
                <a:cs typeface="Times New Roman" pitchFamily="18" charset="0"/>
              </a:rPr>
              <a:t>seed.</a:t>
            </a:r>
            <a:endParaRPr sz="3200" dirty="0">
              <a:latin typeface="Times New Roman" pitchFamily="18" charset="0"/>
              <a:cs typeface="Times New Roman" pitchFamily="18" charset="0"/>
            </a:endParaRPr>
          </a:p>
          <a:p>
            <a:pPr marL="355600" marR="5080" indent="-343535">
              <a:lnSpc>
                <a:spcPct val="150000"/>
              </a:lnSpc>
              <a:spcBef>
                <a:spcPts val="770"/>
              </a:spcBef>
              <a:buFont typeface="Arial"/>
              <a:buChar char="•"/>
              <a:tabLst>
                <a:tab pos="355600" algn="l"/>
                <a:tab pos="356235" algn="l"/>
              </a:tabLst>
            </a:pPr>
            <a:r>
              <a:rPr sz="3200" spc="-5" dirty="0">
                <a:latin typeface="Times New Roman" pitchFamily="18" charset="0"/>
                <a:cs typeface="Times New Roman" pitchFamily="18" charset="0"/>
              </a:rPr>
              <a:t>Genetically </a:t>
            </a:r>
            <a:r>
              <a:rPr sz="3200" spc="-15" dirty="0">
                <a:latin typeface="Times New Roman" pitchFamily="18" charset="0"/>
                <a:cs typeface="Times New Roman" pitchFamily="18" charset="0"/>
              </a:rPr>
              <a:t>pure </a:t>
            </a:r>
            <a:r>
              <a:rPr sz="3200" dirty="0">
                <a:latin typeface="Times New Roman" pitchFamily="18" charset="0"/>
                <a:cs typeface="Times New Roman" pitchFamily="18" charset="0"/>
              </a:rPr>
              <a:t>and </a:t>
            </a:r>
            <a:r>
              <a:rPr sz="3200" spc="-5" dirty="0">
                <a:latin typeface="Times New Roman" pitchFamily="18" charset="0"/>
                <a:cs typeface="Times New Roman" pitchFamily="18" charset="0"/>
              </a:rPr>
              <a:t>used </a:t>
            </a:r>
            <a:r>
              <a:rPr sz="3200" spc="-25" dirty="0">
                <a:latin typeface="Times New Roman" pitchFamily="18" charset="0"/>
                <a:cs typeface="Times New Roman" pitchFamily="18" charset="0"/>
              </a:rPr>
              <a:t>to </a:t>
            </a:r>
            <a:r>
              <a:rPr sz="3200" spc="-10" dirty="0">
                <a:latin typeface="Times New Roman" pitchFamily="18" charset="0"/>
                <a:cs typeface="Times New Roman" pitchFamily="18" charset="0"/>
              </a:rPr>
              <a:t>produce </a:t>
            </a:r>
            <a:r>
              <a:rPr sz="3200" spc="-5" dirty="0">
                <a:latin typeface="Times New Roman" pitchFamily="18" charset="0"/>
                <a:cs typeface="Times New Roman" pitchFamily="18" charset="0"/>
              </a:rPr>
              <a:t>certified  seed </a:t>
            </a:r>
            <a:r>
              <a:rPr sz="3200" dirty="0">
                <a:latin typeface="Times New Roman" pitchFamily="18" charset="0"/>
                <a:cs typeface="Times New Roman" pitchFamily="18" charset="0"/>
              </a:rPr>
              <a:t>or </a:t>
            </a:r>
            <a:r>
              <a:rPr sz="3200" spc="-15" dirty="0">
                <a:latin typeface="Times New Roman" pitchFamily="18" charset="0"/>
                <a:cs typeface="Times New Roman" pitchFamily="18" charset="0"/>
              </a:rPr>
              <a:t>registered</a:t>
            </a:r>
            <a:r>
              <a:rPr sz="3200" spc="-55" dirty="0">
                <a:latin typeface="Times New Roman" pitchFamily="18" charset="0"/>
                <a:cs typeface="Times New Roman" pitchFamily="18" charset="0"/>
              </a:rPr>
              <a:t> </a:t>
            </a:r>
            <a:r>
              <a:rPr sz="3200" spc="-5" dirty="0">
                <a:latin typeface="Times New Roman" pitchFamily="18" charset="0"/>
                <a:cs typeface="Times New Roman" pitchFamily="18" charset="0"/>
              </a:rPr>
              <a:t>seed.</a:t>
            </a:r>
            <a:endParaRPr sz="3200" dirty="0">
              <a:latin typeface="Times New Roman" pitchFamily="18" charset="0"/>
              <a:cs typeface="Times New Roman" pitchFamily="18" charset="0"/>
            </a:endParaRPr>
          </a:p>
          <a:p>
            <a:pPr marL="355600" marR="199390" indent="-343535">
              <a:lnSpc>
                <a:spcPct val="150000"/>
              </a:lnSpc>
              <a:spcBef>
                <a:spcPts val="770"/>
              </a:spcBef>
              <a:buFont typeface="Arial"/>
              <a:buChar char="•"/>
              <a:tabLst>
                <a:tab pos="355600" algn="l"/>
                <a:tab pos="356235" algn="l"/>
              </a:tabLst>
            </a:pPr>
            <a:r>
              <a:rPr sz="3200" dirty="0">
                <a:latin typeface="Times New Roman" pitchFamily="18" charset="0"/>
                <a:cs typeface="Times New Roman" pitchFamily="18" charset="0"/>
              </a:rPr>
              <a:t>It is </a:t>
            </a:r>
            <a:r>
              <a:rPr sz="3200" spc="-5" dirty="0">
                <a:latin typeface="Times New Roman" pitchFamily="18" charset="0"/>
                <a:cs typeface="Times New Roman" pitchFamily="18" charset="0"/>
              </a:rPr>
              <a:t>usually </a:t>
            </a:r>
            <a:r>
              <a:rPr sz="3200" spc="-10" dirty="0">
                <a:latin typeface="Times New Roman" pitchFamily="18" charset="0"/>
                <a:cs typeface="Times New Roman" pitchFamily="18" charset="0"/>
              </a:rPr>
              <a:t>produced </a:t>
            </a:r>
            <a:r>
              <a:rPr sz="3200" spc="-5" dirty="0">
                <a:latin typeface="Times New Roman" pitchFamily="18" charset="0"/>
                <a:cs typeface="Times New Roman" pitchFamily="18" charset="0"/>
              </a:rPr>
              <a:t>by </a:t>
            </a:r>
            <a:r>
              <a:rPr sz="3200" spc="-15" dirty="0">
                <a:latin typeface="Times New Roman" pitchFamily="18" charset="0"/>
                <a:cs typeface="Times New Roman" pitchFamily="18" charset="0"/>
              </a:rPr>
              <a:t>progressive </a:t>
            </a:r>
            <a:r>
              <a:rPr sz="3200" spc="-20" dirty="0">
                <a:latin typeface="Times New Roman" pitchFamily="18" charset="0"/>
                <a:cs typeface="Times New Roman" pitchFamily="18" charset="0"/>
              </a:rPr>
              <a:t>farmers  </a:t>
            </a:r>
            <a:r>
              <a:rPr sz="3200" spc="-10" dirty="0">
                <a:latin typeface="Times New Roman" pitchFamily="18" charset="0"/>
                <a:cs typeface="Times New Roman" pitchFamily="18" charset="0"/>
              </a:rPr>
              <a:t>according </a:t>
            </a:r>
            <a:r>
              <a:rPr sz="3200" spc="-20" dirty="0">
                <a:latin typeface="Times New Roman" pitchFamily="18" charset="0"/>
                <a:cs typeface="Times New Roman" pitchFamily="18" charset="0"/>
              </a:rPr>
              <a:t>to </a:t>
            </a:r>
            <a:r>
              <a:rPr sz="3200" spc="-10" dirty="0">
                <a:latin typeface="Times New Roman" pitchFamily="18" charset="0"/>
                <a:cs typeface="Times New Roman" pitchFamily="18" charset="0"/>
              </a:rPr>
              <a:t>technical </a:t>
            </a:r>
            <a:r>
              <a:rPr sz="3200" dirty="0">
                <a:latin typeface="Times New Roman" pitchFamily="18" charset="0"/>
                <a:cs typeface="Times New Roman" pitchFamily="18" charset="0"/>
              </a:rPr>
              <a:t>advice and </a:t>
            </a:r>
            <a:r>
              <a:rPr sz="3200" spc="-5" dirty="0">
                <a:latin typeface="Times New Roman" pitchFamily="18" charset="0"/>
                <a:cs typeface="Times New Roman" pitchFamily="18" charset="0"/>
              </a:rPr>
              <a:t>supervision  </a:t>
            </a:r>
            <a:r>
              <a:rPr sz="3200" spc="-15" dirty="0">
                <a:latin typeface="Times New Roman" pitchFamily="18" charset="0"/>
                <a:cs typeface="Times New Roman" pitchFamily="18" charset="0"/>
              </a:rPr>
              <a:t>provided </a:t>
            </a:r>
            <a:r>
              <a:rPr sz="3200" spc="-10" dirty="0">
                <a:latin typeface="Times New Roman" pitchFamily="18" charset="0"/>
                <a:cs typeface="Times New Roman" pitchFamily="18" charset="0"/>
              </a:rPr>
              <a:t>by</a:t>
            </a:r>
            <a:r>
              <a:rPr sz="3200" spc="5" dirty="0">
                <a:latin typeface="Times New Roman" pitchFamily="18" charset="0"/>
                <a:cs typeface="Times New Roman" pitchFamily="18" charset="0"/>
              </a:rPr>
              <a:t> </a:t>
            </a:r>
            <a:r>
              <a:rPr sz="3200" spc="-5" dirty="0">
                <a:latin typeface="Times New Roman" pitchFamily="18" charset="0"/>
                <a:cs typeface="Times New Roman" pitchFamily="18" charset="0"/>
              </a:rPr>
              <a:t>SCPPC</a:t>
            </a:r>
            <a:endParaRPr sz="32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95</TotalTime>
  <Words>2471</Words>
  <Application>Microsoft Office PowerPoint</Application>
  <PresentationFormat>On-screen Show (4:3)</PresentationFormat>
  <Paragraphs>295</Paragraphs>
  <Slides>45</Slides>
  <Notes>0</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Office Theme</vt:lpstr>
      <vt:lpstr>Seed Multiplication</vt:lpstr>
      <vt:lpstr>Definition of Seed</vt:lpstr>
      <vt:lpstr>Slide 3</vt:lpstr>
      <vt:lpstr>Seed Multiplication</vt:lpstr>
      <vt:lpstr>Slide 5</vt:lpstr>
      <vt:lpstr>Stages of Seed Multiplication</vt:lpstr>
      <vt:lpstr>Breeders seed</vt:lpstr>
      <vt:lpstr>Foundation seed</vt:lpstr>
      <vt:lpstr>Registered seed</vt:lpstr>
      <vt:lpstr>Certified seed</vt:lpstr>
      <vt:lpstr>Requirements for Certified seed</vt:lpstr>
      <vt:lpstr>Operations Essential to a Seed Industry</vt:lpstr>
      <vt:lpstr>Seed Replacement Rate (SRR)</vt:lpstr>
      <vt:lpstr>Demand and Supply in Seed Markets</vt:lpstr>
      <vt:lpstr>Nature of demand for seed</vt:lpstr>
      <vt:lpstr>The Law of Demand</vt:lpstr>
      <vt:lpstr>Theoretical structure of demand and price</vt:lpstr>
      <vt:lpstr>Other determinants of household demand</vt:lpstr>
      <vt:lpstr>Law of supply</vt:lpstr>
      <vt:lpstr>Theoretical structure of supply and price</vt:lpstr>
      <vt:lpstr>Other Determinants of Supply</vt:lpstr>
      <vt:lpstr>Quality seeds of HYV, increased fertilizer use, expansion of irrigation  facilities, extension efforts, improved farm practices and ingenuity &amp;  industry of the Indian farmers The Green Revolution</vt:lpstr>
      <vt:lpstr>Slide 23</vt:lpstr>
      <vt:lpstr>....... there is a strong co-relation between quality seed availability and  yield per se</vt:lpstr>
      <vt:lpstr>Present Scenario of Seed Industry/Strength</vt:lpstr>
      <vt:lpstr>Ensuring Access to Seed</vt:lpstr>
      <vt:lpstr>Slide 27</vt:lpstr>
      <vt:lpstr>Slide 28</vt:lpstr>
      <vt:lpstr>Slide 29</vt:lpstr>
      <vt:lpstr>Slide 30</vt:lpstr>
      <vt:lpstr>Vegetable Seed Market in India</vt:lpstr>
      <vt:lpstr>Slide 32</vt:lpstr>
      <vt:lpstr>Details of Indian seed market composition</vt:lpstr>
      <vt:lpstr>Slide 34</vt:lpstr>
      <vt:lpstr>Present Status of Seed Distribution:</vt:lpstr>
      <vt:lpstr>Slide 36</vt:lpstr>
      <vt:lpstr>Slide 37</vt:lpstr>
      <vt:lpstr>Marketing Organisation</vt:lpstr>
      <vt:lpstr>Central Marketing Cell:</vt:lpstr>
      <vt:lpstr>SWOT</vt:lpstr>
      <vt:lpstr>Slide 41</vt:lpstr>
      <vt:lpstr>Slide 42</vt:lpstr>
      <vt:lpstr>Slide 43</vt:lpstr>
      <vt:lpstr>Slide 44</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Seed Multiplication</dc:title>
  <cp:lastModifiedBy>GOURAV</cp:lastModifiedBy>
  <cp:revision>3</cp:revision>
  <dcterms:created xsi:type="dcterms:W3CDTF">2021-03-12T10:44:02Z</dcterms:created>
  <dcterms:modified xsi:type="dcterms:W3CDTF">2021-03-12T12:20:28Z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2015-10-16T00:00:00Z</vt:filetime>
  </property>
  <property fmtid="{D5CDD505-2E9C-101B-9397-08002B2CF9AE}" pid="3" name="Creator">
    <vt:lpwstr>Microsoft® PowerPoint® 2013</vt:lpwstr>
  </property>
  <property fmtid="{D5CDD505-2E9C-101B-9397-08002B2CF9AE}" pid="4" name="LastSaved">
    <vt:filetime>2021-03-12T00:00:00Z</vt:filetime>
  </property>
</Properties>
</file>