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57" r:id="rId3"/>
    <p:sldId id="258" r:id="rId4"/>
    <p:sldId id="259" r:id="rId5"/>
    <p:sldId id="260" r:id="rId6"/>
    <p:sldId id="261" r:id="rId7"/>
    <p:sldId id="269" r:id="rId8"/>
    <p:sldId id="262" r:id="rId9"/>
    <p:sldId id="263" r:id="rId10"/>
    <p:sldId id="264" r:id="rId11"/>
    <p:sldId id="265" r:id="rId12"/>
    <p:sldId id="266" r:id="rId13"/>
    <p:sldId id="268" r:id="rId14"/>
    <p:sldId id="27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644" y="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2016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5/23/2021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2321832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5/23/2021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9200834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5/23/2021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2188881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5/23/2021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900037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5/23/2021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1575590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5/23/2021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1457568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02403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64041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30490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38124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22919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0102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47047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52361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t>5/23/2021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0209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5/23/2021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9650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5/23/2021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03126219"/>
      </p:ext>
    </p:extLst>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4A141DA-B94C-F940-ACEA-00498FCCD469}"/>
              </a:ext>
            </a:extLst>
          </p:cNvPr>
          <p:cNvSpPr>
            <a:spLocks noGrp="1"/>
          </p:cNvSpPr>
          <p:nvPr>
            <p:ph type="ctrTitle"/>
          </p:nvPr>
        </p:nvSpPr>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6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Biochemical Tests For Genetic Purity</a:t>
            </a:r>
          </a:p>
        </p:txBody>
      </p:sp>
    </p:spTree>
    <p:extLst>
      <p:ext uri="{BB962C8B-B14F-4D97-AF65-F5344CB8AC3E}">
        <p14:creationId xmlns:p14="http://schemas.microsoft.com/office/powerpoint/2010/main" val="2929364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596669C-340E-344B-A97A-F397A6299FFF}"/>
              </a:ext>
            </a:extLst>
          </p:cNvPr>
          <p:cNvSpPr>
            <a:spLocks noGrp="1"/>
          </p:cNvSpPr>
          <p:nvPr>
            <p:ph type="title"/>
          </p:nvPr>
        </p:nvSpPr>
        <p:spPr/>
        <p:txBody>
          <a:bodyPr/>
          <a:lstStyle/>
          <a:p>
            <a:r>
              <a:rPr lang="en-US" dirty="0"/>
              <a:t>Sodium hydroxide test for wheat</a:t>
            </a:r>
          </a:p>
        </p:txBody>
      </p:sp>
      <p:sp>
        <p:nvSpPr>
          <p:cNvPr id="3" name="Content Placeholder 2">
            <a:extLst>
              <a:ext uri="{FF2B5EF4-FFF2-40B4-BE49-F238E27FC236}">
                <a16:creationId xmlns="" xmlns:a16="http://schemas.microsoft.com/office/drawing/2014/main" id="{5966975D-4E30-F24D-AB3C-1DF64356D6E9}"/>
              </a:ext>
            </a:extLst>
          </p:cNvPr>
          <p:cNvSpPr>
            <a:spLocks noGrp="1"/>
          </p:cNvSpPr>
          <p:nvPr>
            <p:ph idx="1"/>
          </p:nvPr>
        </p:nvSpPr>
        <p:spPr/>
        <p:txBody>
          <a:bodyPr>
            <a:normAutofit/>
          </a:bodyPr>
          <a:lstStyle/>
          <a:p>
            <a:pPr algn="just"/>
            <a:r>
              <a:rPr lang="en-US" b="0" i="0" dirty="0">
                <a:effectLst/>
                <a:latin typeface="Open sans"/>
              </a:rPr>
              <a:t>A chemical test used to distinguish between red and white wheat in situations where it is difficult to distinguish between the two types (i.e. when seeds have been weather-damaged, treated, or are simply hard to distinguish by the naked eye).</a:t>
            </a:r>
          </a:p>
          <a:p>
            <a:pPr algn="just"/>
            <a:r>
              <a:rPr lang="en-US" dirty="0">
                <a:latin typeface="Open sans"/>
              </a:rPr>
              <a:t>Procedure- 100 seeds were soaked in three replications in 5%NaOH solution for one hour at room temperature.</a:t>
            </a:r>
          </a:p>
          <a:p>
            <a:pPr algn="just"/>
            <a:r>
              <a:rPr lang="en-US" dirty="0">
                <a:latin typeface="Open sans"/>
              </a:rPr>
              <a:t>Changes in the </a:t>
            </a:r>
            <a:r>
              <a:rPr lang="en-US" dirty="0" err="1">
                <a:latin typeface="Open sans"/>
              </a:rPr>
              <a:t>colour</a:t>
            </a:r>
            <a:r>
              <a:rPr lang="en-US" dirty="0">
                <a:latin typeface="Open sans"/>
              </a:rPr>
              <a:t> of seeds are observed after one hour .</a:t>
            </a:r>
          </a:p>
          <a:p>
            <a:pPr algn="just"/>
            <a:r>
              <a:rPr lang="en-US" dirty="0">
                <a:latin typeface="Open sans"/>
              </a:rPr>
              <a:t>Based on the </a:t>
            </a:r>
            <a:r>
              <a:rPr lang="en-US" dirty="0" err="1">
                <a:latin typeface="Open sans"/>
              </a:rPr>
              <a:t>colour</a:t>
            </a:r>
            <a:r>
              <a:rPr lang="en-US" dirty="0">
                <a:latin typeface="Open sans"/>
              </a:rPr>
              <a:t> intensity of seed Genotypes were classified into three groups which is dark brown, light brown and brown </a:t>
            </a:r>
          </a:p>
        </p:txBody>
      </p:sp>
    </p:spTree>
    <p:extLst>
      <p:ext uri="{BB962C8B-B14F-4D97-AF65-F5344CB8AC3E}">
        <p14:creationId xmlns:p14="http://schemas.microsoft.com/office/powerpoint/2010/main" val="2494609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0EEFB3-5513-144B-8BCB-F92231436DF4}"/>
              </a:ext>
            </a:extLst>
          </p:cNvPr>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14" y="381000"/>
            <a:ext cx="12188686" cy="6477000"/>
          </a:xfrm>
        </p:spPr>
      </p:pic>
    </p:spTree>
    <p:extLst>
      <p:ext uri="{BB962C8B-B14F-4D97-AF65-F5344CB8AC3E}">
        <p14:creationId xmlns:p14="http://schemas.microsoft.com/office/powerpoint/2010/main" val="1200333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E477D8-4CC6-114B-8D30-587013AF67D7}"/>
              </a:ext>
            </a:extLst>
          </p:cNvPr>
          <p:cNvSpPr>
            <a:spLocks noGrp="1"/>
          </p:cNvSpPr>
          <p:nvPr>
            <p:ph type="title"/>
          </p:nvPr>
        </p:nvSpPr>
        <p:spPr/>
        <p:txBody>
          <a:bodyPr/>
          <a:lstStyle/>
          <a:p>
            <a:r>
              <a:rPr lang="en-US" dirty="0"/>
              <a:t>Peroxidase test for </a:t>
            </a:r>
            <a:r>
              <a:rPr lang="en-US" dirty="0" err="1"/>
              <a:t>Soyabean</a:t>
            </a:r>
            <a:endParaRPr lang="en-US" dirty="0"/>
          </a:p>
        </p:txBody>
      </p:sp>
      <p:sp>
        <p:nvSpPr>
          <p:cNvPr id="3" name="Content Placeholder 2">
            <a:extLst>
              <a:ext uri="{FF2B5EF4-FFF2-40B4-BE49-F238E27FC236}">
                <a16:creationId xmlns="" xmlns:a16="http://schemas.microsoft.com/office/drawing/2014/main" id="{7F56C434-7070-FE41-9C3E-065D9CA406A4}"/>
              </a:ext>
            </a:extLst>
          </p:cNvPr>
          <p:cNvSpPr>
            <a:spLocks noGrp="1"/>
          </p:cNvSpPr>
          <p:nvPr>
            <p:ph idx="1"/>
          </p:nvPr>
        </p:nvSpPr>
        <p:spPr/>
        <p:txBody>
          <a:bodyPr>
            <a:normAutofit/>
          </a:bodyPr>
          <a:lstStyle/>
          <a:p>
            <a:pPr algn="just">
              <a:buFont typeface="Wingdings" pitchFamily="2" charset="2"/>
              <a:buChar char="Ø"/>
            </a:pPr>
            <a:r>
              <a:rPr lang="en-US" dirty="0"/>
              <a:t>This test is approved for DUS testing of </a:t>
            </a:r>
            <a:r>
              <a:rPr lang="en-US" dirty="0" err="1"/>
              <a:t>soyabean</a:t>
            </a:r>
            <a:r>
              <a:rPr lang="en-US" dirty="0"/>
              <a:t>.</a:t>
            </a:r>
          </a:p>
          <a:p>
            <a:pPr algn="just">
              <a:buFont typeface="Wingdings" pitchFamily="2" charset="2"/>
              <a:buChar char="Ø"/>
            </a:pPr>
            <a:r>
              <a:rPr lang="en-US" dirty="0"/>
              <a:t>Presence or absence of peroxidase enzyme in seeds of crop from </a:t>
            </a:r>
            <a:r>
              <a:rPr lang="en-US"/>
              <a:t>family leguminaceae </a:t>
            </a:r>
            <a:r>
              <a:rPr lang="en-US" dirty="0"/>
              <a:t>is under genetic control therefore, variety may be verified bases on variation in the expression with the reaction of Hydrogen peroxide (Buttery and Buzzell,1968)</a:t>
            </a:r>
          </a:p>
          <a:p>
            <a:pPr algn="just">
              <a:buFont typeface="Wingdings" pitchFamily="2" charset="2"/>
              <a:buChar char="Ø"/>
            </a:pPr>
            <a:r>
              <a:rPr lang="en-US" dirty="0"/>
              <a:t>Procedure-Remove seed coats and place in separate test tubes</a:t>
            </a:r>
          </a:p>
          <a:p>
            <a:pPr algn="just">
              <a:buFont typeface="Wingdings" pitchFamily="2" charset="2"/>
              <a:buChar char="Ø"/>
            </a:pPr>
            <a:r>
              <a:rPr lang="en-US" dirty="0"/>
              <a:t>Add 0.5-1.0 ml of 0.5% </a:t>
            </a:r>
            <a:r>
              <a:rPr lang="en-US" dirty="0" err="1"/>
              <a:t>guaicol</a:t>
            </a:r>
            <a:r>
              <a:rPr lang="en-US" dirty="0"/>
              <a:t> &amp; wait for 10 minutes</a:t>
            </a:r>
          </a:p>
          <a:p>
            <a:pPr algn="just">
              <a:buFont typeface="Wingdings" pitchFamily="2" charset="2"/>
              <a:buChar char="Ø"/>
            </a:pPr>
            <a:r>
              <a:rPr lang="en-US" dirty="0"/>
              <a:t>Then add 0.1 ml of 0.1% Hydrogen peroxide solution to each tube.</a:t>
            </a:r>
          </a:p>
          <a:p>
            <a:pPr algn="just">
              <a:buFont typeface="Wingdings" pitchFamily="2" charset="2"/>
              <a:buChar char="Ø"/>
            </a:pPr>
            <a:r>
              <a:rPr lang="en-US" dirty="0"/>
              <a:t>If the solution turns dark reddish brown - +</a:t>
            </a:r>
            <a:r>
              <a:rPr lang="en-US" dirty="0" err="1"/>
              <a:t>ve</a:t>
            </a:r>
            <a:r>
              <a:rPr lang="en-US" dirty="0"/>
              <a:t> reaction</a:t>
            </a:r>
          </a:p>
          <a:p>
            <a:pPr algn="just">
              <a:buFont typeface="Wingdings" pitchFamily="2" charset="2"/>
              <a:buChar char="Ø"/>
            </a:pPr>
            <a:r>
              <a:rPr lang="en-US" dirty="0"/>
              <a:t>If solution remain clear- --</a:t>
            </a:r>
            <a:r>
              <a:rPr lang="en-US" dirty="0" err="1"/>
              <a:t>ve</a:t>
            </a:r>
            <a:r>
              <a:rPr lang="en-US" dirty="0"/>
              <a:t> reaction</a:t>
            </a:r>
          </a:p>
        </p:txBody>
      </p:sp>
    </p:spTree>
    <p:extLst>
      <p:ext uri="{BB962C8B-B14F-4D97-AF65-F5344CB8AC3E}">
        <p14:creationId xmlns:p14="http://schemas.microsoft.com/office/powerpoint/2010/main" val="88506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5A03FFD-09AF-484C-BBA6-42698D60F153}"/>
              </a:ext>
            </a:extLst>
          </p:cNvPr>
          <p:cNvSpPr>
            <a:spLocks noGrp="1"/>
          </p:cNvSpPr>
          <p:nvPr>
            <p:ph type="title"/>
          </p:nvPr>
        </p:nvSpPr>
        <p:spPr>
          <a:xfrm>
            <a:off x="762000" y="457202"/>
            <a:ext cx="9603275" cy="1049235"/>
          </a:xfrm>
        </p:spPr>
        <p:txBody>
          <a:bodyPr/>
          <a:lstStyle/>
          <a:p>
            <a:r>
              <a:rPr lang="en-US" dirty="0"/>
              <a:t>Modified Phenol test</a:t>
            </a:r>
          </a:p>
        </p:txBody>
      </p:sp>
      <p:sp>
        <p:nvSpPr>
          <p:cNvPr id="3" name="Content Placeholder 2">
            <a:extLst>
              <a:ext uri="{FF2B5EF4-FFF2-40B4-BE49-F238E27FC236}">
                <a16:creationId xmlns="" xmlns:a16="http://schemas.microsoft.com/office/drawing/2014/main" id="{8A91D5DE-FB12-EF4B-A782-0C9369BCE6E8}"/>
              </a:ext>
            </a:extLst>
          </p:cNvPr>
          <p:cNvSpPr>
            <a:spLocks noGrp="1"/>
          </p:cNvSpPr>
          <p:nvPr>
            <p:ph idx="1"/>
          </p:nvPr>
        </p:nvSpPr>
        <p:spPr/>
        <p:txBody>
          <a:bodyPr>
            <a:normAutofit/>
          </a:bodyPr>
          <a:lstStyle/>
          <a:p>
            <a:pPr algn="just"/>
            <a:r>
              <a:rPr lang="en-US" dirty="0"/>
              <a:t>Modified phenol test was followed as described by Banerjee and Chandra (1977).</a:t>
            </a:r>
          </a:p>
          <a:p>
            <a:pPr algn="just"/>
            <a:r>
              <a:rPr lang="en-US" dirty="0"/>
              <a:t>Procedure- 50 seeds were taken and soaked in 0.4 % solution of Copper </a:t>
            </a:r>
            <a:r>
              <a:rPr lang="en-US" dirty="0" err="1"/>
              <a:t>sulphate</a:t>
            </a:r>
            <a:r>
              <a:rPr lang="en-US" dirty="0"/>
              <a:t> for adding Cupric ions and another set in 0.6 % Sodium carbonate for adding sodium ions for 4 hrs.</a:t>
            </a:r>
          </a:p>
          <a:p>
            <a:pPr algn="just"/>
            <a:r>
              <a:rPr lang="en-US" dirty="0"/>
              <a:t>Then the seeds were placed in 2%phenol solution after removing from both the solutions overnight.</a:t>
            </a:r>
          </a:p>
          <a:p>
            <a:pPr algn="just"/>
            <a:r>
              <a:rPr lang="en-US" dirty="0"/>
              <a:t>Based on the </a:t>
            </a:r>
            <a:r>
              <a:rPr lang="en-US" dirty="0" err="1"/>
              <a:t>colour</a:t>
            </a:r>
            <a:r>
              <a:rPr lang="en-US" dirty="0"/>
              <a:t> development in both the Tests groups were made and classified in to three groups dark brown, brown and reddish brown </a:t>
            </a:r>
            <a:r>
              <a:rPr lang="en-US" dirty="0" err="1"/>
              <a:t>colour</a:t>
            </a:r>
            <a:r>
              <a:rPr lang="en-US" dirty="0"/>
              <a:t> in Copper </a:t>
            </a:r>
            <a:r>
              <a:rPr lang="en-US" dirty="0" err="1"/>
              <a:t>sulphate</a:t>
            </a:r>
            <a:r>
              <a:rPr lang="en-US" dirty="0"/>
              <a:t> soaked seed while it is classified into three groups brown, dark brown and strong brown for Sodium carbonate soaked seeds.</a:t>
            </a:r>
          </a:p>
        </p:txBody>
      </p:sp>
    </p:spTree>
    <p:extLst>
      <p:ext uri="{BB962C8B-B14F-4D97-AF65-F5344CB8AC3E}">
        <p14:creationId xmlns:p14="http://schemas.microsoft.com/office/powerpoint/2010/main" val="3733386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4" y="152401"/>
            <a:ext cx="8991600" cy="533400"/>
          </a:xfrm>
        </p:spPr>
        <p:txBody>
          <a:bodyPr>
            <a:normAutofit fontScale="90000"/>
          </a:bodyPr>
          <a:lstStyle/>
          <a:p>
            <a:endParaRPr lang="en-IN"/>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0876022"/>
              </p:ext>
            </p:extLst>
          </p:nvPr>
        </p:nvGraphicFramePr>
        <p:xfrm>
          <a:off x="0" y="9525"/>
          <a:ext cx="12192000" cy="6949440"/>
        </p:xfrm>
        <a:graphic>
          <a:graphicData uri="http://schemas.openxmlformats.org/drawingml/2006/table">
            <a:tbl>
              <a:tblPr firstRow="1" bandRow="1">
                <a:tableStyleId>{5C22544A-7EE6-4342-B048-85BDC9FD1C3A}</a:tableStyleId>
              </a:tblPr>
              <a:tblGrid>
                <a:gridCol w="6096000">
                  <a:extLst>
                    <a:ext uri="{9D8B030D-6E8A-4147-A177-3AD203B41FA5}">
                      <a16:colId xmlns="" xmlns:a16="http://schemas.microsoft.com/office/drawing/2014/main" val="20000"/>
                    </a:ext>
                  </a:extLst>
                </a:gridCol>
                <a:gridCol w="6096000">
                  <a:extLst>
                    <a:ext uri="{9D8B030D-6E8A-4147-A177-3AD203B41FA5}">
                      <a16:colId xmlns="" xmlns:a16="http://schemas.microsoft.com/office/drawing/2014/main" val="20001"/>
                    </a:ext>
                  </a:extLst>
                </a:gridCol>
              </a:tblGrid>
              <a:tr h="295275">
                <a:tc>
                  <a:txBody>
                    <a:bodyPr/>
                    <a:lstStyle/>
                    <a:p>
                      <a:r>
                        <a:rPr lang="en-IN" sz="1800" dirty="0"/>
                        <a:t>Biochemical test</a:t>
                      </a:r>
                    </a:p>
                  </a:txBody>
                  <a:tcPr/>
                </a:tc>
                <a:tc>
                  <a:txBody>
                    <a:bodyPr/>
                    <a:lstStyle/>
                    <a:p>
                      <a:r>
                        <a:rPr lang="en-IN" sz="1800" dirty="0"/>
                        <a:t>Crop</a:t>
                      </a:r>
                    </a:p>
                  </a:txBody>
                  <a:tcPr/>
                </a:tc>
                <a:extLst>
                  <a:ext uri="{0D108BD9-81ED-4DB2-BD59-A6C34878D82A}">
                    <a16:rowId xmlns="" xmlns:a16="http://schemas.microsoft.com/office/drawing/2014/main" val="10000"/>
                  </a:ext>
                </a:extLst>
              </a:tr>
              <a:tr h="360446">
                <a:tc>
                  <a:txBody>
                    <a:bodyPr/>
                    <a:lstStyle/>
                    <a:p>
                      <a:r>
                        <a:rPr lang="en-IN" sz="1800" dirty="0"/>
                        <a:t>Fluorescent test</a:t>
                      </a:r>
                    </a:p>
                  </a:txBody>
                  <a:tcPr/>
                </a:tc>
                <a:tc>
                  <a:txBody>
                    <a:bodyPr/>
                    <a:lstStyle/>
                    <a:p>
                      <a:r>
                        <a:rPr lang="en-IN" sz="1800" dirty="0"/>
                        <a:t>Oat</a:t>
                      </a:r>
                    </a:p>
                  </a:txBody>
                  <a:tcPr/>
                </a:tc>
                <a:extLst>
                  <a:ext uri="{0D108BD9-81ED-4DB2-BD59-A6C34878D82A}">
                    <a16:rowId xmlns="" xmlns:a16="http://schemas.microsoft.com/office/drawing/2014/main" val="10001"/>
                  </a:ext>
                </a:extLst>
              </a:tr>
              <a:tr h="360446">
                <a:tc>
                  <a:txBody>
                    <a:bodyPr/>
                    <a:lstStyle/>
                    <a:p>
                      <a:r>
                        <a:rPr lang="en-IN" sz="1800" dirty="0"/>
                        <a:t>Phenol colour test</a:t>
                      </a:r>
                    </a:p>
                  </a:txBody>
                  <a:tcPr/>
                </a:tc>
                <a:tc>
                  <a:txBody>
                    <a:bodyPr/>
                    <a:lstStyle/>
                    <a:p>
                      <a:r>
                        <a:rPr lang="en-IN" sz="1800" dirty="0"/>
                        <a:t>Wheat, rice and Sorghum</a:t>
                      </a:r>
                    </a:p>
                  </a:txBody>
                  <a:tcPr/>
                </a:tc>
                <a:extLst>
                  <a:ext uri="{0D108BD9-81ED-4DB2-BD59-A6C34878D82A}">
                    <a16:rowId xmlns="" xmlns:a16="http://schemas.microsoft.com/office/drawing/2014/main" val="10002"/>
                  </a:ext>
                </a:extLst>
              </a:tr>
              <a:tr h="360446">
                <a:tc>
                  <a:txBody>
                    <a:bodyPr/>
                    <a:lstStyle/>
                    <a:p>
                      <a:r>
                        <a:rPr lang="en-IN" sz="1800" dirty="0"/>
                        <a:t>Sodium hydroxide test</a:t>
                      </a:r>
                    </a:p>
                  </a:txBody>
                  <a:tcPr/>
                </a:tc>
                <a:tc>
                  <a:txBody>
                    <a:bodyPr/>
                    <a:lstStyle/>
                    <a:p>
                      <a:r>
                        <a:rPr lang="en-IN" sz="1800" dirty="0"/>
                        <a:t>Wheat</a:t>
                      </a:r>
                    </a:p>
                  </a:txBody>
                  <a:tcPr/>
                </a:tc>
                <a:extLst>
                  <a:ext uri="{0D108BD9-81ED-4DB2-BD59-A6C34878D82A}">
                    <a16:rowId xmlns="" xmlns:a16="http://schemas.microsoft.com/office/drawing/2014/main" val="10003"/>
                  </a:ext>
                </a:extLst>
              </a:tr>
              <a:tr h="360446">
                <a:tc>
                  <a:txBody>
                    <a:bodyPr/>
                    <a:lstStyle/>
                    <a:p>
                      <a:r>
                        <a:rPr lang="en-IN" sz="1800" dirty="0"/>
                        <a:t>KOH bleach test</a:t>
                      </a:r>
                    </a:p>
                  </a:txBody>
                  <a:tcPr/>
                </a:tc>
                <a:tc>
                  <a:txBody>
                    <a:bodyPr/>
                    <a:lstStyle/>
                    <a:p>
                      <a:r>
                        <a:rPr lang="en-IN" sz="1800" dirty="0"/>
                        <a:t>Sorghum</a:t>
                      </a:r>
                    </a:p>
                  </a:txBody>
                  <a:tcPr/>
                </a:tc>
                <a:extLst>
                  <a:ext uri="{0D108BD9-81ED-4DB2-BD59-A6C34878D82A}">
                    <a16:rowId xmlns="" xmlns:a16="http://schemas.microsoft.com/office/drawing/2014/main" val="10004"/>
                  </a:ext>
                </a:extLst>
              </a:tr>
              <a:tr h="360446">
                <a:tc>
                  <a:txBody>
                    <a:bodyPr/>
                    <a:lstStyle/>
                    <a:p>
                      <a:r>
                        <a:rPr lang="en-IN" sz="1800" dirty="0"/>
                        <a:t>KOH test</a:t>
                      </a:r>
                    </a:p>
                  </a:txBody>
                  <a:tcPr/>
                </a:tc>
                <a:tc>
                  <a:txBody>
                    <a:bodyPr/>
                    <a:lstStyle/>
                    <a:p>
                      <a:r>
                        <a:rPr lang="en-IN" sz="1800" dirty="0"/>
                        <a:t>Wild rice</a:t>
                      </a:r>
                    </a:p>
                  </a:txBody>
                  <a:tcPr/>
                </a:tc>
                <a:extLst>
                  <a:ext uri="{0D108BD9-81ED-4DB2-BD59-A6C34878D82A}">
                    <a16:rowId xmlns="" xmlns:a16="http://schemas.microsoft.com/office/drawing/2014/main" val="10005"/>
                  </a:ext>
                </a:extLst>
              </a:tr>
              <a:tr h="360446">
                <a:tc>
                  <a:txBody>
                    <a:bodyPr/>
                    <a:lstStyle/>
                    <a:p>
                      <a:r>
                        <a:rPr lang="en-IN" sz="1800" dirty="0"/>
                        <a:t>Peroxidase activity test</a:t>
                      </a:r>
                    </a:p>
                  </a:txBody>
                  <a:tcPr/>
                </a:tc>
                <a:tc>
                  <a:txBody>
                    <a:bodyPr/>
                    <a:lstStyle/>
                    <a:p>
                      <a:r>
                        <a:rPr lang="en-IN" sz="1800" dirty="0" err="1"/>
                        <a:t>Soyabean</a:t>
                      </a:r>
                      <a:endParaRPr lang="en-IN" sz="1800" dirty="0"/>
                    </a:p>
                  </a:txBody>
                  <a:tcPr/>
                </a:tc>
                <a:extLst>
                  <a:ext uri="{0D108BD9-81ED-4DB2-BD59-A6C34878D82A}">
                    <a16:rowId xmlns="" xmlns:a16="http://schemas.microsoft.com/office/drawing/2014/main" val="10006"/>
                  </a:ext>
                </a:extLst>
              </a:tr>
              <a:tr h="360446">
                <a:tc>
                  <a:txBody>
                    <a:bodyPr/>
                    <a:lstStyle/>
                    <a:p>
                      <a:r>
                        <a:rPr lang="en-IN" sz="1800" dirty="0"/>
                        <a:t>Copper sulphate ammonia test</a:t>
                      </a:r>
                    </a:p>
                  </a:txBody>
                  <a:tcPr/>
                </a:tc>
                <a:tc>
                  <a:txBody>
                    <a:bodyPr/>
                    <a:lstStyle/>
                    <a:p>
                      <a:r>
                        <a:rPr lang="en-IN" sz="1800" i="1" dirty="0" err="1"/>
                        <a:t>Melilotus</a:t>
                      </a:r>
                      <a:r>
                        <a:rPr lang="en-IN" sz="1800" i="1" dirty="0"/>
                        <a:t> alba</a:t>
                      </a:r>
                    </a:p>
                  </a:txBody>
                  <a:tcPr/>
                </a:tc>
                <a:extLst>
                  <a:ext uri="{0D108BD9-81ED-4DB2-BD59-A6C34878D82A}">
                    <a16:rowId xmlns="" xmlns:a16="http://schemas.microsoft.com/office/drawing/2014/main" val="10007"/>
                  </a:ext>
                </a:extLst>
              </a:tr>
              <a:tr h="360446">
                <a:tc>
                  <a:txBody>
                    <a:bodyPr/>
                    <a:lstStyle/>
                    <a:p>
                      <a:r>
                        <a:rPr lang="en-IN" sz="1800" dirty="0"/>
                        <a:t>Seedling colour</a:t>
                      </a:r>
                    </a:p>
                  </a:txBody>
                  <a:tcPr/>
                </a:tc>
                <a:tc>
                  <a:txBody>
                    <a:bodyPr/>
                    <a:lstStyle/>
                    <a:p>
                      <a:r>
                        <a:rPr lang="en-IN" sz="1800" dirty="0"/>
                        <a:t>Cereals, </a:t>
                      </a:r>
                      <a:r>
                        <a:rPr lang="en-IN" sz="1800" dirty="0" err="1"/>
                        <a:t>soyabean</a:t>
                      </a:r>
                      <a:r>
                        <a:rPr lang="en-IN" sz="1800" dirty="0"/>
                        <a:t> and </a:t>
                      </a:r>
                      <a:r>
                        <a:rPr lang="en-IN" sz="1800" dirty="0" err="1"/>
                        <a:t>pigeonpea</a:t>
                      </a:r>
                      <a:endParaRPr lang="en-IN" sz="1800" dirty="0"/>
                    </a:p>
                  </a:txBody>
                  <a:tcPr/>
                </a:tc>
                <a:extLst>
                  <a:ext uri="{0D108BD9-81ED-4DB2-BD59-A6C34878D82A}">
                    <a16:rowId xmlns="" xmlns:a16="http://schemas.microsoft.com/office/drawing/2014/main" val="10008"/>
                  </a:ext>
                </a:extLst>
              </a:tr>
              <a:tr h="360446">
                <a:tc>
                  <a:txBody>
                    <a:bodyPr/>
                    <a:lstStyle/>
                    <a:p>
                      <a:r>
                        <a:rPr lang="en-IN" sz="1800" dirty="0"/>
                        <a:t>Reaction of seedling root to UV light</a:t>
                      </a:r>
                    </a:p>
                  </a:txBody>
                  <a:tcPr/>
                </a:tc>
                <a:tc>
                  <a:txBody>
                    <a:bodyPr/>
                    <a:lstStyle/>
                    <a:p>
                      <a:r>
                        <a:rPr lang="en-IN" sz="1800" dirty="0"/>
                        <a:t>Rye</a:t>
                      </a:r>
                    </a:p>
                  </a:txBody>
                  <a:tcPr/>
                </a:tc>
                <a:extLst>
                  <a:ext uri="{0D108BD9-81ED-4DB2-BD59-A6C34878D82A}">
                    <a16:rowId xmlns="" xmlns:a16="http://schemas.microsoft.com/office/drawing/2014/main" val="10009"/>
                  </a:ext>
                </a:extLst>
              </a:tr>
              <a:tr h="360446">
                <a:tc>
                  <a:txBody>
                    <a:bodyPr/>
                    <a:lstStyle/>
                    <a:p>
                      <a:r>
                        <a:rPr lang="en-IN" sz="1800" dirty="0"/>
                        <a:t>Ammonium fluorescent test</a:t>
                      </a:r>
                    </a:p>
                  </a:txBody>
                  <a:tcPr/>
                </a:tc>
                <a:tc>
                  <a:txBody>
                    <a:bodyPr/>
                    <a:lstStyle/>
                    <a:p>
                      <a:r>
                        <a:rPr lang="en-IN" sz="1800" i="1" dirty="0" err="1"/>
                        <a:t>Festuca</a:t>
                      </a:r>
                      <a:r>
                        <a:rPr lang="en-IN" sz="1800" i="1" dirty="0"/>
                        <a:t> </a:t>
                      </a:r>
                      <a:r>
                        <a:rPr lang="en-IN" sz="1800" i="1" dirty="0" err="1"/>
                        <a:t>rubra</a:t>
                      </a:r>
                      <a:r>
                        <a:rPr lang="en-IN" sz="1800" i="1" baseline="0" dirty="0"/>
                        <a:t> and f. ovine</a:t>
                      </a:r>
                      <a:endParaRPr lang="en-IN" sz="1800" i="1" dirty="0"/>
                    </a:p>
                  </a:txBody>
                  <a:tcPr/>
                </a:tc>
                <a:extLst>
                  <a:ext uri="{0D108BD9-81ED-4DB2-BD59-A6C34878D82A}">
                    <a16:rowId xmlns="" xmlns:a16="http://schemas.microsoft.com/office/drawing/2014/main" val="10010"/>
                  </a:ext>
                </a:extLst>
              </a:tr>
              <a:tr h="360446">
                <a:tc>
                  <a:txBody>
                    <a:bodyPr/>
                    <a:lstStyle/>
                    <a:p>
                      <a:r>
                        <a:rPr lang="en-IN" sz="1800" dirty="0"/>
                        <a:t>Amylose content in endosperm</a:t>
                      </a:r>
                    </a:p>
                  </a:txBody>
                  <a:tcPr/>
                </a:tc>
                <a:tc>
                  <a:txBody>
                    <a:bodyPr/>
                    <a:lstStyle/>
                    <a:p>
                      <a:r>
                        <a:rPr lang="en-IN" sz="1800" dirty="0"/>
                        <a:t>Rice</a:t>
                      </a:r>
                    </a:p>
                  </a:txBody>
                  <a:tcPr/>
                </a:tc>
                <a:extLst>
                  <a:ext uri="{0D108BD9-81ED-4DB2-BD59-A6C34878D82A}">
                    <a16:rowId xmlns="" xmlns:a16="http://schemas.microsoft.com/office/drawing/2014/main" val="10011"/>
                  </a:ext>
                </a:extLst>
              </a:tr>
              <a:tr h="360446">
                <a:tc>
                  <a:txBody>
                    <a:bodyPr/>
                    <a:lstStyle/>
                    <a:p>
                      <a:r>
                        <a:rPr lang="en-IN" sz="1800" dirty="0"/>
                        <a:t>Gelatinization temperature</a:t>
                      </a:r>
                    </a:p>
                  </a:txBody>
                  <a:tcPr/>
                </a:tc>
                <a:tc>
                  <a:txBody>
                    <a:bodyPr/>
                    <a:lstStyle/>
                    <a:p>
                      <a:r>
                        <a:rPr lang="en-IN" sz="1800" dirty="0"/>
                        <a:t>Rice</a:t>
                      </a:r>
                    </a:p>
                  </a:txBody>
                  <a:tcPr/>
                </a:tc>
                <a:extLst>
                  <a:ext uri="{0D108BD9-81ED-4DB2-BD59-A6C34878D82A}">
                    <a16:rowId xmlns="" xmlns:a16="http://schemas.microsoft.com/office/drawing/2014/main" val="10012"/>
                  </a:ext>
                </a:extLst>
              </a:tr>
              <a:tr h="360446">
                <a:tc>
                  <a:txBody>
                    <a:bodyPr/>
                    <a:lstStyle/>
                    <a:p>
                      <a:r>
                        <a:rPr lang="en-IN" sz="1800" dirty="0"/>
                        <a:t>Aroma in decorticated seed</a:t>
                      </a:r>
                    </a:p>
                  </a:txBody>
                  <a:tcPr/>
                </a:tc>
                <a:tc>
                  <a:txBody>
                    <a:bodyPr/>
                    <a:lstStyle/>
                    <a:p>
                      <a:r>
                        <a:rPr lang="en-IN" sz="1800" dirty="0"/>
                        <a:t>Rice</a:t>
                      </a:r>
                    </a:p>
                  </a:txBody>
                  <a:tcPr/>
                </a:tc>
                <a:extLst>
                  <a:ext uri="{0D108BD9-81ED-4DB2-BD59-A6C34878D82A}">
                    <a16:rowId xmlns="" xmlns:a16="http://schemas.microsoft.com/office/drawing/2014/main" val="10013"/>
                  </a:ext>
                </a:extLst>
              </a:tr>
              <a:tr h="360446">
                <a:tc>
                  <a:txBody>
                    <a:bodyPr/>
                    <a:lstStyle/>
                    <a:p>
                      <a:r>
                        <a:rPr lang="en-IN" sz="1800" dirty="0" err="1"/>
                        <a:t>Erucic</a:t>
                      </a:r>
                      <a:r>
                        <a:rPr lang="en-IN" sz="1800" dirty="0"/>
                        <a:t> acid content in the seeds</a:t>
                      </a:r>
                    </a:p>
                  </a:txBody>
                  <a:tcPr/>
                </a:tc>
                <a:tc>
                  <a:txBody>
                    <a:bodyPr/>
                    <a:lstStyle/>
                    <a:p>
                      <a:r>
                        <a:rPr lang="en-IN" sz="1800" dirty="0"/>
                        <a:t>Rapeseed</a:t>
                      </a:r>
                    </a:p>
                  </a:txBody>
                  <a:tcPr/>
                </a:tc>
                <a:extLst>
                  <a:ext uri="{0D108BD9-81ED-4DB2-BD59-A6C34878D82A}">
                    <a16:rowId xmlns="" xmlns:a16="http://schemas.microsoft.com/office/drawing/2014/main" val="10014"/>
                  </a:ext>
                </a:extLst>
              </a:tr>
              <a:tr h="360446">
                <a:tc>
                  <a:txBody>
                    <a:bodyPr/>
                    <a:lstStyle/>
                    <a:p>
                      <a:r>
                        <a:rPr lang="en-IN" sz="1800" dirty="0" err="1"/>
                        <a:t>Glucosinolate</a:t>
                      </a:r>
                      <a:r>
                        <a:rPr lang="en-IN" sz="1800" dirty="0"/>
                        <a:t> in seed</a:t>
                      </a:r>
                    </a:p>
                  </a:txBody>
                  <a:tcPr/>
                </a:tc>
                <a:tc>
                  <a:txBody>
                    <a:bodyPr/>
                    <a:lstStyle/>
                    <a:p>
                      <a:r>
                        <a:rPr lang="en-IN" sz="1800" dirty="0"/>
                        <a:t>Rapeseed and mustard</a:t>
                      </a:r>
                    </a:p>
                  </a:txBody>
                  <a:tcPr/>
                </a:tc>
                <a:extLst>
                  <a:ext uri="{0D108BD9-81ED-4DB2-BD59-A6C34878D82A}">
                    <a16:rowId xmlns="" xmlns:a16="http://schemas.microsoft.com/office/drawing/2014/main" val="10015"/>
                  </a:ext>
                </a:extLst>
              </a:tr>
              <a:tr h="310515">
                <a:tc>
                  <a:txBody>
                    <a:bodyPr/>
                    <a:lstStyle/>
                    <a:p>
                      <a:r>
                        <a:rPr lang="en-IN" sz="1800" dirty="0"/>
                        <a:t>Oil content</a:t>
                      </a:r>
                    </a:p>
                  </a:txBody>
                  <a:tcPr/>
                </a:tc>
                <a:tc>
                  <a:txBody>
                    <a:bodyPr/>
                    <a:lstStyle/>
                    <a:p>
                      <a:r>
                        <a:rPr lang="en-IN" sz="1800" dirty="0"/>
                        <a:t>Rapeseed,</a:t>
                      </a:r>
                      <a:r>
                        <a:rPr lang="en-IN" sz="1800" baseline="0" dirty="0"/>
                        <a:t> mustard and sesame</a:t>
                      </a:r>
                      <a:endParaRPr lang="en-IN" sz="1800" dirty="0"/>
                    </a:p>
                  </a:txBody>
                  <a:tcPr/>
                </a:tc>
                <a:extLst>
                  <a:ext uri="{0D108BD9-81ED-4DB2-BD59-A6C34878D82A}">
                    <a16:rowId xmlns="" xmlns:a16="http://schemas.microsoft.com/office/drawing/2014/main" val="10016"/>
                  </a:ext>
                </a:extLst>
              </a:tr>
              <a:tr h="325755">
                <a:tc>
                  <a:txBody>
                    <a:bodyPr/>
                    <a:lstStyle/>
                    <a:p>
                      <a:r>
                        <a:rPr lang="en-IN" sz="1800"/>
                        <a:t>HC</a:t>
                      </a:r>
                      <a:r>
                        <a:rPr lang="en-US" sz="1800"/>
                        <a:t>l</a:t>
                      </a:r>
                      <a:r>
                        <a:rPr lang="en-IN" sz="1800" baseline="0"/>
                        <a:t> </a:t>
                      </a:r>
                      <a:r>
                        <a:rPr lang="en-IN" sz="1800" baseline="0" dirty="0"/>
                        <a:t>test</a:t>
                      </a:r>
                      <a:endParaRPr lang="en-IN" sz="1800" dirty="0"/>
                    </a:p>
                  </a:txBody>
                  <a:tcPr/>
                </a:tc>
                <a:tc>
                  <a:txBody>
                    <a:bodyPr/>
                    <a:lstStyle/>
                    <a:p>
                      <a:r>
                        <a:rPr lang="en-IN" sz="1800" dirty="0" err="1"/>
                        <a:t>Faba</a:t>
                      </a:r>
                      <a:r>
                        <a:rPr lang="en-IN" sz="1800" dirty="0"/>
                        <a:t> bean </a:t>
                      </a:r>
                      <a:r>
                        <a:rPr lang="en-IN" sz="1800"/>
                        <a:t>and </a:t>
                      </a:r>
                      <a:r>
                        <a:rPr lang="en-US" sz="1800" i="1"/>
                        <a:t>phaseolus vulgaris</a:t>
                      </a:r>
                      <a:endParaRPr lang="en-IN" sz="1800" i="1" dirty="0"/>
                    </a:p>
                  </a:txBody>
                  <a:tcPr/>
                </a:tc>
                <a:extLst>
                  <a:ext uri="{0D108BD9-81ED-4DB2-BD59-A6C34878D82A}">
                    <a16:rowId xmlns="" xmlns:a16="http://schemas.microsoft.com/office/drawing/2014/main" val="10017"/>
                  </a:ext>
                </a:extLst>
              </a:tr>
              <a:tr h="360446">
                <a:tc>
                  <a:txBody>
                    <a:bodyPr/>
                    <a:lstStyle/>
                    <a:p>
                      <a:r>
                        <a:rPr lang="en-IN" sz="1800" dirty="0" err="1"/>
                        <a:t>Lugols</a:t>
                      </a:r>
                      <a:r>
                        <a:rPr lang="en-IN" sz="1800" baseline="0" dirty="0"/>
                        <a:t> test for lupine</a:t>
                      </a:r>
                      <a:endParaRPr lang="en-IN" sz="1800" dirty="0"/>
                    </a:p>
                  </a:txBody>
                  <a:tcPr/>
                </a:tc>
                <a:tc>
                  <a:txBody>
                    <a:bodyPr/>
                    <a:lstStyle/>
                    <a:p>
                      <a:r>
                        <a:rPr lang="en-IN" sz="1800" dirty="0"/>
                        <a:t>Lupine </a:t>
                      </a:r>
                    </a:p>
                  </a:txBody>
                  <a:tcPr/>
                </a:tc>
                <a:extLst>
                  <a:ext uri="{0D108BD9-81ED-4DB2-BD59-A6C34878D82A}">
                    <a16:rowId xmlns="" xmlns:a16="http://schemas.microsoft.com/office/drawing/2014/main" val="10018"/>
                  </a:ext>
                </a:extLst>
              </a:tr>
            </a:tbl>
          </a:graphicData>
        </a:graphic>
      </p:graphicFrame>
    </p:spTree>
    <p:extLst>
      <p:ext uri="{BB962C8B-B14F-4D97-AF65-F5344CB8AC3E}">
        <p14:creationId xmlns:p14="http://schemas.microsoft.com/office/powerpoint/2010/main" val="3381567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9E1AD6-1662-D34B-B463-94928998EB75}"/>
              </a:ext>
            </a:extLst>
          </p:cNvPr>
          <p:cNvSpPr>
            <a:spLocks noGrp="1"/>
          </p:cNvSpPr>
          <p:nvPr>
            <p:ph type="title"/>
          </p:nvPr>
        </p:nvSpPr>
        <p:spPr/>
        <p:txBody>
          <a:bodyPr/>
          <a:lstStyle/>
          <a:p>
            <a:r>
              <a:rPr lang="en-US" dirty="0"/>
              <a:t>CONTENTS</a:t>
            </a:r>
          </a:p>
        </p:txBody>
      </p:sp>
      <p:sp>
        <p:nvSpPr>
          <p:cNvPr id="3" name="Content Placeholder 2">
            <a:extLst>
              <a:ext uri="{FF2B5EF4-FFF2-40B4-BE49-F238E27FC236}">
                <a16:creationId xmlns="" xmlns:a16="http://schemas.microsoft.com/office/drawing/2014/main" id="{7D6360F1-7824-F64A-A0E5-421CD5E36074}"/>
              </a:ext>
            </a:extLst>
          </p:cNvPr>
          <p:cNvSpPr>
            <a:spLocks noGrp="1"/>
          </p:cNvSpPr>
          <p:nvPr>
            <p:ph idx="1"/>
          </p:nvPr>
        </p:nvSpPr>
        <p:spPr/>
        <p:txBody>
          <a:bodyPr/>
          <a:lstStyle/>
          <a:p>
            <a:pPr>
              <a:buFont typeface="Wingdings" pitchFamily="2" charset="2"/>
              <a:buChar char="v"/>
            </a:pPr>
            <a:r>
              <a:rPr lang="en-US" dirty="0"/>
              <a:t>Introduction</a:t>
            </a:r>
          </a:p>
          <a:p>
            <a:pPr>
              <a:buFont typeface="Wingdings" pitchFamily="2" charset="2"/>
              <a:buChar char="v"/>
            </a:pPr>
            <a:r>
              <a:rPr lang="en-US" dirty="0"/>
              <a:t>Need for genetic purity testing</a:t>
            </a:r>
          </a:p>
          <a:p>
            <a:pPr>
              <a:buFont typeface="Wingdings" pitchFamily="2" charset="2"/>
              <a:buChar char="v"/>
            </a:pPr>
            <a:r>
              <a:rPr lang="en-US" dirty="0"/>
              <a:t>Various tests for genetic purity-Phenol test for Wheat and Rice</a:t>
            </a:r>
          </a:p>
          <a:p>
            <a:pPr>
              <a:buFont typeface="Wingdings" pitchFamily="2" charset="2"/>
              <a:buChar char="v"/>
            </a:pPr>
            <a:r>
              <a:rPr lang="en-US" dirty="0"/>
              <a:t>KOH bleach test for Sorghum</a:t>
            </a:r>
          </a:p>
          <a:p>
            <a:pPr>
              <a:buFont typeface="Wingdings" pitchFamily="2" charset="2"/>
              <a:buChar char="v"/>
            </a:pPr>
            <a:r>
              <a:rPr lang="en-US" dirty="0"/>
              <a:t>Sodium hydroxide test for Wheat</a:t>
            </a:r>
          </a:p>
          <a:p>
            <a:pPr>
              <a:buFont typeface="Wingdings" pitchFamily="2" charset="2"/>
              <a:buChar char="v"/>
            </a:pPr>
            <a:r>
              <a:rPr lang="en-US" dirty="0"/>
              <a:t>Peroxidase activity test for </a:t>
            </a:r>
            <a:r>
              <a:rPr lang="en-US" dirty="0" err="1"/>
              <a:t>Soyabean</a:t>
            </a:r>
            <a:endParaRPr lang="en-US" dirty="0"/>
          </a:p>
          <a:p>
            <a:pPr>
              <a:buFont typeface="Wingdings" pitchFamily="2" charset="2"/>
              <a:buChar char="v"/>
            </a:pPr>
            <a:r>
              <a:rPr lang="en-US" dirty="0"/>
              <a:t>Modified Phenol test for Wheat</a:t>
            </a:r>
          </a:p>
          <a:p>
            <a:endParaRPr lang="en-US" dirty="0"/>
          </a:p>
          <a:p>
            <a:endParaRPr lang="en-US" dirty="0"/>
          </a:p>
        </p:txBody>
      </p:sp>
    </p:spTree>
    <p:extLst>
      <p:ext uri="{BB962C8B-B14F-4D97-AF65-F5344CB8AC3E}">
        <p14:creationId xmlns:p14="http://schemas.microsoft.com/office/powerpoint/2010/main" val="3120856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C93003-E5C1-8B4C-B2F9-A40D0E776181}"/>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 xmlns:a16="http://schemas.microsoft.com/office/drawing/2014/main" id="{E1113AB2-D166-2544-B08A-3F4F5A396E4F}"/>
              </a:ext>
            </a:extLst>
          </p:cNvPr>
          <p:cNvSpPr>
            <a:spLocks noGrp="1"/>
          </p:cNvSpPr>
          <p:nvPr>
            <p:ph idx="1"/>
          </p:nvPr>
        </p:nvSpPr>
        <p:spPr/>
        <p:txBody>
          <a:bodyPr anchor="t"/>
          <a:lstStyle/>
          <a:p>
            <a:r>
              <a:rPr lang="en-US" dirty="0"/>
              <a:t>So basically genetic purity refers to the trueness to the type or degree of contamination caused by the undesired genetic varieties. Deterioration could be caused to genetic purity due to various factors which are Mechanical mixture, Mutations , Developmental variations, Natural crossing etc.</a:t>
            </a:r>
          </a:p>
          <a:p>
            <a:endParaRPr lang="en-US" dirty="0"/>
          </a:p>
        </p:txBody>
      </p:sp>
    </p:spTree>
    <p:extLst>
      <p:ext uri="{BB962C8B-B14F-4D97-AF65-F5344CB8AC3E}">
        <p14:creationId xmlns:p14="http://schemas.microsoft.com/office/powerpoint/2010/main" val="2210405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71B6C7-E3F7-2D46-A0D3-40C17C03A48F}"/>
              </a:ext>
            </a:extLst>
          </p:cNvPr>
          <p:cNvSpPr>
            <a:spLocks noGrp="1"/>
          </p:cNvSpPr>
          <p:nvPr>
            <p:ph type="title"/>
          </p:nvPr>
        </p:nvSpPr>
        <p:spPr/>
        <p:txBody>
          <a:bodyPr/>
          <a:lstStyle/>
          <a:p>
            <a:r>
              <a:rPr lang="en-US" dirty="0"/>
              <a:t>NEED FOR GENETIC PURITY TESTING</a:t>
            </a:r>
          </a:p>
        </p:txBody>
      </p:sp>
      <p:sp>
        <p:nvSpPr>
          <p:cNvPr id="3" name="Content Placeholder 2">
            <a:extLst>
              <a:ext uri="{FF2B5EF4-FFF2-40B4-BE49-F238E27FC236}">
                <a16:creationId xmlns="" xmlns:a16="http://schemas.microsoft.com/office/drawing/2014/main" id="{BEF1D5F3-9154-8B4D-A134-A82FC1C697EF}"/>
              </a:ext>
            </a:extLst>
          </p:cNvPr>
          <p:cNvSpPr>
            <a:spLocks noGrp="1"/>
          </p:cNvSpPr>
          <p:nvPr>
            <p:ph idx="1"/>
          </p:nvPr>
        </p:nvSpPr>
        <p:spPr/>
        <p:txBody>
          <a:bodyPr anchor="t"/>
          <a:lstStyle/>
          <a:p>
            <a:r>
              <a:rPr lang="en-US"/>
              <a:t>To increase crop production at national level.</a:t>
            </a:r>
          </a:p>
          <a:p>
            <a:r>
              <a:rPr lang="en-US"/>
              <a:t>To increase farmers income and standards of living.</a:t>
            </a:r>
          </a:p>
          <a:p>
            <a:r>
              <a:rPr lang="en-US"/>
              <a:t>For DUS test</a:t>
            </a:r>
          </a:p>
          <a:p>
            <a:r>
              <a:rPr lang="en-US"/>
              <a:t>Quality control for grain processing</a:t>
            </a:r>
          </a:p>
        </p:txBody>
      </p:sp>
    </p:spTree>
    <p:extLst>
      <p:ext uri="{BB962C8B-B14F-4D97-AF65-F5344CB8AC3E}">
        <p14:creationId xmlns:p14="http://schemas.microsoft.com/office/powerpoint/2010/main" val="235223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2C44AA1-AE0E-9D47-AA64-DAC52029B10D}"/>
              </a:ext>
            </a:extLst>
          </p:cNvPr>
          <p:cNvSpPr>
            <a:spLocks noGrp="1"/>
          </p:cNvSpPr>
          <p:nvPr>
            <p:ph type="title"/>
          </p:nvPr>
        </p:nvSpPr>
        <p:spPr/>
        <p:txBody>
          <a:bodyPr/>
          <a:lstStyle/>
          <a:p>
            <a:r>
              <a:rPr lang="en-US" dirty="0"/>
              <a:t>PHENOL COLOUR TEST</a:t>
            </a:r>
          </a:p>
        </p:txBody>
      </p:sp>
      <p:sp>
        <p:nvSpPr>
          <p:cNvPr id="3" name="Content Placeholder 2">
            <a:extLst>
              <a:ext uri="{FF2B5EF4-FFF2-40B4-BE49-F238E27FC236}">
                <a16:creationId xmlns="" xmlns:a16="http://schemas.microsoft.com/office/drawing/2014/main" id="{7135BB3B-96DC-884D-BB94-62089B7C7CEB}"/>
              </a:ext>
            </a:extLst>
          </p:cNvPr>
          <p:cNvSpPr>
            <a:spLocks noGrp="1"/>
          </p:cNvSpPr>
          <p:nvPr>
            <p:ph idx="1"/>
          </p:nvPr>
        </p:nvSpPr>
        <p:spPr/>
        <p:txBody>
          <a:bodyPr anchor="t">
            <a:normAutofit/>
          </a:bodyPr>
          <a:lstStyle/>
          <a:p>
            <a:pPr algn="just">
              <a:buFont typeface="Wingdings" pitchFamily="2" charset="2"/>
              <a:buChar char="Ø"/>
            </a:pPr>
            <a:r>
              <a:rPr lang="en-US" dirty="0"/>
              <a:t>Varieties of cereals particularly wheat ,rice and sorghum are   verified Through involvement of the enzyme </a:t>
            </a:r>
            <a:r>
              <a:rPr lang="en-US" b="1" dirty="0" err="1"/>
              <a:t>tyrosinase</a:t>
            </a:r>
            <a:r>
              <a:rPr lang="en-US" dirty="0"/>
              <a:t> using phenol as a substance (walls,1965)</a:t>
            </a:r>
          </a:p>
          <a:p>
            <a:pPr algn="just">
              <a:buFont typeface="Wingdings" pitchFamily="2" charset="2"/>
              <a:buChar char="Ø"/>
            </a:pPr>
            <a:r>
              <a:rPr lang="en-US" dirty="0"/>
              <a:t>Seed treated with fungicide are rinsed with methanol prior to soaking.</a:t>
            </a:r>
          </a:p>
          <a:p>
            <a:pPr algn="just">
              <a:buFont typeface="Wingdings" pitchFamily="2" charset="2"/>
              <a:buChar char="Ø"/>
            </a:pPr>
            <a:r>
              <a:rPr lang="en-US" dirty="0"/>
              <a:t>Seeds are placed in a beaker and immersed in distilled water.</a:t>
            </a:r>
          </a:p>
          <a:p>
            <a:pPr algn="just">
              <a:buFont typeface="Wingdings" pitchFamily="2" charset="2"/>
              <a:buChar char="Ø"/>
            </a:pPr>
            <a:r>
              <a:rPr lang="en-US" dirty="0"/>
              <a:t>Two sheets of filter paper are arranged in </a:t>
            </a:r>
            <a:r>
              <a:rPr lang="en-US" dirty="0" err="1"/>
              <a:t>petriplate,seeds</a:t>
            </a:r>
            <a:r>
              <a:rPr lang="en-US" dirty="0"/>
              <a:t> are arranged on filter paper.</a:t>
            </a:r>
          </a:p>
          <a:p>
            <a:pPr algn="just">
              <a:buFont typeface="Wingdings" pitchFamily="2" charset="2"/>
              <a:buChar char="Ø"/>
            </a:pPr>
            <a:r>
              <a:rPr lang="en-US" dirty="0"/>
              <a:t>1% solution of carbolic acid applied in each </a:t>
            </a:r>
            <a:r>
              <a:rPr lang="en-US" dirty="0" err="1"/>
              <a:t>petriplate</a:t>
            </a:r>
            <a:r>
              <a:rPr lang="en-US" dirty="0"/>
              <a:t> with help of pipette till ¾ </a:t>
            </a:r>
            <a:r>
              <a:rPr lang="en-US" dirty="0" err="1"/>
              <a:t>th</a:t>
            </a:r>
            <a:r>
              <a:rPr lang="en-US" dirty="0"/>
              <a:t> part of seed is covered.</a:t>
            </a:r>
          </a:p>
        </p:txBody>
      </p:sp>
    </p:spTree>
    <p:extLst>
      <p:ext uri="{BB962C8B-B14F-4D97-AF65-F5344CB8AC3E}">
        <p14:creationId xmlns:p14="http://schemas.microsoft.com/office/powerpoint/2010/main" val="1021692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DB73B2-71A3-B042-8F03-BAF35CA83D88}"/>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589D487A-B2DF-DC44-8301-EB954F2A29E9}"/>
              </a:ext>
            </a:extLst>
          </p:cNvPr>
          <p:cNvSpPr>
            <a:spLocks noGrp="1"/>
          </p:cNvSpPr>
          <p:nvPr>
            <p:ph idx="1"/>
          </p:nvPr>
        </p:nvSpPr>
        <p:spPr/>
        <p:txBody>
          <a:bodyPr>
            <a:normAutofit lnSpcReduction="10000"/>
          </a:bodyPr>
          <a:lstStyle/>
          <a:p>
            <a:pPr algn="just">
              <a:buFont typeface="Wingdings" pitchFamily="2" charset="2"/>
              <a:buChar char="ü"/>
            </a:pPr>
            <a:r>
              <a:rPr lang="en-US" dirty="0"/>
              <a:t>After carbolic acid application ,</a:t>
            </a:r>
            <a:r>
              <a:rPr lang="en-US" dirty="0" err="1"/>
              <a:t>petriplate</a:t>
            </a:r>
            <a:r>
              <a:rPr lang="en-US" dirty="0"/>
              <a:t> covered with lid to avoid evaporation.</a:t>
            </a:r>
          </a:p>
          <a:p>
            <a:pPr algn="just">
              <a:buFont typeface="Wingdings" pitchFamily="2" charset="2"/>
              <a:buChar char="ü"/>
            </a:pPr>
            <a:r>
              <a:rPr lang="en-US" dirty="0"/>
              <a:t>The </a:t>
            </a:r>
            <a:r>
              <a:rPr lang="en-US" dirty="0" err="1"/>
              <a:t>petriplate</a:t>
            </a:r>
            <a:r>
              <a:rPr lang="en-US" dirty="0"/>
              <a:t> us placed in incubator for a required period at specific temperature.</a:t>
            </a:r>
          </a:p>
          <a:p>
            <a:pPr algn="just">
              <a:buFont typeface="Wingdings" pitchFamily="2" charset="2"/>
              <a:buChar char="ü"/>
            </a:pPr>
            <a:r>
              <a:rPr lang="en-US" dirty="0"/>
              <a:t>Seeds are observed for development of </a:t>
            </a:r>
            <a:r>
              <a:rPr lang="en-US" dirty="0" err="1"/>
              <a:t>colour</a:t>
            </a:r>
            <a:r>
              <a:rPr lang="en-US" dirty="0"/>
              <a:t> and it’s intensity to distinguish the genetic impure seed.</a:t>
            </a:r>
          </a:p>
          <a:p>
            <a:pPr algn="just">
              <a:buFont typeface="Wingdings" pitchFamily="2" charset="2"/>
              <a:buChar char="ü"/>
            </a:pPr>
            <a:r>
              <a:rPr lang="en-US" dirty="0"/>
              <a:t>Intensity of the </a:t>
            </a:r>
            <a:r>
              <a:rPr lang="en-US" dirty="0" err="1"/>
              <a:t>colour</a:t>
            </a:r>
            <a:r>
              <a:rPr lang="en-US" dirty="0"/>
              <a:t> developed on the seed is observed as no reaction (-)deep olive(+), lights brown (++), brown (+++)and black (++++).</a:t>
            </a:r>
          </a:p>
          <a:p>
            <a:pPr algn="just">
              <a:buFont typeface="Wingdings" pitchFamily="2" charset="2"/>
              <a:buChar char="ü"/>
            </a:pPr>
            <a:r>
              <a:rPr lang="en-US" dirty="0"/>
              <a:t>Seed pure at genetic level express similar intensity of </a:t>
            </a:r>
            <a:r>
              <a:rPr lang="en-US" dirty="0" err="1"/>
              <a:t>colour</a:t>
            </a:r>
            <a:r>
              <a:rPr lang="en-US" dirty="0"/>
              <a:t> in response to the </a:t>
            </a:r>
            <a:r>
              <a:rPr lang="en-US" dirty="0" err="1"/>
              <a:t>test.Similarly</a:t>
            </a:r>
            <a:r>
              <a:rPr lang="en-US" dirty="0"/>
              <a:t> any seed showing variation in expression indicates genetic impurity.</a:t>
            </a:r>
          </a:p>
        </p:txBody>
      </p:sp>
    </p:spTree>
    <p:extLst>
      <p:ext uri="{BB962C8B-B14F-4D97-AF65-F5344CB8AC3E}">
        <p14:creationId xmlns:p14="http://schemas.microsoft.com/office/powerpoint/2010/main" val="2594214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 y="304800"/>
            <a:ext cx="11506201" cy="6096000"/>
          </a:xfrm>
        </p:spPr>
      </p:pic>
    </p:spTree>
    <p:extLst>
      <p:ext uri="{BB962C8B-B14F-4D97-AF65-F5344CB8AC3E}">
        <p14:creationId xmlns:p14="http://schemas.microsoft.com/office/powerpoint/2010/main" val="339398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5F63B8-4991-644F-BEB3-3EC89E274A63}"/>
              </a:ext>
            </a:extLst>
          </p:cNvPr>
          <p:cNvSpPr>
            <a:spLocks noGrp="1"/>
          </p:cNvSpPr>
          <p:nvPr>
            <p:ph type="title"/>
          </p:nvPr>
        </p:nvSpPr>
        <p:spPr/>
        <p:txBody>
          <a:bodyPr/>
          <a:lstStyle/>
          <a:p>
            <a:r>
              <a:rPr lang="en-US" dirty="0"/>
              <a:t>KOH BLEACH TEST </a:t>
            </a:r>
          </a:p>
        </p:txBody>
      </p:sp>
      <p:sp>
        <p:nvSpPr>
          <p:cNvPr id="3" name="Content Placeholder 2">
            <a:extLst>
              <a:ext uri="{FF2B5EF4-FFF2-40B4-BE49-F238E27FC236}">
                <a16:creationId xmlns="" xmlns:a16="http://schemas.microsoft.com/office/drawing/2014/main" id="{0C1D5271-36F2-6A4C-844D-AB93CF1258B9}"/>
              </a:ext>
            </a:extLst>
          </p:cNvPr>
          <p:cNvSpPr>
            <a:spLocks noGrp="1"/>
          </p:cNvSpPr>
          <p:nvPr>
            <p:ph idx="1"/>
          </p:nvPr>
        </p:nvSpPr>
        <p:spPr/>
        <p:txBody>
          <a:bodyPr>
            <a:normAutofit fontScale="92500" lnSpcReduction="10000"/>
          </a:bodyPr>
          <a:lstStyle/>
          <a:p>
            <a:pPr algn="just"/>
            <a:r>
              <a:rPr lang="en-US" dirty="0"/>
              <a:t>This test is mainly performed for estimating genetic purity for sorghum crop.</a:t>
            </a:r>
          </a:p>
          <a:p>
            <a:pPr algn="just"/>
            <a:r>
              <a:rPr lang="en-US" dirty="0"/>
              <a:t>The presence or absence of a darkly pigmented </a:t>
            </a:r>
            <a:r>
              <a:rPr lang="en-US" dirty="0" err="1"/>
              <a:t>testa</a:t>
            </a:r>
            <a:r>
              <a:rPr lang="en-US" dirty="0"/>
              <a:t> can be used to differentiate </a:t>
            </a:r>
            <a:r>
              <a:rPr lang="en-US"/>
              <a:t>sorghum  cultivars. The </a:t>
            </a:r>
            <a:r>
              <a:rPr lang="en-US" dirty="0"/>
              <a:t>dark pigment is tannic acid.</a:t>
            </a:r>
          </a:p>
          <a:p>
            <a:pPr algn="just"/>
            <a:r>
              <a:rPr lang="en-US" dirty="0"/>
              <a:t>Steps-Prepare 1:5(w/v) solution of KOH and fresh bleach (5.25%NaOCl)</a:t>
            </a:r>
          </a:p>
          <a:p>
            <a:pPr algn="just"/>
            <a:r>
              <a:rPr lang="en-US" dirty="0"/>
              <a:t>Put seeds in glass container and completely cover with KOH bleach solution.</a:t>
            </a:r>
          </a:p>
          <a:p>
            <a:pPr algn="just"/>
            <a:r>
              <a:rPr lang="en-US" dirty="0"/>
              <a:t>Soak the seeds with brown seed coats for 10min and seeds with white coat for 5 min.</a:t>
            </a:r>
          </a:p>
          <a:p>
            <a:pPr algn="just"/>
            <a:r>
              <a:rPr lang="en-US" dirty="0"/>
              <a:t>Gently rinse with tap water then air dried it.</a:t>
            </a:r>
          </a:p>
          <a:p>
            <a:pPr algn="just"/>
            <a:r>
              <a:rPr lang="en-US" dirty="0"/>
              <a:t>Record number of dark and light seeds and they are examined for presence of dark pigmented tannic acid.</a:t>
            </a:r>
          </a:p>
        </p:txBody>
      </p:sp>
    </p:spTree>
    <p:extLst>
      <p:ext uri="{BB962C8B-B14F-4D97-AF65-F5344CB8AC3E}">
        <p14:creationId xmlns:p14="http://schemas.microsoft.com/office/powerpoint/2010/main" val="2455718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1ADF3A-8F8A-8C43-A34E-7D01FA5E2CF4}"/>
              </a:ext>
            </a:extLst>
          </p:cNvPr>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525" y="0"/>
            <a:ext cx="12182475" cy="6858000"/>
          </a:xfrm>
        </p:spPr>
      </p:pic>
    </p:spTree>
    <p:extLst>
      <p:ext uri="{BB962C8B-B14F-4D97-AF65-F5344CB8AC3E}">
        <p14:creationId xmlns:p14="http://schemas.microsoft.com/office/powerpoint/2010/main" val="1140680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78</TotalTime>
  <Words>849</Words>
  <Application>Microsoft Office PowerPoint</Application>
  <PresentationFormat>Widescreen</PresentationFormat>
  <Paragraphs>91</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Century Gothic</vt:lpstr>
      <vt:lpstr>Open sans</vt:lpstr>
      <vt:lpstr>Wingdings</vt:lpstr>
      <vt:lpstr>Wingdings 3</vt:lpstr>
      <vt:lpstr>Ion</vt:lpstr>
      <vt:lpstr>Biochemical Tests For Genetic Purity</vt:lpstr>
      <vt:lpstr>CONTENTS</vt:lpstr>
      <vt:lpstr>INTRODUCTION</vt:lpstr>
      <vt:lpstr>NEED FOR GENETIC PURITY TESTING</vt:lpstr>
      <vt:lpstr>PHENOL COLOUR TEST</vt:lpstr>
      <vt:lpstr>PowerPoint Presentation</vt:lpstr>
      <vt:lpstr>PowerPoint Presentation</vt:lpstr>
      <vt:lpstr>KOH BLEACH TEST </vt:lpstr>
      <vt:lpstr>PowerPoint Presentation</vt:lpstr>
      <vt:lpstr>Sodium hydroxide test for wheat</vt:lpstr>
      <vt:lpstr>PowerPoint Presentation</vt:lpstr>
      <vt:lpstr>Peroxidase test for Soyabean</vt:lpstr>
      <vt:lpstr>Modified Phenol test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Biochemical tests for genetic purity</dc:title>
  <dc:creator>919078275026</dc:creator>
  <cp:lastModifiedBy>Durga.Asus</cp:lastModifiedBy>
  <cp:revision>35</cp:revision>
  <dcterms:created xsi:type="dcterms:W3CDTF">2021-04-18T05:30:28Z</dcterms:created>
  <dcterms:modified xsi:type="dcterms:W3CDTF">2021-05-23T03:00:23Z</dcterms:modified>
</cp:coreProperties>
</file>