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sldIdLst>
    <p:sldId id="256" r:id="rId2"/>
    <p:sldId id="257" r:id="rId3"/>
    <p:sldId id="258" r:id="rId4"/>
    <p:sldId id="259" r:id="rId5"/>
    <p:sldId id="272" r:id="rId6"/>
    <p:sldId id="273" r:id="rId7"/>
    <p:sldId id="274" r:id="rId8"/>
    <p:sldId id="295" r:id="rId9"/>
    <p:sldId id="296" r:id="rId10"/>
    <p:sldId id="297" r:id="rId11"/>
    <p:sldId id="298" r:id="rId12"/>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30" y="6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9492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89729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34218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8089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0719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5627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46288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57070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33291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8583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83792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28203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6/2/2021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4311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47372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6133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73936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6/2/2021</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76583657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2667000" y="0"/>
            <a:ext cx="0" cy="6858000"/>
          </a:xfrm>
          <a:custGeom>
            <a:avLst/>
            <a:gdLst/>
            <a:ahLst/>
            <a:cxnLst/>
            <a:rect l="l" t="t" r="r" b="b"/>
            <a:pathLst>
              <a:path h="6858000">
                <a:moveTo>
                  <a:pt x="0" y="6857999"/>
                </a:moveTo>
                <a:lnTo>
                  <a:pt x="0" y="0"/>
                </a:lnTo>
              </a:path>
            </a:pathLst>
          </a:custGeom>
          <a:ln w="12192">
            <a:solidFill>
              <a:srgbClr val="F8F8F8"/>
            </a:solidFill>
          </a:ln>
        </p:spPr>
        <p:txBody>
          <a:bodyPr wrap="square" lIns="0" tIns="0" rIns="0" bIns="0" rtlCol="0"/>
          <a:lstStyle/>
          <a:p>
            <a:endParaRPr/>
          </a:p>
        </p:txBody>
      </p:sp>
      <p:sp>
        <p:nvSpPr>
          <p:cNvPr id="6" name="object 6"/>
          <p:cNvSpPr/>
          <p:nvPr/>
        </p:nvSpPr>
        <p:spPr>
          <a:xfrm>
            <a:off x="2286000" y="4267200"/>
            <a:ext cx="4717923" cy="316229"/>
          </a:xfrm>
          <a:prstGeom prst="rect">
            <a:avLst/>
          </a:prstGeom>
          <a:blipFill>
            <a:blip r:embed="rId2" cstate="print"/>
            <a:stretch>
              <a:fillRect/>
            </a:stretch>
          </a:blipFill>
        </p:spPr>
        <p:txBody>
          <a:bodyPr wrap="square" lIns="0" tIns="0" rIns="0" bIns="0" rtlCol="0"/>
          <a:lstStyle/>
          <a:p>
            <a:endParaRPr/>
          </a:p>
        </p:txBody>
      </p:sp>
      <p:pic>
        <p:nvPicPr>
          <p:cNvPr id="5" name="Picture 4" descr="Centurion University of Technology and Management - Wikipedia"/>
          <p:cNvPicPr>
            <a:picLocks noChangeAspect="1" noChangeArrowheads="1"/>
          </p:cNvPicPr>
          <p:nvPr/>
        </p:nvPicPr>
        <p:blipFill>
          <a:blip r:embed="rId3" cstate="print"/>
          <a:srcRect/>
          <a:stretch>
            <a:fillRect/>
          </a:stretch>
        </p:blipFill>
        <p:spPr bwMode="auto">
          <a:xfrm>
            <a:off x="7373508" y="0"/>
            <a:ext cx="1770492" cy="2160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421640" y="475234"/>
            <a:ext cx="7715250" cy="5238750"/>
          </a:xfrm>
          <a:prstGeom prst="rect">
            <a:avLst/>
          </a:prstGeom>
        </p:spPr>
        <p:txBody>
          <a:bodyPr vert="horz" wrap="square" lIns="0" tIns="12700" rIns="0" bIns="0" rtlCol="0">
            <a:spAutoFit/>
          </a:bodyPr>
          <a:lstStyle/>
          <a:p>
            <a:pPr marL="241300" marR="125095" indent="-228600">
              <a:lnSpc>
                <a:spcPct val="100000"/>
              </a:lnSpc>
              <a:spcBef>
                <a:spcPts val="100"/>
              </a:spcBef>
              <a:buClr>
                <a:srgbClr val="92A199"/>
              </a:buClr>
              <a:buFont typeface="Arial"/>
              <a:buChar char="•"/>
              <a:tabLst>
                <a:tab pos="240665" algn="l"/>
                <a:tab pos="241300" algn="l"/>
              </a:tabLst>
            </a:pPr>
            <a:r>
              <a:rPr sz="1800" spc="-15" dirty="0">
                <a:latin typeface="Calibri"/>
                <a:cs typeface="Calibri"/>
              </a:rPr>
              <a:t>Roller </a:t>
            </a:r>
            <a:r>
              <a:rPr sz="1800" dirty="0">
                <a:latin typeface="Calibri"/>
                <a:cs typeface="Calibri"/>
              </a:rPr>
              <a:t>M, </a:t>
            </a:r>
            <a:r>
              <a:rPr sz="1800" spc="-15" dirty="0">
                <a:latin typeface="Calibri"/>
                <a:cs typeface="Calibri"/>
              </a:rPr>
              <a:t>Rechkemmer </a:t>
            </a:r>
            <a:r>
              <a:rPr sz="1800" dirty="0">
                <a:latin typeface="Calibri"/>
                <a:cs typeface="Calibri"/>
              </a:rPr>
              <a:t>G &amp; </a:t>
            </a:r>
            <a:r>
              <a:rPr sz="1800" spc="-20" dirty="0">
                <a:latin typeface="Calibri"/>
                <a:cs typeface="Calibri"/>
              </a:rPr>
              <a:t>Watzl </a:t>
            </a:r>
            <a:r>
              <a:rPr sz="1800" dirty="0">
                <a:latin typeface="Calibri"/>
                <a:cs typeface="Calibri"/>
              </a:rPr>
              <a:t>B </a:t>
            </a:r>
            <a:r>
              <a:rPr sz="1800" spc="-5" dirty="0">
                <a:latin typeface="Calibri"/>
                <a:cs typeface="Calibri"/>
              </a:rPr>
              <a:t>(2004) </a:t>
            </a:r>
            <a:r>
              <a:rPr sz="1800" spc="-10" dirty="0">
                <a:latin typeface="Calibri"/>
                <a:cs typeface="Calibri"/>
              </a:rPr>
              <a:t>Prebiotic </a:t>
            </a:r>
            <a:r>
              <a:rPr sz="1800" spc="-5" dirty="0">
                <a:latin typeface="Calibri"/>
                <a:cs typeface="Calibri"/>
              </a:rPr>
              <a:t>inulin enriched with  </a:t>
            </a:r>
            <a:r>
              <a:rPr sz="1800" spc="-10" dirty="0">
                <a:latin typeface="Calibri"/>
                <a:cs typeface="Calibri"/>
              </a:rPr>
              <a:t>oligofructose </a:t>
            </a:r>
            <a:r>
              <a:rPr sz="1800" spc="-5" dirty="0">
                <a:latin typeface="Calibri"/>
                <a:cs typeface="Calibri"/>
              </a:rPr>
              <a:t>in </a:t>
            </a:r>
            <a:r>
              <a:rPr sz="1800" spc="-10" dirty="0">
                <a:latin typeface="Calibri"/>
                <a:cs typeface="Calibri"/>
              </a:rPr>
              <a:t>combination </a:t>
            </a:r>
            <a:r>
              <a:rPr sz="1800" spc="-5" dirty="0">
                <a:latin typeface="Calibri"/>
                <a:cs typeface="Calibri"/>
              </a:rPr>
              <a:t>with </a:t>
            </a:r>
            <a:r>
              <a:rPr sz="1800" dirty="0">
                <a:latin typeface="Calibri"/>
                <a:cs typeface="Calibri"/>
              </a:rPr>
              <a:t>the </a:t>
            </a:r>
            <a:r>
              <a:rPr sz="1800" spc="-10" dirty="0">
                <a:latin typeface="Calibri"/>
                <a:cs typeface="Calibri"/>
              </a:rPr>
              <a:t>probiotics Lactobacillus </a:t>
            </a:r>
            <a:r>
              <a:rPr sz="1800" dirty="0">
                <a:latin typeface="Calibri"/>
                <a:cs typeface="Calibri"/>
              </a:rPr>
              <a:t>rhamnosus and  </a:t>
            </a:r>
            <a:r>
              <a:rPr sz="1800" spc="-5" dirty="0">
                <a:latin typeface="Calibri"/>
                <a:cs typeface="Calibri"/>
              </a:rPr>
              <a:t>Bifidobacterium </a:t>
            </a:r>
            <a:r>
              <a:rPr sz="1800" spc="-10" dirty="0">
                <a:latin typeface="Calibri"/>
                <a:cs typeface="Calibri"/>
              </a:rPr>
              <a:t>lactismodulates intestinal </a:t>
            </a:r>
            <a:r>
              <a:rPr sz="1800" spc="-5" dirty="0">
                <a:latin typeface="Calibri"/>
                <a:cs typeface="Calibri"/>
              </a:rPr>
              <a:t>immune functions in </a:t>
            </a:r>
            <a:r>
              <a:rPr sz="1800" spc="-15" dirty="0">
                <a:latin typeface="Calibri"/>
                <a:cs typeface="Calibri"/>
              </a:rPr>
              <a:t>rats. </a:t>
            </a:r>
            <a:r>
              <a:rPr sz="1800" dirty="0">
                <a:latin typeface="Calibri"/>
                <a:cs typeface="Calibri"/>
              </a:rPr>
              <a:t>J Nutr134,  153 –</a:t>
            </a:r>
            <a:r>
              <a:rPr sz="1800" spc="10" dirty="0">
                <a:latin typeface="Calibri"/>
                <a:cs typeface="Calibri"/>
              </a:rPr>
              <a:t> </a:t>
            </a:r>
            <a:r>
              <a:rPr sz="1800" spc="-5" dirty="0">
                <a:latin typeface="Calibri"/>
                <a:cs typeface="Calibri"/>
              </a:rPr>
              <a:t>156.</a:t>
            </a:r>
            <a:endParaRPr sz="1800">
              <a:latin typeface="Calibri"/>
              <a:cs typeface="Calibri"/>
            </a:endParaRPr>
          </a:p>
          <a:p>
            <a:pPr marL="241300" indent="-228600">
              <a:lnSpc>
                <a:spcPct val="100000"/>
              </a:lnSpc>
              <a:spcBef>
                <a:spcPts val="430"/>
              </a:spcBef>
              <a:buClr>
                <a:srgbClr val="92A199"/>
              </a:buClr>
              <a:buFont typeface="Arial"/>
              <a:buChar char="•"/>
              <a:tabLst>
                <a:tab pos="240665" algn="l"/>
                <a:tab pos="241300" algn="l"/>
              </a:tabLst>
            </a:pPr>
            <a:r>
              <a:rPr sz="1800" i="1" spc="-15" dirty="0">
                <a:latin typeface="Calibri"/>
                <a:cs typeface="Calibri"/>
              </a:rPr>
              <a:t>Rowland, </a:t>
            </a:r>
            <a:r>
              <a:rPr sz="1800" i="1" dirty="0">
                <a:latin typeface="Calibri"/>
                <a:cs typeface="Calibri"/>
              </a:rPr>
              <a:t>I.R. </a:t>
            </a:r>
            <a:r>
              <a:rPr sz="1800" i="1" spc="-5" dirty="0">
                <a:latin typeface="Calibri"/>
                <a:cs typeface="Calibri"/>
              </a:rPr>
              <a:t>(1998) </a:t>
            </a:r>
            <a:r>
              <a:rPr sz="1800" i="1" spc="-15" dirty="0">
                <a:latin typeface="Calibri"/>
                <a:cs typeface="Calibri"/>
              </a:rPr>
              <a:t>Role </a:t>
            </a:r>
            <a:r>
              <a:rPr sz="1800" i="1" spc="-5" dirty="0">
                <a:latin typeface="Calibri"/>
                <a:cs typeface="Calibri"/>
              </a:rPr>
              <a:t>of the Gut Flora in </a:t>
            </a:r>
            <a:r>
              <a:rPr sz="1800" i="1" spc="-30" dirty="0">
                <a:latin typeface="Calibri"/>
                <a:cs typeface="Calibri"/>
              </a:rPr>
              <a:t>Toxicity </a:t>
            </a:r>
            <a:r>
              <a:rPr sz="1800" i="1" spc="-5" dirty="0">
                <a:latin typeface="Calibri"/>
                <a:cs typeface="Calibri"/>
              </a:rPr>
              <a:t>and </a:t>
            </a:r>
            <a:r>
              <a:rPr sz="1800" i="1" spc="-30" dirty="0">
                <a:latin typeface="Calibri"/>
                <a:cs typeface="Calibri"/>
              </a:rPr>
              <a:t>Cancer.</a:t>
            </a:r>
            <a:r>
              <a:rPr sz="1800" i="1" spc="155" dirty="0">
                <a:latin typeface="Calibri"/>
                <a:cs typeface="Calibri"/>
              </a:rPr>
              <a:t> </a:t>
            </a:r>
            <a:r>
              <a:rPr sz="1800" i="1" spc="-5" dirty="0">
                <a:latin typeface="Calibri"/>
                <a:cs typeface="Calibri"/>
              </a:rPr>
              <a:t>London:</a:t>
            </a:r>
            <a:endParaRPr sz="1800">
              <a:latin typeface="Calibri"/>
              <a:cs typeface="Calibri"/>
            </a:endParaRPr>
          </a:p>
          <a:p>
            <a:pPr marL="241300">
              <a:lnSpc>
                <a:spcPct val="100000"/>
              </a:lnSpc>
              <a:spcBef>
                <a:spcPts val="5"/>
              </a:spcBef>
            </a:pPr>
            <a:r>
              <a:rPr sz="1800" i="1" spc="-5" dirty="0">
                <a:latin typeface="Calibri"/>
                <a:cs typeface="Calibri"/>
              </a:rPr>
              <a:t>Academic</a:t>
            </a:r>
            <a:r>
              <a:rPr sz="1800" i="1" dirty="0">
                <a:latin typeface="Calibri"/>
                <a:cs typeface="Calibri"/>
              </a:rPr>
              <a:t> </a:t>
            </a:r>
            <a:r>
              <a:rPr sz="1800" i="1" spc="-5" dirty="0">
                <a:latin typeface="Calibri"/>
                <a:cs typeface="Calibri"/>
              </a:rPr>
              <a:t>Press.</a:t>
            </a:r>
            <a:endParaRPr sz="1800">
              <a:latin typeface="Calibri"/>
              <a:cs typeface="Calibri"/>
            </a:endParaRPr>
          </a:p>
          <a:p>
            <a:pPr marL="241300" marR="15240" indent="-228600">
              <a:lnSpc>
                <a:spcPct val="100000"/>
              </a:lnSpc>
              <a:spcBef>
                <a:spcPts val="430"/>
              </a:spcBef>
              <a:buClr>
                <a:srgbClr val="92A199"/>
              </a:buClr>
              <a:buFont typeface="Arial"/>
              <a:buChar char="•"/>
              <a:tabLst>
                <a:tab pos="240665" algn="l"/>
                <a:tab pos="241300" algn="l"/>
              </a:tabLst>
            </a:pPr>
            <a:r>
              <a:rPr sz="1800" spc="-25" dirty="0">
                <a:solidFill>
                  <a:srgbClr val="292934"/>
                </a:solidFill>
                <a:latin typeface="Calibri"/>
                <a:cs typeface="Calibri"/>
              </a:rPr>
              <a:t>Schley, </a:t>
            </a:r>
            <a:r>
              <a:rPr sz="1800" spc="-70" dirty="0">
                <a:solidFill>
                  <a:srgbClr val="292934"/>
                </a:solidFill>
                <a:latin typeface="Calibri"/>
                <a:cs typeface="Calibri"/>
              </a:rPr>
              <a:t>P.D. </a:t>
            </a:r>
            <a:r>
              <a:rPr sz="1800" dirty="0">
                <a:solidFill>
                  <a:srgbClr val="292934"/>
                </a:solidFill>
                <a:latin typeface="Calibri"/>
                <a:cs typeface="Calibri"/>
              </a:rPr>
              <a:t>and </a:t>
            </a:r>
            <a:r>
              <a:rPr sz="1800" spc="-5" dirty="0">
                <a:solidFill>
                  <a:srgbClr val="292934"/>
                </a:solidFill>
                <a:latin typeface="Calibri"/>
                <a:cs typeface="Calibri"/>
              </a:rPr>
              <a:t>Field, C.J. (2002) The </a:t>
            </a:r>
            <a:r>
              <a:rPr sz="1800" dirty="0">
                <a:solidFill>
                  <a:srgbClr val="292934"/>
                </a:solidFill>
                <a:latin typeface="Calibri"/>
                <a:cs typeface="Calibri"/>
              </a:rPr>
              <a:t>immune-enhancing </a:t>
            </a:r>
            <a:r>
              <a:rPr sz="1800" spc="-10" dirty="0">
                <a:solidFill>
                  <a:srgbClr val="292934"/>
                </a:solidFill>
                <a:latin typeface="Calibri"/>
                <a:cs typeface="Calibri"/>
              </a:rPr>
              <a:t>effects </a:t>
            </a:r>
            <a:r>
              <a:rPr sz="1800" spc="-5" dirty="0">
                <a:solidFill>
                  <a:srgbClr val="292934"/>
                </a:solidFill>
                <a:latin typeface="Calibri"/>
                <a:cs typeface="Calibri"/>
              </a:rPr>
              <a:t>of </a:t>
            </a:r>
            <a:r>
              <a:rPr sz="1800" spc="-10" dirty="0">
                <a:solidFill>
                  <a:srgbClr val="292934"/>
                </a:solidFill>
                <a:latin typeface="Calibri"/>
                <a:cs typeface="Calibri"/>
              </a:rPr>
              <a:t>dietary fibres  </a:t>
            </a:r>
            <a:r>
              <a:rPr sz="1800" dirty="0">
                <a:solidFill>
                  <a:srgbClr val="292934"/>
                </a:solidFill>
                <a:latin typeface="Calibri"/>
                <a:cs typeface="Calibri"/>
              </a:rPr>
              <a:t>and </a:t>
            </a:r>
            <a:r>
              <a:rPr sz="1800" spc="-10" dirty="0">
                <a:solidFill>
                  <a:srgbClr val="292934"/>
                </a:solidFill>
                <a:latin typeface="Calibri"/>
                <a:cs typeface="Calibri"/>
              </a:rPr>
              <a:t>prebiotics. </a:t>
            </a:r>
            <a:r>
              <a:rPr sz="1800" dirty="0">
                <a:solidFill>
                  <a:srgbClr val="292934"/>
                </a:solidFill>
                <a:latin typeface="Calibri"/>
                <a:cs typeface="Calibri"/>
              </a:rPr>
              <a:t>Br J Nutr 87,</a:t>
            </a:r>
            <a:r>
              <a:rPr sz="1800" spc="35" dirty="0">
                <a:solidFill>
                  <a:srgbClr val="292934"/>
                </a:solidFill>
                <a:latin typeface="Calibri"/>
                <a:cs typeface="Calibri"/>
              </a:rPr>
              <a:t> </a:t>
            </a:r>
            <a:r>
              <a:rPr sz="1800" spc="-5" dirty="0">
                <a:solidFill>
                  <a:srgbClr val="292934"/>
                </a:solidFill>
                <a:latin typeface="Calibri"/>
                <a:cs typeface="Calibri"/>
              </a:rPr>
              <a:t>S221–S230.</a:t>
            </a:r>
            <a:endParaRPr sz="1800">
              <a:latin typeface="Calibri"/>
              <a:cs typeface="Calibri"/>
            </a:endParaRPr>
          </a:p>
          <a:p>
            <a:pPr marL="241300" marR="173990" indent="-228600">
              <a:lnSpc>
                <a:spcPct val="100000"/>
              </a:lnSpc>
              <a:spcBef>
                <a:spcPts val="430"/>
              </a:spcBef>
              <a:buClr>
                <a:srgbClr val="92A199"/>
              </a:buClr>
              <a:buFont typeface="Arial"/>
              <a:buChar char="•"/>
              <a:tabLst>
                <a:tab pos="240665" algn="l"/>
                <a:tab pos="241300" algn="l"/>
              </a:tabLst>
            </a:pPr>
            <a:r>
              <a:rPr sz="1800" spc="-5" dirty="0">
                <a:solidFill>
                  <a:srgbClr val="292934"/>
                </a:solidFill>
                <a:latin typeface="Calibri"/>
                <a:cs typeface="Calibri"/>
              </a:rPr>
              <a:t>Seidel </a:t>
            </a:r>
            <a:r>
              <a:rPr sz="1800" spc="-10" dirty="0">
                <a:solidFill>
                  <a:srgbClr val="292934"/>
                </a:solidFill>
                <a:latin typeface="Calibri"/>
                <a:cs typeface="Calibri"/>
              </a:rPr>
              <a:t>C, </a:t>
            </a:r>
            <a:r>
              <a:rPr sz="1800" dirty="0">
                <a:solidFill>
                  <a:srgbClr val="292934"/>
                </a:solidFill>
                <a:latin typeface="Calibri"/>
                <a:cs typeface="Calibri"/>
              </a:rPr>
              <a:t>Boehm </a:t>
            </a:r>
            <a:r>
              <a:rPr sz="1800" spc="-75" dirty="0">
                <a:solidFill>
                  <a:srgbClr val="292934"/>
                </a:solidFill>
                <a:latin typeface="Calibri"/>
                <a:cs typeface="Calibri"/>
              </a:rPr>
              <a:t>V, </a:t>
            </a:r>
            <a:r>
              <a:rPr sz="1800" spc="-15" dirty="0">
                <a:solidFill>
                  <a:srgbClr val="292934"/>
                </a:solidFill>
                <a:latin typeface="Calibri"/>
                <a:cs typeface="Calibri"/>
              </a:rPr>
              <a:t>Vogelsang </a:t>
            </a:r>
            <a:r>
              <a:rPr sz="1800" spc="-10" dirty="0">
                <a:solidFill>
                  <a:srgbClr val="292934"/>
                </a:solidFill>
                <a:latin typeface="Calibri"/>
                <a:cs typeface="Calibri"/>
              </a:rPr>
              <a:t>H,et </a:t>
            </a:r>
            <a:r>
              <a:rPr sz="1800" spc="-5" dirty="0">
                <a:solidFill>
                  <a:srgbClr val="292934"/>
                </a:solidFill>
                <a:latin typeface="Calibri"/>
                <a:cs typeface="Calibri"/>
              </a:rPr>
              <a:t>al.(2007) Influence of </a:t>
            </a:r>
            <a:r>
              <a:rPr sz="1800" spc="-10" dirty="0">
                <a:solidFill>
                  <a:srgbClr val="292934"/>
                </a:solidFill>
                <a:latin typeface="Calibri"/>
                <a:cs typeface="Calibri"/>
              </a:rPr>
              <a:t>prebiotics </a:t>
            </a:r>
            <a:r>
              <a:rPr sz="1800" dirty="0">
                <a:solidFill>
                  <a:srgbClr val="292934"/>
                </a:solidFill>
                <a:latin typeface="Calibri"/>
                <a:cs typeface="Calibri"/>
              </a:rPr>
              <a:t>and  </a:t>
            </a:r>
            <a:r>
              <a:rPr sz="1800" spc="-10" dirty="0">
                <a:solidFill>
                  <a:srgbClr val="292934"/>
                </a:solidFill>
                <a:latin typeface="Calibri"/>
                <a:cs typeface="Calibri"/>
              </a:rPr>
              <a:t>antioxidants </a:t>
            </a:r>
            <a:r>
              <a:rPr sz="1800" spc="-5" dirty="0">
                <a:solidFill>
                  <a:srgbClr val="292934"/>
                </a:solidFill>
                <a:latin typeface="Calibri"/>
                <a:cs typeface="Calibri"/>
              </a:rPr>
              <a:t>in </a:t>
            </a:r>
            <a:r>
              <a:rPr sz="1800" spc="-10" dirty="0">
                <a:solidFill>
                  <a:srgbClr val="292934"/>
                </a:solidFill>
                <a:latin typeface="Calibri"/>
                <a:cs typeface="Calibri"/>
              </a:rPr>
              <a:t>bread </a:t>
            </a:r>
            <a:r>
              <a:rPr sz="1800" spc="-5" dirty="0">
                <a:solidFill>
                  <a:srgbClr val="292934"/>
                </a:solidFill>
                <a:latin typeface="Calibri"/>
                <a:cs typeface="Calibri"/>
              </a:rPr>
              <a:t>on </a:t>
            </a:r>
            <a:r>
              <a:rPr sz="1800" dirty="0">
                <a:solidFill>
                  <a:srgbClr val="292934"/>
                </a:solidFill>
                <a:latin typeface="Calibri"/>
                <a:cs typeface="Calibri"/>
              </a:rPr>
              <a:t>the </a:t>
            </a:r>
            <a:r>
              <a:rPr sz="1800" spc="-5" dirty="0">
                <a:solidFill>
                  <a:srgbClr val="292934"/>
                </a:solidFill>
                <a:latin typeface="Calibri"/>
                <a:cs typeface="Calibri"/>
              </a:rPr>
              <a:t>immune </a:t>
            </a:r>
            <a:r>
              <a:rPr sz="1800" spc="-15" dirty="0">
                <a:solidFill>
                  <a:srgbClr val="292934"/>
                </a:solidFill>
                <a:latin typeface="Calibri"/>
                <a:cs typeface="Calibri"/>
              </a:rPr>
              <a:t>system, </a:t>
            </a:r>
            <a:r>
              <a:rPr sz="1800" spc="-10" dirty="0">
                <a:solidFill>
                  <a:srgbClr val="292934"/>
                </a:solidFill>
                <a:latin typeface="Calibri"/>
                <a:cs typeface="Calibri"/>
              </a:rPr>
              <a:t>antioxidative </a:t>
            </a:r>
            <a:r>
              <a:rPr sz="1800" spc="-15" dirty="0">
                <a:solidFill>
                  <a:srgbClr val="292934"/>
                </a:solidFill>
                <a:latin typeface="Calibri"/>
                <a:cs typeface="Calibri"/>
              </a:rPr>
              <a:t>status </a:t>
            </a:r>
            <a:r>
              <a:rPr sz="1800" dirty="0">
                <a:solidFill>
                  <a:srgbClr val="292934"/>
                </a:solidFill>
                <a:latin typeface="Calibri"/>
                <a:cs typeface="Calibri"/>
              </a:rPr>
              <a:t>and  </a:t>
            </a:r>
            <a:r>
              <a:rPr sz="1800" spc="-10" dirty="0">
                <a:solidFill>
                  <a:srgbClr val="292934"/>
                </a:solidFill>
                <a:latin typeface="Calibri"/>
                <a:cs typeface="Calibri"/>
              </a:rPr>
              <a:t>antioxidative </a:t>
            </a:r>
            <a:r>
              <a:rPr sz="1800" spc="-5" dirty="0">
                <a:solidFill>
                  <a:srgbClr val="292934"/>
                </a:solidFill>
                <a:latin typeface="Calibri"/>
                <a:cs typeface="Calibri"/>
              </a:rPr>
              <a:t>capacity in </a:t>
            </a:r>
            <a:r>
              <a:rPr sz="1800" dirty="0">
                <a:solidFill>
                  <a:srgbClr val="292934"/>
                </a:solidFill>
                <a:latin typeface="Calibri"/>
                <a:cs typeface="Calibri"/>
              </a:rPr>
              <a:t>male </a:t>
            </a:r>
            <a:r>
              <a:rPr sz="1800" spc="-15" dirty="0">
                <a:solidFill>
                  <a:srgbClr val="292934"/>
                </a:solidFill>
                <a:latin typeface="Calibri"/>
                <a:cs typeface="Calibri"/>
              </a:rPr>
              <a:t>smokersand </a:t>
            </a:r>
            <a:r>
              <a:rPr sz="1800" spc="-10" dirty="0">
                <a:solidFill>
                  <a:srgbClr val="292934"/>
                </a:solidFill>
                <a:latin typeface="Calibri"/>
                <a:cs typeface="Calibri"/>
              </a:rPr>
              <a:t>non-smokers.Br </a:t>
            </a:r>
            <a:r>
              <a:rPr sz="1800" dirty="0">
                <a:solidFill>
                  <a:srgbClr val="292934"/>
                </a:solidFill>
                <a:latin typeface="Calibri"/>
                <a:cs typeface="Calibri"/>
              </a:rPr>
              <a:t>J </a:t>
            </a:r>
            <a:r>
              <a:rPr sz="1800" spc="-5" dirty="0">
                <a:solidFill>
                  <a:srgbClr val="292934"/>
                </a:solidFill>
                <a:latin typeface="Calibri"/>
                <a:cs typeface="Calibri"/>
              </a:rPr>
              <a:t>Nutr97, </a:t>
            </a:r>
            <a:r>
              <a:rPr sz="1800" dirty="0">
                <a:solidFill>
                  <a:srgbClr val="292934"/>
                </a:solidFill>
                <a:latin typeface="Calibri"/>
                <a:cs typeface="Calibri"/>
              </a:rPr>
              <a:t>349</a:t>
            </a:r>
            <a:r>
              <a:rPr sz="1800" spc="90" dirty="0">
                <a:solidFill>
                  <a:srgbClr val="292934"/>
                </a:solidFill>
                <a:latin typeface="Calibri"/>
                <a:cs typeface="Calibri"/>
              </a:rPr>
              <a:t> </a:t>
            </a:r>
            <a:r>
              <a:rPr sz="1800" spc="-5" dirty="0">
                <a:solidFill>
                  <a:srgbClr val="292934"/>
                </a:solidFill>
                <a:latin typeface="Calibri"/>
                <a:cs typeface="Calibri"/>
              </a:rPr>
              <a:t>–356.</a:t>
            </a:r>
            <a:endParaRPr sz="1800">
              <a:latin typeface="Calibri"/>
              <a:cs typeface="Calibri"/>
            </a:endParaRPr>
          </a:p>
          <a:p>
            <a:pPr marL="241300" marR="116205" indent="-228600">
              <a:lnSpc>
                <a:spcPct val="100000"/>
              </a:lnSpc>
              <a:spcBef>
                <a:spcPts val="434"/>
              </a:spcBef>
              <a:buClr>
                <a:srgbClr val="92A199"/>
              </a:buClr>
              <a:buFont typeface="Arial"/>
              <a:buChar char="•"/>
              <a:tabLst>
                <a:tab pos="240665" algn="l"/>
                <a:tab pos="241300" algn="l"/>
              </a:tabLst>
            </a:pPr>
            <a:r>
              <a:rPr sz="1800" spc="-5" dirty="0">
                <a:solidFill>
                  <a:srgbClr val="292934"/>
                </a:solidFill>
                <a:latin typeface="Calibri"/>
                <a:cs typeface="Calibri"/>
              </a:rPr>
              <a:t>Shadid R, Haarman </a:t>
            </a:r>
            <a:r>
              <a:rPr sz="1800" dirty="0">
                <a:solidFill>
                  <a:srgbClr val="292934"/>
                </a:solidFill>
                <a:latin typeface="Calibri"/>
                <a:cs typeface="Calibri"/>
              </a:rPr>
              <a:t>M, </a:t>
            </a:r>
            <a:r>
              <a:rPr sz="1800" spc="-10" dirty="0">
                <a:solidFill>
                  <a:srgbClr val="292934"/>
                </a:solidFill>
                <a:latin typeface="Calibri"/>
                <a:cs typeface="Calibri"/>
              </a:rPr>
              <a:t>Knol </a:t>
            </a:r>
            <a:r>
              <a:rPr sz="1800" spc="-5" dirty="0">
                <a:solidFill>
                  <a:srgbClr val="292934"/>
                </a:solidFill>
                <a:latin typeface="Calibri"/>
                <a:cs typeface="Calibri"/>
              </a:rPr>
              <a:t>Jet al.(2007) </a:t>
            </a:r>
            <a:r>
              <a:rPr sz="1800" spc="-20" dirty="0">
                <a:solidFill>
                  <a:srgbClr val="292934"/>
                </a:solidFill>
                <a:latin typeface="Calibri"/>
                <a:cs typeface="Calibri"/>
              </a:rPr>
              <a:t>Effects </a:t>
            </a:r>
            <a:r>
              <a:rPr sz="1800" spc="-5" dirty="0">
                <a:solidFill>
                  <a:srgbClr val="292934"/>
                </a:solidFill>
                <a:latin typeface="Calibri"/>
                <a:cs typeface="Calibri"/>
              </a:rPr>
              <a:t>of </a:t>
            </a:r>
            <a:r>
              <a:rPr sz="1800" spc="-10" dirty="0">
                <a:solidFill>
                  <a:srgbClr val="292934"/>
                </a:solidFill>
                <a:latin typeface="Calibri"/>
                <a:cs typeface="Calibri"/>
              </a:rPr>
              <a:t>galactooligosaccharide </a:t>
            </a:r>
            <a:r>
              <a:rPr sz="1800" dirty="0">
                <a:solidFill>
                  <a:srgbClr val="292934"/>
                </a:solidFill>
                <a:latin typeface="Calibri"/>
                <a:cs typeface="Calibri"/>
              </a:rPr>
              <a:t>and  </a:t>
            </a:r>
            <a:r>
              <a:rPr sz="1800" spc="-5" dirty="0">
                <a:solidFill>
                  <a:srgbClr val="292934"/>
                </a:solidFill>
                <a:latin typeface="Calibri"/>
                <a:cs typeface="Calibri"/>
              </a:rPr>
              <a:t>long-chain </a:t>
            </a:r>
            <a:r>
              <a:rPr sz="1800" spc="-10" dirty="0">
                <a:solidFill>
                  <a:srgbClr val="292934"/>
                </a:solidFill>
                <a:latin typeface="Calibri"/>
                <a:cs typeface="Calibri"/>
              </a:rPr>
              <a:t>fructooligosaccharide </a:t>
            </a:r>
            <a:r>
              <a:rPr sz="1800" spc="-5" dirty="0">
                <a:solidFill>
                  <a:srgbClr val="292934"/>
                </a:solidFill>
                <a:latin typeface="Calibri"/>
                <a:cs typeface="Calibri"/>
              </a:rPr>
              <a:t>supplementation during </a:t>
            </a:r>
            <a:r>
              <a:rPr sz="1800" spc="-10" dirty="0">
                <a:solidFill>
                  <a:srgbClr val="292934"/>
                </a:solidFill>
                <a:latin typeface="Calibri"/>
                <a:cs typeface="Calibri"/>
              </a:rPr>
              <a:t>pregnancy </a:t>
            </a:r>
            <a:r>
              <a:rPr sz="1800" spc="-5" dirty="0">
                <a:solidFill>
                  <a:srgbClr val="292934"/>
                </a:solidFill>
                <a:latin typeface="Calibri"/>
                <a:cs typeface="Calibri"/>
              </a:rPr>
              <a:t>on  maternal </a:t>
            </a:r>
            <a:r>
              <a:rPr sz="1800" dirty="0">
                <a:solidFill>
                  <a:srgbClr val="292934"/>
                </a:solidFill>
                <a:latin typeface="Calibri"/>
                <a:cs typeface="Calibri"/>
              </a:rPr>
              <a:t>and </a:t>
            </a:r>
            <a:r>
              <a:rPr sz="1800" spc="-10" dirty="0">
                <a:solidFill>
                  <a:srgbClr val="292934"/>
                </a:solidFill>
                <a:latin typeface="Calibri"/>
                <a:cs typeface="Calibri"/>
              </a:rPr>
              <a:t>neonatal microbiota </a:t>
            </a:r>
            <a:r>
              <a:rPr sz="1800" dirty="0">
                <a:solidFill>
                  <a:srgbClr val="292934"/>
                </a:solidFill>
                <a:latin typeface="Calibri"/>
                <a:cs typeface="Calibri"/>
              </a:rPr>
              <a:t>and immunity – a </a:t>
            </a:r>
            <a:r>
              <a:rPr sz="1800" spc="-10" dirty="0">
                <a:solidFill>
                  <a:srgbClr val="292934"/>
                </a:solidFill>
                <a:latin typeface="Calibri"/>
                <a:cs typeface="Calibri"/>
              </a:rPr>
              <a:t>randomized, </a:t>
            </a:r>
            <a:r>
              <a:rPr sz="1800" spc="-5" dirty="0">
                <a:solidFill>
                  <a:srgbClr val="292934"/>
                </a:solidFill>
                <a:latin typeface="Calibri"/>
                <a:cs typeface="Calibri"/>
              </a:rPr>
              <a:t>double-blind,  </a:t>
            </a:r>
            <a:r>
              <a:rPr sz="1800" spc="-10" dirty="0">
                <a:solidFill>
                  <a:srgbClr val="292934"/>
                </a:solidFill>
                <a:latin typeface="Calibri"/>
                <a:cs typeface="Calibri"/>
              </a:rPr>
              <a:t>placebo-controlled </a:t>
            </a:r>
            <a:r>
              <a:rPr sz="1800" spc="-15" dirty="0">
                <a:solidFill>
                  <a:srgbClr val="292934"/>
                </a:solidFill>
                <a:latin typeface="Calibri"/>
                <a:cs typeface="Calibri"/>
              </a:rPr>
              <a:t>study.Am </a:t>
            </a:r>
            <a:r>
              <a:rPr sz="1800" dirty="0">
                <a:solidFill>
                  <a:srgbClr val="292934"/>
                </a:solidFill>
                <a:latin typeface="Calibri"/>
                <a:cs typeface="Calibri"/>
              </a:rPr>
              <a:t>J </a:t>
            </a:r>
            <a:r>
              <a:rPr sz="1800" spc="-10" dirty="0">
                <a:solidFill>
                  <a:srgbClr val="292934"/>
                </a:solidFill>
                <a:latin typeface="Calibri"/>
                <a:cs typeface="Calibri"/>
              </a:rPr>
              <a:t>Clin </a:t>
            </a:r>
            <a:r>
              <a:rPr sz="1800" spc="-5" dirty="0">
                <a:solidFill>
                  <a:srgbClr val="292934"/>
                </a:solidFill>
                <a:latin typeface="Calibri"/>
                <a:cs typeface="Calibri"/>
              </a:rPr>
              <a:t>Nutr86, 1426–</a:t>
            </a:r>
            <a:r>
              <a:rPr sz="1800" spc="90" dirty="0">
                <a:solidFill>
                  <a:srgbClr val="292934"/>
                </a:solidFill>
                <a:latin typeface="Calibri"/>
                <a:cs typeface="Calibri"/>
              </a:rPr>
              <a:t> </a:t>
            </a:r>
            <a:r>
              <a:rPr sz="1800" spc="-5" dirty="0">
                <a:solidFill>
                  <a:srgbClr val="292934"/>
                </a:solidFill>
                <a:latin typeface="Calibri"/>
                <a:cs typeface="Calibri"/>
              </a:rPr>
              <a:t>1437.</a:t>
            </a:r>
            <a:endParaRPr sz="1800">
              <a:latin typeface="Calibri"/>
              <a:cs typeface="Calibri"/>
            </a:endParaRPr>
          </a:p>
          <a:p>
            <a:pPr marL="241300" marR="5080" indent="-228600">
              <a:lnSpc>
                <a:spcPct val="100000"/>
              </a:lnSpc>
              <a:spcBef>
                <a:spcPts val="434"/>
              </a:spcBef>
              <a:buClr>
                <a:srgbClr val="92A199"/>
              </a:buClr>
              <a:buFont typeface="Arial"/>
              <a:buChar char="•"/>
              <a:tabLst>
                <a:tab pos="240665" algn="l"/>
                <a:tab pos="241300" algn="l"/>
              </a:tabLst>
            </a:pPr>
            <a:r>
              <a:rPr sz="1800" spc="-5" dirty="0">
                <a:solidFill>
                  <a:srgbClr val="292934"/>
                </a:solidFill>
                <a:latin typeface="Calibri"/>
                <a:cs typeface="Calibri"/>
              </a:rPr>
              <a:t>Stillie RM, </a:t>
            </a:r>
            <a:r>
              <a:rPr sz="1800" dirty="0">
                <a:solidFill>
                  <a:srgbClr val="292934"/>
                </a:solidFill>
                <a:latin typeface="Calibri"/>
                <a:cs typeface="Calibri"/>
              </a:rPr>
              <a:t>Bell </a:t>
            </a:r>
            <a:r>
              <a:rPr sz="1800" spc="-10" dirty="0">
                <a:solidFill>
                  <a:srgbClr val="292934"/>
                </a:solidFill>
                <a:latin typeface="Calibri"/>
                <a:cs typeface="Calibri"/>
              </a:rPr>
              <a:t>RC </a:t>
            </a:r>
            <a:r>
              <a:rPr sz="1800" dirty="0">
                <a:solidFill>
                  <a:srgbClr val="292934"/>
                </a:solidFill>
                <a:latin typeface="Calibri"/>
                <a:cs typeface="Calibri"/>
              </a:rPr>
              <a:t>&amp; </a:t>
            </a:r>
            <a:r>
              <a:rPr sz="1800" spc="-5" dirty="0">
                <a:solidFill>
                  <a:srgbClr val="292934"/>
                </a:solidFill>
                <a:latin typeface="Calibri"/>
                <a:cs typeface="Calibri"/>
              </a:rPr>
              <a:t>Field </a:t>
            </a:r>
            <a:r>
              <a:rPr sz="1800" spc="5" dirty="0">
                <a:solidFill>
                  <a:srgbClr val="292934"/>
                </a:solidFill>
                <a:latin typeface="Calibri"/>
                <a:cs typeface="Calibri"/>
              </a:rPr>
              <a:t>CJ </a:t>
            </a:r>
            <a:r>
              <a:rPr sz="1800" spc="-5" dirty="0">
                <a:solidFill>
                  <a:srgbClr val="292934"/>
                </a:solidFill>
                <a:latin typeface="Calibri"/>
                <a:cs typeface="Calibri"/>
              </a:rPr>
              <a:t>(2005) </a:t>
            </a:r>
            <a:r>
              <a:rPr sz="1800" spc="-10" dirty="0">
                <a:solidFill>
                  <a:srgbClr val="292934"/>
                </a:solidFill>
                <a:latin typeface="Calibri"/>
                <a:cs typeface="Calibri"/>
              </a:rPr>
              <a:t>Diabetes-prone </a:t>
            </a:r>
            <a:r>
              <a:rPr sz="1800" spc="-5" dirty="0">
                <a:solidFill>
                  <a:srgbClr val="292934"/>
                </a:solidFill>
                <a:latin typeface="Calibri"/>
                <a:cs typeface="Calibri"/>
              </a:rPr>
              <a:t>BioBreeding </a:t>
            </a:r>
            <a:r>
              <a:rPr sz="1800" spc="-15" dirty="0">
                <a:solidFill>
                  <a:srgbClr val="292934"/>
                </a:solidFill>
                <a:latin typeface="Calibri"/>
                <a:cs typeface="Calibri"/>
              </a:rPr>
              <a:t>rats </a:t>
            </a:r>
            <a:r>
              <a:rPr sz="1800" spc="-5" dirty="0">
                <a:solidFill>
                  <a:srgbClr val="292934"/>
                </a:solidFill>
                <a:latin typeface="Calibri"/>
                <a:cs typeface="Calibri"/>
              </a:rPr>
              <a:t>do not </a:t>
            </a:r>
            <a:r>
              <a:rPr sz="1800" spc="-10" dirty="0">
                <a:solidFill>
                  <a:srgbClr val="292934"/>
                </a:solidFill>
                <a:latin typeface="Calibri"/>
                <a:cs typeface="Calibri"/>
              </a:rPr>
              <a:t>have  </a:t>
            </a:r>
            <a:r>
              <a:rPr sz="1800" dirty="0">
                <a:solidFill>
                  <a:srgbClr val="292934"/>
                </a:solidFill>
                <a:latin typeface="Calibri"/>
                <a:cs typeface="Calibri"/>
              </a:rPr>
              <a:t>a </a:t>
            </a:r>
            <a:r>
              <a:rPr sz="1800" spc="-5" dirty="0">
                <a:solidFill>
                  <a:srgbClr val="292934"/>
                </a:solidFill>
                <a:latin typeface="Calibri"/>
                <a:cs typeface="Calibri"/>
              </a:rPr>
              <a:t>normal immune response </a:t>
            </a:r>
            <a:r>
              <a:rPr sz="1800" dirty="0">
                <a:solidFill>
                  <a:srgbClr val="292934"/>
                </a:solidFill>
                <a:latin typeface="Calibri"/>
                <a:cs typeface="Calibri"/>
              </a:rPr>
              <a:t>when </a:t>
            </a:r>
            <a:r>
              <a:rPr sz="1800" spc="-5" dirty="0">
                <a:solidFill>
                  <a:srgbClr val="292934"/>
                </a:solidFill>
                <a:latin typeface="Calibri"/>
                <a:cs typeface="Calibri"/>
              </a:rPr>
              <a:t>weaned </a:t>
            </a:r>
            <a:r>
              <a:rPr sz="1800" spc="-10" dirty="0">
                <a:solidFill>
                  <a:srgbClr val="292934"/>
                </a:solidFill>
                <a:latin typeface="Calibri"/>
                <a:cs typeface="Calibri"/>
              </a:rPr>
              <a:t>to </a:t>
            </a:r>
            <a:r>
              <a:rPr sz="1800" dirty="0">
                <a:solidFill>
                  <a:srgbClr val="292934"/>
                </a:solidFill>
                <a:latin typeface="Calibri"/>
                <a:cs typeface="Calibri"/>
              </a:rPr>
              <a:t>a </a:t>
            </a:r>
            <a:r>
              <a:rPr sz="1800" spc="-5" dirty="0">
                <a:solidFill>
                  <a:srgbClr val="292934"/>
                </a:solidFill>
                <a:latin typeface="Calibri"/>
                <a:cs typeface="Calibri"/>
              </a:rPr>
              <a:t>diet </a:t>
            </a:r>
            <a:r>
              <a:rPr sz="1800" spc="-10" dirty="0">
                <a:solidFill>
                  <a:srgbClr val="292934"/>
                </a:solidFill>
                <a:latin typeface="Calibri"/>
                <a:cs typeface="Calibri"/>
              </a:rPr>
              <a:t>containing fermentable  fibre.Br </a:t>
            </a:r>
            <a:r>
              <a:rPr sz="1800" dirty="0">
                <a:solidFill>
                  <a:srgbClr val="292934"/>
                </a:solidFill>
                <a:latin typeface="Calibri"/>
                <a:cs typeface="Calibri"/>
              </a:rPr>
              <a:t>J </a:t>
            </a:r>
            <a:r>
              <a:rPr sz="1800" spc="-5" dirty="0">
                <a:solidFill>
                  <a:srgbClr val="292934"/>
                </a:solidFill>
                <a:latin typeface="Calibri"/>
                <a:cs typeface="Calibri"/>
              </a:rPr>
              <a:t>Nutr93, </a:t>
            </a:r>
            <a:r>
              <a:rPr sz="1800" dirty="0">
                <a:solidFill>
                  <a:srgbClr val="292934"/>
                </a:solidFill>
                <a:latin typeface="Calibri"/>
                <a:cs typeface="Calibri"/>
              </a:rPr>
              <a:t>645 –</a:t>
            </a:r>
            <a:r>
              <a:rPr sz="1800" spc="30" dirty="0">
                <a:solidFill>
                  <a:srgbClr val="292934"/>
                </a:solidFill>
                <a:latin typeface="Calibri"/>
                <a:cs typeface="Calibri"/>
              </a:rPr>
              <a:t> </a:t>
            </a:r>
            <a:r>
              <a:rPr sz="1800" spc="-5" dirty="0">
                <a:solidFill>
                  <a:srgbClr val="292934"/>
                </a:solidFill>
                <a:latin typeface="Calibri"/>
                <a:cs typeface="Calibri"/>
              </a:rPr>
              <a:t>653</a:t>
            </a:r>
            <a:endParaRPr sz="180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574040" y="793749"/>
            <a:ext cx="7455534" cy="5390515"/>
          </a:xfrm>
          <a:prstGeom prst="rect">
            <a:avLst/>
          </a:prstGeom>
        </p:spPr>
        <p:txBody>
          <a:bodyPr vert="horz" wrap="square" lIns="0" tIns="78740" rIns="0" bIns="0" rtlCol="0">
            <a:spAutoFit/>
          </a:bodyPr>
          <a:lstStyle/>
          <a:p>
            <a:pPr marL="317500" marR="68580" indent="-229235">
              <a:lnSpc>
                <a:spcPct val="80000"/>
              </a:lnSpc>
              <a:spcBef>
                <a:spcPts val="620"/>
              </a:spcBef>
              <a:buClr>
                <a:srgbClr val="A9A47B"/>
              </a:buClr>
              <a:buFont typeface="Arial"/>
              <a:buChar char="•"/>
              <a:tabLst>
                <a:tab pos="317500" algn="l"/>
                <a:tab pos="318135" algn="l"/>
                <a:tab pos="5144770" algn="l"/>
              </a:tabLst>
            </a:pPr>
            <a:r>
              <a:rPr sz="2200" spc="-5" dirty="0">
                <a:solidFill>
                  <a:srgbClr val="2E2B1F"/>
                </a:solidFill>
                <a:latin typeface="Calibri"/>
                <a:cs typeface="Calibri"/>
              </a:rPr>
              <a:t>Soleimani,N., </a:t>
            </a:r>
            <a:r>
              <a:rPr sz="2200" spc="-10" dirty="0">
                <a:solidFill>
                  <a:srgbClr val="2E2B1F"/>
                </a:solidFill>
                <a:latin typeface="Calibri"/>
                <a:cs typeface="Calibri"/>
              </a:rPr>
              <a:t>Seyed </a:t>
            </a:r>
            <a:r>
              <a:rPr sz="2200" spc="-5" dirty="0">
                <a:solidFill>
                  <a:srgbClr val="2E2B1F"/>
                </a:solidFill>
                <a:latin typeface="Calibri"/>
                <a:cs typeface="Calibri"/>
              </a:rPr>
              <a:t>Hossein </a:t>
            </a:r>
            <a:r>
              <a:rPr sz="2200" spc="-25" dirty="0">
                <a:solidFill>
                  <a:srgbClr val="2E2B1F"/>
                </a:solidFill>
                <a:latin typeface="Calibri"/>
                <a:cs typeface="Calibri"/>
              </a:rPr>
              <a:t>Hoseinifar</a:t>
            </a:r>
            <a:r>
              <a:rPr sz="2175" spc="-37" baseline="24904" dirty="0">
                <a:solidFill>
                  <a:srgbClr val="2E2B1F"/>
                </a:solidFill>
                <a:latin typeface="Calibri"/>
                <a:cs typeface="Calibri"/>
              </a:rPr>
              <a:t>,</a:t>
            </a:r>
            <a:r>
              <a:rPr sz="2175" spc="127" baseline="24904" dirty="0">
                <a:solidFill>
                  <a:srgbClr val="2E2B1F"/>
                </a:solidFill>
                <a:latin typeface="Calibri"/>
                <a:cs typeface="Calibri"/>
              </a:rPr>
              <a:t> </a:t>
            </a:r>
            <a:r>
              <a:rPr sz="2175" baseline="24904" dirty="0">
                <a:solidFill>
                  <a:srgbClr val="2E2B1F"/>
                </a:solidFill>
                <a:latin typeface="Calibri"/>
                <a:cs typeface="Calibri"/>
              </a:rPr>
              <a:t>,</a:t>
            </a:r>
            <a:r>
              <a:rPr sz="2175" spc="15" baseline="24904" dirty="0">
                <a:solidFill>
                  <a:srgbClr val="2E2B1F"/>
                </a:solidFill>
                <a:latin typeface="Calibri"/>
                <a:cs typeface="Calibri"/>
              </a:rPr>
              <a:t> </a:t>
            </a:r>
            <a:r>
              <a:rPr sz="2200" spc="-5" dirty="0">
                <a:solidFill>
                  <a:srgbClr val="2E2B1F"/>
                </a:solidFill>
                <a:latin typeface="Calibri"/>
                <a:cs typeface="Calibri"/>
              </a:rPr>
              <a:t>,	Daniel L.</a:t>
            </a:r>
            <a:r>
              <a:rPr sz="2200" spc="-85" dirty="0">
                <a:solidFill>
                  <a:srgbClr val="2E2B1F"/>
                </a:solidFill>
                <a:latin typeface="Calibri"/>
                <a:cs typeface="Calibri"/>
              </a:rPr>
              <a:t> </a:t>
            </a:r>
            <a:r>
              <a:rPr sz="2200" spc="-5" dirty="0">
                <a:solidFill>
                  <a:srgbClr val="2E2B1F"/>
                </a:solidFill>
                <a:latin typeface="Calibri"/>
                <a:cs typeface="Calibri"/>
              </a:rPr>
              <a:t>Merrifield,  Mohsen </a:t>
            </a:r>
            <a:r>
              <a:rPr sz="2200" spc="-15" dirty="0">
                <a:solidFill>
                  <a:srgbClr val="2E2B1F"/>
                </a:solidFill>
                <a:latin typeface="Calibri"/>
                <a:cs typeface="Calibri"/>
              </a:rPr>
              <a:t>Barati, Zohreh </a:t>
            </a:r>
            <a:r>
              <a:rPr sz="2200" spc="-5" dirty="0">
                <a:solidFill>
                  <a:srgbClr val="2E2B1F"/>
                </a:solidFill>
                <a:latin typeface="Calibri"/>
                <a:cs typeface="Calibri"/>
              </a:rPr>
              <a:t>Hassan Abadi, 2012. </a:t>
            </a:r>
            <a:r>
              <a:rPr sz="2200" spc="-10" dirty="0">
                <a:solidFill>
                  <a:srgbClr val="2E2B1F"/>
                </a:solidFill>
                <a:latin typeface="Calibri"/>
                <a:cs typeface="Calibri"/>
              </a:rPr>
              <a:t>Dietary  supplementation </a:t>
            </a:r>
            <a:r>
              <a:rPr sz="2200" spc="-5" dirty="0">
                <a:solidFill>
                  <a:srgbClr val="2E2B1F"/>
                </a:solidFill>
                <a:latin typeface="Calibri"/>
                <a:cs typeface="Calibri"/>
              </a:rPr>
              <a:t>of </a:t>
            </a:r>
            <a:r>
              <a:rPr sz="2200" spc="-10" dirty="0">
                <a:solidFill>
                  <a:srgbClr val="2E2B1F"/>
                </a:solidFill>
                <a:latin typeface="Calibri"/>
                <a:cs typeface="Calibri"/>
              </a:rPr>
              <a:t>fructooligosaccharide </a:t>
            </a:r>
            <a:r>
              <a:rPr sz="2200" spc="-15" dirty="0">
                <a:solidFill>
                  <a:srgbClr val="2E2B1F"/>
                </a:solidFill>
                <a:latin typeface="Calibri"/>
                <a:cs typeface="Calibri"/>
              </a:rPr>
              <a:t>(FOS) improves </a:t>
            </a:r>
            <a:r>
              <a:rPr sz="2200" spc="-5" dirty="0">
                <a:solidFill>
                  <a:srgbClr val="2E2B1F"/>
                </a:solidFill>
                <a:latin typeface="Calibri"/>
                <a:cs typeface="Calibri"/>
              </a:rPr>
              <a:t>the  </a:t>
            </a:r>
            <a:r>
              <a:rPr sz="2200" spc="-15" dirty="0">
                <a:solidFill>
                  <a:srgbClr val="2E2B1F"/>
                </a:solidFill>
                <a:latin typeface="Calibri"/>
                <a:cs typeface="Calibri"/>
              </a:rPr>
              <a:t>innate </a:t>
            </a:r>
            <a:r>
              <a:rPr sz="2200" spc="-5" dirty="0">
                <a:solidFill>
                  <a:srgbClr val="2E2B1F"/>
                </a:solidFill>
                <a:latin typeface="Calibri"/>
                <a:cs typeface="Calibri"/>
              </a:rPr>
              <a:t>immune response, </a:t>
            </a:r>
            <a:r>
              <a:rPr sz="2200" spc="-10" dirty="0">
                <a:solidFill>
                  <a:srgbClr val="2E2B1F"/>
                </a:solidFill>
                <a:latin typeface="Calibri"/>
                <a:cs typeface="Calibri"/>
              </a:rPr>
              <a:t>stress resistance, </a:t>
            </a:r>
            <a:r>
              <a:rPr sz="2200" spc="-15" dirty="0">
                <a:solidFill>
                  <a:srgbClr val="2E2B1F"/>
                </a:solidFill>
                <a:latin typeface="Calibri"/>
                <a:cs typeface="Calibri"/>
              </a:rPr>
              <a:t>digestive </a:t>
            </a:r>
            <a:r>
              <a:rPr sz="2200" spc="-10" dirty="0">
                <a:solidFill>
                  <a:srgbClr val="2E2B1F"/>
                </a:solidFill>
                <a:latin typeface="Calibri"/>
                <a:cs typeface="Calibri"/>
              </a:rPr>
              <a:t>enzyme  </a:t>
            </a:r>
            <a:r>
              <a:rPr sz="2200" spc="-5" dirty="0">
                <a:solidFill>
                  <a:srgbClr val="2E2B1F"/>
                </a:solidFill>
                <a:latin typeface="Calibri"/>
                <a:cs typeface="Calibri"/>
              </a:rPr>
              <a:t>activities and </a:t>
            </a:r>
            <a:r>
              <a:rPr sz="2200" spc="-15" dirty="0">
                <a:solidFill>
                  <a:srgbClr val="2E2B1F"/>
                </a:solidFill>
                <a:latin typeface="Calibri"/>
                <a:cs typeface="Calibri"/>
              </a:rPr>
              <a:t>growth </a:t>
            </a:r>
            <a:r>
              <a:rPr sz="2200" spc="-10" dirty="0">
                <a:solidFill>
                  <a:srgbClr val="2E2B1F"/>
                </a:solidFill>
                <a:latin typeface="Calibri"/>
                <a:cs typeface="Calibri"/>
              </a:rPr>
              <a:t>performance </a:t>
            </a:r>
            <a:r>
              <a:rPr sz="2200" dirty="0">
                <a:solidFill>
                  <a:srgbClr val="2E2B1F"/>
                </a:solidFill>
                <a:latin typeface="Calibri"/>
                <a:cs typeface="Calibri"/>
              </a:rPr>
              <a:t>of </a:t>
            </a:r>
            <a:r>
              <a:rPr sz="2200" spc="-5" dirty="0">
                <a:solidFill>
                  <a:srgbClr val="2E2B1F"/>
                </a:solidFill>
                <a:latin typeface="Calibri"/>
                <a:cs typeface="Calibri"/>
              </a:rPr>
              <a:t>Caspian </a:t>
            </a:r>
            <a:r>
              <a:rPr sz="2200" spc="-10" dirty="0">
                <a:solidFill>
                  <a:srgbClr val="2E2B1F"/>
                </a:solidFill>
                <a:latin typeface="Calibri"/>
                <a:cs typeface="Calibri"/>
              </a:rPr>
              <a:t>roach </a:t>
            </a:r>
            <a:r>
              <a:rPr sz="2200" spc="-5" dirty="0">
                <a:solidFill>
                  <a:srgbClr val="2E2B1F"/>
                </a:solidFill>
                <a:latin typeface="Calibri"/>
                <a:cs typeface="Calibri"/>
              </a:rPr>
              <a:t>(</a:t>
            </a:r>
            <a:r>
              <a:rPr sz="2200" i="1" spc="-5" dirty="0">
                <a:solidFill>
                  <a:srgbClr val="2E2B1F"/>
                </a:solidFill>
                <a:latin typeface="Calibri"/>
                <a:cs typeface="Calibri"/>
              </a:rPr>
              <a:t>Rutilus  rutilus</a:t>
            </a:r>
            <a:r>
              <a:rPr sz="2200" spc="-5" dirty="0">
                <a:solidFill>
                  <a:srgbClr val="2E2B1F"/>
                </a:solidFill>
                <a:latin typeface="Calibri"/>
                <a:cs typeface="Calibri"/>
              </a:rPr>
              <a:t>) </a:t>
            </a:r>
            <a:r>
              <a:rPr sz="2200" spc="-40" dirty="0">
                <a:solidFill>
                  <a:srgbClr val="2E2B1F"/>
                </a:solidFill>
                <a:latin typeface="Calibri"/>
                <a:cs typeface="Calibri"/>
              </a:rPr>
              <a:t>fry. </a:t>
            </a:r>
            <a:r>
              <a:rPr sz="2200" spc="-5" dirty="0">
                <a:solidFill>
                  <a:srgbClr val="2E2B1F"/>
                </a:solidFill>
                <a:latin typeface="Calibri"/>
                <a:cs typeface="Calibri"/>
              </a:rPr>
              <a:t>Fish &amp; </a:t>
            </a:r>
            <a:r>
              <a:rPr sz="2200" spc="-10" dirty="0">
                <a:solidFill>
                  <a:srgbClr val="2E2B1F"/>
                </a:solidFill>
                <a:latin typeface="Calibri"/>
                <a:cs typeface="Calibri"/>
              </a:rPr>
              <a:t>Shellfish</a:t>
            </a:r>
            <a:r>
              <a:rPr sz="2200" spc="20" dirty="0">
                <a:solidFill>
                  <a:srgbClr val="2E2B1F"/>
                </a:solidFill>
                <a:latin typeface="Calibri"/>
                <a:cs typeface="Calibri"/>
              </a:rPr>
              <a:t> </a:t>
            </a:r>
            <a:r>
              <a:rPr sz="2200" spc="-10" dirty="0">
                <a:solidFill>
                  <a:srgbClr val="2E2B1F"/>
                </a:solidFill>
                <a:latin typeface="Calibri"/>
                <a:cs typeface="Calibri"/>
              </a:rPr>
              <a:t>Immunology.32(2):316–321.</a:t>
            </a:r>
            <a:endParaRPr sz="2200">
              <a:latin typeface="Calibri"/>
              <a:cs typeface="Calibri"/>
            </a:endParaRPr>
          </a:p>
          <a:p>
            <a:pPr marL="317500" marR="299720" indent="-229235">
              <a:lnSpc>
                <a:spcPts val="2110"/>
              </a:lnSpc>
              <a:spcBef>
                <a:spcPts val="515"/>
              </a:spcBef>
              <a:buClr>
                <a:srgbClr val="A9A47B"/>
              </a:buClr>
              <a:buFont typeface="Arial"/>
              <a:buChar char="•"/>
              <a:tabLst>
                <a:tab pos="317500" algn="l"/>
                <a:tab pos="318135" algn="l"/>
              </a:tabLst>
            </a:pPr>
            <a:r>
              <a:rPr sz="2200" spc="-20" dirty="0">
                <a:solidFill>
                  <a:srgbClr val="2E2B1F"/>
                </a:solidFill>
                <a:latin typeface="Calibri"/>
                <a:cs typeface="Calibri"/>
              </a:rPr>
              <a:t>Trushina </a:t>
            </a:r>
            <a:r>
              <a:rPr sz="2200" spc="-10" dirty="0">
                <a:solidFill>
                  <a:srgbClr val="2E2B1F"/>
                </a:solidFill>
                <a:latin typeface="Calibri"/>
                <a:cs typeface="Calibri"/>
              </a:rPr>
              <a:t>EN, Martynova EA, </a:t>
            </a:r>
            <a:r>
              <a:rPr sz="2200" spc="-5" dirty="0">
                <a:solidFill>
                  <a:srgbClr val="2E2B1F"/>
                </a:solidFill>
                <a:latin typeface="Calibri"/>
                <a:cs typeface="Calibri"/>
              </a:rPr>
              <a:t>Nikitiuk </a:t>
            </a:r>
            <a:r>
              <a:rPr sz="2200" spc="-10" dirty="0">
                <a:solidFill>
                  <a:srgbClr val="2E2B1F"/>
                </a:solidFill>
                <a:latin typeface="Calibri"/>
                <a:cs typeface="Calibri"/>
              </a:rPr>
              <a:t>DB, </a:t>
            </a:r>
            <a:r>
              <a:rPr sz="2200" spc="-15" dirty="0">
                <a:solidFill>
                  <a:srgbClr val="2E2B1F"/>
                </a:solidFill>
                <a:latin typeface="Calibri"/>
                <a:cs typeface="Calibri"/>
              </a:rPr>
              <a:t>Mustafina </a:t>
            </a:r>
            <a:r>
              <a:rPr sz="2200" spc="-5" dirty="0">
                <a:solidFill>
                  <a:srgbClr val="2E2B1F"/>
                </a:solidFill>
                <a:latin typeface="Calibri"/>
                <a:cs typeface="Calibri"/>
              </a:rPr>
              <a:t>OK &amp;  </a:t>
            </a:r>
            <a:r>
              <a:rPr sz="2200" spc="-10" dirty="0">
                <a:solidFill>
                  <a:srgbClr val="2E2B1F"/>
                </a:solidFill>
                <a:latin typeface="Calibri"/>
                <a:cs typeface="Calibri"/>
              </a:rPr>
              <a:t>Baigarin </a:t>
            </a:r>
            <a:r>
              <a:rPr sz="2200" spc="-5" dirty="0">
                <a:solidFill>
                  <a:srgbClr val="2E2B1F"/>
                </a:solidFill>
                <a:latin typeface="Calibri"/>
                <a:cs typeface="Calibri"/>
              </a:rPr>
              <a:t>EK </a:t>
            </a:r>
            <a:r>
              <a:rPr sz="2200" spc="-10" dirty="0">
                <a:solidFill>
                  <a:srgbClr val="2E2B1F"/>
                </a:solidFill>
                <a:latin typeface="Calibri"/>
                <a:cs typeface="Calibri"/>
              </a:rPr>
              <a:t>(2005) The influence </a:t>
            </a:r>
            <a:r>
              <a:rPr sz="2200" dirty="0">
                <a:solidFill>
                  <a:srgbClr val="2E2B1F"/>
                </a:solidFill>
                <a:latin typeface="Calibri"/>
                <a:cs typeface="Calibri"/>
              </a:rPr>
              <a:t>of </a:t>
            </a:r>
            <a:r>
              <a:rPr sz="2200" spc="-10" dirty="0">
                <a:solidFill>
                  <a:srgbClr val="2E2B1F"/>
                </a:solidFill>
                <a:latin typeface="Calibri"/>
                <a:cs typeface="Calibri"/>
              </a:rPr>
              <a:t>dietary </a:t>
            </a:r>
            <a:r>
              <a:rPr sz="2200" spc="-5" dirty="0">
                <a:solidFill>
                  <a:srgbClr val="2E2B1F"/>
                </a:solidFill>
                <a:latin typeface="Calibri"/>
                <a:cs typeface="Calibri"/>
              </a:rPr>
              <a:t>inulin and  </a:t>
            </a:r>
            <a:r>
              <a:rPr sz="2200" spc="-10" dirty="0">
                <a:solidFill>
                  <a:srgbClr val="2E2B1F"/>
                </a:solidFill>
                <a:latin typeface="Calibri"/>
                <a:cs typeface="Calibri"/>
              </a:rPr>
              <a:t>oligofructose </a:t>
            </a:r>
            <a:r>
              <a:rPr sz="2200" dirty="0">
                <a:solidFill>
                  <a:srgbClr val="2E2B1F"/>
                </a:solidFill>
                <a:latin typeface="Calibri"/>
                <a:cs typeface="Calibri"/>
              </a:rPr>
              <a:t>on </a:t>
            </a:r>
            <a:r>
              <a:rPr sz="2200" spc="-5" dirty="0">
                <a:solidFill>
                  <a:srgbClr val="2E2B1F"/>
                </a:solidFill>
                <a:latin typeface="Calibri"/>
                <a:cs typeface="Calibri"/>
              </a:rPr>
              <a:t>the </a:t>
            </a:r>
            <a:r>
              <a:rPr sz="2200" spc="-10" dirty="0">
                <a:solidFill>
                  <a:srgbClr val="2E2B1F"/>
                </a:solidFill>
                <a:latin typeface="Calibri"/>
                <a:cs typeface="Calibri"/>
              </a:rPr>
              <a:t>cell-mediated </a:t>
            </a:r>
            <a:r>
              <a:rPr sz="2200" spc="-5" dirty="0">
                <a:solidFill>
                  <a:srgbClr val="2E2B1F"/>
                </a:solidFill>
                <a:latin typeface="Calibri"/>
                <a:cs typeface="Calibri"/>
              </a:rPr>
              <a:t>and </a:t>
            </a:r>
            <a:r>
              <a:rPr sz="2200" spc="-15" dirty="0">
                <a:solidFill>
                  <a:srgbClr val="2E2B1F"/>
                </a:solidFill>
                <a:latin typeface="Calibri"/>
                <a:cs typeface="Calibri"/>
              </a:rPr>
              <a:t>humoral </a:t>
            </a:r>
            <a:r>
              <a:rPr sz="2200" spc="-10" dirty="0">
                <a:solidFill>
                  <a:srgbClr val="2E2B1F"/>
                </a:solidFill>
                <a:latin typeface="Calibri"/>
                <a:cs typeface="Calibri"/>
              </a:rPr>
              <a:t>immunity </a:t>
            </a:r>
            <a:r>
              <a:rPr sz="2200" spc="-5" dirty="0">
                <a:solidFill>
                  <a:srgbClr val="2E2B1F"/>
                </a:solidFill>
                <a:latin typeface="Calibri"/>
                <a:cs typeface="Calibri"/>
              </a:rPr>
              <a:t>in  </a:t>
            </a:r>
            <a:r>
              <a:rPr sz="2200" spc="-20" dirty="0">
                <a:solidFill>
                  <a:srgbClr val="2E2B1F"/>
                </a:solidFill>
                <a:latin typeface="Calibri"/>
                <a:cs typeface="Calibri"/>
              </a:rPr>
              <a:t>rats. </a:t>
            </a:r>
            <a:r>
              <a:rPr sz="2200" spc="-30" dirty="0">
                <a:solidFill>
                  <a:srgbClr val="2E2B1F"/>
                </a:solidFill>
                <a:latin typeface="Calibri"/>
                <a:cs typeface="Calibri"/>
              </a:rPr>
              <a:t>Vopr </a:t>
            </a:r>
            <a:r>
              <a:rPr sz="2200" spc="-5" dirty="0">
                <a:solidFill>
                  <a:srgbClr val="2E2B1F"/>
                </a:solidFill>
                <a:latin typeface="Calibri"/>
                <a:cs typeface="Calibri"/>
              </a:rPr>
              <a:t>Pitan74, </a:t>
            </a:r>
            <a:r>
              <a:rPr sz="2200" dirty="0">
                <a:solidFill>
                  <a:srgbClr val="2E2B1F"/>
                </a:solidFill>
                <a:latin typeface="Calibri"/>
                <a:cs typeface="Calibri"/>
              </a:rPr>
              <a:t>22–</a:t>
            </a:r>
            <a:r>
              <a:rPr sz="2200" spc="25" dirty="0">
                <a:solidFill>
                  <a:srgbClr val="2E2B1F"/>
                </a:solidFill>
                <a:latin typeface="Calibri"/>
                <a:cs typeface="Calibri"/>
              </a:rPr>
              <a:t> </a:t>
            </a:r>
            <a:r>
              <a:rPr sz="2200" spc="-5" dirty="0">
                <a:solidFill>
                  <a:srgbClr val="2E2B1F"/>
                </a:solidFill>
                <a:latin typeface="Calibri"/>
                <a:cs typeface="Calibri"/>
              </a:rPr>
              <a:t>27</a:t>
            </a:r>
            <a:endParaRPr sz="2200">
              <a:latin typeface="Calibri"/>
              <a:cs typeface="Calibri"/>
            </a:endParaRPr>
          </a:p>
          <a:p>
            <a:pPr marL="317500" marR="284480" indent="-229235">
              <a:lnSpc>
                <a:spcPct val="80000"/>
              </a:lnSpc>
              <a:spcBef>
                <a:spcPts val="555"/>
              </a:spcBef>
              <a:buClr>
                <a:srgbClr val="A9A47B"/>
              </a:buClr>
              <a:buFont typeface="Arial"/>
              <a:buChar char="•"/>
              <a:tabLst>
                <a:tab pos="317500" algn="l"/>
                <a:tab pos="318135" algn="l"/>
              </a:tabLst>
            </a:pPr>
            <a:r>
              <a:rPr sz="2200" spc="-30" dirty="0">
                <a:solidFill>
                  <a:srgbClr val="2E2B1F"/>
                </a:solidFill>
                <a:latin typeface="Calibri"/>
                <a:cs typeface="Calibri"/>
              </a:rPr>
              <a:t>Yamada </a:t>
            </a:r>
            <a:r>
              <a:rPr sz="2200" spc="-5" dirty="0">
                <a:solidFill>
                  <a:srgbClr val="2E2B1F"/>
                </a:solidFill>
                <a:latin typeface="Calibri"/>
                <a:cs typeface="Calibri"/>
              </a:rPr>
              <a:t>K, </a:t>
            </a:r>
            <a:r>
              <a:rPr sz="2200" spc="-40" dirty="0">
                <a:solidFill>
                  <a:srgbClr val="2E2B1F"/>
                </a:solidFill>
                <a:latin typeface="Calibri"/>
                <a:cs typeface="Calibri"/>
              </a:rPr>
              <a:t>Tokunaga </a:t>
            </a:r>
            <a:r>
              <a:rPr sz="2200" spc="-145" dirty="0">
                <a:solidFill>
                  <a:srgbClr val="2E2B1F"/>
                </a:solidFill>
                <a:latin typeface="Calibri"/>
                <a:cs typeface="Calibri"/>
              </a:rPr>
              <a:t>Y, </a:t>
            </a:r>
            <a:r>
              <a:rPr sz="2200" spc="-20" dirty="0">
                <a:solidFill>
                  <a:srgbClr val="2E2B1F"/>
                </a:solidFill>
                <a:latin typeface="Calibri"/>
                <a:cs typeface="Calibri"/>
              </a:rPr>
              <a:t>Ikeda </a:t>
            </a:r>
            <a:r>
              <a:rPr sz="2200" dirty="0">
                <a:solidFill>
                  <a:srgbClr val="2E2B1F"/>
                </a:solidFill>
                <a:latin typeface="Calibri"/>
                <a:cs typeface="Calibri"/>
              </a:rPr>
              <a:t>A, </a:t>
            </a:r>
            <a:r>
              <a:rPr sz="2200" spc="-20" dirty="0">
                <a:solidFill>
                  <a:srgbClr val="2E2B1F"/>
                </a:solidFill>
                <a:latin typeface="Calibri"/>
                <a:cs typeface="Calibri"/>
              </a:rPr>
              <a:t>Ohkura </a:t>
            </a:r>
            <a:r>
              <a:rPr sz="2200" spc="-5" dirty="0">
                <a:solidFill>
                  <a:srgbClr val="2E2B1F"/>
                </a:solidFill>
                <a:latin typeface="Calibri"/>
                <a:cs typeface="Calibri"/>
              </a:rPr>
              <a:t>K, </a:t>
            </a:r>
            <a:r>
              <a:rPr sz="2200" spc="-10" dirty="0">
                <a:solidFill>
                  <a:srgbClr val="2E2B1F"/>
                </a:solidFill>
                <a:latin typeface="Calibri"/>
                <a:cs typeface="Calibri"/>
              </a:rPr>
              <a:t>Mamiya </a:t>
            </a:r>
            <a:r>
              <a:rPr sz="2200" spc="-5" dirty="0">
                <a:solidFill>
                  <a:srgbClr val="2E2B1F"/>
                </a:solidFill>
                <a:latin typeface="Calibri"/>
                <a:cs typeface="Calibri"/>
              </a:rPr>
              <a:t>S, </a:t>
            </a:r>
            <a:r>
              <a:rPr sz="2200" spc="-20" dirty="0">
                <a:solidFill>
                  <a:srgbClr val="2E2B1F"/>
                </a:solidFill>
                <a:latin typeface="Calibri"/>
                <a:cs typeface="Calibri"/>
              </a:rPr>
              <a:t>Kaku  </a:t>
            </a:r>
            <a:r>
              <a:rPr sz="2200" spc="-10" dirty="0">
                <a:solidFill>
                  <a:srgbClr val="2E2B1F"/>
                </a:solidFill>
                <a:latin typeface="Calibri"/>
                <a:cs typeface="Calibri"/>
              </a:rPr>
              <a:t>S,Sugano </a:t>
            </a:r>
            <a:r>
              <a:rPr sz="2200" spc="-5" dirty="0">
                <a:solidFill>
                  <a:srgbClr val="2E2B1F"/>
                </a:solidFill>
                <a:latin typeface="Calibri"/>
                <a:cs typeface="Calibri"/>
              </a:rPr>
              <a:t>M &amp; </a:t>
            </a:r>
            <a:r>
              <a:rPr sz="2200" spc="-25" dirty="0">
                <a:solidFill>
                  <a:srgbClr val="2E2B1F"/>
                </a:solidFill>
                <a:latin typeface="Calibri"/>
                <a:cs typeface="Calibri"/>
              </a:rPr>
              <a:t>Tachibana </a:t>
            </a:r>
            <a:r>
              <a:rPr sz="2200" spc="-5" dirty="0">
                <a:solidFill>
                  <a:srgbClr val="2E2B1F"/>
                </a:solidFill>
                <a:latin typeface="Calibri"/>
                <a:cs typeface="Calibri"/>
              </a:rPr>
              <a:t>H </a:t>
            </a:r>
            <a:r>
              <a:rPr sz="2200" spc="-10" dirty="0">
                <a:solidFill>
                  <a:srgbClr val="2E2B1F"/>
                </a:solidFill>
                <a:latin typeface="Calibri"/>
                <a:cs typeface="Calibri"/>
              </a:rPr>
              <a:t>(1999) Dietary </a:t>
            </a:r>
            <a:r>
              <a:rPr sz="2200" spc="-25" dirty="0">
                <a:solidFill>
                  <a:srgbClr val="2E2B1F"/>
                </a:solidFill>
                <a:latin typeface="Calibri"/>
                <a:cs typeface="Calibri"/>
              </a:rPr>
              <a:t>effect </a:t>
            </a:r>
            <a:r>
              <a:rPr sz="2200" spc="-5" dirty="0">
                <a:solidFill>
                  <a:srgbClr val="2E2B1F"/>
                </a:solidFill>
                <a:latin typeface="Calibri"/>
                <a:cs typeface="Calibri"/>
              </a:rPr>
              <a:t>of guar gum  and its </a:t>
            </a:r>
            <a:r>
              <a:rPr sz="2200" spc="-10" dirty="0">
                <a:solidFill>
                  <a:srgbClr val="2E2B1F"/>
                </a:solidFill>
                <a:latin typeface="Calibri"/>
                <a:cs typeface="Calibri"/>
              </a:rPr>
              <a:t>partially </a:t>
            </a:r>
            <a:r>
              <a:rPr sz="2200" spc="-25" dirty="0">
                <a:solidFill>
                  <a:srgbClr val="2E2B1F"/>
                </a:solidFill>
                <a:latin typeface="Calibri"/>
                <a:cs typeface="Calibri"/>
              </a:rPr>
              <a:t>hydrolyzed </a:t>
            </a:r>
            <a:r>
              <a:rPr sz="2200" spc="-15" dirty="0">
                <a:solidFill>
                  <a:srgbClr val="2E2B1F"/>
                </a:solidFill>
                <a:latin typeface="Calibri"/>
                <a:cs typeface="Calibri"/>
              </a:rPr>
              <a:t>product </a:t>
            </a:r>
            <a:r>
              <a:rPr sz="2200" spc="-5" dirty="0">
                <a:solidFill>
                  <a:srgbClr val="2E2B1F"/>
                </a:solidFill>
                <a:latin typeface="Calibri"/>
                <a:cs typeface="Calibri"/>
              </a:rPr>
              <a:t>on </a:t>
            </a:r>
            <a:r>
              <a:rPr sz="2200" spc="-10" dirty="0">
                <a:solidFill>
                  <a:srgbClr val="2E2B1F"/>
                </a:solidFill>
                <a:latin typeface="Calibri"/>
                <a:cs typeface="Calibri"/>
              </a:rPr>
              <a:t>the </a:t>
            </a:r>
            <a:r>
              <a:rPr sz="2200" spc="-5" dirty="0">
                <a:solidFill>
                  <a:srgbClr val="2E2B1F"/>
                </a:solidFill>
                <a:latin typeface="Calibri"/>
                <a:cs typeface="Calibri"/>
              </a:rPr>
              <a:t>lipid </a:t>
            </a:r>
            <a:r>
              <a:rPr sz="2200" spc="-10" dirty="0">
                <a:solidFill>
                  <a:srgbClr val="2E2B1F"/>
                </a:solidFill>
                <a:latin typeface="Calibri"/>
                <a:cs typeface="Calibri"/>
              </a:rPr>
              <a:t>metabolism  </a:t>
            </a:r>
            <a:r>
              <a:rPr sz="2200" spc="-5" dirty="0">
                <a:solidFill>
                  <a:srgbClr val="2E2B1F"/>
                </a:solidFill>
                <a:latin typeface="Calibri"/>
                <a:cs typeface="Calibri"/>
              </a:rPr>
              <a:t>and </a:t>
            </a:r>
            <a:r>
              <a:rPr sz="2200" spc="-10" dirty="0">
                <a:solidFill>
                  <a:srgbClr val="2E2B1F"/>
                </a:solidFill>
                <a:latin typeface="Calibri"/>
                <a:cs typeface="Calibri"/>
              </a:rPr>
              <a:t>immune function </a:t>
            </a:r>
            <a:r>
              <a:rPr sz="2200" spc="-5" dirty="0">
                <a:solidFill>
                  <a:srgbClr val="2E2B1F"/>
                </a:solidFill>
                <a:latin typeface="Calibri"/>
                <a:cs typeface="Calibri"/>
              </a:rPr>
              <a:t>of </a:t>
            </a:r>
            <a:r>
              <a:rPr sz="2200" spc="-10" dirty="0">
                <a:solidFill>
                  <a:srgbClr val="2E2B1F"/>
                </a:solidFill>
                <a:latin typeface="Calibri"/>
                <a:cs typeface="Calibri"/>
              </a:rPr>
              <a:t>Sprague-Dawley </a:t>
            </a:r>
            <a:r>
              <a:rPr sz="2200" spc="-20" dirty="0">
                <a:solidFill>
                  <a:srgbClr val="2E2B1F"/>
                </a:solidFill>
                <a:latin typeface="Calibri"/>
                <a:cs typeface="Calibri"/>
              </a:rPr>
              <a:t>rats. </a:t>
            </a:r>
            <a:r>
              <a:rPr sz="2200" spc="-5" dirty="0">
                <a:solidFill>
                  <a:srgbClr val="2E2B1F"/>
                </a:solidFill>
                <a:latin typeface="Calibri"/>
                <a:cs typeface="Calibri"/>
              </a:rPr>
              <a:t>Bioscience,  </a:t>
            </a:r>
            <a:r>
              <a:rPr sz="2200" spc="-10" dirty="0">
                <a:solidFill>
                  <a:srgbClr val="2E2B1F"/>
                </a:solidFill>
                <a:latin typeface="Calibri"/>
                <a:cs typeface="Calibri"/>
              </a:rPr>
              <a:t>Biotechnology </a:t>
            </a:r>
            <a:r>
              <a:rPr sz="2200" spc="-5" dirty="0">
                <a:solidFill>
                  <a:srgbClr val="2E2B1F"/>
                </a:solidFill>
                <a:latin typeface="Calibri"/>
                <a:cs typeface="Calibri"/>
              </a:rPr>
              <a:t>and Biochemistry63, </a:t>
            </a:r>
            <a:r>
              <a:rPr sz="2200" dirty="0">
                <a:solidFill>
                  <a:srgbClr val="2E2B1F"/>
                </a:solidFill>
                <a:latin typeface="Calibri"/>
                <a:cs typeface="Calibri"/>
              </a:rPr>
              <a:t>2163–</a:t>
            </a:r>
            <a:r>
              <a:rPr sz="2200" spc="20" dirty="0">
                <a:solidFill>
                  <a:srgbClr val="2E2B1F"/>
                </a:solidFill>
                <a:latin typeface="Calibri"/>
                <a:cs typeface="Calibri"/>
              </a:rPr>
              <a:t> </a:t>
            </a:r>
            <a:r>
              <a:rPr sz="2200" spc="-5" dirty="0">
                <a:solidFill>
                  <a:srgbClr val="2E2B1F"/>
                </a:solidFill>
                <a:latin typeface="Calibri"/>
                <a:cs typeface="Calibri"/>
              </a:rPr>
              <a:t>2167.</a:t>
            </a:r>
            <a:endParaRPr sz="2200">
              <a:latin typeface="Calibri"/>
              <a:cs typeface="Calibri"/>
            </a:endParaRPr>
          </a:p>
          <a:p>
            <a:pPr marL="317500" marR="60325" indent="-229235">
              <a:lnSpc>
                <a:spcPct val="80000"/>
              </a:lnSpc>
              <a:spcBef>
                <a:spcPts val="530"/>
              </a:spcBef>
              <a:buClr>
                <a:srgbClr val="A9A47B"/>
              </a:buClr>
              <a:buFont typeface="Arial"/>
              <a:buChar char="•"/>
              <a:tabLst>
                <a:tab pos="317500" algn="l"/>
                <a:tab pos="318135" algn="l"/>
              </a:tabLst>
            </a:pPr>
            <a:r>
              <a:rPr sz="2200" spc="-40" dirty="0">
                <a:solidFill>
                  <a:srgbClr val="2E2B1F"/>
                </a:solidFill>
                <a:latin typeface="Calibri"/>
                <a:cs typeface="Calibri"/>
              </a:rPr>
              <a:t>Yun </a:t>
            </a:r>
            <a:r>
              <a:rPr sz="2200" spc="-10" dirty="0">
                <a:solidFill>
                  <a:srgbClr val="2E2B1F"/>
                </a:solidFill>
                <a:latin typeface="Calibri"/>
                <a:cs typeface="Calibri"/>
              </a:rPr>
              <a:t>C-H, </a:t>
            </a:r>
            <a:r>
              <a:rPr sz="2200" spc="-15" dirty="0">
                <a:solidFill>
                  <a:srgbClr val="2E2B1F"/>
                </a:solidFill>
                <a:latin typeface="Calibri"/>
                <a:cs typeface="Calibri"/>
              </a:rPr>
              <a:t>Estrada </a:t>
            </a:r>
            <a:r>
              <a:rPr sz="2200" dirty="0">
                <a:solidFill>
                  <a:srgbClr val="2E2B1F"/>
                </a:solidFill>
                <a:latin typeface="Calibri"/>
                <a:cs typeface="Calibri"/>
              </a:rPr>
              <a:t>A, </a:t>
            </a:r>
            <a:r>
              <a:rPr sz="2200" spc="-45" dirty="0">
                <a:solidFill>
                  <a:srgbClr val="2E2B1F"/>
                </a:solidFill>
                <a:latin typeface="Calibri"/>
                <a:cs typeface="Calibri"/>
              </a:rPr>
              <a:t>Van </a:t>
            </a:r>
            <a:r>
              <a:rPr sz="2200" spc="-10" dirty="0">
                <a:solidFill>
                  <a:srgbClr val="2E2B1F"/>
                </a:solidFill>
                <a:latin typeface="Calibri"/>
                <a:cs typeface="Calibri"/>
              </a:rPr>
              <a:t>Kessel </a:t>
            </a:r>
            <a:r>
              <a:rPr sz="2200" dirty="0">
                <a:solidFill>
                  <a:srgbClr val="2E2B1F"/>
                </a:solidFill>
                <a:latin typeface="Calibri"/>
                <a:cs typeface="Calibri"/>
              </a:rPr>
              <a:t>A, </a:t>
            </a:r>
            <a:r>
              <a:rPr sz="2200" spc="-5" dirty="0">
                <a:solidFill>
                  <a:srgbClr val="2E2B1F"/>
                </a:solidFill>
                <a:latin typeface="Calibri"/>
                <a:cs typeface="Calibri"/>
              </a:rPr>
              <a:t>Gajadhar </a:t>
            </a:r>
            <a:r>
              <a:rPr sz="2200" dirty="0">
                <a:solidFill>
                  <a:srgbClr val="2E2B1F"/>
                </a:solidFill>
                <a:latin typeface="Calibri"/>
                <a:cs typeface="Calibri"/>
              </a:rPr>
              <a:t>AA, </a:t>
            </a:r>
            <a:r>
              <a:rPr sz="2200" spc="-10" dirty="0">
                <a:solidFill>
                  <a:srgbClr val="2E2B1F"/>
                </a:solidFill>
                <a:latin typeface="Calibri"/>
                <a:cs typeface="Calibri"/>
              </a:rPr>
              <a:t>Redmond </a:t>
            </a:r>
            <a:r>
              <a:rPr sz="2200" spc="-5" dirty="0">
                <a:solidFill>
                  <a:srgbClr val="2E2B1F"/>
                </a:solidFill>
                <a:latin typeface="Calibri"/>
                <a:cs typeface="Calibri"/>
              </a:rPr>
              <a:t>MJ &amp;  Laarveld B </a:t>
            </a:r>
            <a:r>
              <a:rPr sz="2200" spc="-10" dirty="0">
                <a:solidFill>
                  <a:srgbClr val="2E2B1F"/>
                </a:solidFill>
                <a:latin typeface="Calibri"/>
                <a:cs typeface="Calibri"/>
              </a:rPr>
              <a:t>(1997) </a:t>
            </a:r>
            <a:r>
              <a:rPr sz="2200" spc="-5" dirty="0">
                <a:solidFill>
                  <a:srgbClr val="2E2B1F"/>
                </a:solidFill>
                <a:latin typeface="Calibri"/>
                <a:cs typeface="Calibri"/>
              </a:rPr>
              <a:t>B-(1!3, 1!4) </a:t>
            </a:r>
            <a:r>
              <a:rPr sz="2200" spc="-15" dirty="0">
                <a:solidFill>
                  <a:srgbClr val="2E2B1F"/>
                </a:solidFill>
                <a:latin typeface="Calibri"/>
                <a:cs typeface="Calibri"/>
              </a:rPr>
              <a:t>oat </a:t>
            </a:r>
            <a:r>
              <a:rPr sz="2200" spc="-10" dirty="0">
                <a:solidFill>
                  <a:srgbClr val="2E2B1F"/>
                </a:solidFill>
                <a:latin typeface="Calibri"/>
                <a:cs typeface="Calibri"/>
              </a:rPr>
              <a:t>glucan </a:t>
            </a:r>
            <a:r>
              <a:rPr sz="2200" spc="-5" dirty="0">
                <a:solidFill>
                  <a:srgbClr val="2E2B1F"/>
                </a:solidFill>
                <a:latin typeface="Calibri"/>
                <a:cs typeface="Calibri"/>
              </a:rPr>
              <a:t>enhances </a:t>
            </a:r>
            <a:r>
              <a:rPr sz="2200" spc="-10" dirty="0">
                <a:solidFill>
                  <a:srgbClr val="2E2B1F"/>
                </a:solidFill>
                <a:latin typeface="Calibri"/>
                <a:cs typeface="Calibri"/>
              </a:rPr>
              <a:t>resistance  </a:t>
            </a:r>
            <a:r>
              <a:rPr sz="2200" spc="-20" dirty="0">
                <a:solidFill>
                  <a:srgbClr val="2E2B1F"/>
                </a:solidFill>
                <a:latin typeface="Calibri"/>
                <a:cs typeface="Calibri"/>
              </a:rPr>
              <a:t>to </a:t>
            </a:r>
            <a:r>
              <a:rPr sz="2200" spc="-5" dirty="0">
                <a:solidFill>
                  <a:srgbClr val="2E2B1F"/>
                </a:solidFill>
                <a:latin typeface="Calibri"/>
                <a:cs typeface="Calibri"/>
              </a:rPr>
              <a:t>Eimeria </a:t>
            </a:r>
            <a:r>
              <a:rPr sz="2200" spc="-10" dirty="0">
                <a:solidFill>
                  <a:srgbClr val="2E2B1F"/>
                </a:solidFill>
                <a:latin typeface="Calibri"/>
                <a:cs typeface="Calibri"/>
              </a:rPr>
              <a:t>vermiformisinfection </a:t>
            </a:r>
            <a:r>
              <a:rPr sz="2200" spc="-5" dirty="0">
                <a:solidFill>
                  <a:srgbClr val="2E2B1F"/>
                </a:solidFill>
                <a:latin typeface="Calibri"/>
                <a:cs typeface="Calibri"/>
              </a:rPr>
              <a:t>in </a:t>
            </a:r>
            <a:r>
              <a:rPr sz="2200" spc="-10" dirty="0">
                <a:solidFill>
                  <a:srgbClr val="2E2B1F"/>
                </a:solidFill>
                <a:latin typeface="Calibri"/>
                <a:cs typeface="Calibri"/>
              </a:rPr>
              <a:t>immunosuppressed </a:t>
            </a:r>
            <a:r>
              <a:rPr sz="2200" spc="-5" dirty="0">
                <a:solidFill>
                  <a:srgbClr val="2E2B1F"/>
                </a:solidFill>
                <a:latin typeface="Calibri"/>
                <a:cs typeface="Calibri"/>
              </a:rPr>
              <a:t>mice.  </a:t>
            </a:r>
            <a:r>
              <a:rPr sz="2200" spc="-10" dirty="0">
                <a:solidFill>
                  <a:srgbClr val="2E2B1F"/>
                </a:solidFill>
                <a:latin typeface="Calibri"/>
                <a:cs typeface="Calibri"/>
              </a:rPr>
              <a:t>International </a:t>
            </a:r>
            <a:r>
              <a:rPr sz="2200" spc="-5" dirty="0">
                <a:solidFill>
                  <a:srgbClr val="2E2B1F"/>
                </a:solidFill>
                <a:latin typeface="Calibri"/>
                <a:cs typeface="Calibri"/>
              </a:rPr>
              <a:t>Journal </a:t>
            </a:r>
            <a:r>
              <a:rPr sz="2200" spc="-20" dirty="0">
                <a:solidFill>
                  <a:srgbClr val="2E2B1F"/>
                </a:solidFill>
                <a:latin typeface="Calibri"/>
                <a:cs typeface="Calibri"/>
              </a:rPr>
              <a:t>for </a:t>
            </a:r>
            <a:r>
              <a:rPr sz="2200" spc="-15" dirty="0">
                <a:solidFill>
                  <a:srgbClr val="2E2B1F"/>
                </a:solidFill>
                <a:latin typeface="Calibri"/>
                <a:cs typeface="Calibri"/>
              </a:rPr>
              <a:t>Parasitology </a:t>
            </a:r>
            <a:r>
              <a:rPr sz="2200" spc="-5" dirty="0">
                <a:solidFill>
                  <a:srgbClr val="2E2B1F"/>
                </a:solidFill>
                <a:latin typeface="Calibri"/>
                <a:cs typeface="Calibri"/>
              </a:rPr>
              <a:t>27, 329–</a:t>
            </a:r>
            <a:r>
              <a:rPr sz="2200" spc="45" dirty="0">
                <a:solidFill>
                  <a:srgbClr val="2E2B1F"/>
                </a:solidFill>
                <a:latin typeface="Calibri"/>
                <a:cs typeface="Calibri"/>
              </a:rPr>
              <a:t> </a:t>
            </a:r>
            <a:r>
              <a:rPr sz="2200" spc="-5" dirty="0">
                <a:solidFill>
                  <a:srgbClr val="2E2B1F"/>
                </a:solidFill>
                <a:latin typeface="Calibri"/>
                <a:cs typeface="Calibri"/>
              </a:rPr>
              <a:t>337.</a:t>
            </a:r>
            <a:endParaRPr sz="220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907757" y="625094"/>
            <a:ext cx="1937042" cy="270255"/>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901395" y="1469105"/>
            <a:ext cx="7209790" cy="3974465"/>
          </a:xfrm>
          <a:prstGeom prst="rect">
            <a:avLst/>
          </a:prstGeom>
        </p:spPr>
        <p:txBody>
          <a:bodyPr vert="horz" wrap="square" lIns="0" tIns="89535" rIns="0" bIns="0" rtlCol="0">
            <a:spAutoFit/>
          </a:bodyPr>
          <a:lstStyle/>
          <a:p>
            <a:pPr marL="2713355" indent="-274955">
              <a:lnSpc>
                <a:spcPct val="100000"/>
              </a:lnSpc>
              <a:spcBef>
                <a:spcPts val="705"/>
              </a:spcBef>
              <a:buClr>
                <a:srgbClr val="B03E9A"/>
              </a:buClr>
              <a:buSzPct val="73214"/>
              <a:buFont typeface="Wingdings"/>
              <a:buChar char=""/>
              <a:tabLst>
                <a:tab pos="2713990" algn="l"/>
              </a:tabLst>
            </a:pPr>
            <a:r>
              <a:rPr sz="2800" b="1" spc="-10" dirty="0">
                <a:latin typeface="Trebuchet MS"/>
                <a:cs typeface="Trebuchet MS"/>
              </a:rPr>
              <a:t>Introduction</a:t>
            </a:r>
            <a:endParaRPr sz="2800">
              <a:latin typeface="Trebuchet MS"/>
              <a:cs typeface="Trebuchet MS"/>
            </a:endParaRPr>
          </a:p>
          <a:p>
            <a:pPr marL="2919095" lvl="1" indent="-274955">
              <a:lnSpc>
                <a:spcPct val="100000"/>
              </a:lnSpc>
              <a:spcBef>
                <a:spcPts val="605"/>
              </a:spcBef>
              <a:buClr>
                <a:srgbClr val="B03E9A"/>
              </a:buClr>
              <a:buSzPct val="73214"/>
              <a:buFont typeface="Wingdings"/>
              <a:buChar char=""/>
              <a:tabLst>
                <a:tab pos="2919730" algn="l"/>
              </a:tabLst>
            </a:pPr>
            <a:r>
              <a:rPr sz="2800" b="1" spc="-5" dirty="0">
                <a:latin typeface="Trebuchet MS"/>
                <a:cs typeface="Trebuchet MS"/>
              </a:rPr>
              <a:t>Definition</a:t>
            </a:r>
            <a:endParaRPr sz="2800">
              <a:latin typeface="Trebuchet MS"/>
              <a:cs typeface="Trebuchet MS"/>
            </a:endParaRPr>
          </a:p>
          <a:p>
            <a:pPr marL="2167890" indent="-274955">
              <a:lnSpc>
                <a:spcPct val="100000"/>
              </a:lnSpc>
              <a:spcBef>
                <a:spcPts val="600"/>
              </a:spcBef>
              <a:buClr>
                <a:srgbClr val="B03E9A"/>
              </a:buClr>
              <a:buSzPct val="73214"/>
              <a:buFont typeface="Wingdings"/>
              <a:buChar char=""/>
              <a:tabLst>
                <a:tab pos="2168525" algn="l"/>
              </a:tabLst>
            </a:pPr>
            <a:r>
              <a:rPr sz="2800" b="1" spc="-45" dirty="0">
                <a:latin typeface="Trebuchet MS"/>
                <a:cs typeface="Trebuchet MS"/>
              </a:rPr>
              <a:t>Types </a:t>
            </a:r>
            <a:r>
              <a:rPr sz="2800" b="1" spc="-5" dirty="0">
                <a:latin typeface="Trebuchet MS"/>
                <a:cs typeface="Trebuchet MS"/>
              </a:rPr>
              <a:t>of</a:t>
            </a:r>
            <a:r>
              <a:rPr sz="2800" b="1" spc="35" dirty="0">
                <a:latin typeface="Trebuchet MS"/>
                <a:cs typeface="Trebuchet MS"/>
              </a:rPr>
              <a:t> </a:t>
            </a:r>
            <a:r>
              <a:rPr sz="2800" b="1" spc="-5" dirty="0">
                <a:latin typeface="Trebuchet MS"/>
                <a:cs typeface="Trebuchet MS"/>
              </a:rPr>
              <a:t>prebiotics</a:t>
            </a:r>
            <a:endParaRPr sz="2800">
              <a:latin typeface="Trebuchet MS"/>
              <a:cs typeface="Trebuchet MS"/>
            </a:endParaRPr>
          </a:p>
          <a:p>
            <a:pPr marL="287020" indent="-274320">
              <a:lnSpc>
                <a:spcPct val="100000"/>
              </a:lnSpc>
              <a:spcBef>
                <a:spcPts val="600"/>
              </a:spcBef>
              <a:buClr>
                <a:srgbClr val="B03E9A"/>
              </a:buClr>
              <a:buSzPct val="73214"/>
              <a:buFont typeface="Wingdings"/>
              <a:buChar char=""/>
              <a:tabLst>
                <a:tab pos="287020" algn="l"/>
              </a:tabLst>
            </a:pPr>
            <a:r>
              <a:rPr sz="2800" b="1" spc="-5" dirty="0">
                <a:latin typeface="Trebuchet MS"/>
                <a:cs typeface="Trebuchet MS"/>
              </a:rPr>
              <a:t>Mechanism for the effect of prebiotics</a:t>
            </a:r>
            <a:r>
              <a:rPr sz="2800" b="1" spc="25" dirty="0">
                <a:latin typeface="Trebuchet MS"/>
                <a:cs typeface="Trebuchet MS"/>
              </a:rPr>
              <a:t> </a:t>
            </a:r>
            <a:r>
              <a:rPr sz="2800" b="1" spc="-5" dirty="0">
                <a:latin typeface="Trebuchet MS"/>
                <a:cs typeface="Trebuchet MS"/>
              </a:rPr>
              <a:t>on</a:t>
            </a:r>
            <a:endParaRPr sz="2800">
              <a:latin typeface="Trebuchet MS"/>
              <a:cs typeface="Trebuchet MS"/>
            </a:endParaRPr>
          </a:p>
          <a:p>
            <a:pPr marL="2955925">
              <a:lnSpc>
                <a:spcPct val="100000"/>
              </a:lnSpc>
            </a:pPr>
            <a:r>
              <a:rPr sz="2800" b="1" spc="-10" dirty="0">
                <a:latin typeface="Trebuchet MS"/>
                <a:cs typeface="Trebuchet MS"/>
              </a:rPr>
              <a:t>immunity</a:t>
            </a:r>
            <a:endParaRPr sz="2800">
              <a:latin typeface="Trebuchet MS"/>
              <a:cs typeface="Trebuchet MS"/>
            </a:endParaRPr>
          </a:p>
          <a:p>
            <a:pPr marL="490855" lvl="1" indent="-274955">
              <a:lnSpc>
                <a:spcPct val="100000"/>
              </a:lnSpc>
              <a:spcBef>
                <a:spcPts val="600"/>
              </a:spcBef>
              <a:buClr>
                <a:srgbClr val="B03E9A"/>
              </a:buClr>
              <a:buSzPct val="73214"/>
              <a:buFont typeface="Wingdings"/>
              <a:buChar char=""/>
              <a:tabLst>
                <a:tab pos="491490" algn="l"/>
              </a:tabLst>
            </a:pPr>
            <a:r>
              <a:rPr sz="2800" b="1" spc="-5" dirty="0">
                <a:latin typeface="Trebuchet MS"/>
                <a:cs typeface="Trebuchet MS"/>
              </a:rPr>
              <a:t>Structure &amp; role of different</a:t>
            </a:r>
            <a:r>
              <a:rPr sz="2800" b="1" spc="35" dirty="0">
                <a:latin typeface="Trebuchet MS"/>
                <a:cs typeface="Trebuchet MS"/>
              </a:rPr>
              <a:t> </a:t>
            </a:r>
            <a:r>
              <a:rPr sz="2800" b="1" spc="-5" dirty="0">
                <a:latin typeface="Trebuchet MS"/>
                <a:cs typeface="Trebuchet MS"/>
              </a:rPr>
              <a:t>prebiotics</a:t>
            </a:r>
            <a:endParaRPr sz="2800">
              <a:latin typeface="Trebuchet MS"/>
              <a:cs typeface="Trebuchet MS"/>
            </a:endParaRPr>
          </a:p>
          <a:p>
            <a:pPr marL="2844800" lvl="2" indent="-274955">
              <a:lnSpc>
                <a:spcPct val="100000"/>
              </a:lnSpc>
              <a:spcBef>
                <a:spcPts val="600"/>
              </a:spcBef>
              <a:buClr>
                <a:srgbClr val="B03E9A"/>
              </a:buClr>
              <a:buSzPct val="73214"/>
              <a:buFont typeface="Wingdings"/>
              <a:buChar char=""/>
              <a:tabLst>
                <a:tab pos="2845435" algn="l"/>
              </a:tabLst>
            </a:pPr>
            <a:r>
              <a:rPr sz="2800" b="1" spc="-5" dirty="0">
                <a:latin typeface="Trebuchet MS"/>
                <a:cs typeface="Trebuchet MS"/>
              </a:rPr>
              <a:t>Conclusion</a:t>
            </a:r>
            <a:endParaRPr sz="2800">
              <a:latin typeface="Trebuchet MS"/>
              <a:cs typeface="Trebuchet MS"/>
            </a:endParaRPr>
          </a:p>
          <a:p>
            <a:pPr marL="2888615" lvl="2" indent="-274955">
              <a:lnSpc>
                <a:spcPct val="100000"/>
              </a:lnSpc>
              <a:spcBef>
                <a:spcPts val="605"/>
              </a:spcBef>
              <a:buClr>
                <a:srgbClr val="B03E9A"/>
              </a:buClr>
              <a:buSzPct val="73214"/>
              <a:buFont typeface="Wingdings"/>
              <a:buChar char=""/>
              <a:tabLst>
                <a:tab pos="2889250" algn="l"/>
              </a:tabLst>
            </a:pPr>
            <a:r>
              <a:rPr sz="2800" b="1" spc="-5" dirty="0">
                <a:latin typeface="Trebuchet MS"/>
                <a:cs typeface="Trebuchet MS"/>
              </a:rPr>
              <a:t>Reference</a:t>
            </a:r>
            <a:endParaRPr sz="2800">
              <a:latin typeface="Trebuchet MS"/>
              <a:cs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469385" y="484758"/>
            <a:ext cx="2207260" cy="696595"/>
          </a:xfrm>
          <a:prstGeom prst="rect">
            <a:avLst/>
          </a:prstGeom>
        </p:spPr>
        <p:txBody>
          <a:bodyPr vert="horz" wrap="square" lIns="0" tIns="13335" rIns="0" bIns="0" rtlCol="0">
            <a:spAutoFit/>
          </a:bodyPr>
          <a:lstStyle/>
          <a:p>
            <a:pPr marL="12700">
              <a:lnSpc>
                <a:spcPct val="100000"/>
              </a:lnSpc>
              <a:spcBef>
                <a:spcPts val="105"/>
              </a:spcBef>
            </a:pPr>
            <a:r>
              <a:rPr sz="4400" spc="-5" dirty="0">
                <a:solidFill>
                  <a:srgbClr val="6F2F9F"/>
                </a:solidFill>
                <a:latin typeface="Gabriola"/>
                <a:cs typeface="Gabriola"/>
              </a:rPr>
              <a:t>Introduction</a:t>
            </a:r>
            <a:endParaRPr sz="4400">
              <a:latin typeface="Gabriola"/>
              <a:cs typeface="Gabriola"/>
            </a:endParaRPr>
          </a:p>
        </p:txBody>
      </p:sp>
      <p:sp>
        <p:nvSpPr>
          <p:cNvPr id="4" name="object 4"/>
          <p:cNvSpPr txBox="1"/>
          <p:nvPr/>
        </p:nvSpPr>
        <p:spPr>
          <a:xfrm>
            <a:off x="535940" y="1564894"/>
            <a:ext cx="7897495" cy="3928745"/>
          </a:xfrm>
          <a:prstGeom prst="rect">
            <a:avLst/>
          </a:prstGeom>
        </p:spPr>
        <p:txBody>
          <a:bodyPr vert="horz" wrap="square" lIns="0" tIns="13335" rIns="0" bIns="0" rtlCol="0">
            <a:spAutoFit/>
          </a:bodyPr>
          <a:lstStyle/>
          <a:p>
            <a:pPr marL="355600" indent="-343535">
              <a:lnSpc>
                <a:spcPts val="2160"/>
              </a:lnSpc>
              <a:spcBef>
                <a:spcPts val="105"/>
              </a:spcBef>
              <a:buChar char="•"/>
              <a:tabLst>
                <a:tab pos="355600" algn="l"/>
                <a:tab pos="356235" algn="l"/>
              </a:tabLst>
            </a:pPr>
            <a:r>
              <a:rPr sz="2000" dirty="0">
                <a:latin typeface="Arial"/>
                <a:cs typeface="Arial"/>
              </a:rPr>
              <a:t>The concept of prebiotic was introduced by Gibson &amp;</a:t>
            </a:r>
            <a:r>
              <a:rPr sz="2000" spc="-160" dirty="0">
                <a:latin typeface="Arial"/>
                <a:cs typeface="Arial"/>
              </a:rPr>
              <a:t> </a:t>
            </a:r>
            <a:r>
              <a:rPr sz="2000" dirty="0">
                <a:latin typeface="Arial"/>
                <a:cs typeface="Arial"/>
              </a:rPr>
              <a:t>Roberfroid,</a:t>
            </a:r>
            <a:endParaRPr sz="2000">
              <a:latin typeface="Arial"/>
              <a:cs typeface="Arial"/>
            </a:endParaRPr>
          </a:p>
          <a:p>
            <a:pPr marL="355600">
              <a:lnSpc>
                <a:spcPts val="2160"/>
              </a:lnSpc>
            </a:pPr>
            <a:r>
              <a:rPr sz="2000" dirty="0">
                <a:latin typeface="Arial"/>
                <a:cs typeface="Arial"/>
              </a:rPr>
              <a:t>1995.</a:t>
            </a:r>
            <a:endParaRPr sz="2000">
              <a:latin typeface="Arial"/>
              <a:cs typeface="Arial"/>
            </a:endParaRPr>
          </a:p>
          <a:p>
            <a:pPr>
              <a:lnSpc>
                <a:spcPct val="100000"/>
              </a:lnSpc>
              <a:spcBef>
                <a:spcPts val="45"/>
              </a:spcBef>
            </a:pPr>
            <a:endParaRPr sz="2450">
              <a:latin typeface="Times New Roman"/>
              <a:cs typeface="Times New Roman"/>
            </a:endParaRPr>
          </a:p>
          <a:p>
            <a:pPr marL="355600" marR="5080" indent="-343535">
              <a:lnSpc>
                <a:spcPts val="1920"/>
              </a:lnSpc>
              <a:buFont typeface="Arial"/>
              <a:buChar char="•"/>
              <a:tabLst>
                <a:tab pos="355600" algn="l"/>
                <a:tab pos="356235" algn="l"/>
              </a:tabLst>
            </a:pPr>
            <a:r>
              <a:rPr sz="2000" b="1" dirty="0">
                <a:latin typeface="Arial"/>
                <a:cs typeface="Arial"/>
              </a:rPr>
              <a:t>Prebiotics </a:t>
            </a:r>
            <a:r>
              <a:rPr sz="2000" dirty="0">
                <a:latin typeface="Arial"/>
                <a:cs typeface="Arial"/>
              </a:rPr>
              <a:t>is a general term to refer to chemicals that induce the  growth and/or activity of commensal microorganisms </a:t>
            </a:r>
            <a:r>
              <a:rPr sz="2000" spc="-5" dirty="0">
                <a:latin typeface="Arial"/>
                <a:cs typeface="Arial"/>
              </a:rPr>
              <a:t>(e.g.,</a:t>
            </a:r>
            <a:r>
              <a:rPr sz="2000" spc="-200" dirty="0">
                <a:latin typeface="Arial"/>
                <a:cs typeface="Arial"/>
              </a:rPr>
              <a:t> </a:t>
            </a:r>
            <a:r>
              <a:rPr sz="2000" dirty="0">
                <a:latin typeface="Arial"/>
                <a:cs typeface="Arial"/>
              </a:rPr>
              <a:t>bacteria  and fungi) that contribute to the well-being of their</a:t>
            </a:r>
            <a:r>
              <a:rPr sz="2000" spc="-190" dirty="0">
                <a:latin typeface="Arial"/>
                <a:cs typeface="Arial"/>
              </a:rPr>
              <a:t> </a:t>
            </a:r>
            <a:r>
              <a:rPr sz="2000" dirty="0">
                <a:latin typeface="Arial"/>
                <a:cs typeface="Arial"/>
              </a:rPr>
              <a:t>host.</a:t>
            </a:r>
            <a:endParaRPr sz="2000">
              <a:latin typeface="Arial"/>
              <a:cs typeface="Arial"/>
            </a:endParaRPr>
          </a:p>
          <a:p>
            <a:pPr>
              <a:lnSpc>
                <a:spcPct val="100000"/>
              </a:lnSpc>
              <a:spcBef>
                <a:spcPts val="25"/>
              </a:spcBef>
              <a:buFont typeface="Arial"/>
              <a:buChar char="•"/>
            </a:pPr>
            <a:endParaRPr sz="2500">
              <a:latin typeface="Times New Roman"/>
              <a:cs typeface="Times New Roman"/>
            </a:endParaRPr>
          </a:p>
          <a:p>
            <a:pPr marL="355600" marR="87630" indent="-343535">
              <a:lnSpc>
                <a:spcPct val="80000"/>
              </a:lnSpc>
              <a:buChar char="•"/>
              <a:tabLst>
                <a:tab pos="355600" algn="l"/>
                <a:tab pos="356235" algn="l"/>
              </a:tabLst>
            </a:pPr>
            <a:r>
              <a:rPr sz="2000" dirty="0">
                <a:latin typeface="Arial"/>
                <a:cs typeface="Arial"/>
              </a:rPr>
              <a:t>The criteria which must be met in order to be classified a</a:t>
            </a:r>
            <a:r>
              <a:rPr sz="2000" spc="-204" dirty="0">
                <a:latin typeface="Arial"/>
                <a:cs typeface="Arial"/>
              </a:rPr>
              <a:t> </a:t>
            </a:r>
            <a:r>
              <a:rPr sz="2000" dirty="0">
                <a:latin typeface="Arial"/>
                <a:cs typeface="Arial"/>
              </a:rPr>
              <a:t>prebiotic,  as defined by Gibson &amp;</a:t>
            </a:r>
            <a:r>
              <a:rPr sz="2000" spc="-75" dirty="0">
                <a:latin typeface="Arial"/>
                <a:cs typeface="Arial"/>
              </a:rPr>
              <a:t> </a:t>
            </a:r>
            <a:r>
              <a:rPr sz="2000" dirty="0">
                <a:latin typeface="Arial"/>
                <a:cs typeface="Arial"/>
              </a:rPr>
              <a:t>Roberfroid,1995.</a:t>
            </a:r>
            <a:endParaRPr sz="2000">
              <a:latin typeface="Arial"/>
              <a:cs typeface="Arial"/>
            </a:endParaRPr>
          </a:p>
          <a:p>
            <a:pPr marL="12700" marR="312420">
              <a:lnSpc>
                <a:spcPct val="80000"/>
              </a:lnSpc>
              <a:spcBef>
                <a:spcPts val="480"/>
              </a:spcBef>
            </a:pPr>
            <a:r>
              <a:rPr sz="2000" dirty="0">
                <a:latin typeface="Arial"/>
                <a:cs typeface="Arial"/>
              </a:rPr>
              <a:t>-Resistance to hydrolysis or absorption in </a:t>
            </a:r>
            <a:r>
              <a:rPr sz="2000" spc="-5" dirty="0">
                <a:latin typeface="Arial"/>
                <a:cs typeface="Arial"/>
              </a:rPr>
              <a:t>the </a:t>
            </a:r>
            <a:r>
              <a:rPr sz="2000" dirty="0">
                <a:latin typeface="Arial"/>
                <a:cs typeface="Arial"/>
              </a:rPr>
              <a:t>upper</a:t>
            </a:r>
            <a:r>
              <a:rPr sz="2000" spc="-155" dirty="0">
                <a:latin typeface="Arial"/>
                <a:cs typeface="Arial"/>
              </a:rPr>
              <a:t> </a:t>
            </a:r>
            <a:r>
              <a:rPr sz="2000" dirty="0">
                <a:latin typeface="Arial"/>
                <a:cs typeface="Arial"/>
              </a:rPr>
              <a:t>gastrointestinal  tract.</a:t>
            </a:r>
            <a:endParaRPr sz="2000">
              <a:latin typeface="Arial"/>
              <a:cs typeface="Arial"/>
            </a:endParaRPr>
          </a:p>
          <a:p>
            <a:pPr marL="12700">
              <a:lnSpc>
                <a:spcPct val="100000"/>
              </a:lnSpc>
            </a:pPr>
            <a:r>
              <a:rPr sz="2000" dirty="0">
                <a:latin typeface="Arial"/>
                <a:cs typeface="Arial"/>
              </a:rPr>
              <a:t>-Fermented by </a:t>
            </a:r>
            <a:r>
              <a:rPr sz="2000" spc="-5" dirty="0">
                <a:latin typeface="Arial"/>
                <a:cs typeface="Arial"/>
              </a:rPr>
              <a:t>the </a:t>
            </a:r>
            <a:r>
              <a:rPr sz="2000" dirty="0">
                <a:latin typeface="Arial"/>
                <a:cs typeface="Arial"/>
              </a:rPr>
              <a:t>intestinal</a:t>
            </a:r>
            <a:r>
              <a:rPr sz="2000" spc="-95" dirty="0">
                <a:latin typeface="Arial"/>
                <a:cs typeface="Arial"/>
              </a:rPr>
              <a:t> </a:t>
            </a:r>
            <a:r>
              <a:rPr sz="2000" dirty="0">
                <a:latin typeface="Arial"/>
                <a:cs typeface="Arial"/>
              </a:rPr>
              <a:t>microbiota.</a:t>
            </a:r>
            <a:endParaRPr sz="2000">
              <a:latin typeface="Arial"/>
              <a:cs typeface="Arial"/>
            </a:endParaRPr>
          </a:p>
          <a:p>
            <a:pPr marL="12700" marR="102235">
              <a:lnSpc>
                <a:spcPts val="1920"/>
              </a:lnSpc>
              <a:spcBef>
                <a:spcPts val="465"/>
              </a:spcBef>
            </a:pPr>
            <a:r>
              <a:rPr sz="2000" dirty="0">
                <a:latin typeface="Arial"/>
                <a:cs typeface="Arial"/>
              </a:rPr>
              <a:t>-Selectively stimulate the growth and/or activity of beneficial</a:t>
            </a:r>
            <a:r>
              <a:rPr sz="2000" spc="-180" dirty="0">
                <a:latin typeface="Arial"/>
                <a:cs typeface="Arial"/>
              </a:rPr>
              <a:t> </a:t>
            </a:r>
            <a:r>
              <a:rPr sz="2000" dirty="0">
                <a:latin typeface="Arial"/>
                <a:cs typeface="Arial"/>
              </a:rPr>
              <a:t>intestinal  bacteria, such as Lactobacillius species and Bifidobacterium</a:t>
            </a:r>
            <a:r>
              <a:rPr sz="2000" spc="-125" dirty="0">
                <a:latin typeface="Arial"/>
                <a:cs typeface="Arial"/>
              </a:rPr>
              <a:t> </a:t>
            </a:r>
            <a:r>
              <a:rPr sz="2000" dirty="0">
                <a:latin typeface="Arial"/>
                <a:cs typeface="Arial"/>
              </a:rPr>
              <a:t>species.</a:t>
            </a:r>
            <a:endParaRPr sz="20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688841" y="484758"/>
            <a:ext cx="1767839" cy="696595"/>
          </a:xfrm>
          <a:prstGeom prst="rect">
            <a:avLst/>
          </a:prstGeom>
        </p:spPr>
        <p:txBody>
          <a:bodyPr vert="horz" wrap="square" lIns="0" tIns="13335" rIns="0" bIns="0" rtlCol="0">
            <a:spAutoFit/>
          </a:bodyPr>
          <a:lstStyle/>
          <a:p>
            <a:pPr marL="12700">
              <a:lnSpc>
                <a:spcPct val="100000"/>
              </a:lnSpc>
              <a:spcBef>
                <a:spcPts val="105"/>
              </a:spcBef>
            </a:pPr>
            <a:r>
              <a:rPr sz="4400" spc="-5" dirty="0">
                <a:solidFill>
                  <a:srgbClr val="006FC0"/>
                </a:solidFill>
                <a:latin typeface="Gabriola"/>
                <a:cs typeface="Gabriola"/>
              </a:rPr>
              <a:t>Definition</a:t>
            </a:r>
            <a:endParaRPr sz="4400">
              <a:latin typeface="Gabriola"/>
              <a:cs typeface="Gabriola"/>
            </a:endParaRPr>
          </a:p>
        </p:txBody>
      </p:sp>
      <p:sp>
        <p:nvSpPr>
          <p:cNvPr id="4" name="object 4"/>
          <p:cNvSpPr txBox="1"/>
          <p:nvPr/>
        </p:nvSpPr>
        <p:spPr>
          <a:xfrm>
            <a:off x="535940" y="1549349"/>
            <a:ext cx="7778115" cy="4065270"/>
          </a:xfrm>
          <a:prstGeom prst="rect">
            <a:avLst/>
          </a:prstGeom>
        </p:spPr>
        <p:txBody>
          <a:bodyPr vert="horz" wrap="square" lIns="0" tIns="12065" rIns="0" bIns="0" rtlCol="0">
            <a:spAutoFit/>
          </a:bodyPr>
          <a:lstStyle/>
          <a:p>
            <a:pPr marL="355600" indent="-343535">
              <a:lnSpc>
                <a:spcPct val="100000"/>
              </a:lnSpc>
              <a:spcBef>
                <a:spcPts val="95"/>
              </a:spcBef>
              <a:buFont typeface="Arial"/>
              <a:buChar char="•"/>
              <a:tabLst>
                <a:tab pos="355600" algn="l"/>
                <a:tab pos="356235" algn="l"/>
              </a:tabLst>
            </a:pPr>
            <a:r>
              <a:rPr sz="2500" b="1" spc="-5" dirty="0">
                <a:latin typeface="Arial"/>
                <a:cs typeface="Arial"/>
              </a:rPr>
              <a:t>Gibson &amp; Roberfroid,</a:t>
            </a:r>
            <a:r>
              <a:rPr sz="2500" b="1" spc="45" dirty="0">
                <a:latin typeface="Arial"/>
                <a:cs typeface="Arial"/>
              </a:rPr>
              <a:t> </a:t>
            </a:r>
            <a:r>
              <a:rPr sz="2500" b="1" dirty="0">
                <a:latin typeface="Arial"/>
                <a:cs typeface="Arial"/>
              </a:rPr>
              <a:t>1995</a:t>
            </a:r>
            <a:r>
              <a:rPr sz="2500" dirty="0">
                <a:latin typeface="Arial"/>
                <a:cs typeface="Arial"/>
              </a:rPr>
              <a:t>:</a:t>
            </a:r>
            <a:endParaRPr sz="2500">
              <a:latin typeface="Arial"/>
              <a:cs typeface="Arial"/>
            </a:endParaRPr>
          </a:p>
          <a:p>
            <a:pPr marL="12700" marR="5080" indent="354965">
              <a:lnSpc>
                <a:spcPts val="2400"/>
              </a:lnSpc>
              <a:spcBef>
                <a:spcPts val="585"/>
              </a:spcBef>
            </a:pPr>
            <a:r>
              <a:rPr sz="2500" spc="-5" dirty="0">
                <a:latin typeface="Arial"/>
                <a:cs typeface="Arial"/>
              </a:rPr>
              <a:t>‘Prebiotics </a:t>
            </a:r>
            <a:r>
              <a:rPr sz="2500" spc="-10" dirty="0">
                <a:latin typeface="Arial"/>
                <a:cs typeface="Arial"/>
              </a:rPr>
              <a:t>are </a:t>
            </a:r>
            <a:r>
              <a:rPr sz="2500" spc="-5" dirty="0">
                <a:latin typeface="Arial"/>
                <a:cs typeface="Arial"/>
              </a:rPr>
              <a:t>non-digestible food ingredients that  beneficially </a:t>
            </a:r>
            <a:r>
              <a:rPr sz="2500" spc="-10" dirty="0">
                <a:latin typeface="Arial"/>
                <a:cs typeface="Arial"/>
              </a:rPr>
              <a:t>affect </a:t>
            </a:r>
            <a:r>
              <a:rPr sz="2500" spc="-5" dirty="0">
                <a:latin typeface="Arial"/>
                <a:cs typeface="Arial"/>
              </a:rPr>
              <a:t>the host </a:t>
            </a:r>
            <a:r>
              <a:rPr sz="2500" dirty="0">
                <a:latin typeface="Arial"/>
                <a:cs typeface="Arial"/>
              </a:rPr>
              <a:t>by </a:t>
            </a:r>
            <a:r>
              <a:rPr sz="2500" spc="-5" dirty="0">
                <a:latin typeface="Arial"/>
                <a:cs typeface="Arial"/>
              </a:rPr>
              <a:t>selectively stimulating the  growth, and/or </a:t>
            </a:r>
            <a:r>
              <a:rPr sz="2500" spc="-25" dirty="0">
                <a:latin typeface="Arial"/>
                <a:cs typeface="Arial"/>
              </a:rPr>
              <a:t>activity, </a:t>
            </a:r>
            <a:r>
              <a:rPr sz="2500" dirty="0">
                <a:latin typeface="Arial"/>
                <a:cs typeface="Arial"/>
              </a:rPr>
              <a:t>of </a:t>
            </a:r>
            <a:r>
              <a:rPr sz="2500" spc="-5" dirty="0">
                <a:latin typeface="Arial"/>
                <a:cs typeface="Arial"/>
              </a:rPr>
              <a:t>one or a limited number </a:t>
            </a:r>
            <a:r>
              <a:rPr sz="2500" dirty="0">
                <a:latin typeface="Arial"/>
                <a:cs typeface="Arial"/>
              </a:rPr>
              <a:t>of  </a:t>
            </a:r>
            <a:r>
              <a:rPr sz="2500" spc="-5" dirty="0">
                <a:latin typeface="Arial"/>
                <a:cs typeface="Arial"/>
              </a:rPr>
              <a:t>beneficial bacteria in the colon and thus improve host  health’.</a:t>
            </a:r>
            <a:endParaRPr sz="2500">
              <a:latin typeface="Arial"/>
              <a:cs typeface="Arial"/>
            </a:endParaRPr>
          </a:p>
          <a:p>
            <a:pPr>
              <a:lnSpc>
                <a:spcPct val="100000"/>
              </a:lnSpc>
              <a:spcBef>
                <a:spcPts val="30"/>
              </a:spcBef>
            </a:pPr>
            <a:endParaRPr sz="2600">
              <a:latin typeface="Times New Roman"/>
              <a:cs typeface="Times New Roman"/>
            </a:endParaRPr>
          </a:p>
          <a:p>
            <a:pPr marL="355600" indent="-343535">
              <a:lnSpc>
                <a:spcPct val="100000"/>
              </a:lnSpc>
              <a:buFont typeface="Arial"/>
              <a:buChar char="•"/>
              <a:tabLst>
                <a:tab pos="355600" algn="l"/>
                <a:tab pos="356235" algn="l"/>
              </a:tabLst>
            </a:pPr>
            <a:r>
              <a:rPr sz="2500" b="1" spc="-5" dirty="0">
                <a:latin typeface="Arial"/>
                <a:cs typeface="Arial"/>
              </a:rPr>
              <a:t>Roberfroid,</a:t>
            </a:r>
            <a:r>
              <a:rPr sz="2500" b="1" spc="25" dirty="0">
                <a:latin typeface="Arial"/>
                <a:cs typeface="Arial"/>
              </a:rPr>
              <a:t> </a:t>
            </a:r>
            <a:r>
              <a:rPr sz="2500" b="1" spc="-5" dirty="0">
                <a:latin typeface="Arial"/>
                <a:cs typeface="Arial"/>
              </a:rPr>
              <a:t>2007</a:t>
            </a:r>
            <a:r>
              <a:rPr sz="2500" spc="-5" dirty="0">
                <a:latin typeface="Arial"/>
                <a:cs typeface="Arial"/>
              </a:rPr>
              <a:t>:</a:t>
            </a:r>
            <a:endParaRPr sz="2500">
              <a:latin typeface="Arial"/>
              <a:cs typeface="Arial"/>
            </a:endParaRPr>
          </a:p>
          <a:p>
            <a:pPr marL="12700" marR="12700" indent="354965">
              <a:lnSpc>
                <a:spcPct val="80000"/>
              </a:lnSpc>
              <a:spcBef>
                <a:spcPts val="600"/>
              </a:spcBef>
            </a:pPr>
            <a:r>
              <a:rPr sz="2500" spc="-5" dirty="0">
                <a:latin typeface="Arial"/>
                <a:cs typeface="Arial"/>
              </a:rPr>
              <a:t>‘A prebiotic is a selectively fermented ingredient that  allows specific changes, both in the composition </a:t>
            </a:r>
            <a:r>
              <a:rPr sz="2500" dirty="0">
                <a:latin typeface="Arial"/>
                <a:cs typeface="Arial"/>
              </a:rPr>
              <a:t>and/or  </a:t>
            </a:r>
            <a:r>
              <a:rPr sz="2500" spc="-5" dirty="0">
                <a:latin typeface="Arial"/>
                <a:cs typeface="Arial"/>
              </a:rPr>
              <a:t>activity in the gastrointestinal microflora that confers  benefits upon host well-being and</a:t>
            </a:r>
            <a:r>
              <a:rPr sz="2500" spc="-15" dirty="0">
                <a:latin typeface="Arial"/>
                <a:cs typeface="Arial"/>
              </a:rPr>
              <a:t> </a:t>
            </a:r>
            <a:r>
              <a:rPr sz="2500" dirty="0">
                <a:latin typeface="Arial"/>
                <a:cs typeface="Arial"/>
              </a:rPr>
              <a:t>health’.</a:t>
            </a:r>
            <a:endParaRPr sz="250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984300" y="1055877"/>
            <a:ext cx="3823970" cy="1121461"/>
          </a:xfrm>
          <a:prstGeom prst="rect">
            <a:avLst/>
          </a:prstGeom>
        </p:spPr>
        <p:txBody>
          <a:bodyPr vert="horz" wrap="square" lIns="0" tIns="13335" rIns="0" bIns="0" rtlCol="0">
            <a:spAutoFit/>
          </a:bodyPr>
          <a:lstStyle/>
          <a:p>
            <a:pPr marL="705485" marR="5080" indent="-693420">
              <a:lnSpc>
                <a:spcPct val="100000"/>
              </a:lnSpc>
              <a:spcBef>
                <a:spcPts val="105"/>
              </a:spcBef>
            </a:pPr>
            <a:r>
              <a:rPr dirty="0">
                <a:solidFill>
                  <a:srgbClr val="04607A"/>
                </a:solidFill>
                <a:latin typeface="Gabriola" panose="04040605051002020D02" pitchFamily="82" charset="0"/>
                <a:cs typeface="Times New Roman"/>
              </a:rPr>
              <a:t>D.</a:t>
            </a:r>
            <a:r>
              <a:rPr spc="-65" dirty="0">
                <a:solidFill>
                  <a:srgbClr val="04607A"/>
                </a:solidFill>
                <a:latin typeface="Gabriola" panose="04040605051002020D02" pitchFamily="82" charset="0"/>
                <a:cs typeface="Times New Roman"/>
              </a:rPr>
              <a:t> </a:t>
            </a:r>
            <a:r>
              <a:rPr spc="-30" dirty="0">
                <a:solidFill>
                  <a:srgbClr val="04607A"/>
                </a:solidFill>
                <a:latin typeface="Gabriola" panose="04040605051002020D02" pitchFamily="82" charset="0"/>
                <a:cs typeface="Times New Roman"/>
              </a:rPr>
              <a:t>CARBOHYDRATE  </a:t>
            </a:r>
            <a:r>
              <a:rPr spc="-10" dirty="0">
                <a:solidFill>
                  <a:srgbClr val="04607A"/>
                </a:solidFill>
                <a:latin typeface="Gabriola" panose="04040605051002020D02" pitchFamily="82" charset="0"/>
                <a:cs typeface="Times New Roman"/>
              </a:rPr>
              <a:t>RECEPTORS:</a:t>
            </a:r>
          </a:p>
        </p:txBody>
      </p:sp>
      <p:sp>
        <p:nvSpPr>
          <p:cNvPr id="4" name="object 4"/>
          <p:cNvSpPr txBox="1"/>
          <p:nvPr/>
        </p:nvSpPr>
        <p:spPr>
          <a:xfrm>
            <a:off x="535940" y="2464434"/>
            <a:ext cx="8058784" cy="2767424"/>
          </a:xfrm>
          <a:prstGeom prst="rect">
            <a:avLst/>
          </a:prstGeom>
        </p:spPr>
        <p:txBody>
          <a:bodyPr vert="horz" wrap="square" lIns="0" tIns="12700" rIns="0" bIns="0" rtlCol="0">
            <a:spAutoFit/>
          </a:bodyPr>
          <a:lstStyle/>
          <a:p>
            <a:pPr marL="287020" marR="5080" indent="-274955">
              <a:lnSpc>
                <a:spcPct val="100000"/>
              </a:lnSpc>
              <a:spcBef>
                <a:spcPts val="100"/>
              </a:spcBef>
              <a:buClr>
                <a:srgbClr val="0AD0D9"/>
              </a:buClr>
              <a:buSzPct val="93750"/>
              <a:buFont typeface="Wingdings 2"/>
              <a:buChar char=""/>
              <a:tabLst>
                <a:tab pos="287655" algn="l"/>
              </a:tabLst>
            </a:pPr>
            <a:r>
              <a:rPr sz="2400" spc="-5" dirty="0">
                <a:latin typeface="Gabriola" panose="04040605051002020D02" pitchFamily="82" charset="0"/>
                <a:cs typeface="Arial"/>
              </a:rPr>
              <a:t>Studies suggest </a:t>
            </a:r>
            <a:r>
              <a:rPr sz="2400" dirty="0">
                <a:latin typeface="Gabriola" panose="04040605051002020D02" pitchFamily="82" charset="0"/>
                <a:cs typeface="Arial"/>
              </a:rPr>
              <a:t>that </a:t>
            </a:r>
            <a:r>
              <a:rPr sz="2400" spc="-5" dirty="0">
                <a:latin typeface="Gabriola" panose="04040605051002020D02" pitchFamily="82" charset="0"/>
                <a:cs typeface="Arial"/>
              </a:rPr>
              <a:t>some prebiotics are directly involved  in protecting </a:t>
            </a:r>
            <a:r>
              <a:rPr sz="2400" dirty="0">
                <a:latin typeface="Gabriola" panose="04040605051002020D02" pitchFamily="82" charset="0"/>
                <a:cs typeface="Arial"/>
              </a:rPr>
              <a:t>the </a:t>
            </a:r>
            <a:r>
              <a:rPr sz="2400" spc="-5" dirty="0">
                <a:latin typeface="Gabriola" panose="04040605051002020D02" pitchFamily="82" charset="0"/>
                <a:cs typeface="Arial"/>
              </a:rPr>
              <a:t>gut </a:t>
            </a:r>
            <a:r>
              <a:rPr sz="2400" dirty="0">
                <a:latin typeface="Gabriola" panose="04040605051002020D02" pitchFamily="82" charset="0"/>
                <a:cs typeface="Arial"/>
              </a:rPr>
              <a:t>from </a:t>
            </a:r>
            <a:r>
              <a:rPr sz="2400" spc="-5" dirty="0">
                <a:latin typeface="Gabriola" panose="04040605051002020D02" pitchFamily="82" charset="0"/>
                <a:cs typeface="Arial"/>
              </a:rPr>
              <a:t>infection and inflammation by  inhibiting </a:t>
            </a:r>
            <a:r>
              <a:rPr sz="2400" dirty="0">
                <a:latin typeface="Gabriola" panose="04040605051002020D02" pitchFamily="82" charset="0"/>
                <a:cs typeface="Arial"/>
              </a:rPr>
              <a:t>the attachment </a:t>
            </a:r>
            <a:r>
              <a:rPr sz="2400" spc="-5" dirty="0">
                <a:latin typeface="Gabriola" panose="04040605051002020D02" pitchFamily="82" charset="0"/>
                <a:cs typeface="Arial"/>
              </a:rPr>
              <a:t>of pathogenic bacteria </a:t>
            </a:r>
            <a:r>
              <a:rPr sz="2400" dirty="0">
                <a:latin typeface="Gabriola" panose="04040605051002020D02" pitchFamily="82" charset="0"/>
                <a:cs typeface="Arial"/>
              </a:rPr>
              <a:t>or their  </a:t>
            </a:r>
            <a:r>
              <a:rPr sz="2400" spc="-5" dirty="0">
                <a:latin typeface="Gabriola" panose="04040605051002020D02" pitchFamily="82" charset="0"/>
                <a:cs typeface="Arial"/>
              </a:rPr>
              <a:t>toxins </a:t>
            </a:r>
            <a:r>
              <a:rPr sz="2400" dirty="0">
                <a:latin typeface="Gabriola" panose="04040605051002020D02" pitchFamily="82" charset="0"/>
                <a:cs typeface="Arial"/>
              </a:rPr>
              <a:t>to the </a:t>
            </a:r>
            <a:r>
              <a:rPr sz="2400" spc="-5" dirty="0">
                <a:latin typeface="Gabriola" panose="04040605051002020D02" pitchFamily="82" charset="0"/>
                <a:cs typeface="Arial"/>
              </a:rPr>
              <a:t>colonic</a:t>
            </a:r>
            <a:r>
              <a:rPr sz="2400" spc="40" dirty="0">
                <a:latin typeface="Gabriola" panose="04040605051002020D02" pitchFamily="82" charset="0"/>
                <a:cs typeface="Arial"/>
              </a:rPr>
              <a:t> </a:t>
            </a:r>
            <a:r>
              <a:rPr sz="2400" spc="-5" dirty="0">
                <a:latin typeface="Gabriola" panose="04040605051002020D02" pitchFamily="82" charset="0"/>
                <a:cs typeface="Arial"/>
              </a:rPr>
              <a:t>epithelium.</a:t>
            </a:r>
            <a:endParaRPr sz="2400" dirty="0">
              <a:latin typeface="Gabriola" panose="04040605051002020D02" pitchFamily="82" charset="0"/>
              <a:cs typeface="Arial"/>
            </a:endParaRPr>
          </a:p>
          <a:p>
            <a:pPr>
              <a:lnSpc>
                <a:spcPct val="100000"/>
              </a:lnSpc>
              <a:spcBef>
                <a:spcPts val="5"/>
              </a:spcBef>
              <a:buClr>
                <a:srgbClr val="0AD0D9"/>
              </a:buClr>
              <a:buFont typeface="Wingdings 2"/>
              <a:buChar char=""/>
            </a:pPr>
            <a:endParaRPr sz="3500" dirty="0">
              <a:latin typeface="Gabriola" panose="04040605051002020D02" pitchFamily="82" charset="0"/>
              <a:cs typeface="Times New Roman"/>
            </a:endParaRPr>
          </a:p>
          <a:p>
            <a:pPr marL="287020" marR="369570" indent="-274955">
              <a:lnSpc>
                <a:spcPct val="100000"/>
              </a:lnSpc>
              <a:spcBef>
                <a:spcPts val="5"/>
              </a:spcBef>
              <a:buClr>
                <a:srgbClr val="0AD0D9"/>
              </a:buClr>
              <a:buSzPct val="93750"/>
              <a:buFont typeface="Wingdings 2"/>
              <a:buChar char=""/>
              <a:tabLst>
                <a:tab pos="287655" algn="l"/>
              </a:tabLst>
            </a:pPr>
            <a:r>
              <a:rPr sz="2400" spc="-5" dirty="0">
                <a:latin typeface="Gabriola" panose="04040605051002020D02" pitchFamily="82" charset="0"/>
                <a:cs typeface="Arial"/>
              </a:rPr>
              <a:t>This attachment </a:t>
            </a:r>
            <a:r>
              <a:rPr sz="2400" spc="-10" dirty="0">
                <a:latin typeface="Gabriola" panose="04040605051002020D02" pitchFamily="82" charset="0"/>
                <a:cs typeface="Arial"/>
              </a:rPr>
              <a:t>is </a:t>
            </a:r>
            <a:r>
              <a:rPr sz="2400" spc="-5" dirty="0">
                <a:latin typeface="Gabriola" panose="04040605051002020D02" pitchFamily="82" charset="0"/>
                <a:cs typeface="Arial"/>
              </a:rPr>
              <a:t>necessary before pathogens can  colonize and cause disease and </a:t>
            </a:r>
            <a:r>
              <a:rPr sz="2400" dirty="0">
                <a:latin typeface="Gabriola" panose="04040605051002020D02" pitchFamily="82" charset="0"/>
                <a:cs typeface="Arial"/>
              </a:rPr>
              <a:t>it </a:t>
            </a:r>
            <a:r>
              <a:rPr sz="2400" spc="-10" dirty="0">
                <a:latin typeface="Gabriola" panose="04040605051002020D02" pitchFamily="82" charset="0"/>
                <a:cs typeface="Arial"/>
              </a:rPr>
              <a:t>is </a:t>
            </a:r>
            <a:r>
              <a:rPr sz="2400" spc="-5" dirty="0">
                <a:latin typeface="Gabriola" panose="04040605051002020D02" pitchFamily="82" charset="0"/>
                <a:cs typeface="Arial"/>
              </a:rPr>
              <a:t>mediated by  glycoconjugates on glycoproteins and lipids present on  the microvillus</a:t>
            </a:r>
            <a:r>
              <a:rPr sz="2400" spc="40" dirty="0">
                <a:latin typeface="Gabriola" panose="04040605051002020D02" pitchFamily="82" charset="0"/>
                <a:cs typeface="Arial"/>
              </a:rPr>
              <a:t> </a:t>
            </a:r>
            <a:r>
              <a:rPr sz="2400" spc="-5" dirty="0">
                <a:latin typeface="Gabriola" panose="04040605051002020D02" pitchFamily="82" charset="0"/>
                <a:cs typeface="Arial"/>
              </a:rPr>
              <a:t>membrane.</a:t>
            </a:r>
            <a:endParaRPr sz="2400" dirty="0">
              <a:latin typeface="Gabriola" panose="04040605051002020D02" pitchFamily="82" charset="0"/>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p:nvPr/>
        </p:nvSpPr>
        <p:spPr>
          <a:xfrm>
            <a:off x="535940" y="559054"/>
            <a:ext cx="8022590" cy="5360035"/>
          </a:xfrm>
          <a:prstGeom prst="rect">
            <a:avLst/>
          </a:prstGeom>
        </p:spPr>
        <p:txBody>
          <a:bodyPr vert="horz" wrap="square" lIns="0" tIns="12065" rIns="0" bIns="0" rtlCol="0">
            <a:spAutoFit/>
          </a:bodyPr>
          <a:lstStyle/>
          <a:p>
            <a:pPr marL="287020" marR="5080" indent="-274955">
              <a:lnSpc>
                <a:spcPct val="100000"/>
              </a:lnSpc>
              <a:spcBef>
                <a:spcPts val="95"/>
              </a:spcBef>
              <a:buClr>
                <a:srgbClr val="FD8537"/>
              </a:buClr>
              <a:buSzPct val="68181"/>
              <a:buFont typeface="Wingdings"/>
              <a:buChar char=""/>
              <a:tabLst>
                <a:tab pos="287655" algn="l"/>
              </a:tabLst>
            </a:pPr>
            <a:r>
              <a:rPr sz="2200" spc="-5" dirty="0">
                <a:latin typeface="Arial"/>
                <a:cs typeface="Arial"/>
              </a:rPr>
              <a:t>Certain prebiotic oligosachharides contain structures, similar  to those found on the microvillus membrane, that interfere with  the bacterial receptors by binding to them and thus preventing  bacterial attachment to the same sugar on microvillus  </a:t>
            </a:r>
            <a:r>
              <a:rPr sz="2200" dirty="0">
                <a:latin typeface="Arial"/>
                <a:cs typeface="Arial"/>
              </a:rPr>
              <a:t>glycoconjugates.</a:t>
            </a:r>
            <a:endParaRPr sz="2200">
              <a:latin typeface="Arial"/>
              <a:cs typeface="Arial"/>
            </a:endParaRPr>
          </a:p>
          <a:p>
            <a:pPr>
              <a:lnSpc>
                <a:spcPct val="100000"/>
              </a:lnSpc>
              <a:spcBef>
                <a:spcPts val="45"/>
              </a:spcBef>
              <a:buClr>
                <a:srgbClr val="FD8537"/>
              </a:buClr>
              <a:buFont typeface="Wingdings"/>
              <a:buChar char=""/>
            </a:pPr>
            <a:endParaRPr sz="3300">
              <a:latin typeface="Times New Roman"/>
              <a:cs typeface="Times New Roman"/>
            </a:endParaRPr>
          </a:p>
          <a:p>
            <a:pPr marL="287020" marR="52705" indent="-274955">
              <a:lnSpc>
                <a:spcPct val="100000"/>
              </a:lnSpc>
              <a:spcBef>
                <a:spcPts val="5"/>
              </a:spcBef>
              <a:buClr>
                <a:srgbClr val="FD8537"/>
              </a:buClr>
              <a:buSzPct val="68181"/>
              <a:buFont typeface="Wingdings"/>
              <a:buChar char=""/>
              <a:tabLst>
                <a:tab pos="287655" algn="l"/>
              </a:tabLst>
            </a:pPr>
            <a:r>
              <a:rPr sz="2200" spc="-5" dirty="0">
                <a:latin typeface="Arial"/>
                <a:cs typeface="Arial"/>
              </a:rPr>
              <a:t>For </a:t>
            </a:r>
            <a:r>
              <a:rPr sz="2200" spc="-10" dirty="0">
                <a:latin typeface="Arial"/>
                <a:cs typeface="Arial"/>
              </a:rPr>
              <a:t>example, </a:t>
            </a:r>
            <a:r>
              <a:rPr sz="2200" dirty="0">
                <a:latin typeface="Arial"/>
                <a:cs typeface="Arial"/>
              </a:rPr>
              <a:t>α-linked </a:t>
            </a:r>
            <a:r>
              <a:rPr sz="2200" spc="-15" dirty="0">
                <a:latin typeface="Arial"/>
                <a:cs typeface="Arial"/>
              </a:rPr>
              <a:t>TOS, </a:t>
            </a:r>
            <a:r>
              <a:rPr sz="2200" spc="-5" dirty="0">
                <a:latin typeface="Arial"/>
                <a:cs typeface="Arial"/>
              </a:rPr>
              <a:t>present in human milk, are known  to have anti-adhesive properties and be capable </a:t>
            </a:r>
            <a:r>
              <a:rPr sz="2200" dirty="0">
                <a:latin typeface="Arial"/>
                <a:cs typeface="Arial"/>
              </a:rPr>
              <a:t>of </a:t>
            </a:r>
            <a:r>
              <a:rPr sz="2200" spc="-5" dirty="0">
                <a:latin typeface="Arial"/>
                <a:cs typeface="Arial"/>
              </a:rPr>
              <a:t>toxin  neutralization.</a:t>
            </a:r>
            <a:endParaRPr sz="2200">
              <a:latin typeface="Arial"/>
              <a:cs typeface="Arial"/>
            </a:endParaRPr>
          </a:p>
          <a:p>
            <a:pPr>
              <a:lnSpc>
                <a:spcPct val="100000"/>
              </a:lnSpc>
              <a:spcBef>
                <a:spcPts val="45"/>
              </a:spcBef>
              <a:buClr>
                <a:srgbClr val="FD8537"/>
              </a:buClr>
              <a:buFont typeface="Wingdings"/>
              <a:buChar char=""/>
            </a:pPr>
            <a:endParaRPr sz="3300">
              <a:latin typeface="Times New Roman"/>
              <a:cs typeface="Times New Roman"/>
            </a:endParaRPr>
          </a:p>
          <a:p>
            <a:pPr marL="287020" marR="249554" indent="-274955">
              <a:lnSpc>
                <a:spcPct val="100000"/>
              </a:lnSpc>
              <a:buClr>
                <a:srgbClr val="FD8537"/>
              </a:buClr>
              <a:buSzPct val="68181"/>
              <a:buFont typeface="Wingdings"/>
              <a:buChar char=""/>
              <a:tabLst>
                <a:tab pos="287655" algn="l"/>
              </a:tabLst>
            </a:pPr>
            <a:r>
              <a:rPr sz="2200" spc="-25" dirty="0">
                <a:latin typeface="Arial"/>
                <a:cs typeface="Arial"/>
              </a:rPr>
              <a:t>Recently, </a:t>
            </a:r>
            <a:r>
              <a:rPr sz="2200" spc="-5" dirty="0">
                <a:latin typeface="Arial"/>
                <a:cs typeface="Arial"/>
              </a:rPr>
              <a:t>a novel </a:t>
            </a:r>
            <a:r>
              <a:rPr sz="2200" spc="-15" dirty="0">
                <a:latin typeface="Arial"/>
                <a:cs typeface="Arial"/>
              </a:rPr>
              <a:t>TOS </a:t>
            </a:r>
            <a:r>
              <a:rPr sz="2200" spc="-5" dirty="0">
                <a:latin typeface="Arial"/>
                <a:cs typeface="Arial"/>
              </a:rPr>
              <a:t>mixture, which contains an  </a:t>
            </a:r>
            <a:r>
              <a:rPr sz="2200" dirty="0">
                <a:latin typeface="Arial"/>
                <a:cs typeface="Arial"/>
              </a:rPr>
              <a:t>oligosachharide </a:t>
            </a:r>
            <a:r>
              <a:rPr sz="2200" spc="-5" dirty="0">
                <a:latin typeface="Arial"/>
                <a:cs typeface="Arial"/>
              </a:rPr>
              <a:t>alpha anomeric </a:t>
            </a:r>
            <a:r>
              <a:rPr sz="2200" dirty="0">
                <a:latin typeface="Arial"/>
                <a:cs typeface="Arial"/>
              </a:rPr>
              <a:t>configuration, </a:t>
            </a:r>
            <a:r>
              <a:rPr sz="2200" spc="-5" dirty="0">
                <a:latin typeface="Arial"/>
                <a:cs typeface="Arial"/>
              </a:rPr>
              <a:t>was shown to  significatntly decrease the attachment of enteropathogenic  </a:t>
            </a:r>
            <a:r>
              <a:rPr sz="2200" i="1" spc="-5" dirty="0">
                <a:latin typeface="Arial"/>
                <a:cs typeface="Arial"/>
              </a:rPr>
              <a:t>Escherichia coli </a:t>
            </a:r>
            <a:r>
              <a:rPr sz="2200" spc="-5" dirty="0">
                <a:latin typeface="Arial"/>
                <a:cs typeface="Arial"/>
              </a:rPr>
              <a:t>(EPEC) and </a:t>
            </a:r>
            <a:r>
              <a:rPr sz="2200" i="1" spc="-5" dirty="0">
                <a:latin typeface="Arial"/>
                <a:cs typeface="Arial"/>
              </a:rPr>
              <a:t>salmonella enterica </a:t>
            </a:r>
            <a:r>
              <a:rPr sz="2200" spc="-5" dirty="0">
                <a:latin typeface="Arial"/>
                <a:cs typeface="Arial"/>
              </a:rPr>
              <a:t>serovar  Thyphimurium in</a:t>
            </a:r>
            <a:r>
              <a:rPr sz="2200" spc="50" dirty="0">
                <a:latin typeface="Arial"/>
                <a:cs typeface="Arial"/>
              </a:rPr>
              <a:t> </a:t>
            </a:r>
            <a:r>
              <a:rPr sz="2200" spc="-5" dirty="0">
                <a:latin typeface="Arial"/>
                <a:cs typeface="Arial"/>
              </a:rPr>
              <a:t>vitro.</a:t>
            </a:r>
            <a:endParaRPr sz="22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87783" y="0"/>
            <a:ext cx="0" cy="6858000"/>
          </a:xfrm>
          <a:custGeom>
            <a:avLst/>
            <a:gdLst/>
            <a:ahLst/>
            <a:cxnLst/>
            <a:rect l="l" t="t" r="r" b="b"/>
            <a:pathLst>
              <a:path h="6858000">
                <a:moveTo>
                  <a:pt x="0" y="0"/>
                </a:moveTo>
                <a:lnTo>
                  <a:pt x="0" y="6857997"/>
                </a:lnTo>
              </a:path>
            </a:pathLst>
          </a:custGeom>
          <a:ln w="34748">
            <a:solidFill>
              <a:srgbClr val="C4EAAA"/>
            </a:solidFill>
          </a:ln>
        </p:spPr>
        <p:txBody>
          <a:bodyPr wrap="square" lIns="0" tIns="0" rIns="0" bIns="0" rtlCol="0"/>
          <a:lstStyle/>
          <a:p>
            <a:endParaRPr/>
          </a:p>
        </p:txBody>
      </p:sp>
      <p:sp>
        <p:nvSpPr>
          <p:cNvPr id="4" name="object 4"/>
          <p:cNvSpPr/>
          <p:nvPr/>
        </p:nvSpPr>
        <p:spPr>
          <a:xfrm>
            <a:off x="53035" y="0"/>
            <a:ext cx="0" cy="6858000"/>
          </a:xfrm>
          <a:custGeom>
            <a:avLst/>
            <a:gdLst/>
            <a:ahLst/>
            <a:cxnLst/>
            <a:rect l="l" t="t" r="r" b="b"/>
            <a:pathLst>
              <a:path h="6858000">
                <a:moveTo>
                  <a:pt x="0" y="0"/>
                </a:moveTo>
                <a:lnTo>
                  <a:pt x="0" y="6857997"/>
                </a:lnTo>
              </a:path>
            </a:pathLst>
          </a:custGeom>
          <a:ln w="11583">
            <a:solidFill>
              <a:srgbClr val="C4EAAA"/>
            </a:solidFill>
          </a:ln>
        </p:spPr>
        <p:txBody>
          <a:bodyPr wrap="square" lIns="0" tIns="0" rIns="0" bIns="0" rtlCol="0"/>
          <a:lstStyle/>
          <a:p>
            <a:endParaRPr/>
          </a:p>
        </p:txBody>
      </p:sp>
      <p:sp>
        <p:nvSpPr>
          <p:cNvPr id="8" name="object 8"/>
          <p:cNvSpPr txBox="1"/>
          <p:nvPr/>
        </p:nvSpPr>
        <p:spPr>
          <a:xfrm>
            <a:off x="383540" y="415798"/>
            <a:ext cx="8164195" cy="5378450"/>
          </a:xfrm>
          <a:prstGeom prst="rect">
            <a:avLst/>
          </a:prstGeom>
        </p:spPr>
        <p:txBody>
          <a:bodyPr vert="horz" wrap="square" lIns="0" tIns="78740" rIns="0" bIns="0" rtlCol="0">
            <a:spAutoFit/>
          </a:bodyPr>
          <a:lstStyle/>
          <a:p>
            <a:pPr marL="286385" marR="427990" indent="-274320">
              <a:lnSpc>
                <a:spcPct val="80000"/>
              </a:lnSpc>
              <a:spcBef>
                <a:spcPts val="620"/>
              </a:spcBef>
              <a:buClr>
                <a:srgbClr val="88DB03"/>
              </a:buClr>
              <a:buSzPct val="68181"/>
              <a:buFont typeface="Wingdings"/>
              <a:buChar char=""/>
              <a:tabLst>
                <a:tab pos="287020" algn="l"/>
              </a:tabLst>
            </a:pPr>
            <a:r>
              <a:rPr sz="2200" spc="-5" dirty="0">
                <a:latin typeface="Arial"/>
                <a:cs typeface="Arial"/>
              </a:rPr>
              <a:t>In addition, immune </a:t>
            </a:r>
            <a:r>
              <a:rPr sz="2200" dirty="0">
                <a:latin typeface="Arial"/>
                <a:cs typeface="Arial"/>
              </a:rPr>
              <a:t>cells </a:t>
            </a:r>
            <a:r>
              <a:rPr sz="2200" spc="-5" dirty="0">
                <a:latin typeface="Arial"/>
                <a:cs typeface="Arial"/>
              </a:rPr>
              <a:t>also express </a:t>
            </a:r>
            <a:r>
              <a:rPr sz="2200" dirty="0">
                <a:latin typeface="Arial"/>
                <a:cs typeface="Arial"/>
              </a:rPr>
              <a:t>specific </a:t>
            </a:r>
            <a:r>
              <a:rPr sz="2200" spc="-5" dirty="0">
                <a:latin typeface="Arial"/>
                <a:cs typeface="Arial"/>
              </a:rPr>
              <a:t>carbohydrate  receptors which mediate various cellular reactions when  activated. For example, C-type receptors expressed on  phagocytic </a:t>
            </a:r>
            <a:r>
              <a:rPr sz="2200" dirty="0">
                <a:latin typeface="Arial"/>
                <a:cs typeface="Arial"/>
              </a:rPr>
              <a:t>cells.</a:t>
            </a:r>
            <a:endParaRPr sz="2200">
              <a:latin typeface="Arial"/>
              <a:cs typeface="Arial"/>
            </a:endParaRPr>
          </a:p>
          <a:p>
            <a:pPr>
              <a:lnSpc>
                <a:spcPct val="100000"/>
              </a:lnSpc>
              <a:spcBef>
                <a:spcPts val="25"/>
              </a:spcBef>
              <a:buClr>
                <a:srgbClr val="88DB03"/>
              </a:buClr>
              <a:buFont typeface="Wingdings"/>
              <a:buChar char=""/>
            </a:pPr>
            <a:endParaRPr sz="2850">
              <a:latin typeface="Times New Roman"/>
              <a:cs typeface="Times New Roman"/>
            </a:endParaRPr>
          </a:p>
          <a:p>
            <a:pPr marL="286385" marR="346075" indent="-274320">
              <a:lnSpc>
                <a:spcPts val="2110"/>
              </a:lnSpc>
              <a:buClr>
                <a:srgbClr val="88DB03"/>
              </a:buClr>
              <a:buSzPct val="68181"/>
              <a:buFont typeface="Wingdings"/>
              <a:buChar char=""/>
              <a:tabLst>
                <a:tab pos="287020" algn="l"/>
              </a:tabLst>
            </a:pPr>
            <a:r>
              <a:rPr sz="2200" spc="-5" dirty="0">
                <a:latin typeface="Arial"/>
                <a:cs typeface="Arial"/>
              </a:rPr>
              <a:t>It </a:t>
            </a:r>
            <a:r>
              <a:rPr sz="2200" dirty="0">
                <a:latin typeface="Arial"/>
                <a:cs typeface="Arial"/>
              </a:rPr>
              <a:t>is </a:t>
            </a:r>
            <a:r>
              <a:rPr sz="2200" spc="-5" dirty="0">
                <a:latin typeface="Arial"/>
                <a:cs typeface="Arial"/>
              </a:rPr>
              <a:t>hypothesised that carbohydrate moieties on the prebiotic  may interact with receptors on immune</a:t>
            </a:r>
            <a:r>
              <a:rPr sz="2200" spc="105" dirty="0">
                <a:latin typeface="Arial"/>
                <a:cs typeface="Arial"/>
              </a:rPr>
              <a:t> </a:t>
            </a:r>
            <a:r>
              <a:rPr sz="2200" dirty="0">
                <a:latin typeface="Arial"/>
                <a:cs typeface="Arial"/>
              </a:rPr>
              <a:t>cells.</a:t>
            </a:r>
            <a:endParaRPr sz="2200">
              <a:latin typeface="Arial"/>
              <a:cs typeface="Arial"/>
            </a:endParaRPr>
          </a:p>
          <a:p>
            <a:pPr>
              <a:lnSpc>
                <a:spcPct val="100000"/>
              </a:lnSpc>
              <a:spcBef>
                <a:spcPts val="55"/>
              </a:spcBef>
              <a:buClr>
                <a:srgbClr val="88DB03"/>
              </a:buClr>
              <a:buFont typeface="Wingdings"/>
              <a:buChar char=""/>
            </a:pPr>
            <a:endParaRPr sz="2850">
              <a:latin typeface="Times New Roman"/>
              <a:cs typeface="Times New Roman"/>
            </a:endParaRPr>
          </a:p>
          <a:p>
            <a:pPr marL="286385" marR="528955" indent="-274320">
              <a:lnSpc>
                <a:spcPct val="80000"/>
              </a:lnSpc>
              <a:buClr>
                <a:srgbClr val="88DB03"/>
              </a:buClr>
              <a:buSzPct val="68181"/>
              <a:buFont typeface="Wingdings"/>
              <a:buChar char=""/>
              <a:tabLst>
                <a:tab pos="287020" algn="l"/>
              </a:tabLst>
            </a:pPr>
            <a:r>
              <a:rPr sz="2200" spc="-5" dirty="0">
                <a:latin typeface="Arial"/>
                <a:cs typeface="Arial"/>
              </a:rPr>
              <a:t>Although a </a:t>
            </a:r>
            <a:r>
              <a:rPr sz="2200" dirty="0">
                <a:latin typeface="Arial"/>
                <a:cs typeface="Arial"/>
              </a:rPr>
              <a:t>specific </a:t>
            </a:r>
            <a:r>
              <a:rPr sz="2200" spc="-5" dirty="0">
                <a:latin typeface="Arial"/>
                <a:cs typeface="Arial"/>
              </a:rPr>
              <a:t>fructose receptor has not yet been  identified, receptors for </a:t>
            </a:r>
            <a:r>
              <a:rPr sz="2200" dirty="0">
                <a:latin typeface="Arial"/>
                <a:cs typeface="Arial"/>
              </a:rPr>
              <a:t>b-glucan </a:t>
            </a:r>
            <a:r>
              <a:rPr sz="2200" spc="-5" dirty="0">
                <a:latin typeface="Arial"/>
                <a:cs typeface="Arial"/>
              </a:rPr>
              <a:t>and mannose have been  identified on immune </a:t>
            </a:r>
            <a:r>
              <a:rPr sz="2200" dirty="0">
                <a:latin typeface="Arial"/>
                <a:cs typeface="Arial"/>
              </a:rPr>
              <a:t>cells, </a:t>
            </a:r>
            <a:r>
              <a:rPr sz="2200" spc="-5" dirty="0">
                <a:latin typeface="Arial"/>
                <a:cs typeface="Arial"/>
              </a:rPr>
              <a:t>and in vitro, fructose has been  shown to alter </a:t>
            </a:r>
            <a:r>
              <a:rPr sz="2200" dirty="0">
                <a:latin typeface="Arial"/>
                <a:cs typeface="Arial"/>
              </a:rPr>
              <a:t>non-opsonic </a:t>
            </a:r>
            <a:r>
              <a:rPr sz="2200" spc="-5" dirty="0">
                <a:latin typeface="Arial"/>
                <a:cs typeface="Arial"/>
              </a:rPr>
              <a:t>phagocytosis, suggesting that a  receptor for fructose on immune </a:t>
            </a:r>
            <a:r>
              <a:rPr sz="2200" dirty="0">
                <a:latin typeface="Arial"/>
                <a:cs typeface="Arial"/>
              </a:rPr>
              <a:t>cells </a:t>
            </a:r>
            <a:r>
              <a:rPr sz="2200" spc="-10" dirty="0">
                <a:latin typeface="Arial"/>
                <a:cs typeface="Arial"/>
              </a:rPr>
              <a:t>may</a:t>
            </a:r>
            <a:r>
              <a:rPr sz="2200" spc="105" dirty="0">
                <a:latin typeface="Arial"/>
                <a:cs typeface="Arial"/>
              </a:rPr>
              <a:t> </a:t>
            </a:r>
            <a:r>
              <a:rPr sz="2200" dirty="0">
                <a:latin typeface="Arial"/>
                <a:cs typeface="Arial"/>
              </a:rPr>
              <a:t>exist.</a:t>
            </a:r>
            <a:endParaRPr sz="2200">
              <a:latin typeface="Arial"/>
              <a:cs typeface="Arial"/>
            </a:endParaRPr>
          </a:p>
          <a:p>
            <a:pPr>
              <a:lnSpc>
                <a:spcPct val="100000"/>
              </a:lnSpc>
              <a:spcBef>
                <a:spcPts val="35"/>
              </a:spcBef>
              <a:buClr>
                <a:srgbClr val="88DB03"/>
              </a:buClr>
              <a:buFont typeface="Wingdings"/>
              <a:buChar char=""/>
            </a:pPr>
            <a:endParaRPr sz="2850">
              <a:latin typeface="Times New Roman"/>
              <a:cs typeface="Times New Roman"/>
            </a:endParaRPr>
          </a:p>
          <a:p>
            <a:pPr marL="286385" marR="5080" indent="-274320">
              <a:lnSpc>
                <a:spcPct val="80000"/>
              </a:lnSpc>
              <a:buClr>
                <a:srgbClr val="88DB03"/>
              </a:buClr>
              <a:buSzPct val="68181"/>
              <a:buFont typeface="Wingdings"/>
              <a:buChar char=""/>
              <a:tabLst>
                <a:tab pos="287020" algn="l"/>
              </a:tabLst>
            </a:pPr>
            <a:r>
              <a:rPr sz="2200" spc="-5" dirty="0">
                <a:latin typeface="Arial"/>
                <a:cs typeface="Arial"/>
              </a:rPr>
              <a:t>In </a:t>
            </a:r>
            <a:r>
              <a:rPr sz="2200" dirty="0">
                <a:latin typeface="Arial"/>
                <a:cs typeface="Arial"/>
              </a:rPr>
              <a:t>addition, </a:t>
            </a:r>
            <a:r>
              <a:rPr sz="2200" spc="-5" dirty="0">
                <a:latin typeface="Arial"/>
                <a:cs typeface="Arial"/>
              </a:rPr>
              <a:t>some </a:t>
            </a:r>
            <a:r>
              <a:rPr sz="2200" dirty="0">
                <a:latin typeface="Arial"/>
                <a:cs typeface="Arial"/>
              </a:rPr>
              <a:t>oligosaccharides, </a:t>
            </a:r>
            <a:r>
              <a:rPr sz="2200" spc="-5" dirty="0">
                <a:latin typeface="Arial"/>
                <a:cs typeface="Arial"/>
              </a:rPr>
              <a:t>for example </a:t>
            </a:r>
            <a:r>
              <a:rPr sz="2200" spc="-85" dirty="0">
                <a:latin typeface="Arial"/>
                <a:cs typeface="Arial"/>
              </a:rPr>
              <a:t>OF, </a:t>
            </a:r>
            <a:r>
              <a:rPr sz="2200" spc="-5" dirty="0">
                <a:latin typeface="Arial"/>
                <a:cs typeface="Arial"/>
              </a:rPr>
              <a:t>can </a:t>
            </a:r>
            <a:r>
              <a:rPr sz="2200" dirty="0">
                <a:latin typeface="Arial"/>
                <a:cs typeface="Arial"/>
              </a:rPr>
              <a:t>bind </a:t>
            </a:r>
            <a:r>
              <a:rPr sz="2200" spc="-5" dirty="0">
                <a:latin typeface="Arial"/>
                <a:cs typeface="Arial"/>
              </a:rPr>
              <a:t>to  receptors on pathogenic bacteria and prevent them from  attaching to this same sugar on the epithelial membrane, thus  preventing</a:t>
            </a:r>
            <a:r>
              <a:rPr sz="2200" spc="5" dirty="0">
                <a:latin typeface="Arial"/>
                <a:cs typeface="Arial"/>
              </a:rPr>
              <a:t> </a:t>
            </a:r>
            <a:r>
              <a:rPr sz="2200" spc="-5" dirty="0">
                <a:latin typeface="Arial"/>
                <a:cs typeface="Arial"/>
              </a:rPr>
              <a:t>adherence.</a:t>
            </a:r>
            <a:endParaRPr sz="220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535940" y="467994"/>
            <a:ext cx="2757170" cy="726440"/>
          </a:xfrm>
          <a:prstGeom prst="rect">
            <a:avLst/>
          </a:prstGeom>
        </p:spPr>
        <p:txBody>
          <a:bodyPr vert="horz" wrap="square" lIns="0" tIns="12065" rIns="0" bIns="0" rtlCol="0">
            <a:spAutoFit/>
          </a:bodyPr>
          <a:lstStyle/>
          <a:p>
            <a:pPr marL="12700">
              <a:lnSpc>
                <a:spcPct val="100000"/>
              </a:lnSpc>
              <a:spcBef>
                <a:spcPts val="95"/>
              </a:spcBef>
            </a:pPr>
            <a:r>
              <a:rPr sz="4600" b="1" spc="-190" dirty="0">
                <a:solidFill>
                  <a:srgbClr val="6F2F9F"/>
                </a:solidFill>
                <a:latin typeface="Cambria"/>
                <a:cs typeface="Cambria"/>
              </a:rPr>
              <a:t>R</a:t>
            </a:r>
            <a:r>
              <a:rPr sz="4600" b="1" spc="-105" dirty="0">
                <a:solidFill>
                  <a:srgbClr val="6F2F9F"/>
                </a:solidFill>
                <a:latin typeface="Cambria"/>
                <a:cs typeface="Cambria"/>
              </a:rPr>
              <a:t>efe</a:t>
            </a:r>
            <a:r>
              <a:rPr sz="4600" b="1" spc="-170" dirty="0">
                <a:solidFill>
                  <a:srgbClr val="6F2F9F"/>
                </a:solidFill>
                <a:latin typeface="Cambria"/>
                <a:cs typeface="Cambria"/>
              </a:rPr>
              <a:t>r</a:t>
            </a:r>
            <a:r>
              <a:rPr sz="4600" b="1" spc="-105" dirty="0">
                <a:solidFill>
                  <a:srgbClr val="6F2F9F"/>
                </a:solidFill>
                <a:latin typeface="Cambria"/>
                <a:cs typeface="Cambria"/>
              </a:rPr>
              <a:t>e</a:t>
            </a:r>
            <a:r>
              <a:rPr sz="4600" b="1" spc="-100" dirty="0">
                <a:solidFill>
                  <a:srgbClr val="6F2F9F"/>
                </a:solidFill>
                <a:latin typeface="Cambria"/>
                <a:cs typeface="Cambria"/>
              </a:rPr>
              <a:t>n</a:t>
            </a:r>
            <a:r>
              <a:rPr sz="4600" b="1" spc="-120" dirty="0">
                <a:solidFill>
                  <a:srgbClr val="6F2F9F"/>
                </a:solidFill>
                <a:latin typeface="Cambria"/>
                <a:cs typeface="Cambria"/>
              </a:rPr>
              <a:t>ce</a:t>
            </a:r>
            <a:r>
              <a:rPr sz="4600" spc="-5" dirty="0">
                <a:solidFill>
                  <a:srgbClr val="6F2F9F"/>
                </a:solidFill>
                <a:latin typeface="Cambria"/>
                <a:cs typeface="Cambria"/>
              </a:rPr>
              <a:t>:</a:t>
            </a:r>
            <a:endParaRPr sz="4600">
              <a:latin typeface="Cambria"/>
              <a:cs typeface="Cambria"/>
            </a:endParaRPr>
          </a:p>
        </p:txBody>
      </p:sp>
      <p:sp>
        <p:nvSpPr>
          <p:cNvPr id="7" name="object 7"/>
          <p:cNvSpPr txBox="1"/>
          <p:nvPr/>
        </p:nvSpPr>
        <p:spPr>
          <a:xfrm>
            <a:off x="535940" y="1569465"/>
            <a:ext cx="7427595" cy="4635500"/>
          </a:xfrm>
          <a:prstGeom prst="rect">
            <a:avLst/>
          </a:prstGeom>
        </p:spPr>
        <p:txBody>
          <a:bodyPr vert="horz" wrap="square" lIns="0" tIns="12700" rIns="0" bIns="0" rtlCol="0">
            <a:spAutoFit/>
          </a:bodyPr>
          <a:lstStyle/>
          <a:p>
            <a:pPr marR="6268720" algn="r">
              <a:lnSpc>
                <a:spcPct val="100000"/>
              </a:lnSpc>
              <a:spcBef>
                <a:spcPts val="100"/>
              </a:spcBef>
            </a:pPr>
            <a:r>
              <a:rPr sz="1800" b="1" spc="-5" dirty="0">
                <a:latin typeface="Calibri"/>
                <a:cs typeface="Calibri"/>
              </a:rPr>
              <a:t>TEXT</a:t>
            </a:r>
            <a:r>
              <a:rPr sz="1800" b="1" spc="-105" dirty="0">
                <a:latin typeface="Calibri"/>
                <a:cs typeface="Calibri"/>
              </a:rPr>
              <a:t> </a:t>
            </a:r>
            <a:r>
              <a:rPr sz="1800" b="1" spc="-5" dirty="0">
                <a:latin typeface="Calibri"/>
                <a:cs typeface="Calibri"/>
              </a:rPr>
              <a:t>BOOK:</a:t>
            </a:r>
            <a:endParaRPr sz="1800">
              <a:latin typeface="Calibri"/>
              <a:cs typeface="Calibri"/>
            </a:endParaRPr>
          </a:p>
          <a:p>
            <a:pPr marL="355600" indent="-229235">
              <a:lnSpc>
                <a:spcPts val="1945"/>
              </a:lnSpc>
              <a:buClr>
                <a:srgbClr val="88DB03"/>
              </a:buClr>
              <a:buFont typeface="Arial"/>
              <a:buChar char="•"/>
              <a:tabLst>
                <a:tab pos="355600" algn="l"/>
                <a:tab pos="356235" algn="l"/>
              </a:tabLst>
            </a:pPr>
            <a:r>
              <a:rPr sz="1800" dirty="0">
                <a:latin typeface="Calibri"/>
                <a:cs typeface="Calibri"/>
              </a:rPr>
              <a:t>Gary B. </a:t>
            </a:r>
            <a:r>
              <a:rPr sz="1800" spc="-5" dirty="0">
                <a:latin typeface="Calibri"/>
                <a:cs typeface="Calibri"/>
              </a:rPr>
              <a:t>Huffnagle, Mairi </a:t>
            </a:r>
            <a:r>
              <a:rPr sz="1800" spc="-30" dirty="0">
                <a:latin typeface="Calibri"/>
                <a:cs typeface="Calibri"/>
              </a:rPr>
              <a:t>Noverr, </a:t>
            </a:r>
            <a:r>
              <a:rPr sz="1800" spc="-5" dirty="0">
                <a:latin typeface="Calibri"/>
                <a:cs typeface="Calibri"/>
              </a:rPr>
              <a:t>2008, </a:t>
            </a:r>
            <a:r>
              <a:rPr sz="1800" b="1" spc="-5" dirty="0">
                <a:latin typeface="Calibri"/>
                <a:cs typeface="Calibri"/>
              </a:rPr>
              <a:t>GI Microbiota </a:t>
            </a:r>
            <a:r>
              <a:rPr sz="1800" b="1" dirty="0">
                <a:latin typeface="Calibri"/>
                <a:cs typeface="Calibri"/>
              </a:rPr>
              <a:t>and </a:t>
            </a:r>
            <a:r>
              <a:rPr sz="1800" b="1" spc="-10" dirty="0">
                <a:latin typeface="Calibri"/>
                <a:cs typeface="Calibri"/>
              </a:rPr>
              <a:t>Regulation </a:t>
            </a:r>
            <a:r>
              <a:rPr sz="1800" b="1" dirty="0">
                <a:latin typeface="Calibri"/>
                <a:cs typeface="Calibri"/>
              </a:rPr>
              <a:t>of</a:t>
            </a:r>
            <a:r>
              <a:rPr sz="1800" b="1" spc="25" dirty="0">
                <a:latin typeface="Calibri"/>
                <a:cs typeface="Calibri"/>
              </a:rPr>
              <a:t> </a:t>
            </a:r>
            <a:r>
              <a:rPr sz="1800" b="1" dirty="0">
                <a:latin typeface="Calibri"/>
                <a:cs typeface="Calibri"/>
              </a:rPr>
              <a:t>the</a:t>
            </a:r>
            <a:endParaRPr sz="1800">
              <a:latin typeface="Calibri"/>
              <a:cs typeface="Calibri"/>
            </a:endParaRPr>
          </a:p>
          <a:p>
            <a:pPr marL="355600">
              <a:lnSpc>
                <a:spcPts val="1945"/>
              </a:lnSpc>
            </a:pPr>
            <a:r>
              <a:rPr sz="1800" b="1" dirty="0">
                <a:latin typeface="Calibri"/>
                <a:cs typeface="Calibri"/>
              </a:rPr>
              <a:t>Immune </a:t>
            </a:r>
            <a:r>
              <a:rPr sz="1800" b="1" spc="-15" dirty="0">
                <a:latin typeface="Calibri"/>
                <a:cs typeface="Calibri"/>
              </a:rPr>
              <a:t>System</a:t>
            </a:r>
            <a:r>
              <a:rPr sz="1800" spc="-15" dirty="0">
                <a:latin typeface="Calibri"/>
                <a:cs typeface="Calibri"/>
              </a:rPr>
              <a:t>,</a:t>
            </a:r>
            <a:r>
              <a:rPr sz="1800" spc="-55" dirty="0">
                <a:latin typeface="Calibri"/>
                <a:cs typeface="Calibri"/>
              </a:rPr>
              <a:t> </a:t>
            </a:r>
            <a:r>
              <a:rPr sz="1800" spc="-25" dirty="0">
                <a:latin typeface="Calibri"/>
                <a:cs typeface="Calibri"/>
              </a:rPr>
              <a:t>springer.</a:t>
            </a:r>
            <a:endParaRPr sz="1800">
              <a:latin typeface="Calibri"/>
              <a:cs typeface="Calibri"/>
            </a:endParaRPr>
          </a:p>
          <a:p>
            <a:pPr marR="6227445" algn="r">
              <a:lnSpc>
                <a:spcPct val="100000"/>
              </a:lnSpc>
            </a:pPr>
            <a:r>
              <a:rPr sz="1800" b="1" spc="-5" dirty="0">
                <a:latin typeface="Calibri"/>
                <a:cs typeface="Calibri"/>
              </a:rPr>
              <a:t>JOU</a:t>
            </a:r>
            <a:r>
              <a:rPr sz="1800" b="1" spc="-10" dirty="0">
                <a:latin typeface="Calibri"/>
                <a:cs typeface="Calibri"/>
              </a:rPr>
              <a:t>R</a:t>
            </a:r>
            <a:r>
              <a:rPr sz="1800" b="1" dirty="0">
                <a:latin typeface="Calibri"/>
                <a:cs typeface="Calibri"/>
              </a:rPr>
              <a:t>NALS:</a:t>
            </a:r>
            <a:endParaRPr sz="1800">
              <a:latin typeface="Calibri"/>
              <a:cs typeface="Calibri"/>
            </a:endParaRPr>
          </a:p>
          <a:p>
            <a:pPr marL="355600" marR="160655" indent="-229235">
              <a:lnSpc>
                <a:spcPct val="80000"/>
              </a:lnSpc>
              <a:spcBef>
                <a:spcPts val="430"/>
              </a:spcBef>
              <a:buClr>
                <a:srgbClr val="88DB03"/>
              </a:buClr>
              <a:buFont typeface="Arial"/>
              <a:buChar char="•"/>
              <a:tabLst>
                <a:tab pos="355600" algn="l"/>
                <a:tab pos="356235" algn="l"/>
              </a:tabLst>
            </a:pPr>
            <a:r>
              <a:rPr sz="1800" spc="-5" dirty="0">
                <a:latin typeface="Calibri"/>
                <a:cs typeface="Calibri"/>
              </a:rPr>
              <a:t>Bourgot,CL, Stéphanie </a:t>
            </a:r>
            <a:r>
              <a:rPr sz="1800" spc="-10" dirty="0">
                <a:latin typeface="Calibri"/>
                <a:cs typeface="Calibri"/>
              </a:rPr>
              <a:t>Ferret-Bernard, Laurence </a:t>
            </a:r>
            <a:r>
              <a:rPr sz="1800" spc="-5" dirty="0">
                <a:latin typeface="Calibri"/>
                <a:cs typeface="Calibri"/>
              </a:rPr>
              <a:t>Le </a:t>
            </a:r>
            <a:r>
              <a:rPr sz="1800" dirty="0">
                <a:latin typeface="Calibri"/>
                <a:cs typeface="Calibri"/>
              </a:rPr>
              <a:t>Normand, </a:t>
            </a:r>
            <a:r>
              <a:rPr sz="1800" spc="-15" dirty="0">
                <a:latin typeface="Calibri"/>
                <a:cs typeface="Calibri"/>
              </a:rPr>
              <a:t>Gérard  </a:t>
            </a:r>
            <a:r>
              <a:rPr sz="1800" spc="-30" dirty="0">
                <a:latin typeface="Calibri"/>
                <a:cs typeface="Calibri"/>
              </a:rPr>
              <a:t>Savary, </a:t>
            </a:r>
            <a:r>
              <a:rPr sz="1800" spc="-5" dirty="0">
                <a:latin typeface="Calibri"/>
                <a:cs typeface="Calibri"/>
              </a:rPr>
              <a:t>Enrique Menendez-Aparicio, Sophie Blat, Emmanuelle </a:t>
            </a:r>
            <a:r>
              <a:rPr sz="1800" dirty="0">
                <a:latin typeface="Calibri"/>
                <a:cs typeface="Calibri"/>
              </a:rPr>
              <a:t>Appert-  </a:t>
            </a:r>
            <a:r>
              <a:rPr sz="1800" spc="-5" dirty="0">
                <a:latin typeface="Calibri"/>
                <a:cs typeface="Calibri"/>
              </a:rPr>
              <a:t>Bossard, Frédérique Respondek, </a:t>
            </a:r>
            <a:r>
              <a:rPr sz="1800" dirty="0">
                <a:latin typeface="Calibri"/>
                <a:cs typeface="Calibri"/>
              </a:rPr>
              <a:t>Isabelle </a:t>
            </a:r>
            <a:r>
              <a:rPr sz="1800" spc="-5" dirty="0">
                <a:latin typeface="Calibri"/>
                <a:cs typeface="Calibri"/>
              </a:rPr>
              <a:t>Le </a:t>
            </a:r>
            <a:r>
              <a:rPr sz="1800" spc="-10" dirty="0">
                <a:latin typeface="Calibri"/>
                <a:cs typeface="Calibri"/>
              </a:rPr>
              <a:t>Huërou-Luron, </a:t>
            </a:r>
            <a:r>
              <a:rPr sz="1800" dirty="0">
                <a:latin typeface="Calibri"/>
                <a:cs typeface="Calibri"/>
              </a:rPr>
              <a:t>2014, </a:t>
            </a:r>
            <a:r>
              <a:rPr sz="1800" spc="-10" dirty="0">
                <a:latin typeface="Calibri"/>
                <a:cs typeface="Calibri"/>
              </a:rPr>
              <a:t>Maternal  </a:t>
            </a:r>
            <a:r>
              <a:rPr sz="1800" spc="-5" dirty="0">
                <a:latin typeface="Calibri"/>
                <a:cs typeface="Calibri"/>
              </a:rPr>
              <a:t>short-chain </a:t>
            </a:r>
            <a:r>
              <a:rPr sz="1800" spc="-10" dirty="0">
                <a:latin typeface="Calibri"/>
                <a:cs typeface="Calibri"/>
              </a:rPr>
              <a:t>fructooligosaccharide supplementation </a:t>
            </a:r>
            <a:r>
              <a:rPr sz="1800" spc="-5" dirty="0">
                <a:latin typeface="Calibri"/>
                <a:cs typeface="Calibri"/>
              </a:rPr>
              <a:t>influences </a:t>
            </a:r>
            <a:r>
              <a:rPr sz="1800" spc="-10" dirty="0">
                <a:latin typeface="Calibri"/>
                <a:cs typeface="Calibri"/>
              </a:rPr>
              <a:t>intestinal  </a:t>
            </a:r>
            <a:r>
              <a:rPr sz="1800" spc="-5" dirty="0">
                <a:latin typeface="Calibri"/>
                <a:cs typeface="Calibri"/>
              </a:rPr>
              <a:t>immune </a:t>
            </a:r>
            <a:r>
              <a:rPr sz="1800" spc="-20" dirty="0">
                <a:latin typeface="Calibri"/>
                <a:cs typeface="Calibri"/>
              </a:rPr>
              <a:t>system </a:t>
            </a:r>
            <a:r>
              <a:rPr sz="1800" spc="-10" dirty="0">
                <a:latin typeface="Calibri"/>
                <a:cs typeface="Calibri"/>
              </a:rPr>
              <a:t>maturation </a:t>
            </a:r>
            <a:r>
              <a:rPr sz="1800" dirty="0">
                <a:latin typeface="Calibri"/>
                <a:cs typeface="Calibri"/>
              </a:rPr>
              <a:t>in </a:t>
            </a:r>
            <a:r>
              <a:rPr sz="1800" spc="-5" dirty="0">
                <a:latin typeface="Calibri"/>
                <a:cs typeface="Calibri"/>
              </a:rPr>
              <a:t>piglets. PLoS ONE. 9(9): </a:t>
            </a:r>
            <a:r>
              <a:rPr sz="1800" dirty="0">
                <a:latin typeface="Calibri"/>
                <a:cs typeface="Calibri"/>
              </a:rPr>
              <a:t>pp</a:t>
            </a:r>
            <a:r>
              <a:rPr sz="1800" spc="114" dirty="0">
                <a:latin typeface="Calibri"/>
                <a:cs typeface="Calibri"/>
              </a:rPr>
              <a:t> </a:t>
            </a:r>
            <a:r>
              <a:rPr sz="1800" dirty="0">
                <a:latin typeface="Calibri"/>
                <a:cs typeface="Calibri"/>
              </a:rPr>
              <a:t>e107508.</a:t>
            </a:r>
            <a:endParaRPr sz="1800">
              <a:latin typeface="Calibri"/>
              <a:cs typeface="Calibri"/>
            </a:endParaRPr>
          </a:p>
          <a:p>
            <a:pPr marL="355600" marR="33655" indent="-229235">
              <a:lnSpc>
                <a:spcPts val="1730"/>
              </a:lnSpc>
              <a:spcBef>
                <a:spcPts val="415"/>
              </a:spcBef>
              <a:buClr>
                <a:srgbClr val="88DB03"/>
              </a:buClr>
              <a:buFont typeface="Arial"/>
              <a:buChar char="•"/>
              <a:tabLst>
                <a:tab pos="355600" algn="l"/>
                <a:tab pos="356235" algn="l"/>
              </a:tabLst>
            </a:pPr>
            <a:r>
              <a:rPr sz="1800" spc="-5" dirty="0">
                <a:latin typeface="Calibri"/>
                <a:cs typeface="Calibri"/>
              </a:rPr>
              <a:t>Field CJ, McBurney </a:t>
            </a:r>
            <a:r>
              <a:rPr sz="1800" dirty="0">
                <a:latin typeface="Calibri"/>
                <a:cs typeface="Calibri"/>
              </a:rPr>
              <a:t>MI, Massimino </a:t>
            </a:r>
            <a:r>
              <a:rPr sz="1800" spc="-5" dirty="0">
                <a:latin typeface="Calibri"/>
                <a:cs typeface="Calibri"/>
              </a:rPr>
              <a:t>S, </a:t>
            </a:r>
            <a:r>
              <a:rPr sz="1800" spc="-15" dirty="0">
                <a:latin typeface="Calibri"/>
                <a:cs typeface="Calibri"/>
              </a:rPr>
              <a:t>Hayek </a:t>
            </a:r>
            <a:r>
              <a:rPr sz="1800" dirty="0">
                <a:latin typeface="Calibri"/>
                <a:cs typeface="Calibri"/>
              </a:rPr>
              <a:t>MG &amp; </a:t>
            </a:r>
            <a:r>
              <a:rPr sz="1800" spc="-10" dirty="0">
                <a:latin typeface="Calibri"/>
                <a:cs typeface="Calibri"/>
              </a:rPr>
              <a:t>Sunvold </a:t>
            </a:r>
            <a:r>
              <a:rPr sz="1800" dirty="0">
                <a:latin typeface="Calibri"/>
                <a:cs typeface="Calibri"/>
              </a:rPr>
              <a:t>GD </a:t>
            </a:r>
            <a:r>
              <a:rPr sz="1800" spc="-5" dirty="0">
                <a:latin typeface="Calibri"/>
                <a:cs typeface="Calibri"/>
              </a:rPr>
              <a:t>(1999) The  </a:t>
            </a:r>
            <a:r>
              <a:rPr sz="1800" spc="-10" dirty="0">
                <a:latin typeface="Calibri"/>
                <a:cs typeface="Calibri"/>
              </a:rPr>
              <a:t>fermentable </a:t>
            </a:r>
            <a:r>
              <a:rPr sz="1800" spc="-5" dirty="0">
                <a:latin typeface="Calibri"/>
                <a:cs typeface="Calibri"/>
              </a:rPr>
              <a:t>fiber </a:t>
            </a:r>
            <a:r>
              <a:rPr sz="1800" spc="-10" dirty="0">
                <a:latin typeface="Calibri"/>
                <a:cs typeface="Calibri"/>
              </a:rPr>
              <a:t>content </a:t>
            </a:r>
            <a:r>
              <a:rPr sz="1800" spc="-5" dirty="0">
                <a:latin typeface="Calibri"/>
                <a:cs typeface="Calibri"/>
              </a:rPr>
              <a:t>of </a:t>
            </a:r>
            <a:r>
              <a:rPr sz="1800" dirty="0">
                <a:latin typeface="Calibri"/>
                <a:cs typeface="Calibri"/>
              </a:rPr>
              <a:t>the </a:t>
            </a:r>
            <a:r>
              <a:rPr sz="1800" spc="-5" dirty="0">
                <a:latin typeface="Calibri"/>
                <a:cs typeface="Calibri"/>
              </a:rPr>
              <a:t>diet </a:t>
            </a:r>
            <a:r>
              <a:rPr sz="1800" spc="-15" dirty="0">
                <a:latin typeface="Calibri"/>
                <a:cs typeface="Calibri"/>
              </a:rPr>
              <a:t>alters </a:t>
            </a:r>
            <a:r>
              <a:rPr sz="1800" dirty="0">
                <a:latin typeface="Calibri"/>
                <a:cs typeface="Calibri"/>
              </a:rPr>
              <a:t>the </a:t>
            </a:r>
            <a:r>
              <a:rPr sz="1800" spc="-5" dirty="0">
                <a:latin typeface="Calibri"/>
                <a:cs typeface="Calibri"/>
              </a:rPr>
              <a:t>function </a:t>
            </a:r>
            <a:r>
              <a:rPr sz="1800" dirty="0">
                <a:latin typeface="Calibri"/>
                <a:cs typeface="Calibri"/>
              </a:rPr>
              <a:t>and </a:t>
            </a:r>
            <a:r>
              <a:rPr sz="1800" spc="-10" dirty="0">
                <a:latin typeface="Calibri"/>
                <a:cs typeface="Calibri"/>
              </a:rPr>
              <a:t>composition </a:t>
            </a:r>
            <a:r>
              <a:rPr sz="1800" spc="-5" dirty="0">
                <a:latin typeface="Calibri"/>
                <a:cs typeface="Calibri"/>
              </a:rPr>
              <a:t>of  canine </a:t>
            </a:r>
            <a:r>
              <a:rPr sz="1800" dirty="0">
                <a:latin typeface="Calibri"/>
                <a:cs typeface="Calibri"/>
              </a:rPr>
              <a:t>gut </a:t>
            </a:r>
            <a:r>
              <a:rPr sz="1800" spc="-10" dirty="0">
                <a:latin typeface="Calibri"/>
                <a:cs typeface="Calibri"/>
              </a:rPr>
              <a:t>associated </a:t>
            </a:r>
            <a:r>
              <a:rPr sz="1800" dirty="0">
                <a:latin typeface="Calibri"/>
                <a:cs typeface="Calibri"/>
              </a:rPr>
              <a:t>lymphoid</a:t>
            </a:r>
            <a:r>
              <a:rPr sz="1800" spc="40" dirty="0">
                <a:latin typeface="Calibri"/>
                <a:cs typeface="Calibri"/>
              </a:rPr>
              <a:t> </a:t>
            </a:r>
            <a:r>
              <a:rPr sz="1800" spc="-5" dirty="0">
                <a:latin typeface="Calibri"/>
                <a:cs typeface="Calibri"/>
              </a:rPr>
              <a:t>tissue.</a:t>
            </a:r>
            <a:endParaRPr sz="1800">
              <a:latin typeface="Calibri"/>
              <a:cs typeface="Calibri"/>
            </a:endParaRPr>
          </a:p>
          <a:p>
            <a:pPr marL="355600" indent="-229235">
              <a:lnSpc>
                <a:spcPct val="100000"/>
              </a:lnSpc>
              <a:spcBef>
                <a:spcPts val="10"/>
              </a:spcBef>
              <a:buClr>
                <a:srgbClr val="88DB03"/>
              </a:buClr>
              <a:buFont typeface="Arial"/>
              <a:buChar char="•"/>
              <a:tabLst>
                <a:tab pos="355600" algn="l"/>
                <a:tab pos="356235" algn="l"/>
              </a:tabLst>
            </a:pPr>
            <a:r>
              <a:rPr sz="1800" spc="-15" dirty="0">
                <a:latin typeface="Calibri"/>
                <a:cs typeface="Calibri"/>
              </a:rPr>
              <a:t>Veterinary </a:t>
            </a:r>
            <a:r>
              <a:rPr sz="1800" spc="-5" dirty="0">
                <a:latin typeface="Calibri"/>
                <a:cs typeface="Calibri"/>
              </a:rPr>
              <a:t>Immunology </a:t>
            </a:r>
            <a:r>
              <a:rPr sz="1800" dirty="0">
                <a:latin typeface="Calibri"/>
                <a:cs typeface="Calibri"/>
              </a:rPr>
              <a:t>and </a:t>
            </a:r>
            <a:r>
              <a:rPr sz="1800" spc="-5" dirty="0">
                <a:latin typeface="Calibri"/>
                <a:cs typeface="Calibri"/>
              </a:rPr>
              <a:t>Immunopathology72, </a:t>
            </a:r>
            <a:r>
              <a:rPr sz="1800" spc="5" dirty="0">
                <a:latin typeface="Calibri"/>
                <a:cs typeface="Calibri"/>
              </a:rPr>
              <a:t>325–</a:t>
            </a:r>
            <a:r>
              <a:rPr sz="1800" spc="55" dirty="0">
                <a:latin typeface="Calibri"/>
                <a:cs typeface="Calibri"/>
              </a:rPr>
              <a:t> </a:t>
            </a:r>
            <a:r>
              <a:rPr sz="1800" spc="-5" dirty="0">
                <a:latin typeface="Calibri"/>
                <a:cs typeface="Calibri"/>
              </a:rPr>
              <a:t>341</a:t>
            </a:r>
            <a:endParaRPr sz="1800">
              <a:latin typeface="Calibri"/>
              <a:cs typeface="Calibri"/>
            </a:endParaRPr>
          </a:p>
          <a:p>
            <a:pPr marL="355600" marR="5080" indent="-229235">
              <a:lnSpc>
                <a:spcPct val="80100"/>
              </a:lnSpc>
              <a:spcBef>
                <a:spcPts val="430"/>
              </a:spcBef>
              <a:buClr>
                <a:srgbClr val="88DB03"/>
              </a:buClr>
              <a:buFont typeface="Arial"/>
              <a:buChar char="•"/>
              <a:tabLst>
                <a:tab pos="355600" algn="l"/>
                <a:tab pos="356235" algn="l"/>
              </a:tabLst>
            </a:pPr>
            <a:r>
              <a:rPr sz="1800" spc="-5" dirty="0">
                <a:latin typeface="Calibri"/>
                <a:cs typeface="Calibri"/>
              </a:rPr>
              <a:t>Gibson </a:t>
            </a:r>
            <a:r>
              <a:rPr sz="1800" dirty="0">
                <a:latin typeface="Calibri"/>
                <a:cs typeface="Calibri"/>
              </a:rPr>
              <a:t>GR &amp; </a:t>
            </a:r>
            <a:r>
              <a:rPr sz="1800" spc="-15" dirty="0">
                <a:latin typeface="Calibri"/>
                <a:cs typeface="Calibri"/>
              </a:rPr>
              <a:t>Roberfroid </a:t>
            </a:r>
            <a:r>
              <a:rPr sz="1800" dirty="0">
                <a:latin typeface="Calibri"/>
                <a:cs typeface="Calibri"/>
              </a:rPr>
              <a:t>MB </a:t>
            </a:r>
            <a:r>
              <a:rPr sz="1800" spc="-5" dirty="0">
                <a:latin typeface="Calibri"/>
                <a:cs typeface="Calibri"/>
              </a:rPr>
              <a:t>(1995) </a:t>
            </a:r>
            <a:r>
              <a:rPr sz="1800" spc="-10" dirty="0">
                <a:latin typeface="Calibri"/>
                <a:cs typeface="Calibri"/>
              </a:rPr>
              <a:t>Dietary </a:t>
            </a:r>
            <a:r>
              <a:rPr sz="1800" spc="-5" dirty="0">
                <a:latin typeface="Calibri"/>
                <a:cs typeface="Calibri"/>
              </a:rPr>
              <a:t>modulation of </a:t>
            </a:r>
            <a:r>
              <a:rPr sz="1800" dirty="0">
                <a:latin typeface="Calibri"/>
                <a:cs typeface="Calibri"/>
              </a:rPr>
              <a:t>the </a:t>
            </a:r>
            <a:r>
              <a:rPr sz="1800" spc="-5" dirty="0">
                <a:latin typeface="Calibri"/>
                <a:cs typeface="Calibri"/>
              </a:rPr>
              <a:t>human  </a:t>
            </a:r>
            <a:r>
              <a:rPr sz="1800" spc="-10" dirty="0">
                <a:latin typeface="Calibri"/>
                <a:cs typeface="Calibri"/>
              </a:rPr>
              <a:t>colonic microbiota: introducing </a:t>
            </a:r>
            <a:r>
              <a:rPr sz="1800" dirty="0">
                <a:latin typeface="Calibri"/>
                <a:cs typeface="Calibri"/>
              </a:rPr>
              <a:t>the </a:t>
            </a:r>
            <a:r>
              <a:rPr sz="1800" spc="-10" dirty="0">
                <a:latin typeface="Calibri"/>
                <a:cs typeface="Calibri"/>
              </a:rPr>
              <a:t>concept </a:t>
            </a:r>
            <a:r>
              <a:rPr sz="1800" spc="-5" dirty="0">
                <a:latin typeface="Calibri"/>
                <a:cs typeface="Calibri"/>
              </a:rPr>
              <a:t>of prebiotics.J </a:t>
            </a:r>
            <a:r>
              <a:rPr sz="1800" spc="-35" dirty="0">
                <a:latin typeface="Calibri"/>
                <a:cs typeface="Calibri"/>
              </a:rPr>
              <a:t>Nutr, </a:t>
            </a:r>
            <a:r>
              <a:rPr sz="1800" dirty="0">
                <a:latin typeface="Calibri"/>
                <a:cs typeface="Calibri"/>
              </a:rPr>
              <a:t>125: 1401 –  </a:t>
            </a:r>
            <a:r>
              <a:rPr sz="1800" spc="-5" dirty="0">
                <a:latin typeface="Calibri"/>
                <a:cs typeface="Calibri"/>
              </a:rPr>
              <a:t>1412</a:t>
            </a:r>
            <a:endParaRPr sz="1800">
              <a:latin typeface="Calibri"/>
              <a:cs typeface="Calibri"/>
            </a:endParaRPr>
          </a:p>
          <a:p>
            <a:pPr marL="355600" marR="85725" indent="-229235">
              <a:lnSpc>
                <a:spcPts val="1730"/>
              </a:lnSpc>
              <a:spcBef>
                <a:spcPts val="415"/>
              </a:spcBef>
              <a:buClr>
                <a:srgbClr val="88DB03"/>
              </a:buClr>
              <a:buFont typeface="Arial"/>
              <a:buChar char="•"/>
              <a:tabLst>
                <a:tab pos="355600" algn="l"/>
                <a:tab pos="356235" algn="l"/>
              </a:tabLst>
            </a:pPr>
            <a:r>
              <a:rPr sz="1800" spc="-5" dirty="0">
                <a:latin typeface="Calibri"/>
                <a:cs typeface="Calibri"/>
              </a:rPr>
              <a:t>Gibson </a:t>
            </a:r>
            <a:r>
              <a:rPr sz="1800" dirty="0">
                <a:latin typeface="Calibri"/>
                <a:cs typeface="Calibri"/>
              </a:rPr>
              <a:t>GR, </a:t>
            </a:r>
            <a:r>
              <a:rPr sz="1800" spc="-10" dirty="0">
                <a:latin typeface="Calibri"/>
                <a:cs typeface="Calibri"/>
              </a:rPr>
              <a:t>Probert </a:t>
            </a:r>
            <a:r>
              <a:rPr sz="1800" spc="-5" dirty="0">
                <a:latin typeface="Calibri"/>
                <a:cs typeface="Calibri"/>
              </a:rPr>
              <a:t>HM, </a:t>
            </a:r>
            <a:r>
              <a:rPr sz="1800" spc="-35" dirty="0">
                <a:latin typeface="Calibri"/>
                <a:cs typeface="Calibri"/>
              </a:rPr>
              <a:t>Van </a:t>
            </a:r>
            <a:r>
              <a:rPr sz="1800" spc="-5" dirty="0">
                <a:latin typeface="Calibri"/>
                <a:cs typeface="Calibri"/>
              </a:rPr>
              <a:t>Loo </a:t>
            </a:r>
            <a:r>
              <a:rPr sz="1800" spc="-15" dirty="0">
                <a:latin typeface="Calibri"/>
                <a:cs typeface="Calibri"/>
              </a:rPr>
              <a:t>J, </a:t>
            </a:r>
            <a:r>
              <a:rPr sz="1800" spc="-10" dirty="0">
                <a:latin typeface="Calibri"/>
                <a:cs typeface="Calibri"/>
              </a:rPr>
              <a:t>Rastall </a:t>
            </a:r>
            <a:r>
              <a:rPr sz="1800" dirty="0">
                <a:latin typeface="Calibri"/>
                <a:cs typeface="Calibri"/>
              </a:rPr>
              <a:t>RA &amp; </a:t>
            </a:r>
            <a:r>
              <a:rPr sz="1800" spc="-10" dirty="0">
                <a:latin typeface="Calibri"/>
                <a:cs typeface="Calibri"/>
              </a:rPr>
              <a:t>Roberfroid </a:t>
            </a:r>
            <a:r>
              <a:rPr sz="1800" dirty="0">
                <a:latin typeface="Calibri"/>
                <a:cs typeface="Calibri"/>
              </a:rPr>
              <a:t>MB </a:t>
            </a:r>
            <a:r>
              <a:rPr sz="1800" spc="-5" dirty="0">
                <a:latin typeface="Calibri"/>
                <a:cs typeface="Calibri"/>
              </a:rPr>
              <a:t>(2004)  </a:t>
            </a:r>
            <a:r>
              <a:rPr sz="1800" spc="-10" dirty="0">
                <a:latin typeface="Calibri"/>
                <a:cs typeface="Calibri"/>
              </a:rPr>
              <a:t>Dietary </a:t>
            </a:r>
            <a:r>
              <a:rPr sz="1800" spc="-5" dirty="0">
                <a:latin typeface="Calibri"/>
                <a:cs typeface="Calibri"/>
              </a:rPr>
              <a:t>modulation of </a:t>
            </a:r>
            <a:r>
              <a:rPr sz="1800" dirty="0">
                <a:latin typeface="Calibri"/>
                <a:cs typeface="Calibri"/>
              </a:rPr>
              <a:t>the </a:t>
            </a:r>
            <a:r>
              <a:rPr sz="1800" spc="-5" dirty="0">
                <a:latin typeface="Calibri"/>
                <a:cs typeface="Calibri"/>
              </a:rPr>
              <a:t>human </a:t>
            </a:r>
            <a:r>
              <a:rPr sz="1800" spc="-10" dirty="0">
                <a:latin typeface="Calibri"/>
                <a:cs typeface="Calibri"/>
              </a:rPr>
              <a:t>colonic microbiota: </a:t>
            </a:r>
            <a:r>
              <a:rPr sz="1800" spc="-5" dirty="0">
                <a:latin typeface="Calibri"/>
                <a:cs typeface="Calibri"/>
              </a:rPr>
              <a:t>updating </a:t>
            </a:r>
            <a:r>
              <a:rPr sz="1800" dirty="0">
                <a:latin typeface="Calibri"/>
                <a:cs typeface="Calibri"/>
              </a:rPr>
              <a:t>the </a:t>
            </a:r>
            <a:r>
              <a:rPr sz="1800" spc="-10" dirty="0">
                <a:latin typeface="Calibri"/>
                <a:cs typeface="Calibri"/>
              </a:rPr>
              <a:t>concept  </a:t>
            </a:r>
            <a:r>
              <a:rPr sz="1800" spc="-5" dirty="0">
                <a:latin typeface="Calibri"/>
                <a:cs typeface="Calibri"/>
              </a:rPr>
              <a:t>of prebiotics.Nutr </a:t>
            </a:r>
            <a:r>
              <a:rPr sz="1800" spc="-15" dirty="0">
                <a:latin typeface="Calibri"/>
                <a:cs typeface="Calibri"/>
              </a:rPr>
              <a:t>Res </a:t>
            </a:r>
            <a:r>
              <a:rPr sz="1800" spc="-10" dirty="0">
                <a:latin typeface="Calibri"/>
                <a:cs typeface="Calibri"/>
              </a:rPr>
              <a:t>Rev17, </a:t>
            </a:r>
            <a:r>
              <a:rPr sz="1800" dirty="0">
                <a:latin typeface="Calibri"/>
                <a:cs typeface="Calibri"/>
              </a:rPr>
              <a:t>259 –</a:t>
            </a:r>
            <a:r>
              <a:rPr sz="1800" spc="70" dirty="0">
                <a:latin typeface="Calibri"/>
                <a:cs typeface="Calibri"/>
              </a:rPr>
              <a:t> </a:t>
            </a:r>
            <a:r>
              <a:rPr sz="1800" dirty="0">
                <a:latin typeface="Calibri"/>
                <a:cs typeface="Calibri"/>
              </a:rPr>
              <a:t>275.</a:t>
            </a:r>
            <a:endParaRPr sz="180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165303" y="244551"/>
            <a:ext cx="8144509" cy="5819140"/>
          </a:xfrm>
          <a:prstGeom prst="rect">
            <a:avLst/>
          </a:prstGeom>
        </p:spPr>
        <p:txBody>
          <a:bodyPr vert="horz" wrap="square" lIns="0" tIns="13335" rIns="0" bIns="0" rtlCol="0">
            <a:spAutoFit/>
          </a:bodyPr>
          <a:lstStyle/>
          <a:p>
            <a:pPr marL="241300" marR="191135" indent="-228600">
              <a:lnSpc>
                <a:spcPct val="100000"/>
              </a:lnSpc>
              <a:spcBef>
                <a:spcPts val="105"/>
              </a:spcBef>
              <a:buClr>
                <a:srgbClr val="CEB866"/>
              </a:buClr>
              <a:buFont typeface="Arial"/>
              <a:buChar char="•"/>
              <a:tabLst>
                <a:tab pos="240665" algn="l"/>
                <a:tab pos="241300" algn="l"/>
              </a:tabLst>
            </a:pPr>
            <a:r>
              <a:rPr sz="2000" dirty="0">
                <a:latin typeface="Calibri"/>
                <a:cs typeface="Calibri"/>
              </a:rPr>
              <a:t>Inan, M.S., </a:t>
            </a:r>
            <a:r>
              <a:rPr sz="2000" spc="-15" dirty="0">
                <a:latin typeface="Calibri"/>
                <a:cs typeface="Calibri"/>
              </a:rPr>
              <a:t>Rasoulpour, </a:t>
            </a:r>
            <a:r>
              <a:rPr sz="2000" dirty="0">
                <a:latin typeface="Calibri"/>
                <a:cs typeface="Calibri"/>
              </a:rPr>
              <a:t>R.J., </a:t>
            </a:r>
            <a:r>
              <a:rPr sz="2000" spc="-10" dirty="0">
                <a:latin typeface="Calibri"/>
                <a:cs typeface="Calibri"/>
              </a:rPr>
              <a:t>Yin, </a:t>
            </a:r>
            <a:r>
              <a:rPr sz="2000" spc="-5" dirty="0">
                <a:latin typeface="Calibri"/>
                <a:cs typeface="Calibri"/>
              </a:rPr>
              <a:t>L., Hubbard, </a:t>
            </a:r>
            <a:r>
              <a:rPr sz="2000" dirty="0">
                <a:latin typeface="Calibri"/>
                <a:cs typeface="Calibri"/>
              </a:rPr>
              <a:t>A.K., </a:t>
            </a:r>
            <a:r>
              <a:rPr sz="2000" spc="-10" dirty="0">
                <a:latin typeface="Calibri"/>
                <a:cs typeface="Calibri"/>
              </a:rPr>
              <a:t>Rosenberg, </a:t>
            </a:r>
            <a:r>
              <a:rPr sz="2000" spc="-100" dirty="0">
                <a:latin typeface="Calibri"/>
                <a:cs typeface="Calibri"/>
              </a:rPr>
              <a:t>D.W. </a:t>
            </a:r>
            <a:r>
              <a:rPr sz="2000" dirty="0">
                <a:latin typeface="Calibri"/>
                <a:cs typeface="Calibri"/>
              </a:rPr>
              <a:t>and  </a:t>
            </a:r>
            <a:r>
              <a:rPr sz="2000" spc="-5" dirty="0">
                <a:latin typeface="Calibri"/>
                <a:cs typeface="Calibri"/>
              </a:rPr>
              <a:t>Giardina, C. </a:t>
            </a:r>
            <a:r>
              <a:rPr sz="2000" dirty="0">
                <a:latin typeface="Calibri"/>
                <a:cs typeface="Calibri"/>
              </a:rPr>
              <a:t>(2000) </a:t>
            </a:r>
            <a:r>
              <a:rPr sz="2000" spc="-5" dirty="0">
                <a:latin typeface="Calibri"/>
                <a:cs typeface="Calibri"/>
              </a:rPr>
              <a:t>The </a:t>
            </a:r>
            <a:r>
              <a:rPr sz="2000" dirty="0">
                <a:latin typeface="Calibri"/>
                <a:cs typeface="Calibri"/>
              </a:rPr>
              <a:t>luminal </a:t>
            </a:r>
            <a:r>
              <a:rPr sz="2000" spc="-5" dirty="0">
                <a:latin typeface="Calibri"/>
                <a:cs typeface="Calibri"/>
              </a:rPr>
              <a:t>short-chain </a:t>
            </a:r>
            <a:r>
              <a:rPr sz="2000" spc="-20" dirty="0">
                <a:latin typeface="Calibri"/>
                <a:cs typeface="Calibri"/>
              </a:rPr>
              <a:t>fatty </a:t>
            </a:r>
            <a:r>
              <a:rPr sz="2000" dirty="0">
                <a:latin typeface="Calibri"/>
                <a:cs typeface="Calibri"/>
              </a:rPr>
              <a:t>acid </a:t>
            </a:r>
            <a:r>
              <a:rPr sz="2000" spc="-15" dirty="0">
                <a:latin typeface="Calibri"/>
                <a:cs typeface="Calibri"/>
              </a:rPr>
              <a:t>butyrate </a:t>
            </a:r>
            <a:r>
              <a:rPr sz="2000" spc="-5" dirty="0">
                <a:latin typeface="Calibri"/>
                <a:cs typeface="Calibri"/>
              </a:rPr>
              <a:t>modulates  </a:t>
            </a:r>
            <a:r>
              <a:rPr sz="2000" dirty="0">
                <a:latin typeface="Calibri"/>
                <a:cs typeface="Calibri"/>
              </a:rPr>
              <a:t>NF-κB activity in a human </a:t>
            </a:r>
            <a:r>
              <a:rPr sz="2000" spc="-5" dirty="0">
                <a:latin typeface="Calibri"/>
                <a:cs typeface="Calibri"/>
              </a:rPr>
              <a:t>colonic </a:t>
            </a:r>
            <a:r>
              <a:rPr sz="2000" dirty="0">
                <a:latin typeface="Calibri"/>
                <a:cs typeface="Calibri"/>
              </a:rPr>
              <a:t>epithelial cell </a:t>
            </a:r>
            <a:r>
              <a:rPr sz="2000" spc="-5" dirty="0">
                <a:latin typeface="Calibri"/>
                <a:cs typeface="Calibri"/>
              </a:rPr>
              <a:t>line. </a:t>
            </a:r>
            <a:r>
              <a:rPr sz="2000" spc="-15" dirty="0">
                <a:latin typeface="Calibri"/>
                <a:cs typeface="Calibri"/>
              </a:rPr>
              <a:t>Gastroenterology </a:t>
            </a:r>
            <a:r>
              <a:rPr sz="2000" dirty="0">
                <a:latin typeface="Calibri"/>
                <a:cs typeface="Calibri"/>
              </a:rPr>
              <a:t>118,  724–734.</a:t>
            </a:r>
            <a:endParaRPr sz="2000">
              <a:latin typeface="Calibri"/>
              <a:cs typeface="Calibri"/>
            </a:endParaRPr>
          </a:p>
          <a:p>
            <a:pPr marL="241300" indent="-228600">
              <a:lnSpc>
                <a:spcPct val="100000"/>
              </a:lnSpc>
              <a:spcBef>
                <a:spcPts val="480"/>
              </a:spcBef>
              <a:buClr>
                <a:srgbClr val="CEB866"/>
              </a:buClr>
              <a:buFont typeface="Arial"/>
              <a:buChar char="•"/>
              <a:tabLst>
                <a:tab pos="240665" algn="l"/>
                <a:tab pos="241300" algn="l"/>
              </a:tabLst>
            </a:pPr>
            <a:r>
              <a:rPr sz="2000" spc="-5" dirty="0">
                <a:latin typeface="Calibri"/>
                <a:cs typeface="Calibri"/>
              </a:rPr>
              <a:t>Kelly-Quagliana </a:t>
            </a:r>
            <a:r>
              <a:rPr sz="2000" dirty="0">
                <a:latin typeface="Calibri"/>
                <a:cs typeface="Calibri"/>
              </a:rPr>
              <a:t>K, </a:t>
            </a:r>
            <a:r>
              <a:rPr sz="2000" spc="-5" dirty="0">
                <a:latin typeface="Calibri"/>
                <a:cs typeface="Calibri"/>
              </a:rPr>
              <a:t>Nelson </a:t>
            </a:r>
            <a:r>
              <a:rPr sz="2000" dirty="0">
                <a:latin typeface="Calibri"/>
                <a:cs typeface="Calibri"/>
              </a:rPr>
              <a:t>P &amp; </a:t>
            </a:r>
            <a:r>
              <a:rPr sz="2000" spc="-10" dirty="0">
                <a:latin typeface="Calibri"/>
                <a:cs typeface="Calibri"/>
              </a:rPr>
              <a:t>Buddington </a:t>
            </a:r>
            <a:r>
              <a:rPr sz="2000" dirty="0">
                <a:latin typeface="Calibri"/>
                <a:cs typeface="Calibri"/>
              </a:rPr>
              <a:t>R (2003) </a:t>
            </a:r>
            <a:r>
              <a:rPr sz="2000" spc="-10" dirty="0">
                <a:latin typeface="Calibri"/>
                <a:cs typeface="Calibri"/>
              </a:rPr>
              <a:t>Dietary oligofructose</a:t>
            </a:r>
            <a:r>
              <a:rPr sz="2000" spc="90" dirty="0">
                <a:latin typeface="Calibri"/>
                <a:cs typeface="Calibri"/>
              </a:rPr>
              <a:t> </a:t>
            </a:r>
            <a:r>
              <a:rPr sz="2000" dirty="0">
                <a:latin typeface="Calibri"/>
                <a:cs typeface="Calibri"/>
              </a:rPr>
              <a:t>and</a:t>
            </a:r>
            <a:endParaRPr sz="2000">
              <a:latin typeface="Calibri"/>
              <a:cs typeface="Calibri"/>
            </a:endParaRPr>
          </a:p>
          <a:p>
            <a:pPr marL="241300">
              <a:lnSpc>
                <a:spcPct val="100000"/>
              </a:lnSpc>
            </a:pPr>
            <a:r>
              <a:rPr sz="2000" spc="-5" dirty="0">
                <a:latin typeface="Calibri"/>
                <a:cs typeface="Calibri"/>
              </a:rPr>
              <a:t>inulin modulate immune functions </a:t>
            </a:r>
            <a:r>
              <a:rPr sz="2000" dirty="0">
                <a:latin typeface="Calibri"/>
                <a:cs typeface="Calibri"/>
              </a:rPr>
              <a:t>in mice. Nutr </a:t>
            </a:r>
            <a:r>
              <a:rPr sz="2000" spc="-5" dirty="0">
                <a:latin typeface="Calibri"/>
                <a:cs typeface="Calibri"/>
              </a:rPr>
              <a:t>Res23, </a:t>
            </a:r>
            <a:r>
              <a:rPr sz="2000" dirty="0">
                <a:latin typeface="Calibri"/>
                <a:cs typeface="Calibri"/>
              </a:rPr>
              <a:t>257 –</a:t>
            </a:r>
            <a:r>
              <a:rPr sz="2000" spc="-40" dirty="0">
                <a:latin typeface="Calibri"/>
                <a:cs typeface="Calibri"/>
              </a:rPr>
              <a:t> </a:t>
            </a:r>
            <a:r>
              <a:rPr sz="2000" dirty="0">
                <a:latin typeface="Calibri"/>
                <a:cs typeface="Calibri"/>
              </a:rPr>
              <a:t>267</a:t>
            </a:r>
            <a:endParaRPr sz="2000">
              <a:latin typeface="Calibri"/>
              <a:cs typeface="Calibri"/>
            </a:endParaRPr>
          </a:p>
          <a:p>
            <a:pPr marL="241300" marR="5080" indent="-228600">
              <a:lnSpc>
                <a:spcPct val="100000"/>
              </a:lnSpc>
              <a:spcBef>
                <a:spcPts val="484"/>
              </a:spcBef>
              <a:buClr>
                <a:srgbClr val="CEB866"/>
              </a:buClr>
              <a:buFont typeface="Arial"/>
              <a:buChar char="•"/>
              <a:tabLst>
                <a:tab pos="240665" algn="l"/>
                <a:tab pos="241300" algn="l"/>
              </a:tabLst>
            </a:pPr>
            <a:r>
              <a:rPr sz="2000" i="1" spc="-5" dirty="0">
                <a:latin typeface="Calibri"/>
                <a:cs typeface="Calibri"/>
              </a:rPr>
              <a:t>Lim, </a:t>
            </a:r>
            <a:r>
              <a:rPr sz="2000" i="1" spc="-15" dirty="0">
                <a:latin typeface="Calibri"/>
                <a:cs typeface="Calibri"/>
              </a:rPr>
              <a:t>B.O., </a:t>
            </a:r>
            <a:r>
              <a:rPr sz="2000" i="1" spc="-25" dirty="0">
                <a:latin typeface="Calibri"/>
                <a:cs typeface="Calibri"/>
              </a:rPr>
              <a:t>Yamada, </a:t>
            </a:r>
            <a:r>
              <a:rPr sz="2000" i="1" dirty="0">
                <a:latin typeface="Calibri"/>
                <a:cs typeface="Calibri"/>
              </a:rPr>
              <a:t>K., </a:t>
            </a:r>
            <a:r>
              <a:rPr sz="2000" i="1" spc="-10" dirty="0">
                <a:latin typeface="Calibri"/>
                <a:cs typeface="Calibri"/>
              </a:rPr>
              <a:t>Nonaka, </a:t>
            </a:r>
            <a:r>
              <a:rPr sz="2000" i="1" dirty="0">
                <a:latin typeface="Calibri"/>
                <a:cs typeface="Calibri"/>
              </a:rPr>
              <a:t>M., </a:t>
            </a:r>
            <a:r>
              <a:rPr sz="2000" i="1" spc="-10" dirty="0">
                <a:latin typeface="Calibri"/>
                <a:cs typeface="Calibri"/>
              </a:rPr>
              <a:t>Kuramoto, </a:t>
            </a:r>
            <a:r>
              <a:rPr sz="2000" i="1" spc="-70" dirty="0">
                <a:latin typeface="Calibri"/>
                <a:cs typeface="Calibri"/>
              </a:rPr>
              <a:t>Y., </a:t>
            </a:r>
            <a:r>
              <a:rPr sz="2000" i="1" spc="-5" dirty="0">
                <a:latin typeface="Calibri"/>
                <a:cs typeface="Calibri"/>
              </a:rPr>
              <a:t>Hung, </a:t>
            </a:r>
            <a:r>
              <a:rPr sz="2000" i="1" spc="-125" dirty="0">
                <a:latin typeface="Calibri"/>
                <a:cs typeface="Calibri"/>
              </a:rPr>
              <a:t>P. </a:t>
            </a:r>
            <a:r>
              <a:rPr sz="2000" i="1" spc="-5" dirty="0">
                <a:latin typeface="Calibri"/>
                <a:cs typeface="Calibri"/>
              </a:rPr>
              <a:t>and </a:t>
            </a:r>
            <a:r>
              <a:rPr sz="2000" i="1" spc="-10" dirty="0">
                <a:latin typeface="Calibri"/>
                <a:cs typeface="Calibri"/>
              </a:rPr>
              <a:t>Sugano, </a:t>
            </a:r>
            <a:r>
              <a:rPr sz="2000" i="1" dirty="0">
                <a:latin typeface="Calibri"/>
                <a:cs typeface="Calibri"/>
              </a:rPr>
              <a:t>M.  (1997) </a:t>
            </a:r>
            <a:r>
              <a:rPr sz="2000" i="1" spc="-10" dirty="0">
                <a:latin typeface="Calibri"/>
                <a:cs typeface="Calibri"/>
              </a:rPr>
              <a:t>Dietary </a:t>
            </a:r>
            <a:r>
              <a:rPr sz="2000" i="1" spc="-5" dirty="0">
                <a:latin typeface="Calibri"/>
                <a:cs typeface="Calibri"/>
              </a:rPr>
              <a:t>fibers modulate indices of </a:t>
            </a:r>
            <a:r>
              <a:rPr sz="2000" i="1" spc="-10" dirty="0">
                <a:latin typeface="Calibri"/>
                <a:cs typeface="Calibri"/>
              </a:rPr>
              <a:t>intestinal </a:t>
            </a:r>
            <a:r>
              <a:rPr sz="2000" i="1" spc="-5" dirty="0">
                <a:latin typeface="Calibri"/>
                <a:cs typeface="Calibri"/>
              </a:rPr>
              <a:t>immune function in </a:t>
            </a:r>
            <a:r>
              <a:rPr sz="2000" i="1" dirty="0">
                <a:latin typeface="Calibri"/>
                <a:cs typeface="Calibri"/>
              </a:rPr>
              <a:t>rats. J  Nutr 127,</a:t>
            </a:r>
            <a:r>
              <a:rPr sz="2000" i="1" spc="-45" dirty="0">
                <a:latin typeface="Calibri"/>
                <a:cs typeface="Calibri"/>
              </a:rPr>
              <a:t> </a:t>
            </a:r>
            <a:r>
              <a:rPr sz="2000" i="1" dirty="0">
                <a:latin typeface="Calibri"/>
                <a:cs typeface="Calibri"/>
              </a:rPr>
              <a:t>663–667.</a:t>
            </a:r>
            <a:endParaRPr sz="2000">
              <a:latin typeface="Calibri"/>
              <a:cs typeface="Calibri"/>
            </a:endParaRPr>
          </a:p>
          <a:p>
            <a:pPr marL="241300" marR="112395" indent="-228600">
              <a:lnSpc>
                <a:spcPct val="100000"/>
              </a:lnSpc>
              <a:spcBef>
                <a:spcPts val="480"/>
              </a:spcBef>
              <a:buClr>
                <a:srgbClr val="CEB866"/>
              </a:buClr>
              <a:buFont typeface="Arial"/>
              <a:buChar char="•"/>
              <a:tabLst>
                <a:tab pos="240665" algn="l"/>
                <a:tab pos="241300" algn="l"/>
              </a:tabLst>
            </a:pPr>
            <a:r>
              <a:rPr sz="2000" spc="-5" dirty="0">
                <a:latin typeface="Calibri"/>
                <a:cs typeface="Calibri"/>
              </a:rPr>
              <a:t>Nurmi, </a:t>
            </a:r>
            <a:r>
              <a:rPr sz="2000" spc="-10" dirty="0">
                <a:latin typeface="Calibri"/>
                <a:cs typeface="Calibri"/>
              </a:rPr>
              <a:t>J., </a:t>
            </a:r>
            <a:r>
              <a:rPr sz="2000" spc="-5" dirty="0">
                <a:latin typeface="Calibri"/>
                <a:cs typeface="Calibri"/>
              </a:rPr>
              <a:t>Puolakkainen, </a:t>
            </a:r>
            <a:r>
              <a:rPr sz="2000" spc="-130" dirty="0">
                <a:latin typeface="Calibri"/>
                <a:cs typeface="Calibri"/>
              </a:rPr>
              <a:t>P. </a:t>
            </a:r>
            <a:r>
              <a:rPr sz="2000" dirty="0">
                <a:latin typeface="Calibri"/>
                <a:cs typeface="Calibri"/>
              </a:rPr>
              <a:t>and </a:t>
            </a:r>
            <a:r>
              <a:rPr sz="2000" spc="-5" dirty="0">
                <a:latin typeface="Calibri"/>
                <a:cs typeface="Calibri"/>
              </a:rPr>
              <a:t>Rautonen, </a:t>
            </a:r>
            <a:r>
              <a:rPr sz="2000" dirty="0">
                <a:latin typeface="Calibri"/>
                <a:cs typeface="Calibri"/>
              </a:rPr>
              <a:t>N. (2005) Bifidobacterium lactis  </a:t>
            </a:r>
            <a:r>
              <a:rPr sz="2000" spc="-5" dirty="0">
                <a:latin typeface="Calibri"/>
                <a:cs typeface="Calibri"/>
              </a:rPr>
              <a:t>sp. </a:t>
            </a:r>
            <a:r>
              <a:rPr sz="2000" dirty="0">
                <a:latin typeface="Calibri"/>
                <a:cs typeface="Calibri"/>
              </a:rPr>
              <a:t>420 </a:t>
            </a:r>
            <a:r>
              <a:rPr sz="2000" spc="-10" dirty="0">
                <a:latin typeface="Calibri"/>
                <a:cs typeface="Calibri"/>
              </a:rPr>
              <a:t>up-regulates cylooxygenase (Cox) </a:t>
            </a:r>
            <a:r>
              <a:rPr sz="2000" dirty="0">
                <a:latin typeface="Calibri"/>
                <a:cs typeface="Calibri"/>
              </a:rPr>
              <a:t>1 and </a:t>
            </a:r>
            <a:r>
              <a:rPr sz="2000" spc="-10" dirty="0">
                <a:latin typeface="Calibri"/>
                <a:cs typeface="Calibri"/>
              </a:rPr>
              <a:t>down-regulates </a:t>
            </a:r>
            <a:r>
              <a:rPr sz="2000" spc="-15" dirty="0">
                <a:latin typeface="Calibri"/>
                <a:cs typeface="Calibri"/>
              </a:rPr>
              <a:t>COX-2 </a:t>
            </a:r>
            <a:r>
              <a:rPr sz="2000" dirty="0">
                <a:latin typeface="Calibri"/>
                <a:cs typeface="Calibri"/>
              </a:rPr>
              <a:t>gene  </a:t>
            </a:r>
            <a:r>
              <a:rPr sz="2000" spc="-10" dirty="0">
                <a:latin typeface="Calibri"/>
                <a:cs typeface="Calibri"/>
              </a:rPr>
              <a:t>expression </a:t>
            </a:r>
            <a:r>
              <a:rPr sz="2000" dirty="0">
                <a:latin typeface="Calibri"/>
                <a:cs typeface="Calibri"/>
              </a:rPr>
              <a:t>in a </a:t>
            </a:r>
            <a:r>
              <a:rPr sz="2000" spc="-5" dirty="0">
                <a:latin typeface="Calibri"/>
                <a:cs typeface="Calibri"/>
              </a:rPr>
              <a:t>Caco-2 </a:t>
            </a:r>
            <a:r>
              <a:rPr sz="2000" dirty="0">
                <a:latin typeface="Calibri"/>
                <a:cs typeface="Calibri"/>
              </a:rPr>
              <a:t>cell </a:t>
            </a:r>
            <a:r>
              <a:rPr sz="2000" spc="-5" dirty="0">
                <a:latin typeface="Calibri"/>
                <a:cs typeface="Calibri"/>
              </a:rPr>
              <a:t>culture </a:t>
            </a:r>
            <a:r>
              <a:rPr sz="2000" dirty="0">
                <a:latin typeface="Calibri"/>
                <a:cs typeface="Calibri"/>
              </a:rPr>
              <a:t>model. Nutr </a:t>
            </a:r>
            <a:r>
              <a:rPr sz="2000" spc="-5" dirty="0">
                <a:latin typeface="Calibri"/>
                <a:cs typeface="Calibri"/>
              </a:rPr>
              <a:t>Can </a:t>
            </a:r>
            <a:r>
              <a:rPr sz="2000" dirty="0">
                <a:latin typeface="Calibri"/>
                <a:cs typeface="Calibri"/>
              </a:rPr>
              <a:t>51,</a:t>
            </a:r>
            <a:r>
              <a:rPr sz="2000" spc="-35" dirty="0">
                <a:latin typeface="Calibri"/>
                <a:cs typeface="Calibri"/>
              </a:rPr>
              <a:t> </a:t>
            </a:r>
            <a:r>
              <a:rPr sz="2000" dirty="0">
                <a:latin typeface="Calibri"/>
                <a:cs typeface="Calibri"/>
              </a:rPr>
              <a:t>83–92.</a:t>
            </a:r>
            <a:endParaRPr sz="2000">
              <a:latin typeface="Calibri"/>
              <a:cs typeface="Calibri"/>
            </a:endParaRPr>
          </a:p>
          <a:p>
            <a:pPr marL="241300" marR="38735" indent="-228600">
              <a:lnSpc>
                <a:spcPct val="100000"/>
              </a:lnSpc>
              <a:spcBef>
                <a:spcPts val="480"/>
              </a:spcBef>
              <a:buClr>
                <a:srgbClr val="CEB866"/>
              </a:buClr>
              <a:buFont typeface="Arial"/>
              <a:buChar char="•"/>
              <a:tabLst>
                <a:tab pos="240665" algn="l"/>
                <a:tab pos="241300" algn="l"/>
              </a:tabLst>
            </a:pPr>
            <a:r>
              <a:rPr sz="2000" spc="-10" dirty="0">
                <a:latin typeface="Calibri"/>
                <a:cs typeface="Calibri"/>
              </a:rPr>
              <a:t>Pierre </a:t>
            </a:r>
            <a:r>
              <a:rPr sz="2000" spc="-105" dirty="0">
                <a:latin typeface="Calibri"/>
                <a:cs typeface="Calibri"/>
              </a:rPr>
              <a:t>F, </a:t>
            </a:r>
            <a:r>
              <a:rPr sz="2000" spc="-10" dirty="0">
                <a:latin typeface="Calibri"/>
                <a:cs typeface="Calibri"/>
              </a:rPr>
              <a:t>Perrin </a:t>
            </a:r>
            <a:r>
              <a:rPr sz="2000" spc="-130" dirty="0">
                <a:latin typeface="Calibri"/>
                <a:cs typeface="Calibri"/>
              </a:rPr>
              <a:t>P, </a:t>
            </a:r>
            <a:r>
              <a:rPr sz="2000" spc="-5" dirty="0">
                <a:latin typeface="Calibri"/>
                <a:cs typeface="Calibri"/>
              </a:rPr>
              <a:t>Champ </a:t>
            </a:r>
            <a:r>
              <a:rPr sz="2000" dirty="0">
                <a:latin typeface="Calibri"/>
                <a:cs typeface="Calibri"/>
              </a:rPr>
              <a:t>M, </a:t>
            </a:r>
            <a:r>
              <a:rPr sz="2000" spc="-5" dirty="0">
                <a:latin typeface="Calibri"/>
                <a:cs typeface="Calibri"/>
              </a:rPr>
              <a:t>Bornet </a:t>
            </a:r>
            <a:r>
              <a:rPr sz="2000" spc="-100" dirty="0">
                <a:latin typeface="Calibri"/>
                <a:cs typeface="Calibri"/>
              </a:rPr>
              <a:t>F, </a:t>
            </a:r>
            <a:r>
              <a:rPr sz="2000" spc="-5" dirty="0">
                <a:latin typeface="Calibri"/>
                <a:cs typeface="Calibri"/>
              </a:rPr>
              <a:t>Meflah </a:t>
            </a:r>
            <a:r>
              <a:rPr sz="2000" dirty="0">
                <a:latin typeface="Calibri"/>
                <a:cs typeface="Calibri"/>
              </a:rPr>
              <a:t>K &amp; </a:t>
            </a:r>
            <a:r>
              <a:rPr sz="2000" spc="-5" dirty="0">
                <a:latin typeface="Calibri"/>
                <a:cs typeface="Calibri"/>
              </a:rPr>
              <a:t>Menanteau </a:t>
            </a:r>
            <a:r>
              <a:rPr sz="2000" dirty="0">
                <a:latin typeface="Calibri"/>
                <a:cs typeface="Calibri"/>
              </a:rPr>
              <a:t>J (1997) Short-  chain </a:t>
            </a:r>
            <a:r>
              <a:rPr sz="2000" spc="-5" dirty="0">
                <a:latin typeface="Calibri"/>
                <a:cs typeface="Calibri"/>
              </a:rPr>
              <a:t>fructo-oligosaccharides reduce </a:t>
            </a:r>
            <a:r>
              <a:rPr sz="2000" dirty="0">
                <a:latin typeface="Calibri"/>
                <a:cs typeface="Calibri"/>
              </a:rPr>
              <a:t>the </a:t>
            </a:r>
            <a:r>
              <a:rPr sz="2000" spc="-5" dirty="0">
                <a:latin typeface="Calibri"/>
                <a:cs typeface="Calibri"/>
              </a:rPr>
              <a:t>occurrence of colon tumors </a:t>
            </a:r>
            <a:r>
              <a:rPr sz="2000" dirty="0">
                <a:latin typeface="Calibri"/>
                <a:cs typeface="Calibri"/>
              </a:rPr>
              <a:t>and  </a:t>
            </a:r>
            <a:r>
              <a:rPr sz="2000" spc="-10" dirty="0">
                <a:latin typeface="Calibri"/>
                <a:cs typeface="Calibri"/>
              </a:rPr>
              <a:t>develop </a:t>
            </a:r>
            <a:r>
              <a:rPr sz="2000" spc="-5" dirty="0">
                <a:latin typeface="Calibri"/>
                <a:cs typeface="Calibri"/>
              </a:rPr>
              <a:t>gut-associated lymphoid tissue </a:t>
            </a:r>
            <a:r>
              <a:rPr sz="2000" dirty="0">
                <a:latin typeface="Calibri"/>
                <a:cs typeface="Calibri"/>
              </a:rPr>
              <a:t>in min </a:t>
            </a:r>
            <a:r>
              <a:rPr sz="2000" spc="-5" dirty="0">
                <a:latin typeface="Calibri"/>
                <a:cs typeface="Calibri"/>
              </a:rPr>
              <a:t>mice.Cancer Research57,  </a:t>
            </a:r>
            <a:r>
              <a:rPr sz="2000" dirty="0">
                <a:latin typeface="Calibri"/>
                <a:cs typeface="Calibri"/>
              </a:rPr>
              <a:t>225–</a:t>
            </a:r>
            <a:r>
              <a:rPr sz="2000" spc="-30" dirty="0">
                <a:latin typeface="Calibri"/>
                <a:cs typeface="Calibri"/>
              </a:rPr>
              <a:t> </a:t>
            </a:r>
            <a:r>
              <a:rPr sz="2000" dirty="0">
                <a:latin typeface="Calibri"/>
                <a:cs typeface="Calibri"/>
              </a:rPr>
              <a:t>228.</a:t>
            </a:r>
            <a:endParaRPr sz="2000">
              <a:latin typeface="Calibri"/>
              <a:cs typeface="Calibri"/>
            </a:endParaRPr>
          </a:p>
          <a:p>
            <a:pPr marL="241300" marR="374015" indent="-228600">
              <a:lnSpc>
                <a:spcPct val="100000"/>
              </a:lnSpc>
              <a:spcBef>
                <a:spcPts val="484"/>
              </a:spcBef>
              <a:buClr>
                <a:srgbClr val="CEB866"/>
              </a:buClr>
              <a:buFont typeface="Arial"/>
              <a:buChar char="•"/>
              <a:tabLst>
                <a:tab pos="240665" algn="l"/>
                <a:tab pos="241300" algn="l"/>
              </a:tabLst>
            </a:pPr>
            <a:r>
              <a:rPr sz="2000" spc="-10" dirty="0">
                <a:latin typeface="Calibri"/>
                <a:cs typeface="Calibri"/>
              </a:rPr>
              <a:t>Roberfroid,M.B., </a:t>
            </a:r>
            <a:r>
              <a:rPr sz="2000" dirty="0">
                <a:latin typeface="Calibri"/>
                <a:cs typeface="Calibri"/>
              </a:rPr>
              <a:t>2007. </a:t>
            </a:r>
            <a:r>
              <a:rPr sz="2000" spc="-5" dirty="0">
                <a:latin typeface="Calibri"/>
                <a:cs typeface="Calibri"/>
              </a:rPr>
              <a:t>"Prebiotics: The Concept </a:t>
            </a:r>
            <a:r>
              <a:rPr sz="2000" spc="-10" dirty="0">
                <a:latin typeface="Calibri"/>
                <a:cs typeface="Calibri"/>
              </a:rPr>
              <a:t>Revisited". </a:t>
            </a:r>
            <a:r>
              <a:rPr sz="2000" i="1" dirty="0">
                <a:latin typeface="Calibri"/>
                <a:cs typeface="Calibri"/>
              </a:rPr>
              <a:t>J </a:t>
            </a:r>
            <a:r>
              <a:rPr sz="2000" i="1" spc="-35" dirty="0">
                <a:latin typeface="Calibri"/>
                <a:cs typeface="Calibri"/>
              </a:rPr>
              <a:t>Nutr. </a:t>
            </a:r>
            <a:r>
              <a:rPr sz="2000" b="1" dirty="0">
                <a:latin typeface="Calibri"/>
                <a:cs typeface="Calibri"/>
              </a:rPr>
              <a:t>137 </a:t>
            </a:r>
            <a:r>
              <a:rPr sz="2000" dirty="0">
                <a:latin typeface="Calibri"/>
                <a:cs typeface="Calibri"/>
              </a:rPr>
              <a:t>(3  Suppl 2):</a:t>
            </a:r>
            <a:r>
              <a:rPr sz="2000" spc="-30" dirty="0">
                <a:latin typeface="Calibri"/>
                <a:cs typeface="Calibri"/>
              </a:rPr>
              <a:t> </a:t>
            </a:r>
            <a:r>
              <a:rPr sz="2000" dirty="0">
                <a:latin typeface="Calibri"/>
                <a:cs typeface="Calibri"/>
              </a:rPr>
              <a:t>830S–7S</a:t>
            </a:r>
            <a:endParaRPr sz="2000">
              <a:latin typeface="Calibri"/>
              <a:cs typeface="Calibri"/>
            </a:endParaRPr>
          </a:p>
        </p:txBody>
      </p:sp>
    </p:spTree>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17</TotalTime>
  <Words>1136</Words>
  <Application>Microsoft Office PowerPoint</Application>
  <PresentationFormat>On-screen Show (4:3)</PresentationFormat>
  <Paragraphs>68</Paragraphs>
  <Slides>11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Calibri</vt:lpstr>
      <vt:lpstr>Cambria</vt:lpstr>
      <vt:lpstr>Gabriola</vt:lpstr>
      <vt:lpstr>Times New Roman</vt:lpstr>
      <vt:lpstr>Trebuchet MS</vt:lpstr>
      <vt:lpstr>Wingdings</vt:lpstr>
      <vt:lpstr>Wingdings 2</vt:lpstr>
      <vt:lpstr>Wingdings 3</vt:lpstr>
      <vt:lpstr>Facet</vt:lpstr>
      <vt:lpstr>PowerPoint Presentation</vt:lpstr>
      <vt:lpstr>PowerPoint Presentation</vt:lpstr>
      <vt:lpstr>Introduction</vt:lpstr>
      <vt:lpstr>Definition</vt:lpstr>
      <vt:lpstr>D. CARBOHYDRATE  RECEPTORS:</vt:lpstr>
      <vt:lpstr>PowerPoint Presentation</vt:lpstr>
      <vt:lpstr>PowerPoint Presentation</vt:lpstr>
      <vt:lpstr>Reference: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CUTM</dc:creator>
  <cp:lastModifiedBy>CUTM</cp:lastModifiedBy>
  <cp:revision>3</cp:revision>
  <dcterms:created xsi:type="dcterms:W3CDTF">2020-06-17T19:45:11Z</dcterms:created>
  <dcterms:modified xsi:type="dcterms:W3CDTF">2021-06-02T17:23:56Z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2015-03-06T00:00:00Z</vt:filetime>
  </property>
  <property fmtid="{D5CDD505-2E9C-101B-9397-08002B2CF9AE}" pid="3" name="Creator">
    <vt:lpwstr>Microsoft® PowerPoint® 2013</vt:lpwstr>
  </property>
  <property fmtid="{D5CDD505-2E9C-101B-9397-08002B2CF9AE}" pid="4" name="LastSaved">
    <vt:filetime>2020-06-17T00:00:00Z</vt:filetime>
  </property>
</Properties>
</file>