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76" r:id="rId4"/>
    <p:sldId id="269" r:id="rId5"/>
    <p:sldId id="257" r:id="rId6"/>
    <p:sldId id="271" r:id="rId7"/>
    <p:sldId id="258" r:id="rId8"/>
    <p:sldId id="262" r:id="rId9"/>
    <p:sldId id="272" r:id="rId10"/>
    <p:sldId id="264" r:id="rId11"/>
    <p:sldId id="267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CBFAD-B872-4DCC-8D3A-94502303AFDE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2BC941-4931-473D-9CEB-0B2D7DE60A9B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/>
            <a:t>Genome wide association study</a:t>
          </a:r>
          <a:endParaRPr lang="en-US" dirty="0"/>
        </a:p>
      </dgm:t>
    </dgm:pt>
    <dgm:pt modelId="{65C37C3A-E6A6-472C-AA6E-41F34F89D6B5}" type="parTrans" cxnId="{A5AA2EEB-ED74-4D5F-BAAE-A9AE3302567B}">
      <dgm:prSet/>
      <dgm:spPr/>
      <dgm:t>
        <a:bodyPr/>
        <a:lstStyle/>
        <a:p>
          <a:endParaRPr lang="en-US"/>
        </a:p>
      </dgm:t>
    </dgm:pt>
    <dgm:pt modelId="{E67D9C8D-3B93-48E6-AC4B-C052DF65C559}" type="sibTrans" cxnId="{A5AA2EEB-ED74-4D5F-BAAE-A9AE3302567B}">
      <dgm:prSet/>
      <dgm:spPr/>
      <dgm:t>
        <a:bodyPr/>
        <a:lstStyle/>
        <a:p>
          <a:endParaRPr lang="en-US"/>
        </a:p>
      </dgm:t>
    </dgm:pt>
    <dgm:pt modelId="{7554A55E-9B91-467F-8884-1C45B84D4B19}">
      <dgm:prSet phldrT="[Text]"/>
      <dgm:spPr/>
      <dgm:t>
        <a:bodyPr/>
        <a:lstStyle/>
        <a:p>
          <a:r>
            <a:rPr lang="en-US" dirty="0" smtClean="0"/>
            <a:t>New tool</a:t>
          </a:r>
          <a:endParaRPr lang="en-US" dirty="0"/>
        </a:p>
      </dgm:t>
    </dgm:pt>
    <dgm:pt modelId="{96F9B183-F8A2-45D5-9D38-48FE1428A087}" type="parTrans" cxnId="{60A834C6-F60C-4E45-9B0B-7A03B548D3CF}">
      <dgm:prSet/>
      <dgm:spPr/>
      <dgm:t>
        <a:bodyPr/>
        <a:lstStyle/>
        <a:p>
          <a:endParaRPr lang="en-US"/>
        </a:p>
      </dgm:t>
    </dgm:pt>
    <dgm:pt modelId="{67F6E533-B118-42EB-9364-9E8A94E848A3}" type="sibTrans" cxnId="{60A834C6-F60C-4E45-9B0B-7A03B548D3CF}">
      <dgm:prSet/>
      <dgm:spPr/>
      <dgm:t>
        <a:bodyPr/>
        <a:lstStyle/>
        <a:p>
          <a:endParaRPr lang="en-US"/>
        </a:p>
      </dgm:t>
    </dgm:pt>
    <dgm:pt modelId="{8B257664-FE07-45DF-993E-772C7618691B}">
      <dgm:prSet phldrT="[Text]"/>
      <dgm:spPr/>
      <dgm:t>
        <a:bodyPr/>
        <a:lstStyle/>
        <a:p>
          <a:r>
            <a:rPr lang="en-US" dirty="0" smtClean="0"/>
            <a:t>Resolve trait variation at sequence level</a:t>
          </a:r>
          <a:endParaRPr lang="en-US" dirty="0"/>
        </a:p>
      </dgm:t>
    </dgm:pt>
    <dgm:pt modelId="{BEBE2722-25E2-4EFC-BCEF-F78D556E141D}" type="parTrans" cxnId="{1F62C115-8572-475C-97EA-067A74A997E4}">
      <dgm:prSet/>
      <dgm:spPr/>
      <dgm:t>
        <a:bodyPr/>
        <a:lstStyle/>
        <a:p>
          <a:endParaRPr lang="en-US"/>
        </a:p>
      </dgm:t>
    </dgm:pt>
    <dgm:pt modelId="{B69857AE-D5F6-418D-A2B4-020DD57719C6}" type="sibTrans" cxnId="{1F62C115-8572-475C-97EA-067A74A997E4}">
      <dgm:prSet/>
      <dgm:spPr/>
      <dgm:t>
        <a:bodyPr/>
        <a:lstStyle/>
        <a:p>
          <a:endParaRPr lang="en-US"/>
        </a:p>
      </dgm:t>
    </dgm:pt>
    <dgm:pt modelId="{46B37734-CCE7-4E67-9954-BBBDDA4FD71A}">
      <dgm:prSet phldrT="[Text]"/>
      <dgm:spPr/>
      <dgm:t>
        <a:bodyPr/>
        <a:lstStyle/>
        <a:p>
          <a:r>
            <a:rPr lang="en-US" b="0" dirty="0" smtClean="0"/>
            <a:t>Identifying novel and superior allele</a:t>
          </a:r>
          <a:endParaRPr lang="en-US" dirty="0"/>
        </a:p>
      </dgm:t>
    </dgm:pt>
    <dgm:pt modelId="{869C03F2-4458-4AD6-B230-7880E8A9A46D}" type="parTrans" cxnId="{31DCB57D-24D6-4855-A02A-E8762DC62CC3}">
      <dgm:prSet/>
      <dgm:spPr/>
      <dgm:t>
        <a:bodyPr/>
        <a:lstStyle/>
        <a:p>
          <a:endParaRPr lang="en-US"/>
        </a:p>
      </dgm:t>
    </dgm:pt>
    <dgm:pt modelId="{39CCF6CF-6029-4E54-960F-79D563C50024}" type="sibTrans" cxnId="{31DCB57D-24D6-4855-A02A-E8762DC62CC3}">
      <dgm:prSet/>
      <dgm:spPr/>
      <dgm:t>
        <a:bodyPr/>
        <a:lstStyle/>
        <a:p>
          <a:endParaRPr lang="en-US"/>
        </a:p>
      </dgm:t>
    </dgm:pt>
    <dgm:pt modelId="{D7C01963-D05B-486D-B2F4-FC38BEF9342E}">
      <dgm:prSet phldrT="[Text]"/>
      <dgm:spPr/>
      <dgm:t>
        <a:bodyPr/>
        <a:lstStyle/>
        <a:p>
          <a:r>
            <a:rPr lang="en-US" dirty="0" smtClean="0"/>
            <a:t>Fine mapping</a:t>
          </a:r>
          <a:endParaRPr lang="en-US" dirty="0"/>
        </a:p>
      </dgm:t>
    </dgm:pt>
    <dgm:pt modelId="{E0E24F03-6696-4ACE-A8EB-C81C1BA951DA}" type="parTrans" cxnId="{A69E9804-87B8-4EF8-B438-5962E6690835}">
      <dgm:prSet/>
      <dgm:spPr/>
      <dgm:t>
        <a:bodyPr/>
        <a:lstStyle/>
        <a:p>
          <a:endParaRPr lang="en-US"/>
        </a:p>
      </dgm:t>
    </dgm:pt>
    <dgm:pt modelId="{C3CBFA7B-AAC5-434A-8466-C6D937F10CD1}" type="sibTrans" cxnId="{A69E9804-87B8-4EF8-B438-5962E6690835}">
      <dgm:prSet/>
      <dgm:spPr/>
      <dgm:t>
        <a:bodyPr/>
        <a:lstStyle/>
        <a:p>
          <a:endParaRPr lang="en-US"/>
        </a:p>
      </dgm:t>
    </dgm:pt>
    <dgm:pt modelId="{AF425F76-A892-47E1-9E4B-1BE8CC70ACAD}">
      <dgm:prSet phldrT="[Text]"/>
      <dgm:spPr/>
      <dgm:t>
        <a:bodyPr/>
        <a:lstStyle/>
        <a:p>
          <a:r>
            <a:rPr lang="en-US" dirty="0" smtClean="0"/>
            <a:t>Natural diversity</a:t>
          </a:r>
          <a:endParaRPr lang="en-US" dirty="0"/>
        </a:p>
      </dgm:t>
    </dgm:pt>
    <dgm:pt modelId="{B2B901D2-12A9-4E55-9C35-F3764CF50BE8}" type="parTrans" cxnId="{FA8D15AB-A247-4915-96C1-1C89EDAA1B59}">
      <dgm:prSet/>
      <dgm:spPr/>
      <dgm:t>
        <a:bodyPr/>
        <a:lstStyle/>
        <a:p>
          <a:endParaRPr lang="en-US"/>
        </a:p>
      </dgm:t>
    </dgm:pt>
    <dgm:pt modelId="{93883661-F5B4-4C6A-8FF2-1DDDF23C8824}" type="sibTrans" cxnId="{FA8D15AB-A247-4915-96C1-1C89EDAA1B59}">
      <dgm:prSet/>
      <dgm:spPr/>
      <dgm:t>
        <a:bodyPr/>
        <a:lstStyle/>
        <a:p>
          <a:endParaRPr lang="en-US"/>
        </a:p>
      </dgm:t>
    </dgm:pt>
    <dgm:pt modelId="{D1334D01-B420-4356-ACF7-96D5E45364AB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Identify multiple for QTL</a:t>
          </a:r>
          <a:endParaRPr lang="en-US" dirty="0"/>
        </a:p>
      </dgm:t>
    </dgm:pt>
    <dgm:pt modelId="{FBA97629-4FD3-4C24-B40F-BD55B5E27765}" type="parTrans" cxnId="{22567420-C74E-46B0-B08F-8C90AEC2E1B1}">
      <dgm:prSet/>
      <dgm:spPr/>
      <dgm:t>
        <a:bodyPr/>
        <a:lstStyle/>
        <a:p>
          <a:endParaRPr lang="en-US"/>
        </a:p>
      </dgm:t>
    </dgm:pt>
    <dgm:pt modelId="{C4CA3756-DF6A-480B-AB65-B8EF3700DF45}" type="sibTrans" cxnId="{22567420-C74E-46B0-B08F-8C90AEC2E1B1}">
      <dgm:prSet/>
      <dgm:spPr/>
      <dgm:t>
        <a:bodyPr/>
        <a:lstStyle/>
        <a:p>
          <a:endParaRPr lang="en-US"/>
        </a:p>
      </dgm:t>
    </dgm:pt>
    <dgm:pt modelId="{43719114-287D-4423-8815-4151F20F428D}" type="pres">
      <dgm:prSet presAssocID="{095CBFAD-B872-4DCC-8D3A-94502303AF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C8031-3DC7-4AC9-A46E-4A2D5EC8122A}" type="pres">
      <dgm:prSet presAssocID="{095CBFAD-B872-4DCC-8D3A-94502303AFDE}" presName="radial" presStyleCnt="0">
        <dgm:presLayoutVars>
          <dgm:animLvl val="ctr"/>
        </dgm:presLayoutVars>
      </dgm:prSet>
      <dgm:spPr/>
    </dgm:pt>
    <dgm:pt modelId="{060ACDF1-590E-44B2-87EB-D1D94CF6382D}" type="pres">
      <dgm:prSet presAssocID="{2A2BC941-4931-473D-9CEB-0B2D7DE60A9B}" presName="centerShape" presStyleLbl="vennNode1" presStyleIdx="0" presStyleCnt="7" custScaleY="83223"/>
      <dgm:spPr/>
      <dgm:t>
        <a:bodyPr/>
        <a:lstStyle/>
        <a:p>
          <a:endParaRPr lang="en-US"/>
        </a:p>
      </dgm:t>
    </dgm:pt>
    <dgm:pt modelId="{5E5BF5B9-7124-4F39-8FF1-C6C7EFC1D300}" type="pres">
      <dgm:prSet presAssocID="{7554A55E-9B91-467F-8884-1C45B84D4B19}" presName="node" presStyleLbl="vennNode1" presStyleIdx="1" presStyleCnt="7" custRadScaleRad="88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BB95-14C1-4C1F-B168-4F9392E5554A}" type="pres">
      <dgm:prSet presAssocID="{8B257664-FE07-45DF-993E-772C7618691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B3CE2-B466-413D-9D9B-4E6CD1544BAD}" type="pres">
      <dgm:prSet presAssocID="{46B37734-CCE7-4E67-9954-BBBDDA4FD71A}" presName="node" presStyleLbl="vennNode1" presStyleIdx="3" presStyleCnt="7" custRadScaleRad="100914" custRadScaleInc="-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6B6B0-208C-4444-98E0-F3E5CC63FA2C}" type="pres">
      <dgm:prSet presAssocID="{D7C01963-D05B-486D-B2F4-FC38BEF9342E}" presName="node" presStyleLbl="vennNode1" presStyleIdx="4" presStyleCnt="7" custRadScaleRad="88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DEB2C-1923-4788-ADD8-0389A20C418B}" type="pres">
      <dgm:prSet presAssocID="{AF425F76-A892-47E1-9E4B-1BE8CC70ACA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DD504-05BF-4796-A3DF-F30E16EE0E02}" type="pres">
      <dgm:prSet presAssocID="{D1334D01-B420-4356-ACF7-96D5E45364A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5B650-F4CA-4C7A-8FA5-CCAA09CF056A}" type="presOf" srcId="{46B37734-CCE7-4E67-9954-BBBDDA4FD71A}" destId="{61CB3CE2-B466-413D-9D9B-4E6CD1544BAD}" srcOrd="0" destOrd="0" presId="urn:microsoft.com/office/officeart/2005/8/layout/radial3"/>
    <dgm:cxn modelId="{22567420-C74E-46B0-B08F-8C90AEC2E1B1}" srcId="{2A2BC941-4931-473D-9CEB-0B2D7DE60A9B}" destId="{D1334D01-B420-4356-ACF7-96D5E45364AB}" srcOrd="5" destOrd="0" parTransId="{FBA97629-4FD3-4C24-B40F-BD55B5E27765}" sibTransId="{C4CA3756-DF6A-480B-AB65-B8EF3700DF45}"/>
    <dgm:cxn modelId="{2066E4E7-EA69-44EE-8024-4E92D26D8DF0}" type="presOf" srcId="{8B257664-FE07-45DF-993E-772C7618691B}" destId="{2BDABB95-14C1-4C1F-B168-4F9392E5554A}" srcOrd="0" destOrd="0" presId="urn:microsoft.com/office/officeart/2005/8/layout/radial3"/>
    <dgm:cxn modelId="{7ABE66C3-DBC5-4600-86F4-237936EA2B31}" type="presOf" srcId="{AF425F76-A892-47E1-9E4B-1BE8CC70ACAD}" destId="{0B2DEB2C-1923-4788-ADD8-0389A20C418B}" srcOrd="0" destOrd="0" presId="urn:microsoft.com/office/officeart/2005/8/layout/radial3"/>
    <dgm:cxn modelId="{A5AA2EEB-ED74-4D5F-BAAE-A9AE3302567B}" srcId="{095CBFAD-B872-4DCC-8D3A-94502303AFDE}" destId="{2A2BC941-4931-473D-9CEB-0B2D7DE60A9B}" srcOrd="0" destOrd="0" parTransId="{65C37C3A-E6A6-472C-AA6E-41F34F89D6B5}" sibTransId="{E67D9C8D-3B93-48E6-AC4B-C052DF65C559}"/>
    <dgm:cxn modelId="{8B75CBB9-4C3E-4722-A2D6-98CE1FCE9B27}" type="presOf" srcId="{2A2BC941-4931-473D-9CEB-0B2D7DE60A9B}" destId="{060ACDF1-590E-44B2-87EB-D1D94CF6382D}" srcOrd="0" destOrd="0" presId="urn:microsoft.com/office/officeart/2005/8/layout/radial3"/>
    <dgm:cxn modelId="{31DCB57D-24D6-4855-A02A-E8762DC62CC3}" srcId="{2A2BC941-4931-473D-9CEB-0B2D7DE60A9B}" destId="{46B37734-CCE7-4E67-9954-BBBDDA4FD71A}" srcOrd="2" destOrd="0" parTransId="{869C03F2-4458-4AD6-B230-7880E8A9A46D}" sibTransId="{39CCF6CF-6029-4E54-960F-79D563C50024}"/>
    <dgm:cxn modelId="{A69E9804-87B8-4EF8-B438-5962E6690835}" srcId="{2A2BC941-4931-473D-9CEB-0B2D7DE60A9B}" destId="{D7C01963-D05B-486D-B2F4-FC38BEF9342E}" srcOrd="3" destOrd="0" parTransId="{E0E24F03-6696-4ACE-A8EB-C81C1BA951DA}" sibTransId="{C3CBFA7B-AAC5-434A-8466-C6D937F10CD1}"/>
    <dgm:cxn modelId="{FF0EA88A-CDB1-460C-9E9D-F189CC3EABB1}" type="presOf" srcId="{D7C01963-D05B-486D-B2F4-FC38BEF9342E}" destId="{F256B6B0-208C-4444-98E0-F3E5CC63FA2C}" srcOrd="0" destOrd="0" presId="urn:microsoft.com/office/officeart/2005/8/layout/radial3"/>
    <dgm:cxn modelId="{5B3ED304-315B-42BF-A642-77075EE9421E}" type="presOf" srcId="{095CBFAD-B872-4DCC-8D3A-94502303AFDE}" destId="{43719114-287D-4423-8815-4151F20F428D}" srcOrd="0" destOrd="0" presId="urn:microsoft.com/office/officeart/2005/8/layout/radial3"/>
    <dgm:cxn modelId="{FA8D15AB-A247-4915-96C1-1C89EDAA1B59}" srcId="{2A2BC941-4931-473D-9CEB-0B2D7DE60A9B}" destId="{AF425F76-A892-47E1-9E4B-1BE8CC70ACAD}" srcOrd="4" destOrd="0" parTransId="{B2B901D2-12A9-4E55-9C35-F3764CF50BE8}" sibTransId="{93883661-F5B4-4C6A-8FF2-1DDDF23C8824}"/>
    <dgm:cxn modelId="{B3D7173B-C34A-4BF4-ACF0-574448DEE549}" type="presOf" srcId="{7554A55E-9B91-467F-8884-1C45B84D4B19}" destId="{5E5BF5B9-7124-4F39-8FF1-C6C7EFC1D300}" srcOrd="0" destOrd="0" presId="urn:microsoft.com/office/officeart/2005/8/layout/radial3"/>
    <dgm:cxn modelId="{60A834C6-F60C-4E45-9B0B-7A03B548D3CF}" srcId="{2A2BC941-4931-473D-9CEB-0B2D7DE60A9B}" destId="{7554A55E-9B91-467F-8884-1C45B84D4B19}" srcOrd="0" destOrd="0" parTransId="{96F9B183-F8A2-45D5-9D38-48FE1428A087}" sibTransId="{67F6E533-B118-42EB-9364-9E8A94E848A3}"/>
    <dgm:cxn modelId="{1F62C115-8572-475C-97EA-067A74A997E4}" srcId="{2A2BC941-4931-473D-9CEB-0B2D7DE60A9B}" destId="{8B257664-FE07-45DF-993E-772C7618691B}" srcOrd="1" destOrd="0" parTransId="{BEBE2722-25E2-4EFC-BCEF-F78D556E141D}" sibTransId="{B69857AE-D5F6-418D-A2B4-020DD57719C6}"/>
    <dgm:cxn modelId="{8DE7CD62-0C83-4432-8A2B-3E7F51E3557B}" type="presOf" srcId="{D1334D01-B420-4356-ACF7-96D5E45364AB}" destId="{E70DD504-05BF-4796-A3DF-F30E16EE0E02}" srcOrd="0" destOrd="0" presId="urn:microsoft.com/office/officeart/2005/8/layout/radial3"/>
    <dgm:cxn modelId="{F463E03D-281A-49D5-B050-D14B7D674FB4}" type="presParOf" srcId="{43719114-287D-4423-8815-4151F20F428D}" destId="{7CEC8031-3DC7-4AC9-A46E-4A2D5EC8122A}" srcOrd="0" destOrd="0" presId="urn:microsoft.com/office/officeart/2005/8/layout/radial3"/>
    <dgm:cxn modelId="{96228B43-79BF-46EE-A79E-C1CB16DC3C9D}" type="presParOf" srcId="{7CEC8031-3DC7-4AC9-A46E-4A2D5EC8122A}" destId="{060ACDF1-590E-44B2-87EB-D1D94CF6382D}" srcOrd="0" destOrd="0" presId="urn:microsoft.com/office/officeart/2005/8/layout/radial3"/>
    <dgm:cxn modelId="{22BEB65D-472F-46B9-B15F-98F37825B07D}" type="presParOf" srcId="{7CEC8031-3DC7-4AC9-A46E-4A2D5EC8122A}" destId="{5E5BF5B9-7124-4F39-8FF1-C6C7EFC1D300}" srcOrd="1" destOrd="0" presId="urn:microsoft.com/office/officeart/2005/8/layout/radial3"/>
    <dgm:cxn modelId="{D64C15C4-50A9-46EB-B19A-C5F0AEAAA2A8}" type="presParOf" srcId="{7CEC8031-3DC7-4AC9-A46E-4A2D5EC8122A}" destId="{2BDABB95-14C1-4C1F-B168-4F9392E5554A}" srcOrd="2" destOrd="0" presId="urn:microsoft.com/office/officeart/2005/8/layout/radial3"/>
    <dgm:cxn modelId="{B3D19B23-62F2-4757-B92C-87348CEE3659}" type="presParOf" srcId="{7CEC8031-3DC7-4AC9-A46E-4A2D5EC8122A}" destId="{61CB3CE2-B466-413D-9D9B-4E6CD1544BAD}" srcOrd="3" destOrd="0" presId="urn:microsoft.com/office/officeart/2005/8/layout/radial3"/>
    <dgm:cxn modelId="{2DAF4C22-CF36-4E22-A1EE-103AA3A2B08A}" type="presParOf" srcId="{7CEC8031-3DC7-4AC9-A46E-4A2D5EC8122A}" destId="{F256B6B0-208C-4444-98E0-F3E5CC63FA2C}" srcOrd="4" destOrd="0" presId="urn:microsoft.com/office/officeart/2005/8/layout/radial3"/>
    <dgm:cxn modelId="{0E908A36-E229-4A69-8783-BD4C5E632283}" type="presParOf" srcId="{7CEC8031-3DC7-4AC9-A46E-4A2D5EC8122A}" destId="{0B2DEB2C-1923-4788-ADD8-0389A20C418B}" srcOrd="5" destOrd="0" presId="urn:microsoft.com/office/officeart/2005/8/layout/radial3"/>
    <dgm:cxn modelId="{52CD7547-D23F-4259-8C13-A19F34A49E2F}" type="presParOf" srcId="{7CEC8031-3DC7-4AC9-A46E-4A2D5EC8122A}" destId="{E70DD504-05BF-4796-A3DF-F30E16EE0E02}" srcOrd="6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49121" y="2578735"/>
            <a:ext cx="7971155" cy="393065"/>
            <a:chOff x="549121" y="805941"/>
            <a:chExt cx="7971155" cy="393065"/>
          </a:xfrm>
        </p:grpSpPr>
        <p:sp>
          <p:nvSpPr>
            <p:cNvPr id="4" name="object 4"/>
            <p:cNvSpPr/>
            <p:nvPr/>
          </p:nvSpPr>
          <p:spPr>
            <a:xfrm>
              <a:off x="549121" y="881252"/>
              <a:ext cx="1807236" cy="313436"/>
            </a:xfrm>
            <a:prstGeom prst="round2Diag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7704" y="805941"/>
              <a:ext cx="6062472" cy="392938"/>
            </a:xfrm>
            <a:prstGeom prst="round2Diag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8" name="~PP1224.WAV">
            <a:hlinkClick r:id="" action="ppaction://media"/>
          </p:cNvPr>
          <p:cNvPicPr>
            <a:picLocks noRot="1" noChangeAspect="1"/>
          </p:cNvPicPr>
          <p:nvPr>
            <a:wavAudioFile r:embed="rId1" name="~PP1224.WAV"/>
          </p:nvPr>
        </p:nvPicPr>
        <p:blipFill>
          <a:blip r:embed="rId5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Software Used for calculation of GWAS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143000"/>
            <a:ext cx="89154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183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60" dirty="0">
                <a:latin typeface="Aegean"/>
                <a:cs typeface="Aegean"/>
              </a:rPr>
              <a:t>“Graphical </a:t>
            </a:r>
            <a:r>
              <a:rPr sz="2400" spc="-40" dirty="0">
                <a:latin typeface="Aegean"/>
                <a:cs typeface="Aegean"/>
              </a:rPr>
              <a:t>overview </a:t>
            </a:r>
            <a:r>
              <a:rPr sz="2400" spc="-135" dirty="0">
                <a:latin typeface="Aegean"/>
                <a:cs typeface="Aegean"/>
              </a:rPr>
              <a:t>of </a:t>
            </a:r>
            <a:r>
              <a:rPr sz="2400" spc="10" dirty="0">
                <a:latin typeface="Aegean"/>
                <a:cs typeface="Aegean"/>
              </a:rPr>
              <a:t>linkage </a:t>
            </a:r>
            <a:r>
              <a:rPr sz="2400" spc="45" dirty="0">
                <a:latin typeface="Aegean"/>
                <a:cs typeface="Aegean"/>
              </a:rPr>
              <a:t>disequilibrium” </a:t>
            </a:r>
            <a:r>
              <a:rPr sz="2400" spc="-125" dirty="0">
                <a:latin typeface="Aegean"/>
                <a:cs typeface="Aegean"/>
              </a:rPr>
              <a:t>(GOLD) </a:t>
            </a:r>
            <a:r>
              <a:rPr sz="2400" spc="-290" dirty="0">
                <a:latin typeface="Aegean"/>
                <a:cs typeface="Aegean"/>
              </a:rPr>
              <a:t>to  </a:t>
            </a:r>
            <a:r>
              <a:rPr sz="2400" spc="-5" dirty="0">
                <a:latin typeface="Carlito"/>
                <a:cs typeface="Carlito"/>
              </a:rPr>
              <a:t>depict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structure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pattern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25" dirty="0">
                <a:latin typeface="Carlito"/>
                <a:cs typeface="Carlito"/>
              </a:rPr>
              <a:t> LD.</a:t>
            </a:r>
            <a:endParaRPr sz="2400">
              <a:latin typeface="Carlito"/>
              <a:cs typeface="Carlito"/>
            </a:endParaRPr>
          </a:p>
          <a:p>
            <a:pPr marL="355600" indent="-34353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egean"/>
                <a:cs typeface="Aegean"/>
              </a:rPr>
              <a:t>“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400" spc="-5" dirty="0">
                <a:latin typeface="Carlito"/>
                <a:cs typeface="Carlito"/>
              </a:rPr>
              <a:t>rait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2400" spc="-5" dirty="0">
                <a:latin typeface="Carlito"/>
                <a:cs typeface="Carlito"/>
              </a:rPr>
              <a:t>nalysis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5" dirty="0">
                <a:latin typeface="Carlito"/>
                <a:cs typeface="Carlito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SS</a:t>
            </a:r>
            <a:r>
              <a:rPr sz="2400" spc="-5" dirty="0">
                <a:latin typeface="Carlito"/>
                <a:cs typeface="Carlito"/>
              </a:rPr>
              <a:t>ociation,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2400" spc="-15" dirty="0">
                <a:latin typeface="Carlito"/>
                <a:cs typeface="Carlito"/>
              </a:rPr>
              <a:t>volution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70" dirty="0">
                <a:solidFill>
                  <a:srgbClr val="FF0000"/>
                </a:solidFill>
                <a:latin typeface="Carlito"/>
                <a:cs typeface="Carlito"/>
              </a:rPr>
              <a:t>L</a:t>
            </a:r>
            <a:r>
              <a:rPr sz="2400" spc="70" dirty="0">
                <a:latin typeface="Aegean"/>
                <a:cs typeface="Aegean"/>
              </a:rPr>
              <a:t>inkage”</a:t>
            </a:r>
            <a:r>
              <a:rPr sz="2400" spc="-140" dirty="0">
                <a:latin typeface="Aegean"/>
                <a:cs typeface="Aegean"/>
              </a:rPr>
              <a:t> </a:t>
            </a:r>
            <a:r>
              <a:rPr sz="2400" spc="-265">
                <a:latin typeface="Aegean"/>
                <a:cs typeface="Aegean"/>
              </a:rPr>
              <a:t>(</a:t>
            </a:r>
            <a:r>
              <a:rPr sz="2400" spc="-265" smtClean="0">
                <a:latin typeface="Aegean"/>
                <a:cs typeface="Aegean"/>
              </a:rPr>
              <a:t>TASSEL)</a:t>
            </a:r>
            <a:r>
              <a:rPr lang="en-US" sz="2400" spc="-265" dirty="0" smtClean="0">
                <a:latin typeface="Aegean"/>
                <a:cs typeface="Aegean"/>
              </a:rPr>
              <a:t> </a:t>
            </a:r>
            <a:r>
              <a:rPr sz="2400" smtClean="0">
                <a:latin typeface="Carlito"/>
                <a:cs typeface="Carlito"/>
              </a:rPr>
              <a:t>and</a:t>
            </a:r>
            <a:r>
              <a:rPr sz="2400" spc="-25" smtClean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PowerMarker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8600" y="2938780"/>
            <a:ext cx="8763000" cy="2547620"/>
            <a:chOff x="670559" y="3243707"/>
            <a:chExt cx="8473440" cy="3614420"/>
          </a:xfrm>
        </p:grpSpPr>
        <p:sp>
          <p:nvSpPr>
            <p:cNvPr id="7" name="object 7"/>
            <p:cNvSpPr/>
            <p:nvPr/>
          </p:nvSpPr>
          <p:spPr>
            <a:xfrm>
              <a:off x="670559" y="6847330"/>
              <a:ext cx="8473440" cy="106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799" y="3243707"/>
              <a:ext cx="8458200" cy="3614420"/>
            </a:xfrm>
            <a:custGeom>
              <a:avLst/>
              <a:gdLst/>
              <a:ahLst/>
              <a:cxnLst/>
              <a:rect l="l" t="t" r="r" b="b"/>
              <a:pathLst>
                <a:path w="8458200" h="3614420">
                  <a:moveTo>
                    <a:pt x="8147558" y="0"/>
                  </a:moveTo>
                  <a:lnTo>
                    <a:pt x="310616" y="0"/>
                  </a:lnTo>
                  <a:lnTo>
                    <a:pt x="264715" y="3367"/>
                  </a:lnTo>
                  <a:lnTo>
                    <a:pt x="220905" y="13151"/>
                  </a:lnTo>
                  <a:lnTo>
                    <a:pt x="179667" y="28869"/>
                  </a:lnTo>
                  <a:lnTo>
                    <a:pt x="141481" y="50042"/>
                  </a:lnTo>
                  <a:lnTo>
                    <a:pt x="106828" y="76190"/>
                  </a:lnTo>
                  <a:lnTo>
                    <a:pt x="76188" y="106832"/>
                  </a:lnTo>
                  <a:lnTo>
                    <a:pt x="50041" y="141487"/>
                  </a:lnTo>
                  <a:lnTo>
                    <a:pt x="28869" y="179677"/>
                  </a:lnTo>
                  <a:lnTo>
                    <a:pt x="13150" y="220919"/>
                  </a:lnTo>
                  <a:lnTo>
                    <a:pt x="3367" y="264734"/>
                  </a:lnTo>
                  <a:lnTo>
                    <a:pt x="0" y="310641"/>
                  </a:lnTo>
                  <a:lnTo>
                    <a:pt x="0" y="3303676"/>
                  </a:lnTo>
                  <a:lnTo>
                    <a:pt x="3367" y="3349577"/>
                  </a:lnTo>
                  <a:lnTo>
                    <a:pt x="13150" y="3393387"/>
                  </a:lnTo>
                  <a:lnTo>
                    <a:pt x="28869" y="3434625"/>
                  </a:lnTo>
                  <a:lnTo>
                    <a:pt x="50041" y="3472811"/>
                  </a:lnTo>
                  <a:lnTo>
                    <a:pt x="76188" y="3507464"/>
                  </a:lnTo>
                  <a:lnTo>
                    <a:pt x="106828" y="3538104"/>
                  </a:lnTo>
                  <a:lnTo>
                    <a:pt x="141481" y="3564250"/>
                  </a:lnTo>
                  <a:lnTo>
                    <a:pt x="179667" y="3585422"/>
                  </a:lnTo>
                  <a:lnTo>
                    <a:pt x="220905" y="3601140"/>
                  </a:lnTo>
                  <a:lnTo>
                    <a:pt x="264715" y="3610923"/>
                  </a:lnTo>
                  <a:lnTo>
                    <a:pt x="310616" y="3614291"/>
                  </a:lnTo>
                  <a:lnTo>
                    <a:pt x="8147558" y="3614291"/>
                  </a:lnTo>
                  <a:lnTo>
                    <a:pt x="8193465" y="3610923"/>
                  </a:lnTo>
                  <a:lnTo>
                    <a:pt x="8237280" y="3601140"/>
                  </a:lnTo>
                  <a:lnTo>
                    <a:pt x="8278522" y="3585422"/>
                  </a:lnTo>
                  <a:lnTo>
                    <a:pt x="8316712" y="3564250"/>
                  </a:lnTo>
                  <a:lnTo>
                    <a:pt x="8351367" y="3538104"/>
                  </a:lnTo>
                  <a:lnTo>
                    <a:pt x="8382009" y="3507464"/>
                  </a:lnTo>
                  <a:lnTo>
                    <a:pt x="8408157" y="3472811"/>
                  </a:lnTo>
                  <a:lnTo>
                    <a:pt x="8429330" y="3434625"/>
                  </a:lnTo>
                  <a:lnTo>
                    <a:pt x="8445048" y="3393387"/>
                  </a:lnTo>
                  <a:lnTo>
                    <a:pt x="8454832" y="3349577"/>
                  </a:lnTo>
                  <a:lnTo>
                    <a:pt x="8458200" y="3303676"/>
                  </a:lnTo>
                  <a:lnTo>
                    <a:pt x="8458200" y="310641"/>
                  </a:lnTo>
                  <a:lnTo>
                    <a:pt x="8454832" y="264734"/>
                  </a:lnTo>
                  <a:lnTo>
                    <a:pt x="8445048" y="220919"/>
                  </a:lnTo>
                  <a:lnTo>
                    <a:pt x="8429330" y="179677"/>
                  </a:lnTo>
                  <a:lnTo>
                    <a:pt x="8408157" y="141487"/>
                  </a:lnTo>
                  <a:lnTo>
                    <a:pt x="8382009" y="106832"/>
                  </a:lnTo>
                  <a:lnTo>
                    <a:pt x="8351367" y="76190"/>
                  </a:lnTo>
                  <a:lnTo>
                    <a:pt x="8316712" y="50042"/>
                  </a:lnTo>
                  <a:lnTo>
                    <a:pt x="8278522" y="28869"/>
                  </a:lnTo>
                  <a:lnTo>
                    <a:pt x="8237280" y="13151"/>
                  </a:lnTo>
                  <a:lnTo>
                    <a:pt x="8193465" y="3367"/>
                  </a:lnTo>
                  <a:lnTo>
                    <a:pt x="814755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99" y="3243707"/>
              <a:ext cx="8458200" cy="3614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610225"/>
            <a:ext cx="8534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~PP321.WAV">
            <a:hlinkClick r:id="" action="ppaction://media"/>
          </p:cNvPr>
          <p:cNvPicPr>
            <a:picLocks noRot="1" noChangeAspect="1"/>
          </p:cNvPicPr>
          <p:nvPr>
            <a:wavAudioFile r:embed="rId1" name="~PP321.WAV"/>
          </p:nvPr>
        </p:nvPicPr>
        <p:blipFill>
          <a:blip r:embed="rId6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/>
          <p:nvPr/>
        </p:nvSpPr>
        <p:spPr>
          <a:xfrm>
            <a:off x="304800" y="1600200"/>
            <a:ext cx="8379460" cy="31304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Understand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makeup </a:t>
            </a:r>
            <a:r>
              <a:rPr sz="2400" spc="-5" dirty="0">
                <a:latin typeface="Carlito"/>
                <a:cs typeface="Carlito"/>
              </a:rPr>
              <a:t>of molecular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pathways.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Dissect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genetic </a:t>
            </a:r>
            <a:r>
              <a:rPr sz="2400" spc="-10" dirty="0">
                <a:latin typeface="Carlito"/>
                <a:cs typeface="Carlito"/>
              </a:rPr>
              <a:t>component </a:t>
            </a:r>
            <a:r>
              <a:rPr sz="2400" spc="-5" dirty="0">
                <a:latin typeface="Carlito"/>
                <a:cs typeface="Carlito"/>
              </a:rPr>
              <a:t>of molecular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variation.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Genotype </a:t>
            </a:r>
            <a:r>
              <a:rPr sz="2400" spc="-10" dirty="0">
                <a:latin typeface="Carlito"/>
                <a:cs typeface="Carlito"/>
              </a:rPr>
              <a:t>environmental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interaction.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latin typeface="Carlito"/>
                <a:cs typeface="Carlito"/>
              </a:rPr>
              <a:t>Breeding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Mining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markers </a:t>
            </a:r>
            <a:r>
              <a:rPr sz="2400" spc="-5" dirty="0">
                <a:latin typeface="Carlito"/>
                <a:cs typeface="Carlito"/>
              </a:rPr>
              <a:t>causal </a:t>
            </a:r>
            <a:r>
              <a:rPr sz="2400" spc="-20" dirty="0">
                <a:latin typeface="Carlito"/>
                <a:cs typeface="Carlito"/>
              </a:rPr>
              <a:t>for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phenotype.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assist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breeding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decisions.</a:t>
            </a:r>
            <a:endParaRPr sz="2400">
              <a:latin typeface="Carlito"/>
              <a:cs typeface="Carlito"/>
            </a:endParaRPr>
          </a:p>
          <a:p>
            <a:pPr marL="354965" marR="1401445" indent="-35496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Maximization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yield, </a:t>
            </a:r>
            <a:r>
              <a:rPr sz="2400" spc="-10" dirty="0">
                <a:latin typeface="Carlito"/>
                <a:cs typeface="Carlito"/>
              </a:rPr>
              <a:t>pathogen resistance  etc.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466850" y="-152400"/>
            <a:ext cx="6505575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304800" y="1065644"/>
            <a:ext cx="2740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latin typeface="Carlito"/>
                <a:cs typeface="Carlito"/>
              </a:rPr>
              <a:t>Basic</a:t>
            </a:r>
            <a:r>
              <a:rPr sz="2400" b="1" spc="-95">
                <a:latin typeface="Carlito"/>
                <a:cs typeface="Carlito"/>
              </a:rPr>
              <a:t> </a:t>
            </a:r>
            <a:r>
              <a:rPr sz="2400" b="1" smtClean="0">
                <a:latin typeface="Carlito"/>
                <a:cs typeface="Carlito"/>
              </a:rPr>
              <a:t>biology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6515100" y="3657600"/>
            <a:ext cx="2628899" cy="320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~PP1089.WAV">
            <a:hlinkClick r:id="" action="ppaction://media"/>
          </p:cNvPr>
          <p:cNvPicPr>
            <a:picLocks noRot="1" noChangeAspect="1"/>
          </p:cNvPicPr>
          <p:nvPr>
            <a:wavAudioFile r:embed="rId1" name="~PP1089.WAV"/>
          </p:nvPr>
        </p:nvPicPr>
        <p:blipFill>
          <a:blip r:embed="rId5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228600" y="1156461"/>
            <a:ext cx="8763000" cy="4406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Biological </a:t>
            </a:r>
            <a:r>
              <a:rPr sz="2400" spc="-20" dirty="0">
                <a:latin typeface="Carlito"/>
                <a:cs typeface="Carlito"/>
              </a:rPr>
              <a:t>pathway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trait </a:t>
            </a:r>
            <a:r>
              <a:rPr sz="2400" spc="-5" dirty="0">
                <a:latin typeface="Carlito"/>
                <a:cs typeface="Carlito"/>
              </a:rPr>
              <a:t>does not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be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known.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Discovering </a:t>
            </a:r>
            <a:r>
              <a:rPr sz="2400" spc="-15" dirty="0">
                <a:latin typeface="Carlito"/>
                <a:cs typeface="Carlito"/>
              </a:rPr>
              <a:t>novel </a:t>
            </a:r>
            <a:r>
              <a:rPr sz="2400" spc="-10" dirty="0">
                <a:latin typeface="Carlito"/>
                <a:cs typeface="Carlito"/>
              </a:rPr>
              <a:t>candidate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genes.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Encourages collaborative</a:t>
            </a:r>
            <a:r>
              <a:rPr sz="2400" spc="-10" dirty="0">
                <a:latin typeface="Carlito"/>
                <a:cs typeface="Carlito"/>
              </a:rPr>
              <a:t> consortia.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Rules </a:t>
            </a:r>
            <a:r>
              <a:rPr sz="2400" spc="-5" dirty="0">
                <a:latin typeface="Carlito"/>
                <a:cs typeface="Carlito"/>
              </a:rPr>
              <a:t>out specific genetic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association.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Provides </a:t>
            </a:r>
            <a:r>
              <a:rPr sz="2400" spc="-15" dirty="0">
                <a:latin typeface="Carlito"/>
                <a:cs typeface="Carlito"/>
              </a:rPr>
              <a:t>more robust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data.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6645909" algn="l"/>
              </a:tabLst>
            </a:pPr>
            <a:r>
              <a:rPr sz="2400" dirty="0">
                <a:latin typeface="Carlito"/>
                <a:cs typeface="Carlito"/>
              </a:rPr>
              <a:t>Ide</a:t>
            </a:r>
            <a:r>
              <a:rPr sz="2400" spc="-2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tifies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 mu</a:t>
            </a:r>
            <a:r>
              <a:rPr sz="2400" spc="-20" dirty="0">
                <a:latin typeface="Carlito"/>
                <a:cs typeface="Carlito"/>
              </a:rPr>
              <a:t>t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tions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e</a:t>
            </a:r>
            <a:r>
              <a:rPr sz="2400" spc="-5" dirty="0">
                <a:latin typeface="Carlito"/>
                <a:cs typeface="Carlito"/>
              </a:rPr>
              <a:t>xpl</a:t>
            </a:r>
            <a:r>
              <a:rPr sz="2400" dirty="0">
                <a:latin typeface="Carlito"/>
                <a:cs typeface="Carlito"/>
              </a:rPr>
              <a:t>aining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65" dirty="0">
                <a:latin typeface="Carlito"/>
                <a:cs typeface="Carlito"/>
              </a:rPr>
              <a:t>f</a:t>
            </a:r>
            <a:r>
              <a:rPr sz="2400" dirty="0">
                <a:latin typeface="Carlito"/>
                <a:cs typeface="Carlito"/>
              </a:rPr>
              <a:t>ew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>
                <a:latin typeface="Carlito"/>
                <a:cs typeface="Carlito"/>
              </a:rPr>
              <a:t>pe</a:t>
            </a:r>
            <a:r>
              <a:rPr sz="2400" spc="-30">
                <a:latin typeface="Carlito"/>
                <a:cs typeface="Carlito"/>
              </a:rPr>
              <a:t>r</a:t>
            </a:r>
            <a:r>
              <a:rPr sz="2400">
                <a:latin typeface="Carlito"/>
                <a:cs typeface="Carlito"/>
              </a:rPr>
              <a:t>c</a:t>
            </a:r>
            <a:r>
              <a:rPr sz="2400" spc="5">
                <a:latin typeface="Carlito"/>
                <a:cs typeface="Carlito"/>
              </a:rPr>
              <a:t>e</a:t>
            </a:r>
            <a:r>
              <a:rPr sz="2400" spc="-25">
                <a:latin typeface="Carlito"/>
                <a:cs typeface="Carlito"/>
              </a:rPr>
              <a:t>n</a:t>
            </a:r>
            <a:r>
              <a:rPr sz="2400">
                <a:latin typeface="Carlito"/>
                <a:cs typeface="Carlito"/>
              </a:rPr>
              <a:t>t </a:t>
            </a:r>
            <a:r>
              <a:rPr sz="2400" spc="-10" smtClean="0">
                <a:latin typeface="Carlito"/>
                <a:cs typeface="Carlito"/>
              </a:rPr>
              <a:t>o</a:t>
            </a:r>
            <a:r>
              <a:rPr lang="en-US" sz="2400" spc="-10" dirty="0" smtClean="0">
                <a:latin typeface="Carlito"/>
                <a:cs typeface="Carlito"/>
              </a:rPr>
              <a:t>f </a:t>
            </a:r>
            <a:r>
              <a:rPr sz="2400" spc="-5" smtClean="0">
                <a:latin typeface="Carlito"/>
                <a:cs typeface="Carlito"/>
              </a:rPr>
              <a:t>phenotypic  </a:t>
            </a:r>
            <a:r>
              <a:rPr sz="2400" spc="-10" dirty="0">
                <a:latin typeface="Carlito"/>
                <a:cs typeface="Carlito"/>
              </a:rPr>
              <a:t>variant.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Advantages:</a:t>
            </a:r>
            <a:endParaRPr lang="en-US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~PP2317.WAV">
            <a:hlinkClick r:id="" action="ppaction://media"/>
          </p:cNvPr>
          <p:cNvPicPr>
            <a:picLocks noRot="1" noChangeAspect="1"/>
          </p:cNvPicPr>
          <p:nvPr>
            <a:wavAudioFile r:embed="rId1" name="~PP2317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/>
          <p:nvPr/>
        </p:nvSpPr>
        <p:spPr>
          <a:xfrm>
            <a:off x="304800" y="1177290"/>
            <a:ext cx="883920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8765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Results need </a:t>
            </a:r>
            <a:r>
              <a:rPr sz="2400" spc="-10" dirty="0">
                <a:latin typeface="Carlito"/>
                <a:cs typeface="Carlito"/>
              </a:rPr>
              <a:t>replication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independent samples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different  </a:t>
            </a:r>
            <a:r>
              <a:rPr sz="2400" spc="-5" dirty="0">
                <a:latin typeface="Carlito"/>
                <a:cs typeface="Carlito"/>
              </a:rPr>
              <a:t>population.</a:t>
            </a:r>
            <a:endParaRPr sz="24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large </a:t>
            </a:r>
            <a:r>
              <a:rPr sz="2400" spc="-5" dirty="0">
                <a:latin typeface="Carlito"/>
                <a:cs typeface="Carlito"/>
              </a:rPr>
              <a:t>study of population is </a:t>
            </a:r>
            <a:r>
              <a:rPr sz="2400" spc="-10" dirty="0">
                <a:latin typeface="Carlito"/>
                <a:cs typeface="Carlito"/>
              </a:rPr>
              <a:t>required, </a:t>
            </a:r>
            <a:r>
              <a:rPr sz="2400" spc="-5" dirty="0">
                <a:latin typeface="Carlito"/>
                <a:cs typeface="Carlito"/>
              </a:rPr>
              <a:t>detects association not  causation.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422275" indent="-410209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00" spc="-5" dirty="0">
                <a:latin typeface="Carlito"/>
                <a:cs typeface="Carlito"/>
              </a:rPr>
              <a:t>Identifies specific </a:t>
            </a:r>
            <a:r>
              <a:rPr sz="2400" spc="-10" dirty="0">
                <a:latin typeface="Carlito"/>
                <a:cs typeface="Carlito"/>
              </a:rPr>
              <a:t>location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spc="-15" dirty="0">
                <a:latin typeface="Carlito"/>
                <a:cs typeface="Carlito"/>
              </a:rPr>
              <a:t>complete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299085" marR="25209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rlito"/>
                <a:cs typeface="Carlito"/>
              </a:rPr>
              <a:t>Focus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spc="-10" dirty="0">
                <a:latin typeface="Carlito"/>
                <a:cs typeface="Carlito"/>
              </a:rPr>
              <a:t>common variants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many </a:t>
            </a:r>
            <a:r>
              <a:rPr sz="2400" spc="-10" dirty="0">
                <a:latin typeface="Carlito"/>
                <a:cs typeface="Carlito"/>
              </a:rPr>
              <a:t>associated variants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5" dirty="0">
                <a:latin typeface="Carlito"/>
                <a:cs typeface="Carlito"/>
              </a:rPr>
              <a:t>not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causal.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rlito"/>
                <a:cs typeface="Carlito"/>
              </a:rPr>
              <a:t>Detect </a:t>
            </a:r>
            <a:r>
              <a:rPr sz="2400" spc="-20" dirty="0">
                <a:latin typeface="Carlito"/>
                <a:cs typeface="Carlito"/>
              </a:rPr>
              <a:t>any </a:t>
            </a:r>
            <a:r>
              <a:rPr sz="2400" spc="-5" dirty="0">
                <a:latin typeface="Carlito"/>
                <a:cs typeface="Carlito"/>
              </a:rPr>
              <a:t>variant(&gt;5%) </a:t>
            </a:r>
            <a:r>
              <a:rPr sz="2400" dirty="0">
                <a:latin typeface="Carlito"/>
                <a:cs typeface="Carlito"/>
              </a:rPr>
              <a:t>in a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population.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5067300" algn="l"/>
              </a:tabLst>
            </a:pPr>
            <a:r>
              <a:rPr sz="2400" spc="-10" dirty="0">
                <a:latin typeface="Carlito"/>
                <a:cs typeface="Carlito"/>
              </a:rPr>
              <a:t>Cost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DNA sample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5" dirty="0">
                <a:latin typeface="Carlito"/>
                <a:cs typeface="Carlito"/>
              </a:rPr>
              <a:t> pooling	</a:t>
            </a:r>
            <a:r>
              <a:rPr sz="2400" dirty="0">
                <a:latin typeface="Carlito"/>
                <a:cs typeface="Carlito"/>
              </a:rPr>
              <a:t>them.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426970" algn="l"/>
              </a:tabLst>
            </a:pPr>
            <a:r>
              <a:rPr sz="2400" spc="-10" dirty="0">
                <a:latin typeface="Carlito"/>
                <a:cs typeface="Carlito"/>
              </a:rPr>
              <a:t>Unavailability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	funding agencies.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Limitations:</a:t>
            </a: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~PP3169.WAV">
            <a:hlinkClick r:id="" action="ppaction://media"/>
          </p:cNvPr>
          <p:cNvPicPr>
            <a:picLocks noRot="1" noChangeAspect="1"/>
          </p:cNvPicPr>
          <p:nvPr>
            <a:wavAudioFile r:embed="rId1" name="~PP3169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5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914_thank_you_note_with_blue_pen_on_white_background_stock_photo_Slid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1133.WAV">
            <a:hlinkClick r:id="" action="ppaction://media"/>
          </p:cNvPr>
          <p:cNvPicPr>
            <a:picLocks noRot="1" noChangeAspect="1"/>
          </p:cNvPicPr>
          <p:nvPr>
            <a:wavAudioFile r:embed="rId1" name="~PP1133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12140" y="1244346"/>
            <a:ext cx="8324850" cy="4394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It is the </a:t>
            </a:r>
            <a:r>
              <a:rPr sz="2400" spc="-10" dirty="0">
                <a:latin typeface="Carlito"/>
                <a:cs typeface="Carlito"/>
              </a:rPr>
              <a:t>representation of information </a:t>
            </a:r>
            <a:r>
              <a:rPr sz="2400" spc="-5" dirty="0">
                <a:latin typeface="Carlito"/>
                <a:cs typeface="Carlito"/>
              </a:rPr>
              <a:t>using special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relationships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3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Mapping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methods</a:t>
            </a:r>
            <a:endParaRPr sz="3200">
              <a:latin typeface="Carlito"/>
              <a:cs typeface="Carlito"/>
            </a:endParaRPr>
          </a:p>
          <a:p>
            <a:pPr marL="355600" marR="380365">
              <a:lnSpc>
                <a:spcPct val="100000"/>
              </a:lnSpc>
              <a:spcBef>
                <a:spcPts val="1965"/>
              </a:spcBef>
            </a:pPr>
            <a:r>
              <a:rPr sz="2400" b="1" spc="-10" dirty="0">
                <a:latin typeface="Carlito"/>
                <a:cs typeface="Carlito"/>
              </a:rPr>
              <a:t>Linkage </a:t>
            </a:r>
            <a:r>
              <a:rPr sz="2400" b="1" spc="-5" dirty="0">
                <a:latin typeface="Carlito"/>
                <a:cs typeface="Carlito"/>
              </a:rPr>
              <a:t>mapping</a:t>
            </a:r>
            <a:r>
              <a:rPr sz="2400" spc="-5" dirty="0">
                <a:latin typeface="Carlito"/>
                <a:cs typeface="Carlito"/>
              </a:rPr>
              <a:t>: </a:t>
            </a:r>
            <a:r>
              <a:rPr sz="2400" spc="-10" dirty="0">
                <a:latin typeface="Carlito"/>
                <a:cs typeface="Carlito"/>
              </a:rPr>
              <a:t>measures recombination </a:t>
            </a:r>
            <a:r>
              <a:rPr sz="2400" spc="-5" dirty="0">
                <a:latin typeface="Carlito"/>
                <a:cs typeface="Carlito"/>
              </a:rPr>
              <a:t>between </a:t>
            </a:r>
            <a:r>
              <a:rPr sz="2400" spc="-15" dirty="0">
                <a:latin typeface="Carlito"/>
                <a:cs typeface="Carlito"/>
              </a:rPr>
              <a:t>markers 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10" dirty="0">
                <a:latin typeface="Carlito"/>
                <a:cs typeface="Carlito"/>
              </a:rPr>
              <a:t>unknown gene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(linkage)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355600" marR="509905" indent="-342900">
              <a:lnSpc>
                <a:spcPct val="100000"/>
              </a:lnSpc>
              <a:buFont typeface="Arial"/>
              <a:buChar char="•"/>
              <a:tabLst>
                <a:tab pos="422275" algn="l"/>
                <a:tab pos="423545" algn="l"/>
              </a:tabLst>
            </a:pPr>
            <a:r>
              <a:rPr dirty="0"/>
              <a:t>	</a:t>
            </a:r>
            <a:r>
              <a:rPr sz="2400" b="1" spc="-5" dirty="0">
                <a:latin typeface="Carlito"/>
                <a:cs typeface="Carlito"/>
              </a:rPr>
              <a:t>Association mapping</a:t>
            </a:r>
            <a:r>
              <a:rPr sz="2400" spc="-5" dirty="0">
                <a:latin typeface="Carlito"/>
                <a:cs typeface="Carlito"/>
              </a:rPr>
              <a:t>: </a:t>
            </a:r>
            <a:r>
              <a:rPr sz="2400" spc="-10" dirty="0">
                <a:latin typeface="Carlito"/>
                <a:cs typeface="Carlito"/>
              </a:rPr>
              <a:t>measure correlation between </a:t>
            </a:r>
            <a:r>
              <a:rPr sz="2400" spc="-15" dirty="0">
                <a:latin typeface="Carlito"/>
                <a:cs typeface="Carlito"/>
              </a:rPr>
              <a:t>marker  </a:t>
            </a:r>
            <a:r>
              <a:rPr sz="2400" dirty="0">
                <a:latin typeface="Carlito"/>
                <a:cs typeface="Carlito"/>
              </a:rPr>
              <a:t>alleles and allele in a </a:t>
            </a:r>
            <a:r>
              <a:rPr sz="2400" spc="-10" dirty="0">
                <a:latin typeface="Carlito"/>
                <a:cs typeface="Carlito"/>
              </a:rPr>
              <a:t>population </a:t>
            </a:r>
            <a:r>
              <a:rPr sz="2400" spc="-15" dirty="0">
                <a:latin typeface="Carlito"/>
                <a:cs typeface="Carlito"/>
              </a:rPr>
              <a:t>(linkage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disequilibrium)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Mapping: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~PP1022.WAV">
            <a:hlinkClick r:id="" action="ppaction://media"/>
          </p:cNvPr>
          <p:cNvPicPr>
            <a:picLocks noRot="1" noChangeAspect="1"/>
          </p:cNvPicPr>
          <p:nvPr>
            <a:wavAudioFile r:embed="rId1" name="~PP1022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52145" y="1219200"/>
            <a:ext cx="7501255" cy="478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Aim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identify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5" dirty="0">
                <a:latin typeface="Carlito"/>
                <a:cs typeface="Carlito"/>
              </a:rPr>
              <a:t>regions (or </a:t>
            </a:r>
            <a:r>
              <a:rPr sz="2400" spc="-15" dirty="0">
                <a:latin typeface="Carlito"/>
                <a:cs typeface="Carlito"/>
              </a:rPr>
              <a:t>SNPs)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5" dirty="0">
                <a:latin typeface="Carlito"/>
                <a:cs typeface="Carlito"/>
              </a:rPr>
              <a:t>genome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5" dirty="0">
                <a:latin typeface="Carlito"/>
                <a:cs typeface="Carlito"/>
              </a:rPr>
              <a:t>associated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5" dirty="0">
                <a:latin typeface="Carlito"/>
                <a:cs typeface="Carlito"/>
              </a:rPr>
              <a:t>disease </a:t>
            </a:r>
            <a:r>
              <a:rPr sz="2400" spc="-10" dirty="0">
                <a:latin typeface="Carlito"/>
                <a:cs typeface="Carlito"/>
              </a:rPr>
              <a:t>or </a:t>
            </a:r>
            <a:r>
              <a:rPr sz="2400" spc="-5" dirty="0">
                <a:latin typeface="Carlito"/>
                <a:cs typeface="Carlito"/>
              </a:rPr>
              <a:t>certain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phenotype.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Design: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Identify </a:t>
            </a:r>
            <a:r>
              <a:rPr sz="2400" spc="-10" dirty="0">
                <a:latin typeface="Carlito"/>
                <a:cs typeface="Carlito"/>
              </a:rPr>
              <a:t>population structure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Select </a:t>
            </a:r>
            <a:r>
              <a:rPr sz="2400" spc="-5" dirty="0">
                <a:latin typeface="Carlito"/>
                <a:cs typeface="Carlito"/>
              </a:rPr>
              <a:t>case subjects (those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disease)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Select </a:t>
            </a:r>
            <a:r>
              <a:rPr sz="2400" spc="-15" dirty="0">
                <a:latin typeface="Carlito"/>
                <a:cs typeface="Carlito"/>
              </a:rPr>
              <a:t>control </a:t>
            </a:r>
            <a:r>
              <a:rPr sz="2400" spc="-5" dirty="0">
                <a:latin typeface="Carlito"/>
                <a:cs typeface="Carlito"/>
              </a:rPr>
              <a:t>subjects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(healthy)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Genotype a million </a:t>
            </a:r>
            <a:r>
              <a:rPr sz="2400" spc="-15" dirty="0">
                <a:latin typeface="Carlito"/>
                <a:cs typeface="Carlito"/>
              </a:rPr>
              <a:t>SNPs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subject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Determine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5" dirty="0">
                <a:latin typeface="Carlito"/>
                <a:cs typeface="Carlito"/>
              </a:rPr>
              <a:t>SNP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associated.</a:t>
            </a:r>
            <a:endParaRPr sz="240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5" dirty="0">
                <a:latin typeface="Carlito"/>
                <a:cs typeface="Carlito"/>
              </a:rPr>
              <a:t>Encoded</a:t>
            </a:r>
            <a:r>
              <a:rPr sz="2400" b="1" spc="-10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data</a:t>
            </a:r>
            <a:endParaRPr sz="240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dirty="0">
                <a:latin typeface="Carlito"/>
                <a:cs typeface="Carlito"/>
              </a:rPr>
              <a:t>Ranking</a:t>
            </a:r>
            <a:r>
              <a:rPr sz="2400" b="1" spc="-114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SNPs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Genome Wide Association Study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~PP3878.WAV">
            <a:hlinkClick r:id="" action="ppaction://media"/>
          </p:cNvPr>
          <p:cNvPicPr>
            <a:picLocks noRot="1" noChangeAspect="1"/>
          </p:cNvPicPr>
          <p:nvPr>
            <a:wavAudioFile r:embed="rId1" name="~PP3878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1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205.WAV">
            <a:hlinkClick r:id="" action="ppaction://media"/>
          </p:cNvPr>
          <p:cNvPicPr>
            <a:picLocks noRot="1" noChangeAspect="1"/>
          </p:cNvPicPr>
          <p:nvPr>
            <a:wavAudioFile r:embed="rId1" name="~PP2205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4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9906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genome wide association mapping?</a:t>
            </a:r>
            <a:endParaRPr lang="en-US" sz="2800" dirty="0"/>
          </a:p>
        </p:txBody>
      </p:sp>
      <p:pic>
        <p:nvPicPr>
          <p:cNvPr id="6" name="~PP1334.WAV">
            <a:hlinkClick r:id="" action="ppaction://media"/>
          </p:cNvPr>
          <p:cNvPicPr>
            <a:picLocks noRot="1" noChangeAspect="1"/>
          </p:cNvPicPr>
          <p:nvPr>
            <a:wavAudioFile r:embed="rId1" name="~PP1334.WAV"/>
          </p:nvPr>
        </p:nvPicPr>
        <p:blipFill>
          <a:blip r:embed="rId7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88340" y="1143000"/>
            <a:ext cx="8074660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latin typeface="Carlito"/>
                <a:cs typeface="Carlito"/>
              </a:rPr>
              <a:t>Calculate </a:t>
            </a: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dirty="0">
                <a:latin typeface="Carlito"/>
                <a:cs typeface="Carlito"/>
              </a:rPr>
              <a:t>odd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ratio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If 2 </a:t>
            </a:r>
            <a:r>
              <a:rPr sz="2400" spc="-10" dirty="0">
                <a:latin typeface="Carlito"/>
                <a:cs typeface="Carlito"/>
              </a:rPr>
              <a:t>events </a:t>
            </a:r>
            <a:r>
              <a:rPr sz="2400" spc="-15" dirty="0">
                <a:latin typeface="Carlito"/>
                <a:cs typeface="Carlito"/>
              </a:rPr>
              <a:t>are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considered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odds of </a:t>
            </a:r>
            <a:r>
              <a:rPr sz="2400" dirty="0">
                <a:latin typeface="Carlito"/>
                <a:cs typeface="Carlito"/>
              </a:rPr>
              <a:t>A and B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Odds(A)/Odds(B)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(A)/(~A)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(B)/(~B)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Symmetry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odds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ratio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Odds(D|G=1)/Odds(D|G=0)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=</a:t>
            </a:r>
            <a:endParaRPr sz="2400">
              <a:latin typeface="Carlito"/>
              <a:cs typeface="Carlito"/>
            </a:endParaRPr>
          </a:p>
          <a:p>
            <a:pPr marL="42100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=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Odds(G|D=1)/Odds(G|D=0).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57200" y="266700"/>
            <a:ext cx="3857625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2658.WAV">
            <a:hlinkClick r:id="" action="ppaction://media"/>
          </p:cNvPr>
          <p:cNvPicPr>
            <a:picLocks noRot="1" noChangeAspect="1"/>
          </p:cNvPicPr>
          <p:nvPr>
            <a:wavAudioFile r:embed="rId1" name="~PP2658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14862"/>
          <a:stretch>
            <a:fillRect/>
          </a:stretch>
        </p:blipFill>
        <p:spPr bwMode="auto">
          <a:xfrm>
            <a:off x="1371600" y="11430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057400" y="381000"/>
            <a:ext cx="51816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Genome Wide Association mapping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57912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Nadeem</a:t>
            </a:r>
            <a:r>
              <a:rPr lang="en-US" dirty="0" smtClean="0"/>
              <a:t> et al.,2017</a:t>
            </a:r>
            <a:endParaRPr lang="en-US" dirty="0"/>
          </a:p>
        </p:txBody>
      </p:sp>
      <p:pic>
        <p:nvPicPr>
          <p:cNvPr id="7" name="~PP2035.WAV">
            <a:hlinkClick r:id="" action="ppaction://media"/>
          </p:cNvPr>
          <p:cNvPicPr>
            <a:picLocks noRot="1" noChangeAspect="1"/>
          </p:cNvPicPr>
          <p:nvPr>
            <a:wavAudioFile r:embed="rId2" name="~PP2035.WAV"/>
          </p:nvPr>
        </p:nvPicPr>
        <p:blipFill>
          <a:blip r:embed="rId5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867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397.WAV">
            <a:hlinkClick r:id="" action="ppaction://media"/>
          </p:cNvPr>
          <p:cNvPicPr>
            <a:picLocks noRot="1" noChangeAspect="1"/>
          </p:cNvPicPr>
          <p:nvPr>
            <a:wavAudioFile r:embed="rId1" name="~PP1397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62300"/>
            <a:ext cx="8458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305.WAV">
            <a:hlinkClick r:id="" action="ppaction://media"/>
          </p:cNvPr>
          <p:cNvPicPr>
            <a:picLocks noRot="1" noChangeAspect="1"/>
          </p:cNvPicPr>
          <p:nvPr>
            <a:wavAudioFile r:embed="rId1" name="~PP3305.WAV"/>
          </p:nvPr>
        </p:nvPicPr>
        <p:blipFill>
          <a:blip r:embed="rId5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4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366</Words>
  <Application>Microsoft Office PowerPoint</Application>
  <PresentationFormat>On-screen Show (4:3)</PresentationFormat>
  <Paragraphs>71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Why genome wide association mapping?</vt:lpstr>
      <vt:lpstr>Slide 6</vt:lpstr>
      <vt:lpstr>Slide 7</vt:lpstr>
      <vt:lpstr>Slide 8</vt:lpstr>
      <vt:lpstr>Slide 9</vt:lpstr>
      <vt:lpstr>Slide 10</vt:lpstr>
      <vt:lpstr>Basic biology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28</cp:revision>
  <dcterms:created xsi:type="dcterms:W3CDTF">2006-08-16T00:00:00Z</dcterms:created>
  <dcterms:modified xsi:type="dcterms:W3CDTF">2021-06-14T13:59:19Z</dcterms:modified>
</cp:coreProperties>
</file>