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3294"/>
    <a:srgbClr val="C542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9703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339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782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3842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7507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2191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94340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738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15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2284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9124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494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0215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251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006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96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570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90AAE72-6ECB-4D02-8B50-07CAB11C78B1}" type="datetimeFigureOut">
              <a:rPr lang="en-IN" smtClean="0"/>
              <a:t>31-05-2021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AD197D6-5344-4E25-B49E-B0963128DC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026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33A7D-080A-4598-869D-D42D33A11E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Seed germination, seed treatment and packing</a:t>
            </a:r>
            <a:br>
              <a:rPr lang="en-IN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594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>
            <a:extLst>
              <a:ext uri="{FF2B5EF4-FFF2-40B4-BE49-F238E27FC236}">
                <a16:creationId xmlns:a16="http://schemas.microsoft.com/office/drawing/2014/main" id="{0533E8AC-E165-4995-9B51-61FF607B8670}"/>
              </a:ext>
            </a:extLst>
          </p:cNvPr>
          <p:cNvGrpSpPr/>
          <p:nvPr/>
        </p:nvGrpSpPr>
        <p:grpSpPr>
          <a:xfrm>
            <a:off x="468707" y="133165"/>
            <a:ext cx="11489514" cy="6655024"/>
            <a:chOff x="468707" y="133165"/>
            <a:chExt cx="11489514" cy="6655024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28132ACA-E891-4DE0-9F24-F983ED27FDDF}"/>
                </a:ext>
              </a:extLst>
            </p:cNvPr>
            <p:cNvCxnSpPr>
              <a:cxnSpLocks/>
              <a:stCxn id="5" idx="2"/>
              <a:endCxn id="57" idx="0"/>
            </p:cNvCxnSpPr>
            <p:nvPr/>
          </p:nvCxnSpPr>
          <p:spPr>
            <a:xfrm>
              <a:off x="5143392" y="1058050"/>
              <a:ext cx="0" cy="3796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270BE593-0789-4E12-96EC-1C2CB8951165}"/>
                </a:ext>
              </a:extLst>
            </p:cNvPr>
            <p:cNvGrpSpPr/>
            <p:nvPr/>
          </p:nvGrpSpPr>
          <p:grpSpPr>
            <a:xfrm>
              <a:off x="468707" y="133165"/>
              <a:ext cx="11489514" cy="6655024"/>
              <a:chOff x="468707" y="-98114"/>
              <a:chExt cx="11547218" cy="6886303"/>
            </a:xfrm>
          </p:grpSpPr>
          <p:pic>
            <p:nvPicPr>
              <p:cNvPr id="1026" name="Picture 2" descr="Direct Sowing: Starting Seeds Outdoors | Bioadvanced">
                <a:extLst>
                  <a:ext uri="{FF2B5EF4-FFF2-40B4-BE49-F238E27FC236}">
                    <a16:creationId xmlns:a16="http://schemas.microsoft.com/office/drawing/2014/main" id="{CD60DE82-D685-4343-B714-CC31FF6CF9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05385" y="-98114"/>
                <a:ext cx="2210539" cy="1429305"/>
              </a:xfrm>
              <a:prstGeom prst="ellipse">
                <a:avLst/>
              </a:prstGeom>
              <a:ln>
                <a:noFill/>
              </a:ln>
              <a:effectLst>
                <a:softEdge rad="112500"/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7261FC68-3F25-4F1E-8F0C-5E608824A4CB}"/>
                  </a:ext>
                </a:extLst>
              </p:cNvPr>
              <p:cNvGrpSpPr/>
              <p:nvPr/>
            </p:nvGrpSpPr>
            <p:grpSpPr>
              <a:xfrm>
                <a:off x="468707" y="139820"/>
                <a:ext cx="11547218" cy="6648369"/>
                <a:chOff x="468706" y="139820"/>
                <a:chExt cx="11667067" cy="6648369"/>
              </a:xfrm>
            </p:grpSpPr>
            <p:sp>
              <p:nvSpPr>
                <p:cNvPr id="4" name="Double Wave 3">
                  <a:extLst>
                    <a:ext uri="{FF2B5EF4-FFF2-40B4-BE49-F238E27FC236}">
                      <a16:creationId xmlns:a16="http://schemas.microsoft.com/office/drawing/2014/main" id="{8CA1BD11-7A82-4DC9-82B8-221D34559793}"/>
                    </a:ext>
                  </a:extLst>
                </p:cNvPr>
                <p:cNvSpPr/>
                <p:nvPr/>
              </p:nvSpPr>
              <p:spPr>
                <a:xfrm rot="20494944">
                  <a:off x="468706" y="318990"/>
                  <a:ext cx="2485748" cy="923278"/>
                </a:xfrm>
                <a:prstGeom prst="doubleWave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Seed germination, seed treatment and packing</a:t>
                  </a:r>
                  <a:endParaRPr lang="en-IN" dirty="0"/>
                </a:p>
              </p:txBody>
            </p:sp>
            <p:sp>
              <p:nvSpPr>
                <p:cNvPr id="5" name="Rectangle: Rounded Corners 4">
                  <a:extLst>
                    <a:ext uri="{FF2B5EF4-FFF2-40B4-BE49-F238E27FC236}">
                      <a16:creationId xmlns:a16="http://schemas.microsoft.com/office/drawing/2014/main" id="{43422A1F-4185-4745-B10E-6899A73A28E9}"/>
                    </a:ext>
                  </a:extLst>
                </p:cNvPr>
                <p:cNvSpPr/>
                <p:nvPr/>
              </p:nvSpPr>
              <p:spPr>
                <a:xfrm>
                  <a:off x="3986074" y="139820"/>
                  <a:ext cx="2459114" cy="719093"/>
                </a:xfrm>
                <a:prstGeom prst="round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Seed germination</a:t>
                  </a:r>
                  <a:endParaRPr lang="en-IN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7" name="Connector: Elbow 6">
                  <a:extLst>
                    <a:ext uri="{FF2B5EF4-FFF2-40B4-BE49-F238E27FC236}">
                      <a16:creationId xmlns:a16="http://schemas.microsoft.com/office/drawing/2014/main" id="{4709AB9C-C63B-46CA-B9D6-5B0CB64F390F}"/>
                    </a:ext>
                  </a:extLst>
                </p:cNvPr>
                <p:cNvCxnSpPr>
                  <a:cxnSpLocks/>
                  <a:endCxn id="14" idx="1"/>
                </p:cNvCxnSpPr>
                <p:nvPr/>
              </p:nvCxnSpPr>
              <p:spPr>
                <a:xfrm>
                  <a:off x="6445188" y="239088"/>
                  <a:ext cx="1198485" cy="377451"/>
                </a:xfrm>
                <a:prstGeom prst="bentConnector3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Flowchart: Internal Storage 13">
                  <a:extLst>
                    <a:ext uri="{FF2B5EF4-FFF2-40B4-BE49-F238E27FC236}">
                      <a16:creationId xmlns:a16="http://schemas.microsoft.com/office/drawing/2014/main" id="{6A87BFAE-300E-42D9-9544-A8927239A53D}"/>
                    </a:ext>
                  </a:extLst>
                </p:cNvPr>
                <p:cNvSpPr/>
                <p:nvPr/>
              </p:nvSpPr>
              <p:spPr>
                <a:xfrm>
                  <a:off x="7643673" y="204185"/>
                  <a:ext cx="2041863" cy="824708"/>
                </a:xfrm>
                <a:prstGeom prst="flowChartInternalStorage">
                  <a:avLst/>
                </a:prstGeom>
                <a:solidFill>
                  <a:schemeClr val="accent4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Seed in sand/ top of sand</a:t>
                  </a:r>
                  <a:endParaRPr lang="en-IN" dirty="0"/>
                </a:p>
              </p:txBody>
            </p:sp>
            <p:sp>
              <p:nvSpPr>
                <p:cNvPr id="15" name="Flowchart: Internal Storage 14">
                  <a:extLst>
                    <a:ext uri="{FF2B5EF4-FFF2-40B4-BE49-F238E27FC236}">
                      <a16:creationId xmlns:a16="http://schemas.microsoft.com/office/drawing/2014/main" id="{E07EEBBA-C601-42EB-B3D4-E749B90F39F9}"/>
                    </a:ext>
                  </a:extLst>
                </p:cNvPr>
                <p:cNvSpPr/>
                <p:nvPr/>
              </p:nvSpPr>
              <p:spPr>
                <a:xfrm>
                  <a:off x="7643673" y="1214339"/>
                  <a:ext cx="2068497" cy="905523"/>
                </a:xfrm>
                <a:prstGeom prst="flowChartInternalStorage">
                  <a:avLst/>
                </a:prstGeom>
                <a:solidFill>
                  <a:schemeClr val="accent4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Top of the paper/between the paper</a:t>
                  </a:r>
                  <a:endParaRPr lang="en-IN" dirty="0"/>
                </a:p>
              </p:txBody>
            </p: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B37576C0-73E5-4542-AC93-D4D51FEFFA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445189" y="750161"/>
                  <a:ext cx="38173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60834BD5-2B75-42D7-A2BE-5A7EC60D18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826928" y="750161"/>
                  <a:ext cx="0" cy="6566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Arrow Connector 28">
                  <a:extLst>
                    <a:ext uri="{FF2B5EF4-FFF2-40B4-BE49-F238E27FC236}">
                      <a16:creationId xmlns:a16="http://schemas.microsoft.com/office/drawing/2014/main" id="{17502283-0C79-4E22-92B5-96485A7F72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826928" y="1406801"/>
                  <a:ext cx="803427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" name="Rectangle: Rounded Corners 56">
                  <a:extLst>
                    <a:ext uri="{FF2B5EF4-FFF2-40B4-BE49-F238E27FC236}">
                      <a16:creationId xmlns:a16="http://schemas.microsoft.com/office/drawing/2014/main" id="{A1E3DEE2-9ECD-4F73-809A-5776DE519FB9}"/>
                    </a:ext>
                  </a:extLst>
                </p:cNvPr>
                <p:cNvSpPr/>
                <p:nvPr/>
              </p:nvSpPr>
              <p:spPr>
                <a:xfrm>
                  <a:off x="3986074" y="1251751"/>
                  <a:ext cx="2459114" cy="719093"/>
                </a:xfrm>
                <a:prstGeom prst="round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IN" b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Seed treatment</a:t>
                  </a:r>
                </a:p>
              </p:txBody>
            </p:sp>
            <p:pic>
              <p:nvPicPr>
                <p:cNvPr id="1028" name="Picture 4" descr="7 Ways To Germinate Seeds Without Soil">
                  <a:extLst>
                    <a:ext uri="{FF2B5EF4-FFF2-40B4-BE49-F238E27FC236}">
                      <a16:creationId xmlns:a16="http://schemas.microsoft.com/office/drawing/2014/main" id="{B27D2AA1-E53D-40FA-AFFB-49B74CBBDBF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95441" y="1232096"/>
                  <a:ext cx="2140332" cy="1424293"/>
                </a:xfrm>
                <a:prstGeom prst="ellipse">
                  <a:avLst/>
                </a:prstGeom>
                <a:ln>
                  <a:noFill/>
                </a:ln>
                <a:effectLst>
                  <a:softEdge rad="112500"/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60" name="Flowchart: Internal Storage 59">
                  <a:extLst>
                    <a:ext uri="{FF2B5EF4-FFF2-40B4-BE49-F238E27FC236}">
                      <a16:creationId xmlns:a16="http://schemas.microsoft.com/office/drawing/2014/main" id="{4EC0D651-0DA4-4742-9499-E0FEDB1C61C8}"/>
                    </a:ext>
                  </a:extLst>
                </p:cNvPr>
                <p:cNvSpPr/>
                <p:nvPr/>
              </p:nvSpPr>
              <p:spPr>
                <a:xfrm>
                  <a:off x="1074199" y="1516179"/>
                  <a:ext cx="2459114" cy="2061521"/>
                </a:xfrm>
                <a:prstGeom prst="flowChartInternalStorage">
                  <a:avLst/>
                </a:prstGeom>
                <a:solidFill>
                  <a:schemeClr val="accent4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285750" indent="-285750">
                    <a:buFont typeface="Wingdings" panose="05000000000000000000" pitchFamily="2" charset="2"/>
                    <a:buChar char="§"/>
                  </a:pPr>
                  <a:r>
                    <a:rPr lang="en-IN" dirty="0"/>
                    <a:t>Seed hardening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§"/>
                  </a:pPr>
                  <a:r>
                    <a:rPr lang="en-IN" dirty="0"/>
                    <a:t>Seed pelleting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§"/>
                  </a:pPr>
                  <a:r>
                    <a:rPr lang="en-IN" dirty="0"/>
                    <a:t>Seed priming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§"/>
                  </a:pPr>
                  <a:r>
                    <a:rPr lang="en-IN" dirty="0"/>
                    <a:t>Seed infusion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§"/>
                  </a:pPr>
                  <a:r>
                    <a:rPr lang="en-IN" dirty="0"/>
                    <a:t>Seed coating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§"/>
                  </a:pPr>
                  <a:r>
                    <a:rPr lang="en-IN" dirty="0"/>
                    <a:t>Seed fortification</a:t>
                  </a:r>
                </a:p>
              </p:txBody>
            </p:sp>
            <p:cxnSp>
              <p:nvCxnSpPr>
                <p:cNvPr id="62" name="Straight Arrow Connector 61">
                  <a:extLst>
                    <a:ext uri="{FF2B5EF4-FFF2-40B4-BE49-F238E27FC236}">
                      <a16:creationId xmlns:a16="http://schemas.microsoft.com/office/drawing/2014/main" id="{B22D3229-44C6-4343-9F30-7DF9ACBA4B98}"/>
                    </a:ext>
                  </a:extLst>
                </p:cNvPr>
                <p:cNvCxnSpPr>
                  <a:stCxn id="57" idx="1"/>
                </p:cNvCxnSpPr>
                <p:nvPr/>
              </p:nvCxnSpPr>
              <p:spPr>
                <a:xfrm flipH="1" flipV="1">
                  <a:off x="3533313" y="1611297"/>
                  <a:ext cx="452761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030" name="Picture 6" descr="Cultivation Practices &gt;&gt; Water Management">
                  <a:extLst>
                    <a:ext uri="{FF2B5EF4-FFF2-40B4-BE49-F238E27FC236}">
                      <a16:creationId xmlns:a16="http://schemas.microsoft.com/office/drawing/2014/main" id="{14F6C906-2852-40C3-AFE1-C09FBBDA0E0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59693" y="2604854"/>
                  <a:ext cx="2190750" cy="1743075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88900" cap="sq">
                  <a:solidFill>
                    <a:srgbClr val="FFFFFF"/>
                  </a:solidFill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twoPt" dir="t">
                    <a:rot lat="0" lon="0" rev="7200000"/>
                  </a:lightRig>
                </a:scene3d>
                <a:sp3d>
                  <a:bevelT w="25400" h="19050"/>
                  <a:contourClr>
                    <a:srgbClr val="FFFFFF"/>
                  </a:contour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9366236D-DBE5-40FB-B219-FC992BA90011}"/>
                    </a:ext>
                  </a:extLst>
                </p:cNvPr>
                <p:cNvSpPr txBox="1"/>
                <p:nvPr/>
              </p:nvSpPr>
              <p:spPr>
                <a:xfrm>
                  <a:off x="3922913" y="4389175"/>
                  <a:ext cx="1864310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buFont typeface="Wingdings" panose="05000000000000000000" pitchFamily="2" charset="2"/>
                    <a:buChar char="§"/>
                  </a:pPr>
                  <a:r>
                    <a:rPr lang="en-IN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Seed hardening</a:t>
                  </a:r>
                </a:p>
              </p:txBody>
            </p:sp>
            <p:pic>
              <p:nvPicPr>
                <p:cNvPr id="1032" name="Picture 8" descr="Bolta Karachi: Seed Pelleting">
                  <a:extLst>
                    <a:ext uri="{FF2B5EF4-FFF2-40B4-BE49-F238E27FC236}">
                      <a16:creationId xmlns:a16="http://schemas.microsoft.com/office/drawing/2014/main" id="{8424995A-3A3C-4D9E-A762-A3CE00D1331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339859" y="2604854"/>
                  <a:ext cx="2041861" cy="1754988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88900" cap="sq">
                  <a:solidFill>
                    <a:srgbClr val="FFFFFF"/>
                  </a:solidFill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twoPt" dir="t">
                    <a:rot lat="0" lon="0" rev="7200000"/>
                  </a:lightRig>
                </a:scene3d>
                <a:sp3d>
                  <a:bevelT w="25400" h="19050"/>
                  <a:contourClr>
                    <a:srgbClr val="FFFFFF"/>
                  </a:contour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27C50D16-EF4B-4879-9A9C-8C3AEC7AEE67}"/>
                    </a:ext>
                  </a:extLst>
                </p:cNvPr>
                <p:cNvSpPr txBox="1"/>
                <p:nvPr/>
              </p:nvSpPr>
              <p:spPr>
                <a:xfrm>
                  <a:off x="6475241" y="4389175"/>
                  <a:ext cx="1906479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buFont typeface="Wingdings" panose="05000000000000000000" pitchFamily="2" charset="2"/>
                    <a:buChar char="§"/>
                  </a:pPr>
                  <a:r>
                    <a:rPr lang="en-IN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Seed pelleting</a:t>
                  </a:r>
                </a:p>
              </p:txBody>
            </p:sp>
            <p:pic>
              <p:nvPicPr>
                <p:cNvPr id="1034" name="Picture 10" descr="Littles Polykote Seed Coating Polymer, Packaging Type: Bottles,Carboys, Rs  300 /kilogram | ID: 11887821188">
                  <a:extLst>
                    <a:ext uri="{FF2B5EF4-FFF2-40B4-BE49-F238E27FC236}">
                      <a16:creationId xmlns:a16="http://schemas.microsoft.com/office/drawing/2014/main" id="{DC725F05-1718-42AF-B674-33C78D386B8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753380" y="2634186"/>
                  <a:ext cx="1864311" cy="1754989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88900" cap="sq">
                  <a:solidFill>
                    <a:srgbClr val="FFFFFF"/>
                  </a:solidFill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twoPt" dir="t">
                    <a:rot lat="0" lon="0" rev="7200000"/>
                  </a:lightRig>
                </a:scene3d>
                <a:sp3d>
                  <a:bevelT w="25400" h="19050"/>
                  <a:contourClr>
                    <a:srgbClr val="FFFFFF"/>
                  </a:contour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5E1C78C3-E1CD-40A4-A198-A81E504307BD}"/>
                    </a:ext>
                  </a:extLst>
                </p:cNvPr>
                <p:cNvSpPr txBox="1"/>
                <p:nvPr/>
              </p:nvSpPr>
              <p:spPr>
                <a:xfrm>
                  <a:off x="8852145" y="4393018"/>
                  <a:ext cx="1906479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buFont typeface="Wingdings" panose="05000000000000000000" pitchFamily="2" charset="2"/>
                    <a:buChar char="§"/>
                  </a:pPr>
                  <a:r>
                    <a:rPr lang="en-IN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Seed coating</a:t>
                  </a:r>
                </a:p>
              </p:txBody>
            </p:sp>
            <p:pic>
              <p:nvPicPr>
                <p:cNvPr id="1036" name="Picture 12" descr="Seed Fortification – BLOGS">
                  <a:extLst>
                    <a:ext uri="{FF2B5EF4-FFF2-40B4-BE49-F238E27FC236}">
                      <a16:creationId xmlns:a16="http://schemas.microsoft.com/office/drawing/2014/main" id="{D2125824-7EE1-4A16-AFE5-347E0B7D238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999084" y="4775353"/>
                  <a:ext cx="2459114" cy="1630500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88900" cap="sq">
                  <a:solidFill>
                    <a:srgbClr val="FFFFFF"/>
                  </a:solidFill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twoPt" dir="t">
                    <a:rot lat="0" lon="0" rev="7200000"/>
                  </a:lightRig>
                </a:scene3d>
                <a:sp3d>
                  <a:bevelT w="25400" h="19050"/>
                  <a:contourClr>
                    <a:srgbClr val="FFFFFF"/>
                  </a:contour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8236A0FE-0E01-4BE6-8952-F2EA07A00DFB}"/>
                    </a:ext>
                  </a:extLst>
                </p:cNvPr>
                <p:cNvSpPr txBox="1"/>
                <p:nvPr/>
              </p:nvSpPr>
              <p:spPr>
                <a:xfrm>
                  <a:off x="6226945" y="6449635"/>
                  <a:ext cx="2267688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buFont typeface="Wingdings" panose="05000000000000000000" pitchFamily="2" charset="2"/>
                    <a:buChar char="§"/>
                  </a:pPr>
                  <a:r>
                    <a:rPr lang="en-IN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Seed fortification</a:t>
                  </a:r>
                </a:p>
              </p:txBody>
            </p: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D6706B16-940A-4740-93FA-7DAB87D2C2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15631" y="1970844"/>
                  <a:ext cx="0" cy="45276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140697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Seed Treater | Article about Seed Treater by The Free Dictionary">
            <a:extLst>
              <a:ext uri="{FF2B5EF4-FFF2-40B4-BE49-F238E27FC236}">
                <a16:creationId xmlns:a16="http://schemas.microsoft.com/office/drawing/2014/main" id="{78D557AD-BEDF-4284-AFE3-4A5C5A9B8F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1969" y="3635051"/>
            <a:ext cx="2110254" cy="16383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E98EBAB5-C975-46C8-8F01-17BC2F432375}"/>
              </a:ext>
            </a:extLst>
          </p:cNvPr>
          <p:cNvGrpSpPr/>
          <p:nvPr/>
        </p:nvGrpSpPr>
        <p:grpSpPr>
          <a:xfrm>
            <a:off x="2611514" y="0"/>
            <a:ext cx="9370709" cy="5878948"/>
            <a:chOff x="2611514" y="0"/>
            <a:chExt cx="9370709" cy="5878948"/>
          </a:xfrm>
        </p:grpSpPr>
        <p:cxnSp>
          <p:nvCxnSpPr>
            <p:cNvPr id="2" name="Straight Arrow Connector 1">
              <a:extLst>
                <a:ext uri="{FF2B5EF4-FFF2-40B4-BE49-F238E27FC236}">
                  <a16:creationId xmlns:a16="http://schemas.microsoft.com/office/drawing/2014/main" id="{1CF01F24-BB37-4C1D-A794-134858AC2D17}"/>
                </a:ext>
              </a:extLst>
            </p:cNvPr>
            <p:cNvCxnSpPr>
              <a:cxnSpLocks/>
            </p:cNvCxnSpPr>
            <p:nvPr/>
          </p:nvCxnSpPr>
          <p:spPr>
            <a:xfrm>
              <a:off x="5703903" y="0"/>
              <a:ext cx="0" cy="4527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CB7052A0-39EB-47E8-90C9-AAEC3C302F0D}"/>
                </a:ext>
              </a:extLst>
            </p:cNvPr>
            <p:cNvSpPr/>
            <p:nvPr/>
          </p:nvSpPr>
          <p:spPr>
            <a:xfrm>
              <a:off x="4474346" y="514904"/>
              <a:ext cx="2459114" cy="71909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Seed treating </a:t>
              </a:r>
              <a:r>
                <a:rPr lang="en-IN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equipments</a:t>
              </a:r>
              <a:endParaRPr lang="en-IN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lowchart: Internal Storage 3">
              <a:extLst>
                <a:ext uri="{FF2B5EF4-FFF2-40B4-BE49-F238E27FC236}">
                  <a16:creationId xmlns:a16="http://schemas.microsoft.com/office/drawing/2014/main" id="{B4A91AAD-63E6-47EE-A608-2FC091226945}"/>
                </a:ext>
              </a:extLst>
            </p:cNvPr>
            <p:cNvSpPr/>
            <p:nvPr/>
          </p:nvSpPr>
          <p:spPr>
            <a:xfrm>
              <a:off x="7137646" y="1296141"/>
              <a:ext cx="2929632" cy="2201662"/>
            </a:xfrm>
            <a:prstGeom prst="flowChartInternalStorag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US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Dust treater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IN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Slurry Seed treater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IN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Panogen</a:t>
              </a:r>
              <a:r>
                <a:rPr lang="en-IN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Seed treater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IN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Mist-O-Matic Seed treater</a:t>
              </a:r>
              <a:endParaRPr lang="en-IN" sz="16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27121E-F8D2-407B-BD44-91A44E84AC1C}"/>
                </a:ext>
              </a:extLst>
            </p:cNvPr>
            <p:cNvCxnSpPr>
              <a:cxnSpLocks/>
              <a:stCxn id="3" idx="3"/>
            </p:cNvCxnSpPr>
            <p:nvPr/>
          </p:nvCxnSpPr>
          <p:spPr>
            <a:xfrm>
              <a:off x="6933460" y="874451"/>
              <a:ext cx="16690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84FDA682-8F6C-457C-BFBD-797042441238}"/>
                </a:ext>
              </a:extLst>
            </p:cNvPr>
            <p:cNvCxnSpPr>
              <a:cxnSpLocks/>
              <a:endCxn id="4" idx="0"/>
            </p:cNvCxnSpPr>
            <p:nvPr/>
          </p:nvCxnSpPr>
          <p:spPr>
            <a:xfrm>
              <a:off x="8602462" y="874451"/>
              <a:ext cx="0" cy="4216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50" name="Picture 2" descr="GPBR 112 :: Lecture 29">
              <a:extLst>
                <a:ext uri="{FF2B5EF4-FFF2-40B4-BE49-F238E27FC236}">
                  <a16:creationId xmlns:a16="http://schemas.microsoft.com/office/drawing/2014/main" id="{5158E1D9-CEF5-4695-861B-1795660DC0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7622" y="1920953"/>
              <a:ext cx="1866900" cy="2447925"/>
            </a:xfrm>
            <a:prstGeom prst="roundRect">
              <a:avLst>
                <a:gd name="adj" fmla="val 4167"/>
              </a:avLst>
            </a:prstGeom>
            <a:solidFill>
              <a:srgbClr val="FFFFFF"/>
            </a:solidFill>
            <a:ln w="76200" cap="sq">
              <a:solidFill>
                <a:srgbClr val="EAEAEA"/>
              </a:solidFill>
              <a:miter lim="800000"/>
            </a:ln>
            <a:effectLst>
              <a:reflection blurRad="12700" stA="33000" endPos="28000" dist="5000" dir="5400000" sy="-100000" algn="bl" rotWithShape="0"/>
            </a:effectLst>
            <a:scene3d>
              <a:camera prst="orthographicFront"/>
              <a:lightRig rig="threePt" dir="t">
                <a:rot lat="0" lon="0" rev="2700000"/>
              </a:lightRig>
            </a:scene3d>
            <a:sp3d contourW="6350">
              <a:bevelT h="38100"/>
              <a:contourClr>
                <a:srgbClr val="C0C0C0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4A7D925-69E2-4E85-8E19-3CB4CE61A65B}"/>
                </a:ext>
              </a:extLst>
            </p:cNvPr>
            <p:cNvSpPr txBox="1"/>
            <p:nvPr/>
          </p:nvSpPr>
          <p:spPr>
            <a:xfrm>
              <a:off x="2611514" y="4368878"/>
              <a:ext cx="245911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IN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Slurry </a:t>
              </a:r>
              <a:r>
                <a:rPr lang="en-IN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IN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eed </a:t>
              </a:r>
              <a:r>
                <a:rPr lang="en-IN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IN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reater</a:t>
              </a:r>
            </a:p>
          </p:txBody>
        </p:sp>
        <p:pic>
          <p:nvPicPr>
            <p:cNvPr id="2052" name="Picture 4" descr="Seed Treater Machine - Automatic Seed Treater Manufacturer from Ambala">
              <a:extLst>
                <a:ext uri="{FF2B5EF4-FFF2-40B4-BE49-F238E27FC236}">
                  <a16:creationId xmlns:a16="http://schemas.microsoft.com/office/drawing/2014/main" id="{1644FFA6-D9AB-47A6-AFC7-5A133B742D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4439" y="2357438"/>
              <a:ext cx="1973062" cy="2143125"/>
            </a:xfrm>
            <a:prstGeom prst="roundRect">
              <a:avLst>
                <a:gd name="adj" fmla="val 4167"/>
              </a:avLst>
            </a:prstGeom>
            <a:solidFill>
              <a:srgbClr val="FFFFFF"/>
            </a:solidFill>
            <a:ln w="76200" cap="sq">
              <a:solidFill>
                <a:srgbClr val="EAEAEA"/>
              </a:solidFill>
              <a:miter lim="800000"/>
            </a:ln>
            <a:effectLst>
              <a:reflection blurRad="12700" stA="33000" endPos="28000" dist="5000" dir="5400000" sy="-100000" algn="bl" rotWithShape="0"/>
            </a:effectLst>
            <a:scene3d>
              <a:camera prst="orthographicFront"/>
              <a:lightRig rig="threePt" dir="t">
                <a:rot lat="0" lon="0" rev="2700000"/>
              </a:lightRig>
            </a:scene3d>
            <a:sp3d contourW="6350">
              <a:bevelT h="38100"/>
              <a:contourClr>
                <a:srgbClr val="C0C0C0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29117ED-A172-4EAF-9F07-330DC0F631DD}"/>
                </a:ext>
              </a:extLst>
            </p:cNvPr>
            <p:cNvSpPr txBox="1"/>
            <p:nvPr/>
          </p:nvSpPr>
          <p:spPr>
            <a:xfrm>
              <a:off x="5274356" y="4521749"/>
              <a:ext cx="172314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US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Dust treater</a:t>
              </a:r>
            </a:p>
          </p:txBody>
        </p:sp>
        <p:pic>
          <p:nvPicPr>
            <p:cNvPr id="2054" name="Picture 6" descr="Panogen Automatic Seed Treater (DL1356) - Lot #8, Online Only Equipment  Auction, 1/26/2021, DPA Auctions - Auction Resource">
              <a:extLst>
                <a:ext uri="{FF2B5EF4-FFF2-40B4-BE49-F238E27FC236}">
                  <a16:creationId xmlns:a16="http://schemas.microsoft.com/office/drawing/2014/main" id="{EC8024C9-F357-40F3-BD0F-3A6914756C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7418" y="3614230"/>
              <a:ext cx="2242811" cy="1679943"/>
            </a:xfrm>
            <a:prstGeom prst="roundRect">
              <a:avLst>
                <a:gd name="adj" fmla="val 4167"/>
              </a:avLst>
            </a:prstGeom>
            <a:solidFill>
              <a:srgbClr val="FFFFFF"/>
            </a:solidFill>
            <a:ln w="76200" cap="sq">
              <a:solidFill>
                <a:srgbClr val="EAEAEA"/>
              </a:solidFill>
              <a:miter lim="800000"/>
            </a:ln>
            <a:effectLst>
              <a:reflection blurRad="12700" stA="33000" endPos="28000" dist="5000" dir="5400000" sy="-100000" algn="bl" rotWithShape="0"/>
            </a:effectLst>
            <a:scene3d>
              <a:camera prst="orthographicFront"/>
              <a:lightRig rig="threePt" dir="t">
                <a:rot lat="0" lon="0" rev="2700000"/>
              </a:lightRig>
            </a:scene3d>
            <a:sp3d contourW="6350">
              <a:bevelT h="38100"/>
              <a:contourClr>
                <a:srgbClr val="C0C0C0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2B4094C-6F8B-4277-8761-9096F206A951}"/>
                </a:ext>
              </a:extLst>
            </p:cNvPr>
            <p:cNvSpPr txBox="1"/>
            <p:nvPr/>
          </p:nvSpPr>
          <p:spPr>
            <a:xfrm>
              <a:off x="7137646" y="5410600"/>
              <a:ext cx="2610036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IN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Panogen</a:t>
              </a:r>
              <a:r>
                <a:rPr lang="en-IN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seed treater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9D52303-9936-43C3-8F6F-06148CE8EFA7}"/>
                </a:ext>
              </a:extLst>
            </p:cNvPr>
            <p:cNvSpPr txBox="1"/>
            <p:nvPr/>
          </p:nvSpPr>
          <p:spPr>
            <a:xfrm>
              <a:off x="9871969" y="5294173"/>
              <a:ext cx="2110254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IN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Mist-O-Matic Seed treater</a:t>
              </a:r>
              <a:endParaRPr lang="en-IN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2205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DSC02205">
            <a:extLst>
              <a:ext uri="{FF2B5EF4-FFF2-40B4-BE49-F238E27FC236}">
                <a16:creationId xmlns:a16="http://schemas.microsoft.com/office/drawing/2014/main" id="{647B5FA5-928C-4F58-B536-068BF794A4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872" y="4100762"/>
            <a:ext cx="1149402" cy="14192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E41855F4-FBFE-4910-B619-18B82E011A82}"/>
              </a:ext>
            </a:extLst>
          </p:cNvPr>
          <p:cNvSpPr txBox="1"/>
          <p:nvPr/>
        </p:nvSpPr>
        <p:spPr>
          <a:xfrm>
            <a:off x="258394" y="2675226"/>
            <a:ext cx="21550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Moisture previous</a:t>
            </a:r>
          </a:p>
        </p:txBody>
      </p:sp>
      <p:grpSp>
        <p:nvGrpSpPr>
          <p:cNvPr id="3079" name="Group 3078">
            <a:extLst>
              <a:ext uri="{FF2B5EF4-FFF2-40B4-BE49-F238E27FC236}">
                <a16:creationId xmlns:a16="http://schemas.microsoft.com/office/drawing/2014/main" id="{7EEE0200-1DC6-4AC1-B589-73E5FDCF8BC4}"/>
              </a:ext>
            </a:extLst>
          </p:cNvPr>
          <p:cNvGrpSpPr/>
          <p:nvPr/>
        </p:nvGrpSpPr>
        <p:grpSpPr>
          <a:xfrm>
            <a:off x="184652" y="0"/>
            <a:ext cx="11844591" cy="5996866"/>
            <a:chOff x="184652" y="0"/>
            <a:chExt cx="12007347" cy="5996866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783852DD-2234-4CF3-9B9A-162B475BD759}"/>
                </a:ext>
              </a:extLst>
            </p:cNvPr>
            <p:cNvCxnSpPr>
              <a:cxnSpLocks/>
            </p:cNvCxnSpPr>
            <p:nvPr/>
          </p:nvCxnSpPr>
          <p:spPr>
            <a:xfrm>
              <a:off x="3773010" y="861134"/>
              <a:ext cx="0" cy="53266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7C3E6713-EB5E-4FBC-86DB-78D60799D47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92787" y="1720699"/>
              <a:ext cx="44129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77" name="Group 3076">
              <a:extLst>
                <a:ext uri="{FF2B5EF4-FFF2-40B4-BE49-F238E27FC236}">
                  <a16:creationId xmlns:a16="http://schemas.microsoft.com/office/drawing/2014/main" id="{72E4C592-EC9C-4E3A-9F33-26D875DFAD0E}"/>
                </a:ext>
              </a:extLst>
            </p:cNvPr>
            <p:cNvGrpSpPr/>
            <p:nvPr/>
          </p:nvGrpSpPr>
          <p:grpSpPr>
            <a:xfrm>
              <a:off x="184652" y="0"/>
              <a:ext cx="12007347" cy="5996866"/>
              <a:chOff x="184653" y="0"/>
              <a:chExt cx="12007346" cy="5996866"/>
            </a:xfrm>
          </p:grpSpPr>
          <p:cxnSp>
            <p:nvCxnSpPr>
              <p:cNvPr id="2" name="Straight Arrow Connector 1">
                <a:extLst>
                  <a:ext uri="{FF2B5EF4-FFF2-40B4-BE49-F238E27FC236}">
                    <a16:creationId xmlns:a16="http://schemas.microsoft.com/office/drawing/2014/main" id="{400F5FA7-20CB-408B-BCB8-7F051B52D4E4}"/>
                  </a:ext>
                </a:extLst>
              </p:cNvPr>
              <p:cNvCxnSpPr>
                <a:cxnSpLocks/>
                <a:endCxn id="3" idx="0"/>
              </p:cNvCxnSpPr>
              <p:nvPr/>
            </p:nvCxnSpPr>
            <p:spPr>
              <a:xfrm>
                <a:off x="5970233" y="0"/>
                <a:ext cx="0" cy="51490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52CA3BDE-1D5C-4CC3-BBD8-456DB9554CBA}"/>
                  </a:ext>
                </a:extLst>
              </p:cNvPr>
              <p:cNvSpPr/>
              <p:nvPr/>
            </p:nvSpPr>
            <p:spPr>
              <a:xfrm>
                <a:off x="4740676" y="514904"/>
                <a:ext cx="2459114" cy="719093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Seed packing</a:t>
                </a:r>
              </a:p>
            </p:txBody>
          </p:sp>
          <p:sp>
            <p:nvSpPr>
              <p:cNvPr id="4" name="Flowchart: Internal Storage 3">
                <a:extLst>
                  <a:ext uri="{FF2B5EF4-FFF2-40B4-BE49-F238E27FC236}">
                    <a16:creationId xmlns:a16="http://schemas.microsoft.com/office/drawing/2014/main" id="{79E18ED8-A04A-43A2-B2CD-75848AD13FD5}"/>
                  </a:ext>
                </a:extLst>
              </p:cNvPr>
              <p:cNvSpPr/>
              <p:nvPr/>
            </p:nvSpPr>
            <p:spPr>
              <a:xfrm>
                <a:off x="2634079" y="1407112"/>
                <a:ext cx="2201662" cy="1624609"/>
              </a:xfrm>
              <a:prstGeom prst="flowChartInternalStorage">
                <a:avLst/>
              </a:prstGeom>
              <a:solidFill>
                <a:schemeClr val="accent4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IN" sz="1600" b="1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Moisture previous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IN" sz="1600" b="1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Moisture impervious</a:t>
                </a:r>
                <a:endParaRPr lang="en-IN" sz="16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IN" sz="1600" b="1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Moisture resistant</a:t>
                </a:r>
                <a:endParaRPr lang="en-IN" sz="1600" dirty="0"/>
              </a:p>
            </p:txBody>
          </p: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F283C53-6991-43C0-9D47-A7F6033E2B8C}"/>
                  </a:ext>
                </a:extLst>
              </p:cNvPr>
              <p:cNvCxnSpPr>
                <a:cxnSpLocks/>
                <a:endCxn id="3" idx="1"/>
              </p:cNvCxnSpPr>
              <p:nvPr/>
            </p:nvCxnSpPr>
            <p:spPr>
              <a:xfrm>
                <a:off x="3773010" y="874451"/>
                <a:ext cx="96766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074" name="Picture 2">
                <a:extLst>
                  <a:ext uri="{FF2B5EF4-FFF2-40B4-BE49-F238E27FC236}">
                    <a16:creationId xmlns:a16="http://schemas.microsoft.com/office/drawing/2014/main" id="{9C50147D-7553-441C-892C-2737211AD6F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653" y="1270289"/>
                <a:ext cx="1991829" cy="1358065"/>
              </a:xfrm>
              <a:prstGeom prst="snip2Diag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solidFill>
                  <a:srgbClr val="FFFFFF"/>
                </a:solidFill>
                <a:miter lim="800000"/>
              </a:ln>
              <a:effectLst>
                <a:outerShdw blurRad="88900" algn="tl" rotWithShape="0">
                  <a:srgbClr val="000000">
                    <a:alpha val="45000"/>
                  </a:srgbClr>
                </a:outerShdw>
              </a:effectLst>
              <a:scene3d>
                <a:camera prst="orthographicFront"/>
                <a:lightRig rig="twoPt" dir="t">
                  <a:rot lat="0" lon="0" rev="7200000"/>
                </a:lightRig>
              </a:scene3d>
              <a:sp3d>
                <a:bevelT w="25400" h="19050"/>
                <a:contourClr>
                  <a:srgbClr val="FFFFFF"/>
                </a:contourClr>
              </a:sp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076" name="Picture 4" descr="plastic bags">
                <a:extLst>
                  <a:ext uri="{FF2B5EF4-FFF2-40B4-BE49-F238E27FC236}">
                    <a16:creationId xmlns:a16="http://schemas.microsoft.com/office/drawing/2014/main" id="{3625DDDA-6D40-4111-B6B7-A5139B3722C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39123" y="3552636"/>
                <a:ext cx="1743075" cy="1447800"/>
              </a:xfrm>
              <a:prstGeom prst="round2DiagRect">
                <a:avLst>
                  <a:gd name="adj1" fmla="val 16667"/>
                  <a:gd name="adj2" fmla="val 0"/>
                </a:avLst>
              </a:prstGeom>
              <a:ln w="88900" cap="sq">
                <a:solidFill>
                  <a:srgbClr val="FFFFFF"/>
                </a:solidFill>
                <a:miter lim="800000"/>
              </a:ln>
              <a:effectLst>
                <a:outerShdw blurRad="254000" algn="tl" rotWithShape="0">
                  <a:srgbClr val="000000">
                    <a:alpha val="43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0A679FB6-3EC6-446D-B0EB-EC0A47751D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790844" y="3038783"/>
                <a:ext cx="465590" cy="88213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C9A94450-9E27-4DE4-94A6-01F2975B37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12707" y="3038783"/>
                <a:ext cx="493401" cy="98159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BFB9F8D-9009-4BCA-873B-ADCE06AB97F8}"/>
                  </a:ext>
                </a:extLst>
              </p:cNvPr>
              <p:cNvSpPr txBox="1"/>
              <p:nvPr/>
            </p:nvSpPr>
            <p:spPr>
              <a:xfrm>
                <a:off x="557904" y="5094180"/>
                <a:ext cx="2325949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IN" sz="1600" b="1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Moisture impervious</a:t>
                </a:r>
                <a:endParaRPr lang="en-IN" sz="16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4A9B914-6B8B-4D54-9896-11F8C3452DCF}"/>
                  </a:ext>
                </a:extLst>
              </p:cNvPr>
              <p:cNvSpPr txBox="1"/>
              <p:nvPr/>
            </p:nvSpPr>
            <p:spPr>
              <a:xfrm>
                <a:off x="3191700" y="5658312"/>
                <a:ext cx="277853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IN" sz="1600" b="1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Moisture resistant</a:t>
                </a:r>
                <a:endParaRPr lang="en-IN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DA2F9AFF-8289-4FB9-9994-4A681A9125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70233" y="1247314"/>
                <a:ext cx="0" cy="54597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Rectangle: Rounded Corners 56">
                <a:extLst>
                  <a:ext uri="{FF2B5EF4-FFF2-40B4-BE49-F238E27FC236}">
                    <a16:creationId xmlns:a16="http://schemas.microsoft.com/office/drawing/2014/main" id="{63084130-E94C-4AAA-ACFC-6473F45C965B}"/>
                  </a:ext>
                </a:extLst>
              </p:cNvPr>
              <p:cNvSpPr/>
              <p:nvPr/>
            </p:nvSpPr>
            <p:spPr>
              <a:xfrm>
                <a:off x="5081273" y="1793289"/>
                <a:ext cx="2003163" cy="719093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Seed marketing</a:t>
                </a:r>
              </a:p>
            </p:txBody>
          </p:sp>
          <p:sp>
            <p:nvSpPr>
              <p:cNvPr id="55" name="Star: 12 Points 54">
                <a:extLst>
                  <a:ext uri="{FF2B5EF4-FFF2-40B4-BE49-F238E27FC236}">
                    <a16:creationId xmlns:a16="http://schemas.microsoft.com/office/drawing/2014/main" id="{E8E6AB0A-C81B-41D9-B764-F82055C7DFB5}"/>
                  </a:ext>
                </a:extLst>
              </p:cNvPr>
              <p:cNvSpPr/>
              <p:nvPr/>
            </p:nvSpPr>
            <p:spPr>
              <a:xfrm>
                <a:off x="7591505" y="1211081"/>
                <a:ext cx="2055122" cy="1160216"/>
              </a:xfrm>
              <a:prstGeom prst="star12">
                <a:avLst/>
              </a:prstGeom>
              <a:solidFill>
                <a:srgbClr val="D6329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16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Demand forecasts</a:t>
                </a:r>
              </a:p>
            </p:txBody>
          </p:sp>
          <p:sp>
            <p:nvSpPr>
              <p:cNvPr id="60" name="Star: 12 Points 59">
                <a:extLst>
                  <a:ext uri="{FF2B5EF4-FFF2-40B4-BE49-F238E27FC236}">
                    <a16:creationId xmlns:a16="http://schemas.microsoft.com/office/drawing/2014/main" id="{2B6BE64D-2063-45A8-AAE0-0BD756CF0423}"/>
                  </a:ext>
                </a:extLst>
              </p:cNvPr>
              <p:cNvSpPr/>
              <p:nvPr/>
            </p:nvSpPr>
            <p:spPr>
              <a:xfrm>
                <a:off x="9788727" y="1544716"/>
                <a:ext cx="2227685" cy="1216238"/>
              </a:xfrm>
              <a:prstGeom prst="star12">
                <a:avLst/>
              </a:prstGeom>
              <a:solidFill>
                <a:srgbClr val="D6329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16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Sale promotional activities</a:t>
                </a:r>
              </a:p>
            </p:txBody>
          </p:sp>
          <p:sp>
            <p:nvSpPr>
              <p:cNvPr id="61" name="Star: 12 Points 60">
                <a:extLst>
                  <a:ext uri="{FF2B5EF4-FFF2-40B4-BE49-F238E27FC236}">
                    <a16:creationId xmlns:a16="http://schemas.microsoft.com/office/drawing/2014/main" id="{46A38542-DDD8-4DE8-B8D7-87909F2D6B5E}"/>
                  </a:ext>
                </a:extLst>
              </p:cNvPr>
              <p:cNvSpPr/>
              <p:nvPr/>
            </p:nvSpPr>
            <p:spPr>
              <a:xfrm>
                <a:off x="7685428" y="3638465"/>
                <a:ext cx="2408338" cy="1282722"/>
              </a:xfrm>
              <a:prstGeom prst="star12">
                <a:avLst/>
              </a:prstGeom>
              <a:solidFill>
                <a:srgbClr val="D6329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16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Arrangement for storage of seeds</a:t>
                </a:r>
              </a:p>
            </p:txBody>
          </p:sp>
          <p:sp>
            <p:nvSpPr>
              <p:cNvPr id="62" name="Star: 12 Points 61">
                <a:extLst>
                  <a:ext uri="{FF2B5EF4-FFF2-40B4-BE49-F238E27FC236}">
                    <a16:creationId xmlns:a16="http://schemas.microsoft.com/office/drawing/2014/main" id="{81DF0541-AE15-45F0-8D12-B3E674879113}"/>
                  </a:ext>
                </a:extLst>
              </p:cNvPr>
              <p:cNvSpPr/>
              <p:nvPr/>
            </p:nvSpPr>
            <p:spPr>
              <a:xfrm>
                <a:off x="6907217" y="2478248"/>
                <a:ext cx="2055122" cy="1160217"/>
              </a:xfrm>
              <a:prstGeom prst="star12">
                <a:avLst/>
              </a:prstGeom>
              <a:solidFill>
                <a:srgbClr val="D6329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16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Marketing structure</a:t>
                </a:r>
              </a:p>
            </p:txBody>
          </p:sp>
          <p:sp>
            <p:nvSpPr>
              <p:cNvPr id="63" name="Star: 12 Points 62">
                <a:extLst>
                  <a:ext uri="{FF2B5EF4-FFF2-40B4-BE49-F238E27FC236}">
                    <a16:creationId xmlns:a16="http://schemas.microsoft.com/office/drawing/2014/main" id="{FE4A208A-9DCD-49D0-8B09-6FE1B6941B68}"/>
                  </a:ext>
                </a:extLst>
              </p:cNvPr>
              <p:cNvSpPr/>
              <p:nvPr/>
            </p:nvSpPr>
            <p:spPr>
              <a:xfrm>
                <a:off x="9802968" y="2997104"/>
                <a:ext cx="2389031" cy="1282722"/>
              </a:xfrm>
              <a:prstGeom prst="star12">
                <a:avLst/>
              </a:prstGeom>
              <a:solidFill>
                <a:srgbClr val="D6329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16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Post- sales service</a:t>
                </a:r>
              </a:p>
            </p:txBody>
          </p:sp>
          <p:sp>
            <p:nvSpPr>
              <p:cNvPr id="58" name="Arrow: Chevron 57">
                <a:extLst>
                  <a:ext uri="{FF2B5EF4-FFF2-40B4-BE49-F238E27FC236}">
                    <a16:creationId xmlns:a16="http://schemas.microsoft.com/office/drawing/2014/main" id="{7FC701AA-8C5C-47D8-B64D-2E18A2213455}"/>
                  </a:ext>
                </a:extLst>
              </p:cNvPr>
              <p:cNvSpPr/>
              <p:nvPr/>
            </p:nvSpPr>
            <p:spPr>
              <a:xfrm>
                <a:off x="7084436" y="2081772"/>
                <a:ext cx="754547" cy="199789"/>
              </a:xfrm>
              <a:prstGeom prst="chevron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7440213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140</TotalTime>
  <Words>110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Tw Cen MT</vt:lpstr>
      <vt:lpstr>Wingdings</vt:lpstr>
      <vt:lpstr>Droplet</vt:lpstr>
      <vt:lpstr>Seed germination, seed treatment and packing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sanghamitra.rout49@gmail.com</dc:creator>
  <cp:lastModifiedBy>sanghamitra.rout49@gmail.com</cp:lastModifiedBy>
  <cp:revision>18</cp:revision>
  <dcterms:created xsi:type="dcterms:W3CDTF">2021-05-31T11:20:28Z</dcterms:created>
  <dcterms:modified xsi:type="dcterms:W3CDTF">2021-05-31T13:41:11Z</dcterms:modified>
</cp:coreProperties>
</file>