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2" r:id="rId7"/>
    <p:sldId id="263" r:id="rId8"/>
    <p:sldId id="265" r:id="rId9"/>
    <p:sldId id="266" r:id="rId10"/>
    <p:sldId id="267" r:id="rId11"/>
    <p:sldId id="268" r:id="rId12"/>
    <p:sldId id="270" r:id="rId13"/>
    <p:sldId id="271" r:id="rId14"/>
    <p:sldId id="272" r:id="rId15"/>
    <p:sldId id="273" r:id="rId16"/>
    <p:sldId id="274" r:id="rId17"/>
    <p:sldId id="275" r:id="rId18"/>
    <p:sldId id="276" r:id="rId19"/>
    <p:sldId id="277" r:id="rId20"/>
    <p:sldId id="278" r:id="rId21"/>
    <p:sldId id="279"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6" d="100"/>
          <a:sy n="66" d="100"/>
        </p:scale>
        <p:origin x="644"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B3267B0-4883-492B-8CA2-50B6985CD0DB}" type="datetimeFigureOut">
              <a:rPr lang="en-US" smtClean="0"/>
              <a:t>5/25/2021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3D5093-240F-4E92-A413-2359A2B581DC}" type="slidenum">
              <a:rPr lang="en-US" smtClean="0"/>
              <a:t>‹#›</a:t>
            </a:fld>
            <a:endParaRPr lang="en-US"/>
          </a:p>
        </p:txBody>
      </p:sp>
    </p:spTree>
    <p:extLst>
      <p:ext uri="{BB962C8B-B14F-4D97-AF65-F5344CB8AC3E}">
        <p14:creationId xmlns:p14="http://schemas.microsoft.com/office/powerpoint/2010/main" val="23984185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B3267B0-4883-492B-8CA2-50B6985CD0DB}" type="datetimeFigureOut">
              <a:rPr lang="en-US" smtClean="0"/>
              <a:t>5/25/2021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3D5093-240F-4E92-A413-2359A2B581DC}" type="slidenum">
              <a:rPr lang="en-US" smtClean="0"/>
              <a:t>‹#›</a:t>
            </a:fld>
            <a:endParaRPr lang="en-US"/>
          </a:p>
        </p:txBody>
      </p:sp>
    </p:spTree>
    <p:extLst>
      <p:ext uri="{BB962C8B-B14F-4D97-AF65-F5344CB8AC3E}">
        <p14:creationId xmlns:p14="http://schemas.microsoft.com/office/powerpoint/2010/main" val="34777545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B3267B0-4883-492B-8CA2-50B6985CD0DB}" type="datetimeFigureOut">
              <a:rPr lang="en-US" smtClean="0"/>
              <a:t>5/25/2021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3D5093-240F-4E92-A413-2359A2B581DC}" type="slidenum">
              <a:rPr lang="en-US" smtClean="0"/>
              <a:t>‹#›</a:t>
            </a:fld>
            <a:endParaRPr lang="en-US"/>
          </a:p>
        </p:txBody>
      </p:sp>
    </p:spTree>
    <p:extLst>
      <p:ext uri="{BB962C8B-B14F-4D97-AF65-F5344CB8AC3E}">
        <p14:creationId xmlns:p14="http://schemas.microsoft.com/office/powerpoint/2010/main" val="1528938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B3267B0-4883-492B-8CA2-50B6985CD0DB}" type="datetimeFigureOut">
              <a:rPr lang="en-US" smtClean="0"/>
              <a:t>5/25/2021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3D5093-240F-4E92-A413-2359A2B581DC}" type="slidenum">
              <a:rPr lang="en-US" smtClean="0"/>
              <a:t>‹#›</a:t>
            </a:fld>
            <a:endParaRPr lang="en-US"/>
          </a:p>
        </p:txBody>
      </p:sp>
    </p:spTree>
    <p:extLst>
      <p:ext uri="{BB962C8B-B14F-4D97-AF65-F5344CB8AC3E}">
        <p14:creationId xmlns:p14="http://schemas.microsoft.com/office/powerpoint/2010/main" val="37483344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B3267B0-4883-492B-8CA2-50B6985CD0DB}" type="datetimeFigureOut">
              <a:rPr lang="en-US" smtClean="0"/>
              <a:t>5/25/2021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3D5093-240F-4E92-A413-2359A2B581DC}" type="slidenum">
              <a:rPr lang="en-US" smtClean="0"/>
              <a:t>‹#›</a:t>
            </a:fld>
            <a:endParaRPr lang="en-US"/>
          </a:p>
        </p:txBody>
      </p:sp>
    </p:spTree>
    <p:extLst>
      <p:ext uri="{BB962C8B-B14F-4D97-AF65-F5344CB8AC3E}">
        <p14:creationId xmlns:p14="http://schemas.microsoft.com/office/powerpoint/2010/main" val="39590967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B3267B0-4883-492B-8CA2-50B6985CD0DB}" type="datetimeFigureOut">
              <a:rPr lang="en-US" smtClean="0"/>
              <a:t>5/25/2021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3D5093-240F-4E92-A413-2359A2B581DC}" type="slidenum">
              <a:rPr lang="en-US" smtClean="0"/>
              <a:t>‹#›</a:t>
            </a:fld>
            <a:endParaRPr lang="en-US"/>
          </a:p>
        </p:txBody>
      </p:sp>
    </p:spTree>
    <p:extLst>
      <p:ext uri="{BB962C8B-B14F-4D97-AF65-F5344CB8AC3E}">
        <p14:creationId xmlns:p14="http://schemas.microsoft.com/office/powerpoint/2010/main" val="28210389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B3267B0-4883-492B-8CA2-50B6985CD0DB}" type="datetimeFigureOut">
              <a:rPr lang="en-US" smtClean="0"/>
              <a:t>5/25/2021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3D5093-240F-4E92-A413-2359A2B581DC}" type="slidenum">
              <a:rPr lang="en-US" smtClean="0"/>
              <a:t>‹#›</a:t>
            </a:fld>
            <a:endParaRPr lang="en-US"/>
          </a:p>
        </p:txBody>
      </p:sp>
    </p:spTree>
    <p:extLst>
      <p:ext uri="{BB962C8B-B14F-4D97-AF65-F5344CB8AC3E}">
        <p14:creationId xmlns:p14="http://schemas.microsoft.com/office/powerpoint/2010/main" val="42046834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B3267B0-4883-492B-8CA2-50B6985CD0DB}" type="datetimeFigureOut">
              <a:rPr lang="en-US" smtClean="0"/>
              <a:t>5/25/2021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3D5093-240F-4E92-A413-2359A2B581DC}" type="slidenum">
              <a:rPr lang="en-US" smtClean="0"/>
              <a:t>‹#›</a:t>
            </a:fld>
            <a:endParaRPr lang="en-US"/>
          </a:p>
        </p:txBody>
      </p:sp>
    </p:spTree>
    <p:extLst>
      <p:ext uri="{BB962C8B-B14F-4D97-AF65-F5344CB8AC3E}">
        <p14:creationId xmlns:p14="http://schemas.microsoft.com/office/powerpoint/2010/main" val="4523188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3267B0-4883-492B-8CA2-50B6985CD0DB}" type="datetimeFigureOut">
              <a:rPr lang="en-US" smtClean="0"/>
              <a:t>5/25/2021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3D5093-240F-4E92-A413-2359A2B581DC}" type="slidenum">
              <a:rPr lang="en-US" smtClean="0"/>
              <a:t>‹#›</a:t>
            </a:fld>
            <a:endParaRPr lang="en-US"/>
          </a:p>
        </p:txBody>
      </p:sp>
    </p:spTree>
    <p:extLst>
      <p:ext uri="{BB962C8B-B14F-4D97-AF65-F5344CB8AC3E}">
        <p14:creationId xmlns:p14="http://schemas.microsoft.com/office/powerpoint/2010/main" val="3130886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3267B0-4883-492B-8CA2-50B6985CD0DB}" type="datetimeFigureOut">
              <a:rPr lang="en-US" smtClean="0"/>
              <a:t>5/25/2021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3D5093-240F-4E92-A413-2359A2B581DC}" type="slidenum">
              <a:rPr lang="en-US" smtClean="0"/>
              <a:t>‹#›</a:t>
            </a:fld>
            <a:endParaRPr lang="en-US"/>
          </a:p>
        </p:txBody>
      </p:sp>
    </p:spTree>
    <p:extLst>
      <p:ext uri="{BB962C8B-B14F-4D97-AF65-F5344CB8AC3E}">
        <p14:creationId xmlns:p14="http://schemas.microsoft.com/office/powerpoint/2010/main" val="14156950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3267B0-4883-492B-8CA2-50B6985CD0DB}" type="datetimeFigureOut">
              <a:rPr lang="en-US" smtClean="0"/>
              <a:t>5/25/2021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3D5093-240F-4E92-A413-2359A2B581DC}" type="slidenum">
              <a:rPr lang="en-US" smtClean="0"/>
              <a:t>‹#›</a:t>
            </a:fld>
            <a:endParaRPr lang="en-US"/>
          </a:p>
        </p:txBody>
      </p:sp>
    </p:spTree>
    <p:extLst>
      <p:ext uri="{BB962C8B-B14F-4D97-AF65-F5344CB8AC3E}">
        <p14:creationId xmlns:p14="http://schemas.microsoft.com/office/powerpoint/2010/main" val="4175526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3267B0-4883-492B-8CA2-50B6985CD0DB}" type="datetimeFigureOut">
              <a:rPr lang="en-US" smtClean="0"/>
              <a:t>5/25/2021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3D5093-240F-4E92-A413-2359A2B581DC}" type="slidenum">
              <a:rPr lang="en-US" smtClean="0"/>
              <a:t>‹#›</a:t>
            </a:fld>
            <a:endParaRPr lang="en-US"/>
          </a:p>
        </p:txBody>
      </p:sp>
    </p:spTree>
    <p:extLst>
      <p:ext uri="{BB962C8B-B14F-4D97-AF65-F5344CB8AC3E}">
        <p14:creationId xmlns:p14="http://schemas.microsoft.com/office/powerpoint/2010/main" val="1180606236"/>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4007902"/>
          </a:xfrm>
        </p:spPr>
        <p:txBody>
          <a:bodyPr>
            <a:normAutofit/>
          </a:bodyPr>
          <a:lstStyle/>
          <a:p>
            <a:r>
              <a:rPr lang="en-US" sz="6600" dirty="0" smtClean="0">
                <a:solidFill>
                  <a:srgbClr val="FFFF00"/>
                </a:solidFill>
                <a:latin typeface="Arial Rounded MT Bold" panose="020F0704030504030204" pitchFamily="34" charset="0"/>
              </a:rPr>
              <a:t>MEDIUM OF DIFFERENT </a:t>
            </a:r>
            <a:r>
              <a:rPr lang="en-US" sz="6600" dirty="0" smtClean="0">
                <a:solidFill>
                  <a:srgbClr val="FFFF00"/>
                </a:solidFill>
                <a:latin typeface="Arial Rounded MT Bold" panose="020F0704030504030204" pitchFamily="34" charset="0"/>
              </a:rPr>
              <a:t>STRUCTURES FOR SEED STORAGE</a:t>
            </a:r>
            <a:endParaRPr lang="en-US" sz="6600" dirty="0">
              <a:solidFill>
                <a:srgbClr val="FFFF00"/>
              </a:solidFill>
              <a:latin typeface="Arial Rounded MT Bold" panose="020F0704030504030204" pitchFamily="34" charset="0"/>
            </a:endParaRPr>
          </a:p>
        </p:txBody>
      </p:sp>
    </p:spTree>
    <p:extLst>
      <p:ext uri="{BB962C8B-B14F-4D97-AF65-F5344CB8AC3E}">
        <p14:creationId xmlns:p14="http://schemas.microsoft.com/office/powerpoint/2010/main" val="13654849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AFFEF5E-6D8B-4783-88B9-823F6AEE5CD3}"/>
              </a:ext>
            </a:extLst>
          </p:cNvPr>
          <p:cNvSpPr>
            <a:spLocks noGrp="1"/>
          </p:cNvSpPr>
          <p:nvPr>
            <p:ph type="title"/>
          </p:nvPr>
        </p:nvSpPr>
        <p:spPr>
          <a:xfrm>
            <a:off x="4079776" y="260648"/>
            <a:ext cx="4032448" cy="936104"/>
          </a:xfrm>
          <a:ln>
            <a:miter lim="800000"/>
            <a:headEnd/>
            <a:tailEnd/>
          </a:ln>
        </p:spPr>
        <p:style>
          <a:lnRef idx="1">
            <a:schemeClr val="dk1"/>
          </a:lnRef>
          <a:fillRef idx="3">
            <a:schemeClr val="dk1"/>
          </a:fillRef>
          <a:effectRef idx="2">
            <a:schemeClr val="dk1"/>
          </a:effectRef>
          <a:fontRef idx="minor">
            <a:schemeClr val="lt1"/>
          </a:fontRef>
        </p:style>
        <p:txBody>
          <a:bodyPr>
            <a:normAutofit fontScale="90000"/>
          </a:bodyPr>
          <a:lstStyle/>
          <a:p>
            <a:pPr algn="ctr">
              <a:defRPr/>
            </a:pPr>
            <a:r>
              <a:rPr lang="en-IN" sz="3600" b="1" dirty="0">
                <a:latin typeface="Times New Roman" pitchFamily="18" charset="0"/>
                <a:cs typeface="Times New Roman" pitchFamily="18" charset="0"/>
              </a:rPr>
              <a:t/>
            </a:r>
            <a:br>
              <a:rPr lang="en-IN" sz="3600" b="1" dirty="0">
                <a:latin typeface="Times New Roman" pitchFamily="18" charset="0"/>
                <a:cs typeface="Times New Roman" pitchFamily="18" charset="0"/>
              </a:rPr>
            </a:br>
            <a:r>
              <a:rPr lang="en-IN" sz="3600" b="1" dirty="0" smtClean="0">
                <a:latin typeface="Times New Roman" pitchFamily="18" charset="0"/>
                <a:cs typeface="Times New Roman" pitchFamily="18" charset="0"/>
              </a:rPr>
              <a:t>PUSA KOTHAR</a:t>
            </a:r>
            <a:r>
              <a:rPr lang="en-IN" sz="3600" dirty="0">
                <a:latin typeface="Times New Roman" pitchFamily="18" charset="0"/>
                <a:cs typeface="Times New Roman" pitchFamily="18" charset="0"/>
              </a:rPr>
              <a:t/>
            </a:r>
            <a:br>
              <a:rPr lang="en-IN" sz="3600" dirty="0">
                <a:latin typeface="Times New Roman" pitchFamily="18" charset="0"/>
                <a:cs typeface="Times New Roman" pitchFamily="18" charset="0"/>
              </a:rPr>
            </a:br>
            <a:r>
              <a:rPr lang="en-IN" b="1" dirty="0">
                <a:solidFill>
                  <a:schemeClr val="bg1"/>
                </a:solidFill>
                <a:latin typeface="Times New Roman" pitchFamily="18" charset="0"/>
                <a:cs typeface="Times New Roman" pitchFamily="18" charset="0"/>
              </a:rPr>
              <a:t>10. </a:t>
            </a:r>
            <a:r>
              <a:rPr lang="en-IN" b="1" dirty="0" err="1">
                <a:solidFill>
                  <a:schemeClr val="bg1"/>
                </a:solidFill>
                <a:latin typeface="Times New Roman" pitchFamily="18" charset="0"/>
                <a:cs typeface="Times New Roman" pitchFamily="18" charset="0"/>
              </a:rPr>
              <a:t>Pusa</a:t>
            </a:r>
            <a:r>
              <a:rPr lang="en-IN" b="1" dirty="0">
                <a:solidFill>
                  <a:schemeClr val="bg1"/>
                </a:solidFill>
                <a:latin typeface="Times New Roman" pitchFamily="18" charset="0"/>
                <a:cs typeface="Times New Roman" pitchFamily="18" charset="0"/>
              </a:rPr>
              <a:t> </a:t>
            </a:r>
            <a:r>
              <a:rPr lang="en-IN" b="1" dirty="0" err="1">
                <a:solidFill>
                  <a:schemeClr val="bg1"/>
                </a:solidFill>
                <a:latin typeface="Times New Roman" pitchFamily="18" charset="0"/>
                <a:cs typeface="Times New Roman" pitchFamily="18" charset="0"/>
              </a:rPr>
              <a:t>Kothar</a:t>
            </a:r>
            <a:endParaRPr lang="en-IN" dirty="0">
              <a:solidFill>
                <a:schemeClr val="bg1"/>
              </a:solidFill>
              <a:latin typeface="Times New Roman" pitchFamily="18" charset="0"/>
              <a:cs typeface="Times New Roman" pitchFamily="18" charset="0"/>
            </a:endParaRPr>
          </a:p>
        </p:txBody>
      </p:sp>
      <p:sp>
        <p:nvSpPr>
          <p:cNvPr id="62469" name="Content Placeholder 2">
            <a:extLst>
              <a:ext uri="{FF2B5EF4-FFF2-40B4-BE49-F238E27FC236}">
                <a16:creationId xmlns:a16="http://schemas.microsoft.com/office/drawing/2014/main" xmlns="" id="{721AA584-E157-4D7F-8683-B28752FEC10E}"/>
              </a:ext>
            </a:extLst>
          </p:cNvPr>
          <p:cNvSpPr>
            <a:spLocks noGrp="1"/>
          </p:cNvSpPr>
          <p:nvPr>
            <p:ph sz="quarter" idx="1"/>
          </p:nvPr>
        </p:nvSpPr>
        <p:spPr>
          <a:xfrm>
            <a:off x="867076" y="1844876"/>
            <a:ext cx="10515600" cy="4351338"/>
          </a:xfrm>
        </p:spPr>
        <p:txBody>
          <a:bodyPr/>
          <a:lstStyle/>
          <a:p>
            <a:pPr algn="just" eaLnBrk="1" hangingPunct="1">
              <a:lnSpc>
                <a:spcPct val="150000"/>
              </a:lnSpc>
            </a:pPr>
            <a:r>
              <a:rPr lang="en-IN" altLang="en-US" sz="2400">
                <a:latin typeface="Times New Roman" panose="02020603050405020304" pitchFamily="18" charset="0"/>
                <a:cs typeface="Times New Roman" panose="02020603050405020304" pitchFamily="18" charset="0"/>
              </a:rPr>
              <a:t>Presently storage is practiced in small compartments of a room (5.3 m x 2 m x 4 m) called kothar.</a:t>
            </a:r>
          </a:p>
          <a:p>
            <a:pPr algn="just" eaLnBrk="1" hangingPunct="1">
              <a:lnSpc>
                <a:spcPct val="150000"/>
              </a:lnSpc>
            </a:pPr>
            <a:r>
              <a:rPr lang="en-IN" altLang="en-US" sz="2400">
                <a:latin typeface="Times New Roman" panose="02020603050405020304" pitchFamily="18" charset="0"/>
                <a:cs typeface="Times New Roman" panose="02020603050405020304" pitchFamily="18" charset="0"/>
              </a:rPr>
              <a:t>The roof is constructed with the help of wooden poles and mud slabs, leaving near the front wall three filling holes each of 0.5 m x 0.5 m size.</a:t>
            </a:r>
          </a:p>
          <a:p>
            <a:pPr algn="just" eaLnBrk="1" hangingPunct="1">
              <a:lnSpc>
                <a:spcPct val="150000"/>
              </a:lnSpc>
            </a:pPr>
            <a:r>
              <a:rPr lang="en-IN" altLang="en-US" sz="2400">
                <a:latin typeface="Times New Roman" panose="02020603050405020304" pitchFamily="18" charset="0"/>
                <a:cs typeface="Times New Roman" panose="02020603050405020304" pitchFamily="18" charset="0"/>
              </a:rPr>
              <a:t>Two out lets of G.I. sheets of 15 cm dia. and 30 cm length are fitted at the floor wall on the front side.</a:t>
            </a:r>
          </a:p>
          <a:p>
            <a:pPr eaLnBrk="1" hangingPunct="1"/>
            <a:endParaRPr lang="en-IN" altLang="en-US"/>
          </a:p>
        </p:txBody>
      </p:sp>
    </p:spTree>
    <p:extLst>
      <p:ext uri="{BB962C8B-B14F-4D97-AF65-F5344CB8AC3E}">
        <p14:creationId xmlns:p14="http://schemas.microsoft.com/office/powerpoint/2010/main" val="13567158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34D70F3-00B3-4A7B-AC03-E21B46D91E1B}"/>
              </a:ext>
            </a:extLst>
          </p:cNvPr>
          <p:cNvSpPr>
            <a:spLocks noGrp="1"/>
          </p:cNvSpPr>
          <p:nvPr>
            <p:ph type="title"/>
          </p:nvPr>
        </p:nvSpPr>
        <p:spPr>
          <a:xfrm>
            <a:off x="4007768" y="332656"/>
            <a:ext cx="4377680" cy="778098"/>
          </a:xfrm>
          <a:ln>
            <a:miter lim="800000"/>
            <a:headEnd/>
            <a:tailEnd/>
          </a:ln>
        </p:spPr>
        <p:style>
          <a:lnRef idx="1">
            <a:schemeClr val="dk1"/>
          </a:lnRef>
          <a:fillRef idx="3">
            <a:schemeClr val="dk1"/>
          </a:fillRef>
          <a:effectRef idx="2">
            <a:schemeClr val="dk1"/>
          </a:effectRef>
          <a:fontRef idx="minor">
            <a:schemeClr val="lt1"/>
          </a:fontRef>
        </p:style>
        <p:txBody>
          <a:bodyPr>
            <a:normAutofit fontScale="90000"/>
          </a:bodyPr>
          <a:lstStyle/>
          <a:p>
            <a:pPr>
              <a:defRPr/>
            </a:pPr>
            <a:r>
              <a:rPr lang="en-IN" sz="3600" dirty="0">
                <a:latin typeface="Times New Roman" pitchFamily="18" charset="0"/>
                <a:cs typeface="Times New Roman" pitchFamily="18" charset="0"/>
              </a:rPr>
              <a:t/>
            </a:r>
            <a:br>
              <a:rPr lang="en-IN" sz="3600" dirty="0">
                <a:latin typeface="Times New Roman" pitchFamily="18" charset="0"/>
                <a:cs typeface="Times New Roman" pitchFamily="18" charset="0"/>
              </a:rPr>
            </a:br>
            <a:r>
              <a:rPr lang="en-IN" b="1" dirty="0">
                <a:solidFill>
                  <a:srgbClr val="FFFF00"/>
                </a:solidFill>
                <a:latin typeface="Times New Roman" pitchFamily="18" charset="0"/>
                <a:cs typeface="Times New Roman" pitchFamily="18" charset="0"/>
              </a:rPr>
              <a:t>11. Metal bins</a:t>
            </a:r>
            <a:endParaRPr lang="en-IN" dirty="0">
              <a:solidFill>
                <a:srgbClr val="FFFF00"/>
              </a:solidFill>
              <a:latin typeface="Times New Roman" pitchFamily="18" charset="0"/>
              <a:cs typeface="Times New Roman" pitchFamily="18" charset="0"/>
            </a:endParaRPr>
          </a:p>
        </p:txBody>
      </p:sp>
      <p:sp>
        <p:nvSpPr>
          <p:cNvPr id="26629" name="Content Placeholder 2">
            <a:extLst>
              <a:ext uri="{FF2B5EF4-FFF2-40B4-BE49-F238E27FC236}">
                <a16:creationId xmlns:a16="http://schemas.microsoft.com/office/drawing/2014/main" xmlns="" id="{DE808817-20DC-4C7A-B16F-04BB7EB981FD}"/>
              </a:ext>
            </a:extLst>
          </p:cNvPr>
          <p:cNvSpPr>
            <a:spLocks noGrp="1"/>
          </p:cNvSpPr>
          <p:nvPr>
            <p:ph sz="quarter" idx="1"/>
          </p:nvPr>
        </p:nvSpPr>
        <p:spPr>
          <a:xfrm>
            <a:off x="1881188" y="1285876"/>
            <a:ext cx="8572500" cy="5357813"/>
          </a:xfrm>
        </p:spPr>
        <p:txBody>
          <a:bodyPr>
            <a:normAutofit fontScale="92500" lnSpcReduction="10000"/>
          </a:bodyPr>
          <a:lstStyle/>
          <a:p>
            <a:pPr marL="274320" indent="-274320" algn="just">
              <a:lnSpc>
                <a:spcPct val="170000"/>
              </a:lnSpc>
              <a:buFont typeface="Wingdings 2"/>
              <a:buChar char=""/>
              <a:defRPr/>
            </a:pPr>
            <a:r>
              <a:rPr lang="en-IN" sz="2200" dirty="0">
                <a:latin typeface="Times New Roman" pitchFamily="18" charset="0"/>
                <a:cs typeface="Times New Roman" pitchFamily="18" charset="0"/>
              </a:rPr>
              <a:t>Bins made of steel, Aluminium R.C.C are used for storage of grains outside the house.</a:t>
            </a:r>
          </a:p>
          <a:p>
            <a:pPr marL="274320" indent="-274320" algn="just">
              <a:lnSpc>
                <a:spcPct val="170000"/>
              </a:lnSpc>
              <a:buFont typeface="Wingdings 2"/>
              <a:buChar char=""/>
              <a:defRPr/>
            </a:pPr>
            <a:r>
              <a:rPr lang="en-IN" sz="2200" dirty="0">
                <a:latin typeface="Times New Roman" pitchFamily="18" charset="0"/>
                <a:cs typeface="Times New Roman" pitchFamily="18" charset="0"/>
              </a:rPr>
              <a:t>These bins are fire and moisture proof.</a:t>
            </a:r>
          </a:p>
          <a:p>
            <a:pPr marL="274320" indent="-274320" algn="just">
              <a:lnSpc>
                <a:spcPct val="170000"/>
              </a:lnSpc>
              <a:buFont typeface="Wingdings 2"/>
              <a:buChar char=""/>
              <a:defRPr/>
            </a:pPr>
            <a:r>
              <a:rPr lang="en-IN" sz="2200" dirty="0">
                <a:latin typeface="Times New Roman" pitchFamily="18" charset="0"/>
                <a:cs typeface="Times New Roman" pitchFamily="18" charset="0"/>
              </a:rPr>
              <a:t>The bins have long durability and produced on commercial scale.</a:t>
            </a:r>
          </a:p>
          <a:p>
            <a:pPr marL="274320" indent="-274320" algn="just">
              <a:lnSpc>
                <a:spcPct val="170000"/>
              </a:lnSpc>
              <a:buFont typeface="Wingdings 2"/>
              <a:buChar char=""/>
              <a:defRPr/>
            </a:pPr>
            <a:r>
              <a:rPr lang="en-IN" sz="2200" dirty="0">
                <a:latin typeface="Times New Roman" pitchFamily="18" charset="0"/>
                <a:cs typeface="Times New Roman" pitchFamily="18" charset="0"/>
              </a:rPr>
              <a:t>The </a:t>
            </a:r>
            <a:r>
              <a:rPr lang="en-IN" sz="2200" b="1" dirty="0">
                <a:latin typeface="Times New Roman" pitchFamily="18" charset="0"/>
                <a:cs typeface="Times New Roman" pitchFamily="18" charset="0"/>
              </a:rPr>
              <a:t>capacity ranges from 1 to 10 tonnes</a:t>
            </a:r>
            <a:r>
              <a:rPr lang="en-IN" sz="2200" dirty="0">
                <a:latin typeface="Times New Roman" pitchFamily="18" charset="0"/>
                <a:cs typeface="Times New Roman" pitchFamily="18" charset="0"/>
              </a:rPr>
              <a:t>. Silos are huge bins made with steel/ aluminium or concrete.</a:t>
            </a:r>
          </a:p>
          <a:p>
            <a:pPr marL="274320" indent="-274320" algn="just">
              <a:lnSpc>
                <a:spcPct val="170000"/>
              </a:lnSpc>
              <a:buFont typeface="Wingdings 2"/>
              <a:buChar char=""/>
              <a:defRPr/>
            </a:pPr>
            <a:r>
              <a:rPr lang="en-IN" sz="2200" dirty="0">
                <a:latin typeface="Times New Roman" pitchFamily="18" charset="0"/>
                <a:cs typeface="Times New Roman" pitchFamily="18" charset="0"/>
              </a:rPr>
              <a:t>Usually steel and aluminium bins are circular in shape.</a:t>
            </a:r>
          </a:p>
          <a:p>
            <a:pPr marL="274320" indent="-274320" algn="just">
              <a:lnSpc>
                <a:spcPct val="170000"/>
              </a:lnSpc>
              <a:buFont typeface="Wingdings 2"/>
              <a:buChar char=""/>
              <a:defRPr/>
            </a:pPr>
            <a:r>
              <a:rPr lang="en-IN" sz="2200" dirty="0">
                <a:latin typeface="Times New Roman" pitchFamily="18" charset="0"/>
                <a:cs typeface="Times New Roman" pitchFamily="18" charset="0"/>
              </a:rPr>
              <a:t>The capacity of silo ranges from </a:t>
            </a:r>
            <a:r>
              <a:rPr lang="en-IN" sz="2200" b="1" dirty="0">
                <a:latin typeface="Times New Roman" pitchFamily="18" charset="0"/>
                <a:cs typeface="Times New Roman" pitchFamily="18" charset="0"/>
              </a:rPr>
              <a:t>500 to 4000 tonnes</a:t>
            </a:r>
            <a:r>
              <a:rPr lang="en-IN" sz="2200" dirty="0">
                <a:latin typeface="Times New Roman" pitchFamily="18" charset="0"/>
                <a:cs typeface="Times New Roman" pitchFamily="18" charset="0"/>
              </a:rPr>
              <a:t>. A silo has facilities for loading and unloading grains.</a:t>
            </a:r>
          </a:p>
          <a:p>
            <a:pPr marL="274320" indent="-274320">
              <a:buFont typeface="Wingdings 2"/>
              <a:buChar char=""/>
              <a:defRPr/>
            </a:pPr>
            <a:endParaRPr lang="en-IN" sz="2200" dirty="0"/>
          </a:p>
        </p:txBody>
      </p:sp>
      <p:pic>
        <p:nvPicPr>
          <p:cNvPr id="26631" name="Picture 7" descr="http://agropedia.iitk.ac.in/sites/default/files/metal%20bin.JPG">
            <a:extLst>
              <a:ext uri="{FF2B5EF4-FFF2-40B4-BE49-F238E27FC236}">
                <a16:creationId xmlns:a16="http://schemas.microsoft.com/office/drawing/2014/main" xmlns="" id="{A0D6465F-320A-45BA-9F7A-4020A2FCC927}"/>
              </a:ext>
            </a:extLst>
          </p:cNvPr>
          <p:cNvPicPr>
            <a:picLocks noChangeAspect="1" noChangeArrowheads="1"/>
          </p:cNvPicPr>
          <p:nvPr/>
        </p:nvPicPr>
        <p:blipFill>
          <a:blip r:embed="rId2"/>
          <a:srcRect/>
          <a:stretch>
            <a:fillRect/>
          </a:stretch>
        </p:blipFill>
        <p:spPr bwMode="auto">
          <a:xfrm>
            <a:off x="8024826" y="1785927"/>
            <a:ext cx="2357454" cy="1694419"/>
          </a:xfrm>
          <a:prstGeom prst="rect">
            <a:avLst/>
          </a:prstGeom>
          <a:ln>
            <a:noFill/>
          </a:ln>
          <a:effectLst>
            <a:softEdge rad="112500"/>
          </a:effectLst>
        </p:spPr>
      </p:pic>
    </p:spTree>
    <p:extLst>
      <p:ext uri="{BB962C8B-B14F-4D97-AF65-F5344CB8AC3E}">
        <p14:creationId xmlns:p14="http://schemas.microsoft.com/office/powerpoint/2010/main" val="18901830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1A3B38E-9CD4-4D4F-AE07-A94493F4A7F7}"/>
              </a:ext>
            </a:extLst>
          </p:cNvPr>
          <p:cNvSpPr>
            <a:spLocks noGrp="1"/>
          </p:cNvSpPr>
          <p:nvPr>
            <p:ph type="title"/>
          </p:nvPr>
        </p:nvSpPr>
        <p:spPr>
          <a:xfrm>
            <a:off x="2639616" y="260648"/>
            <a:ext cx="7355160" cy="1084982"/>
          </a:xfrm>
          <a:ln>
            <a:miter lim="800000"/>
            <a:headEnd/>
            <a:tailEnd/>
          </a:ln>
        </p:spPr>
        <p:style>
          <a:lnRef idx="1">
            <a:schemeClr val="accent2"/>
          </a:lnRef>
          <a:fillRef idx="3">
            <a:schemeClr val="accent2"/>
          </a:fillRef>
          <a:effectRef idx="2">
            <a:schemeClr val="accent2"/>
          </a:effectRef>
          <a:fontRef idx="minor">
            <a:schemeClr val="lt1"/>
          </a:fontRef>
        </p:style>
        <p:txBody>
          <a:bodyPr>
            <a:normAutofit fontScale="90000"/>
          </a:bodyPr>
          <a:lstStyle/>
          <a:p>
            <a:pPr algn="ctr">
              <a:defRPr/>
            </a:pPr>
            <a:r>
              <a:rPr lang="en-IN" dirty="0"/>
              <a:t/>
            </a:r>
            <a:br>
              <a:rPr lang="en-IN" dirty="0"/>
            </a:br>
            <a:r>
              <a:rPr lang="en-IN" b="1" dirty="0"/>
              <a:t> </a:t>
            </a:r>
            <a:r>
              <a:rPr lang="en-IN" dirty="0"/>
              <a:t/>
            </a:r>
            <a:br>
              <a:rPr lang="en-IN" dirty="0"/>
            </a:br>
            <a:r>
              <a:rPr lang="en-IN" sz="3100" b="1" dirty="0">
                <a:solidFill>
                  <a:schemeClr val="bg1"/>
                </a:solidFill>
                <a:latin typeface="Times New Roman" pitchFamily="18" charset="0"/>
                <a:cs typeface="Times New Roman" pitchFamily="18" charset="0"/>
              </a:rPr>
              <a:t>ALTERNATIVE STORAGE TECHNOLOGY AT FARM/VILLAGE LEVEL</a:t>
            </a:r>
            <a:endParaRPr lang="en-IN" dirty="0">
              <a:solidFill>
                <a:schemeClr val="bg1"/>
              </a:solidFill>
              <a:latin typeface="Times New Roman" pitchFamily="18" charset="0"/>
              <a:cs typeface="Times New Roman" pitchFamily="18" charset="0"/>
            </a:endParaRPr>
          </a:p>
        </p:txBody>
      </p:sp>
      <p:sp>
        <p:nvSpPr>
          <p:cNvPr id="3" name="Content Placeholder 2">
            <a:extLst>
              <a:ext uri="{FF2B5EF4-FFF2-40B4-BE49-F238E27FC236}">
                <a16:creationId xmlns:a16="http://schemas.microsoft.com/office/drawing/2014/main" xmlns="" id="{60135809-B37E-4EEC-A9B5-67A5C534F481}"/>
              </a:ext>
            </a:extLst>
          </p:cNvPr>
          <p:cNvSpPr>
            <a:spLocks noGrp="1"/>
          </p:cNvSpPr>
          <p:nvPr>
            <p:ph sz="quarter" idx="1"/>
          </p:nvPr>
        </p:nvSpPr>
        <p:spPr>
          <a:xfrm>
            <a:off x="606393" y="1447800"/>
            <a:ext cx="8847172" cy="5124450"/>
          </a:xfrm>
        </p:spPr>
        <p:txBody>
          <a:bodyPr>
            <a:normAutofit fontScale="92500" lnSpcReduction="10000"/>
          </a:bodyPr>
          <a:lstStyle/>
          <a:p>
            <a:pPr marL="0" indent="0">
              <a:spcBef>
                <a:spcPts val="580"/>
              </a:spcBef>
              <a:buNone/>
              <a:defRPr/>
            </a:pPr>
            <a:r>
              <a:rPr lang="en-IN" b="1" dirty="0">
                <a:solidFill>
                  <a:srgbClr val="FF0000"/>
                </a:solidFill>
                <a:latin typeface="Times New Roman" pitchFamily="18" charset="0"/>
                <a:cs typeface="Times New Roman" pitchFamily="18" charset="0"/>
              </a:rPr>
              <a:t>Metal or Plastic Drums</a:t>
            </a:r>
            <a:endParaRPr lang="en-IN" dirty="0">
              <a:solidFill>
                <a:srgbClr val="FF0000"/>
              </a:solidFill>
              <a:latin typeface="Times New Roman" pitchFamily="18" charset="0"/>
              <a:cs typeface="Times New Roman" pitchFamily="18" charset="0"/>
            </a:endParaRPr>
          </a:p>
          <a:p>
            <a:pPr marL="274320" indent="-274320" algn="just">
              <a:lnSpc>
                <a:spcPct val="150000"/>
              </a:lnSpc>
              <a:spcBef>
                <a:spcPts val="580"/>
              </a:spcBef>
              <a:buFont typeface="Wingdings 2"/>
              <a:buChar char=""/>
              <a:defRPr/>
            </a:pPr>
            <a:r>
              <a:rPr lang="en-IN" sz="2700" dirty="0">
                <a:latin typeface="Times New Roman" pitchFamily="18" charset="0"/>
                <a:cs typeface="Times New Roman" pitchFamily="18" charset="0"/>
              </a:rPr>
              <a:t>Drums are often used as storage containers in the house and serve notably for the </a:t>
            </a:r>
            <a:r>
              <a:rPr lang="en-IN" sz="2700" b="1" dirty="0">
                <a:latin typeface="Times New Roman" pitchFamily="18" charset="0"/>
                <a:cs typeface="Times New Roman" pitchFamily="18" charset="0"/>
              </a:rPr>
              <a:t>storage of cereal seeds and pulses.</a:t>
            </a:r>
          </a:p>
          <a:p>
            <a:pPr marL="274320" indent="-274320" algn="just">
              <a:lnSpc>
                <a:spcPct val="150000"/>
              </a:lnSpc>
              <a:spcBef>
                <a:spcPts val="580"/>
              </a:spcBef>
              <a:buFont typeface="Wingdings 2"/>
              <a:buChar char=""/>
              <a:defRPr/>
            </a:pPr>
            <a:r>
              <a:rPr lang="en-IN" sz="2700" dirty="0">
                <a:latin typeface="Times New Roman" pitchFamily="18" charset="0"/>
                <a:cs typeface="Times New Roman" pitchFamily="18" charset="0"/>
              </a:rPr>
              <a:t>Plastic drums are used intact or after having the upper part cut off to facilitate loading and unloading. Otherwise, plastic lends itself poorly to adaptation because it is relatively weak: at most, a lockable outlet can be added. If the lid is tight fitting and the drum is completely filled with grain, any insects present will deplete the oxygen in the drum and die.</a:t>
            </a:r>
          </a:p>
          <a:p>
            <a:pPr marL="274320" indent="-274320" algn="just">
              <a:lnSpc>
                <a:spcPct val="150000"/>
              </a:lnSpc>
              <a:spcBef>
                <a:spcPts val="580"/>
              </a:spcBef>
              <a:buFont typeface="Wingdings 2"/>
              <a:buChar char=""/>
              <a:defRPr/>
            </a:pPr>
            <a:endParaRPr lang="en-IN" dirty="0"/>
          </a:p>
        </p:txBody>
      </p:sp>
      <p:pic>
        <p:nvPicPr>
          <p:cNvPr id="28679" name="Picture 7" descr="http://img.auctiva.com/imgdata/6/0/8/3/0/6/webimg/651120495_o.jpg">
            <a:extLst>
              <a:ext uri="{FF2B5EF4-FFF2-40B4-BE49-F238E27FC236}">
                <a16:creationId xmlns:a16="http://schemas.microsoft.com/office/drawing/2014/main" xmlns="" id="{AA09A1C5-7AA7-49D4-BC84-02BF0FFCD026}"/>
              </a:ext>
            </a:extLst>
          </p:cNvPr>
          <p:cNvPicPr>
            <a:picLocks noChangeAspect="1" noChangeArrowheads="1"/>
          </p:cNvPicPr>
          <p:nvPr/>
        </p:nvPicPr>
        <p:blipFill>
          <a:blip r:embed="rId2" cstate="print"/>
          <a:srcRect/>
          <a:stretch>
            <a:fillRect/>
          </a:stretch>
        </p:blipFill>
        <p:spPr bwMode="auto">
          <a:xfrm>
            <a:off x="10037030" y="2763962"/>
            <a:ext cx="1428728" cy="2214554"/>
          </a:xfrm>
          <a:prstGeom prst="rect">
            <a:avLst/>
          </a:prstGeom>
          <a:ln>
            <a:noFill/>
          </a:ln>
          <a:effectLst>
            <a:softEdge rad="112500"/>
          </a:effectLst>
        </p:spPr>
      </p:pic>
    </p:spTree>
    <p:extLst>
      <p:ext uri="{BB962C8B-B14F-4D97-AF65-F5344CB8AC3E}">
        <p14:creationId xmlns:p14="http://schemas.microsoft.com/office/powerpoint/2010/main" val="19347186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Content Placeholder 2">
            <a:extLst>
              <a:ext uri="{FF2B5EF4-FFF2-40B4-BE49-F238E27FC236}">
                <a16:creationId xmlns:a16="http://schemas.microsoft.com/office/drawing/2014/main" xmlns="" id="{4A54851A-454C-407F-901A-253936E92A29}"/>
              </a:ext>
            </a:extLst>
          </p:cNvPr>
          <p:cNvSpPr>
            <a:spLocks noGrp="1"/>
          </p:cNvSpPr>
          <p:nvPr>
            <p:ph sz="quarter" idx="1"/>
          </p:nvPr>
        </p:nvSpPr>
        <p:spPr>
          <a:xfrm>
            <a:off x="1001027" y="1000126"/>
            <a:ext cx="10222030" cy="5572125"/>
          </a:xfrm>
        </p:spPr>
        <p:txBody>
          <a:bodyPr/>
          <a:lstStyle/>
          <a:p>
            <a:pPr marL="342900" indent="-342900" algn="just">
              <a:lnSpc>
                <a:spcPct val="170000"/>
              </a:lnSpc>
              <a:buFont typeface="Symbol" panose="05050102010706020507" pitchFamily="18" charset="2"/>
              <a:buChar char=""/>
            </a:pPr>
            <a:r>
              <a:rPr lang="en-IN" altLang="en-US" sz="2200" dirty="0">
                <a:latin typeface="Times New Roman" panose="02020603050405020304" pitchFamily="18" charset="0"/>
                <a:cs typeface="Times New Roman" panose="02020603050405020304" pitchFamily="18" charset="0"/>
              </a:rPr>
              <a:t>Metal drums can be adapted for domestic grain storage in a similar way. A removable lid permits easy loading; but it is also possible to weld half of the lid to the rim of the drum, and provide a riveted hinge on the remaining half of the lid so that it alone can be opened.</a:t>
            </a:r>
          </a:p>
          <a:p>
            <a:pPr marL="342900" indent="-342900" algn="just">
              <a:lnSpc>
                <a:spcPct val="170000"/>
              </a:lnSpc>
              <a:buFont typeface="Symbol" panose="05050102010706020507" pitchFamily="18" charset="2"/>
              <a:buChar char=""/>
            </a:pPr>
            <a:r>
              <a:rPr lang="en-IN" altLang="en-US" sz="2200" dirty="0">
                <a:latin typeface="Times New Roman" panose="02020603050405020304" pitchFamily="18" charset="0"/>
                <a:cs typeface="Times New Roman" panose="02020603050405020304" pitchFamily="18" charset="0"/>
              </a:rPr>
              <a:t>Fitted with a padlock, such a modified drum is more secure. To make a store of greater capacity, two metal drums can be welded together end to end and fitted out as described above. Well modified and/or fitted with gaskets, metal drums can also be made airtight.</a:t>
            </a:r>
          </a:p>
        </p:txBody>
      </p:sp>
    </p:spTree>
    <p:extLst>
      <p:ext uri="{BB962C8B-B14F-4D97-AF65-F5344CB8AC3E}">
        <p14:creationId xmlns:p14="http://schemas.microsoft.com/office/powerpoint/2010/main" val="13585340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EA35AEBB-3DB3-4C88-8A16-961FCB81FE32}"/>
              </a:ext>
            </a:extLst>
          </p:cNvPr>
          <p:cNvSpPr>
            <a:spLocks noGrp="1"/>
          </p:cNvSpPr>
          <p:nvPr>
            <p:ph sz="quarter" idx="1"/>
          </p:nvPr>
        </p:nvSpPr>
        <p:spPr/>
        <p:txBody>
          <a:bodyPr>
            <a:normAutofit/>
          </a:bodyPr>
          <a:lstStyle/>
          <a:p>
            <a:pPr marL="342900" indent="-342900" algn="just">
              <a:lnSpc>
                <a:spcPct val="170000"/>
              </a:lnSpc>
              <a:spcBef>
                <a:spcPts val="580"/>
              </a:spcBef>
              <a:buFont typeface="Symbol"/>
              <a:buChar char=""/>
              <a:defRPr/>
            </a:pPr>
            <a:r>
              <a:rPr lang="en-IN" sz="2400" dirty="0">
                <a:latin typeface="Times New Roman"/>
                <a:ea typeface="Times New Roman"/>
              </a:rPr>
              <a:t>Inaccessible to rodents, efficient against insects, sealed against entry of water, drums make excellent grain containers. However, they should be protected from direct sunshine and other sources of heat to avoid condensation by being located in shaded and well ventilated places.</a:t>
            </a:r>
          </a:p>
          <a:p>
            <a:pPr marL="274320" indent="-274320">
              <a:lnSpc>
                <a:spcPct val="170000"/>
              </a:lnSpc>
              <a:spcBef>
                <a:spcPts val="580"/>
              </a:spcBef>
              <a:buFont typeface="Wingdings 2"/>
              <a:buChar char=""/>
              <a:defRPr/>
            </a:pPr>
            <a:endParaRPr lang="en-IN" dirty="0"/>
          </a:p>
          <a:p>
            <a:pPr marL="274320" indent="-274320">
              <a:spcBef>
                <a:spcPts val="580"/>
              </a:spcBef>
              <a:buFont typeface="Wingdings 2"/>
              <a:buChar char=""/>
              <a:defRPr/>
            </a:pPr>
            <a:endParaRPr lang="en-IN" dirty="0"/>
          </a:p>
        </p:txBody>
      </p:sp>
    </p:spTree>
    <p:extLst>
      <p:ext uri="{BB962C8B-B14F-4D97-AF65-F5344CB8AC3E}">
        <p14:creationId xmlns:p14="http://schemas.microsoft.com/office/powerpoint/2010/main" val="37796881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63D471B4-A7FB-416C-8B39-392DBAFBD9CF}"/>
              </a:ext>
            </a:extLst>
          </p:cNvPr>
          <p:cNvSpPr>
            <a:spLocks noGrp="1"/>
          </p:cNvSpPr>
          <p:nvPr>
            <p:ph sz="quarter" idx="1"/>
          </p:nvPr>
        </p:nvSpPr>
        <p:spPr>
          <a:xfrm>
            <a:off x="577516" y="260350"/>
            <a:ext cx="9633284" cy="6192838"/>
          </a:xfrm>
        </p:spPr>
        <p:txBody>
          <a:bodyPr>
            <a:noAutofit/>
          </a:bodyPr>
          <a:lstStyle/>
          <a:p>
            <a:pPr marL="0" indent="0" algn="just">
              <a:lnSpc>
                <a:spcPct val="170000"/>
              </a:lnSpc>
              <a:spcBef>
                <a:spcPts val="580"/>
              </a:spcBef>
              <a:buNone/>
              <a:defRPr/>
            </a:pPr>
            <a:r>
              <a:rPr lang="en-IN" b="1" dirty="0">
                <a:solidFill>
                  <a:srgbClr val="FF0000"/>
                </a:solidFill>
                <a:latin typeface="Times New Roman" pitchFamily="18" charset="0"/>
                <a:cs typeface="Times New Roman" pitchFamily="18" charset="0"/>
              </a:rPr>
              <a:t>Alternative Solid Wall Bins</a:t>
            </a:r>
          </a:p>
          <a:p>
            <a:pPr marL="0" indent="0" algn="just">
              <a:lnSpc>
                <a:spcPct val="170000"/>
              </a:lnSpc>
              <a:spcBef>
                <a:spcPts val="580"/>
              </a:spcBef>
              <a:buNone/>
              <a:defRPr/>
            </a:pPr>
            <a:r>
              <a:rPr lang="en-IN" sz="2400" b="1" dirty="0">
                <a:solidFill>
                  <a:srgbClr val="00B0F0"/>
                </a:solidFill>
                <a:latin typeface="Times New Roman" pitchFamily="18" charset="0"/>
                <a:cs typeface="Times New Roman" pitchFamily="18" charset="0"/>
              </a:rPr>
              <a:t>(i) The "</a:t>
            </a:r>
            <a:r>
              <a:rPr lang="en-IN" sz="2400" b="1" dirty="0" err="1">
                <a:solidFill>
                  <a:srgbClr val="00B0F0"/>
                </a:solidFill>
                <a:latin typeface="Times New Roman" pitchFamily="18" charset="0"/>
                <a:cs typeface="Times New Roman" pitchFamily="18" charset="0"/>
              </a:rPr>
              <a:t>Burkino</a:t>
            </a:r>
            <a:r>
              <a:rPr lang="en-IN" sz="2400" b="1" dirty="0">
                <a:solidFill>
                  <a:srgbClr val="00B0F0"/>
                </a:solidFill>
                <a:latin typeface="Times New Roman" pitchFamily="18" charset="0"/>
                <a:cs typeface="Times New Roman" pitchFamily="18" charset="0"/>
              </a:rPr>
              <a:t>" silo</a:t>
            </a:r>
          </a:p>
          <a:p>
            <a:pPr marL="274320" indent="-274320" algn="just">
              <a:lnSpc>
                <a:spcPct val="170000"/>
              </a:lnSpc>
              <a:spcBef>
                <a:spcPts val="580"/>
              </a:spcBef>
              <a:buFont typeface="Wingdings 2"/>
              <a:buChar char=""/>
              <a:defRPr/>
            </a:pPr>
            <a:r>
              <a:rPr lang="en-IN" sz="2000" dirty="0">
                <a:latin typeface="Times New Roman" pitchFamily="18" charset="0"/>
                <a:cs typeface="Times New Roman" pitchFamily="18" charset="0"/>
              </a:rPr>
              <a:t>Based on a traditional dome shaped type of bin, this silo is constructed with stabilised earth bricks. Various models and capacities are available.</a:t>
            </a:r>
          </a:p>
          <a:p>
            <a:pPr marL="274320" indent="-274320" algn="just">
              <a:lnSpc>
                <a:spcPct val="170000"/>
              </a:lnSpc>
              <a:spcBef>
                <a:spcPts val="580"/>
              </a:spcBef>
              <a:buFont typeface="Wingdings 2"/>
              <a:buChar char=""/>
              <a:defRPr/>
            </a:pPr>
            <a:r>
              <a:rPr lang="en-IN" sz="2000" dirty="0">
                <a:latin typeface="Times New Roman" pitchFamily="18" charset="0"/>
                <a:cs typeface="Times New Roman" pitchFamily="18" charset="0"/>
              </a:rPr>
              <a:t>The base is made of stabilised earth resting on the ground or on concrete pillars. The  dome-shaped roof is also made of stabilised earth bricks, using special wooden formers. The technique of making a dome-shaped roof is not easy to master, and usually has to be done by skilled masons. A variant has been developed with the roof resting upon a wooden frame, which can be erected by unskilled farmers</a:t>
            </a:r>
          </a:p>
        </p:txBody>
      </p:sp>
      <p:pic>
        <p:nvPicPr>
          <p:cNvPr id="68611" name="Picture 4" descr="http://www.fao.org/docrep/t1838e/T1838E1X.GIF">
            <a:extLst>
              <a:ext uri="{FF2B5EF4-FFF2-40B4-BE49-F238E27FC236}">
                <a16:creationId xmlns:a16="http://schemas.microsoft.com/office/drawing/2014/main" xmlns="" id="{D67C6D73-FE97-4C21-8B9B-B34B79562C4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288856" y="1568919"/>
            <a:ext cx="1717675" cy="1928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077489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49B7E6BA-8D98-4FB1-AE5C-7B176B23C80E}"/>
              </a:ext>
            </a:extLst>
          </p:cNvPr>
          <p:cNvSpPr>
            <a:spLocks noGrp="1"/>
          </p:cNvSpPr>
          <p:nvPr>
            <p:ph sz="quarter" idx="1"/>
          </p:nvPr>
        </p:nvSpPr>
        <p:spPr>
          <a:xfrm>
            <a:off x="587141" y="981076"/>
            <a:ext cx="10578164" cy="5472113"/>
          </a:xfrm>
        </p:spPr>
        <p:txBody>
          <a:bodyPr>
            <a:normAutofit fontScale="25000" lnSpcReduction="20000"/>
          </a:bodyPr>
          <a:lstStyle/>
          <a:p>
            <a:pPr marL="0" indent="0" algn="just">
              <a:lnSpc>
                <a:spcPct val="170000"/>
              </a:lnSpc>
              <a:spcBef>
                <a:spcPts val="580"/>
              </a:spcBef>
              <a:buNone/>
              <a:defRPr/>
            </a:pPr>
            <a:r>
              <a:rPr lang="en-IN" sz="9600" b="1" dirty="0">
                <a:solidFill>
                  <a:srgbClr val="00B0F0"/>
                </a:solidFill>
                <a:latin typeface="Times New Roman" pitchFamily="18" charset="0"/>
                <a:cs typeface="Times New Roman" pitchFamily="18" charset="0"/>
              </a:rPr>
              <a:t>(ii) The "USAID" silo</a:t>
            </a:r>
            <a:endParaRPr lang="en-IN" sz="9600" dirty="0">
              <a:solidFill>
                <a:srgbClr val="00B0F0"/>
              </a:solidFill>
              <a:latin typeface="Times New Roman" pitchFamily="18" charset="0"/>
              <a:cs typeface="Times New Roman" pitchFamily="18" charset="0"/>
            </a:endParaRPr>
          </a:p>
          <a:p>
            <a:pPr marL="274320" indent="-274320" algn="just">
              <a:lnSpc>
                <a:spcPct val="170000"/>
              </a:lnSpc>
              <a:spcBef>
                <a:spcPts val="580"/>
              </a:spcBef>
              <a:buFont typeface="Wingdings 2"/>
              <a:buChar char=""/>
              <a:defRPr/>
            </a:pPr>
            <a:r>
              <a:rPr lang="en-IN" sz="8000" dirty="0">
                <a:latin typeface="Times New Roman" pitchFamily="18" charset="0"/>
                <a:cs typeface="Times New Roman" pitchFamily="18" charset="0"/>
              </a:rPr>
              <a:t>This silo is based on the "</a:t>
            </a:r>
            <a:r>
              <a:rPr lang="en-IN" sz="8000" dirty="0" err="1">
                <a:latin typeface="Times New Roman" pitchFamily="18" charset="0"/>
                <a:cs typeface="Times New Roman" pitchFamily="18" charset="0"/>
              </a:rPr>
              <a:t>Burkino</a:t>
            </a:r>
            <a:r>
              <a:rPr lang="en-IN" sz="8000" dirty="0">
                <a:latin typeface="Times New Roman" pitchFamily="18" charset="0"/>
                <a:cs typeface="Times New Roman" pitchFamily="18" charset="0"/>
              </a:rPr>
              <a:t>" silo and examples have been erected in Nigeria; holding </a:t>
            </a:r>
            <a:r>
              <a:rPr lang="en-IN" sz="8000" b="1" dirty="0">
                <a:latin typeface="Times New Roman" pitchFamily="18" charset="0"/>
                <a:cs typeface="Times New Roman" pitchFamily="18" charset="0"/>
              </a:rPr>
              <a:t>one tonne of maize grain</a:t>
            </a:r>
            <a:r>
              <a:rPr lang="en-IN" sz="8000" dirty="0">
                <a:latin typeface="Times New Roman" pitchFamily="18" charset="0"/>
                <a:cs typeface="Times New Roman" pitchFamily="18" charset="0"/>
              </a:rPr>
              <a:t>, the silo rests on stone or concrete pillars supporting a reinforced concrete slab 1.5 metres in diameter. The walls are made of stabilised earth bricks and are plastered inside and out with cement reinforced with chicken wire mesh. The top is dome shaped with a central round opening, and covered with a cone-shaped earthen cap. This is plastered with cement, and rests on bamboos or on a metallic drum base. An outlet door, consisting of a 15 x 30 cm plate 1.5 mm thick which is smeared with grease for easy sliding, is let into the base concrete slab.</a:t>
            </a:r>
          </a:p>
        </p:txBody>
      </p:sp>
    </p:spTree>
    <p:extLst>
      <p:ext uri="{BB962C8B-B14F-4D97-AF65-F5344CB8AC3E}">
        <p14:creationId xmlns:p14="http://schemas.microsoft.com/office/powerpoint/2010/main" val="962007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D03595DE-AE48-4B90-9BB1-0D66B1AA810C}"/>
              </a:ext>
            </a:extLst>
          </p:cNvPr>
          <p:cNvSpPr>
            <a:spLocks noGrp="1"/>
          </p:cNvSpPr>
          <p:nvPr>
            <p:ph sz="quarter" idx="1"/>
          </p:nvPr>
        </p:nvSpPr>
        <p:spPr/>
        <p:txBody>
          <a:bodyPr>
            <a:normAutofit fontScale="85000" lnSpcReduction="10000"/>
          </a:bodyPr>
          <a:lstStyle/>
          <a:p>
            <a:pPr marL="0" indent="0" algn="just">
              <a:lnSpc>
                <a:spcPct val="150000"/>
              </a:lnSpc>
              <a:spcBef>
                <a:spcPts val="580"/>
              </a:spcBef>
              <a:buNone/>
              <a:defRPr/>
            </a:pPr>
            <a:r>
              <a:rPr lang="en-IN" b="1" dirty="0">
                <a:solidFill>
                  <a:srgbClr val="00B0F0"/>
                </a:solidFill>
                <a:latin typeface="Times New Roman" pitchFamily="18" charset="0"/>
                <a:cs typeface="Times New Roman" pitchFamily="18" charset="0"/>
              </a:rPr>
              <a:t>(iii) Concrete/cement silos</a:t>
            </a:r>
            <a:endParaRPr lang="en-IN" dirty="0">
              <a:solidFill>
                <a:srgbClr val="00B0F0"/>
              </a:solidFill>
              <a:latin typeface="Times New Roman" pitchFamily="18" charset="0"/>
              <a:cs typeface="Times New Roman" pitchFamily="18" charset="0"/>
            </a:endParaRPr>
          </a:p>
          <a:p>
            <a:pPr marL="274320" indent="-274320" algn="just">
              <a:lnSpc>
                <a:spcPct val="160000"/>
              </a:lnSpc>
              <a:spcBef>
                <a:spcPts val="580"/>
              </a:spcBef>
              <a:buFont typeface="Wingdings 2"/>
              <a:buChar char=""/>
              <a:defRPr/>
            </a:pPr>
            <a:r>
              <a:rPr lang="en-IN" dirty="0">
                <a:latin typeface="Times New Roman" pitchFamily="18" charset="0"/>
                <a:cs typeface="Times New Roman" pitchFamily="18" charset="0"/>
              </a:rPr>
              <a:t>Such silos are 'cement rich', and often include other materials which normally have to be imported into developing countries. Therefore they are potentially (and usually) expensive structures, which can be seriously considered only when improvements to traditional storage bins cannot be practically applied. Their redeeming feature, given that they are properly constructed and used, is that they are robust and should give many years of satisfactory service.</a:t>
            </a:r>
          </a:p>
          <a:p>
            <a:pPr marL="274320" indent="-274320" algn="just">
              <a:lnSpc>
                <a:spcPct val="150000"/>
              </a:lnSpc>
              <a:spcBef>
                <a:spcPts val="580"/>
              </a:spcBef>
              <a:buFont typeface="Wingdings 2"/>
              <a:buChar char=""/>
              <a:defRPr/>
            </a:pP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16060114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8A4F1B02-4196-4C9B-A9BE-D646F54542AC}"/>
              </a:ext>
            </a:extLst>
          </p:cNvPr>
          <p:cNvSpPr>
            <a:spLocks noGrp="1"/>
          </p:cNvSpPr>
          <p:nvPr>
            <p:ph idx="1"/>
          </p:nvPr>
        </p:nvSpPr>
        <p:spPr>
          <a:xfrm>
            <a:off x="654519" y="981075"/>
            <a:ext cx="9618196" cy="5543550"/>
          </a:xfrm>
        </p:spPr>
        <p:txBody>
          <a:bodyPr>
            <a:noAutofit/>
          </a:bodyPr>
          <a:lstStyle/>
          <a:p>
            <a:pPr marL="0" indent="0" algn="just">
              <a:lnSpc>
                <a:spcPct val="160000"/>
              </a:lnSpc>
              <a:spcBef>
                <a:spcPts val="580"/>
              </a:spcBef>
              <a:buNone/>
              <a:defRPr/>
            </a:pPr>
            <a:r>
              <a:rPr lang="en-IN" sz="2400" b="1" dirty="0">
                <a:solidFill>
                  <a:srgbClr val="FFFF00"/>
                </a:solidFill>
                <a:latin typeface="Times New Roman" pitchFamily="18" charset="0"/>
                <a:cs typeface="Times New Roman" pitchFamily="18" charset="0"/>
              </a:rPr>
              <a:t>(v) Metal Silos</a:t>
            </a:r>
            <a:endParaRPr lang="en-IN" sz="2400" dirty="0">
              <a:solidFill>
                <a:srgbClr val="FFFF00"/>
              </a:solidFill>
              <a:latin typeface="Times New Roman" pitchFamily="18" charset="0"/>
              <a:cs typeface="Times New Roman" pitchFamily="18" charset="0"/>
            </a:endParaRPr>
          </a:p>
          <a:p>
            <a:pPr marL="274320" indent="-274320" algn="just">
              <a:lnSpc>
                <a:spcPct val="160000"/>
              </a:lnSpc>
              <a:spcBef>
                <a:spcPts val="580"/>
              </a:spcBef>
              <a:buFont typeface="Wingdings 2"/>
              <a:buChar char=""/>
              <a:defRPr/>
            </a:pPr>
            <a:r>
              <a:rPr lang="en-IN" sz="2200" dirty="0">
                <a:latin typeface="Times New Roman" pitchFamily="18" charset="0"/>
                <a:cs typeface="Times New Roman" pitchFamily="18" charset="0"/>
              </a:rPr>
              <a:t>Economically valid for storing large </a:t>
            </a:r>
            <a:r>
              <a:rPr lang="en-IN" sz="2200" b="1" dirty="0">
                <a:latin typeface="Times New Roman" pitchFamily="18" charset="0"/>
                <a:cs typeface="Times New Roman" pitchFamily="18" charset="0"/>
              </a:rPr>
              <a:t>quantities (over 25 tonnes), </a:t>
            </a:r>
            <a:r>
              <a:rPr lang="en-IN" sz="2200" dirty="0">
                <a:latin typeface="Times New Roman" pitchFamily="18" charset="0"/>
                <a:cs typeface="Times New Roman" pitchFamily="18" charset="0"/>
              </a:rPr>
              <a:t>metal silos are often regarded as too costly for small scale storage. Nevertheless certain projects have been successful in introducing small metal silos, of </a:t>
            </a:r>
            <a:r>
              <a:rPr lang="en-IN" sz="2200" b="1" dirty="0">
                <a:latin typeface="Times New Roman" pitchFamily="18" charset="0"/>
                <a:cs typeface="Times New Roman" pitchFamily="18" charset="0"/>
              </a:rPr>
              <a:t>0.4 to 10 tonne capacity</a:t>
            </a:r>
            <a:r>
              <a:rPr lang="en-IN" sz="2200" dirty="0">
                <a:latin typeface="Times New Roman" pitchFamily="18" charset="0"/>
                <a:cs typeface="Times New Roman" pitchFamily="18" charset="0"/>
              </a:rPr>
              <a:t>, at farm/village level in developing countries.</a:t>
            </a:r>
          </a:p>
        </p:txBody>
      </p:sp>
      <p:pic>
        <p:nvPicPr>
          <p:cNvPr id="71683" name="Picture 6" descr="http://i00.i.aliimg.com/img/pb/687/657/570/570657687_555.jpg">
            <a:extLst>
              <a:ext uri="{FF2B5EF4-FFF2-40B4-BE49-F238E27FC236}">
                <a16:creationId xmlns:a16="http://schemas.microsoft.com/office/drawing/2014/main" xmlns="" id="{9F9FB2B2-F15C-4796-9D4F-C9E5D84041A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24750" y="3786188"/>
            <a:ext cx="2857500" cy="278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828865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xmlns="" id="{A579F5C1-439A-434B-B8A2-90F79B6883BB}"/>
              </a:ext>
            </a:extLst>
          </p:cNvPr>
          <p:cNvSpPr>
            <a:spLocks noGrp="1"/>
          </p:cNvSpPr>
          <p:nvPr>
            <p:ph type="body" idx="1"/>
          </p:nvPr>
        </p:nvSpPr>
        <p:spPr>
          <a:xfrm>
            <a:off x="1881188" y="285751"/>
            <a:ext cx="3733800" cy="976313"/>
          </a:xfrm>
        </p:spPr>
        <p:txBody>
          <a:bodyPr/>
          <a:lstStyle/>
          <a:p>
            <a:pPr>
              <a:defRPr/>
            </a:pPr>
            <a:r>
              <a:rPr lang="en-IN" sz="2800" dirty="0">
                <a:solidFill>
                  <a:srgbClr val="00B0F0"/>
                </a:solidFill>
                <a:latin typeface="Times New Roman" pitchFamily="18" charset="0"/>
                <a:cs typeface="Times New Roman" pitchFamily="18" charset="0"/>
              </a:rPr>
              <a:t>(vi) Synthetic Silos</a:t>
            </a:r>
          </a:p>
          <a:p>
            <a:pPr>
              <a:defRPr/>
            </a:pPr>
            <a:endParaRPr lang="en-IN" dirty="0"/>
          </a:p>
        </p:txBody>
      </p:sp>
      <p:sp>
        <p:nvSpPr>
          <p:cNvPr id="3" name="Content Placeholder 2">
            <a:extLst>
              <a:ext uri="{FF2B5EF4-FFF2-40B4-BE49-F238E27FC236}">
                <a16:creationId xmlns:a16="http://schemas.microsoft.com/office/drawing/2014/main" xmlns="" id="{890FC4D8-E3A3-4AEA-99AC-2AB25DD340CA}"/>
              </a:ext>
            </a:extLst>
          </p:cNvPr>
          <p:cNvSpPr>
            <a:spLocks noGrp="1"/>
          </p:cNvSpPr>
          <p:nvPr>
            <p:ph sz="half" idx="2"/>
          </p:nvPr>
        </p:nvSpPr>
        <p:spPr>
          <a:xfrm>
            <a:off x="770021" y="1214438"/>
            <a:ext cx="5402179" cy="5429250"/>
          </a:xfrm>
        </p:spPr>
        <p:txBody>
          <a:bodyPr>
            <a:normAutofit fontScale="25000" lnSpcReduction="20000"/>
          </a:bodyPr>
          <a:lstStyle/>
          <a:p>
            <a:pPr marL="274320" indent="-274320" algn="just">
              <a:lnSpc>
                <a:spcPct val="150000"/>
              </a:lnSpc>
              <a:spcBef>
                <a:spcPts val="580"/>
              </a:spcBef>
              <a:buFont typeface="Wingdings 2"/>
              <a:buChar char=""/>
              <a:defRPr/>
            </a:pPr>
            <a:r>
              <a:rPr lang="en-IN" sz="8800" dirty="0">
                <a:latin typeface="Times New Roman" pitchFamily="18" charset="0"/>
                <a:cs typeface="Times New Roman" pitchFamily="18" charset="0"/>
              </a:rPr>
              <a:t>Various attempts have been made to develop small scale storage bins, using synthetic materials such as butyl rubber (O'Dowd, 1971) and high density polyethylene (CFTRI, 1975). </a:t>
            </a:r>
          </a:p>
          <a:p>
            <a:pPr marL="274320" indent="-274320" algn="just">
              <a:lnSpc>
                <a:spcPct val="150000"/>
              </a:lnSpc>
              <a:spcBef>
                <a:spcPts val="580"/>
              </a:spcBef>
              <a:buFont typeface="Wingdings 2"/>
              <a:buChar char=""/>
              <a:defRPr/>
            </a:pPr>
            <a:r>
              <a:rPr lang="en-IN" sz="8800" dirty="0">
                <a:latin typeface="Times New Roman" pitchFamily="18" charset="0"/>
                <a:cs typeface="Times New Roman" pitchFamily="18" charset="0"/>
              </a:rPr>
              <a:t>However, such bins proved to be either too expensive or prone to damage by pests. Also the management level required by such storage facilities is probably too high for most rural situations.</a:t>
            </a:r>
          </a:p>
          <a:p>
            <a:pPr marL="274320" indent="-274320" algn="just">
              <a:lnSpc>
                <a:spcPct val="150000"/>
              </a:lnSpc>
              <a:spcBef>
                <a:spcPts val="580"/>
              </a:spcBef>
              <a:buFont typeface="Wingdings 2"/>
              <a:buChar char=""/>
              <a:defRPr/>
            </a:pPr>
            <a:endParaRPr lang="en-IN" dirty="0">
              <a:latin typeface="Times New Roman" pitchFamily="18" charset="0"/>
              <a:cs typeface="Times New Roman" pitchFamily="18" charset="0"/>
            </a:endParaRPr>
          </a:p>
        </p:txBody>
      </p:sp>
      <p:pic>
        <p:nvPicPr>
          <p:cNvPr id="72710" name="Picture 5" descr="http://www.fao.org/docrep/t1838e/T1838E20.GIF">
            <a:extLst>
              <a:ext uri="{FF2B5EF4-FFF2-40B4-BE49-F238E27FC236}">
                <a16:creationId xmlns:a16="http://schemas.microsoft.com/office/drawing/2014/main" xmlns="" id="{B2A3E409-B019-4E11-8F6B-0384E36305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31017" y="1118051"/>
            <a:ext cx="3805238" cy="465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984793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6A6A87F-CA67-4DDB-8D96-0A61070E0CF9}"/>
              </a:ext>
            </a:extLst>
          </p:cNvPr>
          <p:cNvSpPr>
            <a:spLocks noGrp="1"/>
          </p:cNvSpPr>
          <p:nvPr>
            <p:ph type="title"/>
          </p:nvPr>
        </p:nvSpPr>
        <p:spPr>
          <a:xfrm>
            <a:off x="2711624" y="476672"/>
            <a:ext cx="6995120" cy="1080120"/>
          </a:xfrm>
          <a:ln>
            <a:miter lim="800000"/>
            <a:headEnd/>
            <a:tailEnd/>
          </a:ln>
        </p:spPr>
        <p:style>
          <a:lnRef idx="1">
            <a:schemeClr val="accent2"/>
          </a:lnRef>
          <a:fillRef idx="3">
            <a:schemeClr val="accent2"/>
          </a:fillRef>
          <a:effectRef idx="2">
            <a:schemeClr val="accent2"/>
          </a:effectRef>
          <a:fontRef idx="minor">
            <a:schemeClr val="lt1"/>
          </a:fontRef>
        </p:style>
        <p:txBody>
          <a:bodyPr>
            <a:noAutofit/>
          </a:bodyPr>
          <a:lstStyle/>
          <a:p>
            <a:pPr algn="ctr">
              <a:defRPr/>
            </a:pPr>
            <a:r>
              <a:rPr lang="en-IN" sz="3200" b="1" dirty="0">
                <a:solidFill>
                  <a:schemeClr val="bg1"/>
                </a:solidFill>
                <a:latin typeface="Times New Roman" pitchFamily="18" charset="0"/>
                <a:cs typeface="Times New Roman" pitchFamily="18" charset="0"/>
              </a:rPr>
              <a:t>IMPROVED  RURAL - LEVEL  STORAGE STRUCTURES</a:t>
            </a:r>
            <a:endParaRPr lang="en-IN" sz="3200" dirty="0">
              <a:solidFill>
                <a:schemeClr val="bg1"/>
              </a:solidFill>
              <a:latin typeface="Times New Roman" pitchFamily="18" charset="0"/>
              <a:cs typeface="Times New Roman" pitchFamily="18" charset="0"/>
            </a:endParaRPr>
          </a:p>
        </p:txBody>
      </p:sp>
      <p:sp>
        <p:nvSpPr>
          <p:cNvPr id="3" name="Content Placeholder 2">
            <a:extLst>
              <a:ext uri="{FF2B5EF4-FFF2-40B4-BE49-F238E27FC236}">
                <a16:creationId xmlns:a16="http://schemas.microsoft.com/office/drawing/2014/main" xmlns="" id="{A7874102-352E-416A-8BF8-9F1A7CB8632D}"/>
              </a:ext>
            </a:extLst>
          </p:cNvPr>
          <p:cNvSpPr>
            <a:spLocks noGrp="1"/>
          </p:cNvSpPr>
          <p:nvPr>
            <p:ph sz="quarter" idx="1"/>
          </p:nvPr>
        </p:nvSpPr>
        <p:spPr>
          <a:xfrm>
            <a:off x="2438401" y="1447800"/>
            <a:ext cx="3749675" cy="4572000"/>
          </a:xfrm>
        </p:spPr>
        <p:txBody>
          <a:bodyPr>
            <a:normAutofit lnSpcReduction="10000"/>
          </a:bodyPr>
          <a:lstStyle/>
          <a:p>
            <a:pPr marL="0" indent="0">
              <a:lnSpc>
                <a:spcPct val="160000"/>
              </a:lnSpc>
              <a:spcBef>
                <a:spcPts val="580"/>
              </a:spcBef>
              <a:buNone/>
              <a:defRPr/>
            </a:pPr>
            <a:endParaRPr lang="en-IN" sz="2400" dirty="0">
              <a:latin typeface="Times New Roman" pitchFamily="18" charset="0"/>
              <a:cs typeface="Times New Roman" pitchFamily="18" charset="0"/>
            </a:endParaRPr>
          </a:p>
          <a:p>
            <a:pPr marL="0" indent="0">
              <a:lnSpc>
                <a:spcPct val="160000"/>
              </a:lnSpc>
              <a:spcBef>
                <a:spcPts val="580"/>
              </a:spcBef>
              <a:buNone/>
              <a:defRPr/>
            </a:pPr>
            <a:r>
              <a:rPr lang="en-IN" sz="2400" dirty="0">
                <a:solidFill>
                  <a:srgbClr val="FFFF00"/>
                </a:solidFill>
                <a:latin typeface="Times New Roman" pitchFamily="18" charset="0"/>
                <a:cs typeface="Times New Roman" pitchFamily="18" charset="0"/>
              </a:rPr>
              <a:t>1) Bitumen/ coal tar drum</a:t>
            </a:r>
          </a:p>
          <a:p>
            <a:pPr marL="0" indent="0">
              <a:lnSpc>
                <a:spcPct val="160000"/>
              </a:lnSpc>
              <a:spcBef>
                <a:spcPts val="580"/>
              </a:spcBef>
              <a:buNone/>
              <a:defRPr/>
            </a:pPr>
            <a:r>
              <a:rPr lang="en-IN" sz="2400" dirty="0">
                <a:solidFill>
                  <a:srgbClr val="FFFF00"/>
                </a:solidFill>
                <a:latin typeface="Times New Roman" pitchFamily="18" charset="0"/>
                <a:cs typeface="Times New Roman" pitchFamily="18" charset="0"/>
              </a:rPr>
              <a:t>2) </a:t>
            </a:r>
            <a:r>
              <a:rPr lang="en-IN" sz="2400" dirty="0" err="1">
                <a:solidFill>
                  <a:srgbClr val="FFFF00"/>
                </a:solidFill>
                <a:latin typeface="Times New Roman" pitchFamily="18" charset="0"/>
                <a:cs typeface="Times New Roman" pitchFamily="18" charset="0"/>
              </a:rPr>
              <a:t>Hapur</a:t>
            </a:r>
            <a:r>
              <a:rPr lang="en-IN" sz="2400" dirty="0">
                <a:solidFill>
                  <a:srgbClr val="FFFF00"/>
                </a:solidFill>
                <a:latin typeface="Times New Roman" pitchFamily="18" charset="0"/>
                <a:cs typeface="Times New Roman" pitchFamily="18" charset="0"/>
              </a:rPr>
              <a:t> bin/ </a:t>
            </a:r>
            <a:r>
              <a:rPr lang="en-IN" sz="2400" dirty="0" err="1">
                <a:solidFill>
                  <a:srgbClr val="FFFF00"/>
                </a:solidFill>
                <a:latin typeface="Times New Roman" pitchFamily="18" charset="0"/>
                <a:cs typeface="Times New Roman" pitchFamily="18" charset="0"/>
              </a:rPr>
              <a:t>Kothis</a:t>
            </a:r>
            <a:endParaRPr lang="en-IN" sz="2400" dirty="0">
              <a:solidFill>
                <a:srgbClr val="FFFF00"/>
              </a:solidFill>
              <a:latin typeface="Times New Roman" pitchFamily="18" charset="0"/>
              <a:cs typeface="Times New Roman" pitchFamily="18" charset="0"/>
            </a:endParaRPr>
          </a:p>
          <a:p>
            <a:pPr marL="0" indent="0">
              <a:lnSpc>
                <a:spcPct val="160000"/>
              </a:lnSpc>
              <a:spcBef>
                <a:spcPts val="580"/>
              </a:spcBef>
              <a:buNone/>
              <a:defRPr/>
            </a:pPr>
            <a:r>
              <a:rPr lang="en-IN" sz="2400" dirty="0">
                <a:solidFill>
                  <a:srgbClr val="FFFF00"/>
                </a:solidFill>
                <a:latin typeface="Times New Roman" pitchFamily="18" charset="0"/>
                <a:cs typeface="Times New Roman" pitchFamily="18" charset="0"/>
              </a:rPr>
              <a:t>3) Udaipur bin</a:t>
            </a:r>
          </a:p>
          <a:p>
            <a:pPr marL="0" indent="0">
              <a:lnSpc>
                <a:spcPct val="160000"/>
              </a:lnSpc>
              <a:spcBef>
                <a:spcPts val="580"/>
              </a:spcBef>
              <a:buNone/>
              <a:defRPr/>
            </a:pPr>
            <a:r>
              <a:rPr lang="en-IN" sz="2400" dirty="0">
                <a:solidFill>
                  <a:srgbClr val="FFFF00"/>
                </a:solidFill>
                <a:latin typeface="Times New Roman" pitchFamily="18" charset="0"/>
                <a:cs typeface="Times New Roman" pitchFamily="18" charset="0"/>
              </a:rPr>
              <a:t>4) Stone bin</a:t>
            </a:r>
          </a:p>
          <a:p>
            <a:pPr marL="0" indent="0">
              <a:lnSpc>
                <a:spcPct val="160000"/>
              </a:lnSpc>
              <a:spcBef>
                <a:spcPts val="580"/>
              </a:spcBef>
              <a:buNone/>
              <a:defRPr/>
            </a:pPr>
            <a:r>
              <a:rPr lang="en-IN" sz="2400" dirty="0">
                <a:solidFill>
                  <a:srgbClr val="FFFF00"/>
                </a:solidFill>
                <a:latin typeface="Times New Roman" pitchFamily="18" charset="0"/>
                <a:cs typeface="Times New Roman" pitchFamily="18" charset="0"/>
              </a:rPr>
              <a:t>5) Bamboo bin</a:t>
            </a:r>
          </a:p>
          <a:p>
            <a:pPr marL="0" indent="0">
              <a:spcBef>
                <a:spcPts val="580"/>
              </a:spcBef>
              <a:buNone/>
              <a:defRPr/>
            </a:pPr>
            <a:endParaRPr lang="en-IN" sz="2400" dirty="0"/>
          </a:p>
        </p:txBody>
      </p:sp>
      <p:sp>
        <p:nvSpPr>
          <p:cNvPr id="4" name="Content Placeholder 3">
            <a:extLst>
              <a:ext uri="{FF2B5EF4-FFF2-40B4-BE49-F238E27FC236}">
                <a16:creationId xmlns:a16="http://schemas.microsoft.com/office/drawing/2014/main" xmlns="" id="{D3517B4F-8E07-4DDE-9ECE-7CE0C59699CD}"/>
              </a:ext>
            </a:extLst>
          </p:cNvPr>
          <p:cNvSpPr>
            <a:spLocks noGrp="1"/>
          </p:cNvSpPr>
          <p:nvPr>
            <p:ph sz="quarter" idx="2"/>
          </p:nvPr>
        </p:nvSpPr>
        <p:spPr>
          <a:xfrm>
            <a:off x="6457951" y="1447800"/>
            <a:ext cx="3749675" cy="4572000"/>
          </a:xfrm>
        </p:spPr>
        <p:txBody>
          <a:bodyPr>
            <a:normAutofit lnSpcReduction="10000"/>
          </a:bodyPr>
          <a:lstStyle/>
          <a:p>
            <a:pPr marL="0" indent="0">
              <a:lnSpc>
                <a:spcPct val="160000"/>
              </a:lnSpc>
              <a:spcBef>
                <a:spcPts val="580"/>
              </a:spcBef>
              <a:buNone/>
              <a:defRPr/>
            </a:pPr>
            <a:endParaRPr lang="en-IN" sz="2400" dirty="0">
              <a:latin typeface="Times New Roman" pitchFamily="18" charset="0"/>
              <a:cs typeface="Times New Roman" pitchFamily="18" charset="0"/>
            </a:endParaRPr>
          </a:p>
          <a:p>
            <a:pPr marL="0" indent="0">
              <a:lnSpc>
                <a:spcPct val="160000"/>
              </a:lnSpc>
              <a:spcBef>
                <a:spcPts val="580"/>
              </a:spcBef>
              <a:buNone/>
              <a:defRPr/>
            </a:pPr>
            <a:r>
              <a:rPr lang="en-IN" sz="2400" dirty="0">
                <a:solidFill>
                  <a:srgbClr val="FFFF00"/>
                </a:solidFill>
                <a:latin typeface="Times New Roman" pitchFamily="18" charset="0"/>
                <a:cs typeface="Times New Roman" pitchFamily="18" charset="0"/>
              </a:rPr>
              <a:t>6) Baked clay bin</a:t>
            </a:r>
          </a:p>
          <a:p>
            <a:pPr marL="0" indent="0">
              <a:lnSpc>
                <a:spcPct val="160000"/>
              </a:lnSpc>
              <a:spcBef>
                <a:spcPts val="580"/>
              </a:spcBef>
              <a:buNone/>
              <a:defRPr/>
            </a:pPr>
            <a:r>
              <a:rPr lang="en-IN" sz="2400" dirty="0">
                <a:solidFill>
                  <a:srgbClr val="FFFF00"/>
                </a:solidFill>
                <a:latin typeface="Times New Roman" pitchFamily="18" charset="0"/>
                <a:cs typeface="Times New Roman" pitchFamily="18" charset="0"/>
              </a:rPr>
              <a:t>7) PKV bin</a:t>
            </a:r>
          </a:p>
          <a:p>
            <a:pPr marL="0" indent="0">
              <a:lnSpc>
                <a:spcPct val="160000"/>
              </a:lnSpc>
              <a:spcBef>
                <a:spcPts val="580"/>
              </a:spcBef>
              <a:buNone/>
              <a:defRPr/>
            </a:pPr>
            <a:r>
              <a:rPr lang="en-IN" sz="2400" dirty="0">
                <a:solidFill>
                  <a:srgbClr val="FFFF00"/>
                </a:solidFill>
                <a:latin typeface="Times New Roman" pitchFamily="18" charset="0"/>
                <a:cs typeface="Times New Roman" pitchFamily="18" charset="0"/>
              </a:rPr>
              <a:t>8) The "</a:t>
            </a:r>
            <a:r>
              <a:rPr lang="en-IN" sz="2400" dirty="0" err="1">
                <a:solidFill>
                  <a:srgbClr val="FFFF00"/>
                </a:solidFill>
                <a:latin typeface="Times New Roman" pitchFamily="18" charset="0"/>
                <a:cs typeface="Times New Roman" pitchFamily="18" charset="0"/>
              </a:rPr>
              <a:t>Pusa</a:t>
            </a:r>
            <a:r>
              <a:rPr lang="en-IN" sz="2400" dirty="0">
                <a:solidFill>
                  <a:srgbClr val="FFFF00"/>
                </a:solidFill>
                <a:latin typeface="Times New Roman" pitchFamily="18" charset="0"/>
                <a:cs typeface="Times New Roman" pitchFamily="18" charset="0"/>
              </a:rPr>
              <a:t>" bin.</a:t>
            </a:r>
          </a:p>
          <a:p>
            <a:pPr marL="0" indent="0">
              <a:lnSpc>
                <a:spcPct val="160000"/>
              </a:lnSpc>
              <a:spcBef>
                <a:spcPts val="580"/>
              </a:spcBef>
              <a:buNone/>
              <a:defRPr/>
            </a:pPr>
            <a:r>
              <a:rPr lang="en-IN" sz="2400" dirty="0">
                <a:solidFill>
                  <a:srgbClr val="FFFF00"/>
                </a:solidFill>
                <a:latin typeface="Times New Roman" pitchFamily="18" charset="0"/>
                <a:cs typeface="Times New Roman" pitchFamily="18" charset="0"/>
              </a:rPr>
              <a:t>9) </a:t>
            </a:r>
            <a:r>
              <a:rPr lang="en-IN" sz="2400" dirty="0" err="1">
                <a:solidFill>
                  <a:srgbClr val="FFFF00"/>
                </a:solidFill>
                <a:latin typeface="Times New Roman" pitchFamily="18" charset="0"/>
                <a:cs typeface="Times New Roman" pitchFamily="18" charset="0"/>
              </a:rPr>
              <a:t>Pusa</a:t>
            </a:r>
            <a:r>
              <a:rPr lang="en-IN" sz="2400" dirty="0">
                <a:solidFill>
                  <a:srgbClr val="FFFF00"/>
                </a:solidFill>
                <a:latin typeface="Times New Roman" pitchFamily="18" charset="0"/>
                <a:cs typeface="Times New Roman" pitchFamily="18" charset="0"/>
              </a:rPr>
              <a:t> Cubicle</a:t>
            </a:r>
          </a:p>
          <a:p>
            <a:pPr marL="0" indent="0">
              <a:lnSpc>
                <a:spcPct val="160000"/>
              </a:lnSpc>
              <a:spcBef>
                <a:spcPts val="580"/>
              </a:spcBef>
              <a:buNone/>
              <a:defRPr/>
            </a:pPr>
            <a:r>
              <a:rPr lang="en-IN" sz="2400" dirty="0">
                <a:solidFill>
                  <a:srgbClr val="FFFF00"/>
                </a:solidFill>
                <a:latin typeface="Times New Roman" pitchFamily="18" charset="0"/>
                <a:cs typeface="Times New Roman" pitchFamily="18" charset="0"/>
              </a:rPr>
              <a:t>10) </a:t>
            </a:r>
            <a:r>
              <a:rPr lang="en-IN" sz="2400" dirty="0" err="1">
                <a:solidFill>
                  <a:srgbClr val="FFFF00"/>
                </a:solidFill>
                <a:latin typeface="Times New Roman" pitchFamily="18" charset="0"/>
                <a:cs typeface="Times New Roman" pitchFamily="18" charset="0"/>
              </a:rPr>
              <a:t>Pusa</a:t>
            </a:r>
            <a:r>
              <a:rPr lang="en-IN" sz="2400" dirty="0">
                <a:solidFill>
                  <a:srgbClr val="FFFF00"/>
                </a:solidFill>
                <a:latin typeface="Times New Roman" pitchFamily="18" charset="0"/>
                <a:cs typeface="Times New Roman" pitchFamily="18" charset="0"/>
              </a:rPr>
              <a:t> </a:t>
            </a:r>
            <a:r>
              <a:rPr lang="en-IN" sz="2400" dirty="0" err="1">
                <a:solidFill>
                  <a:srgbClr val="FFFF00"/>
                </a:solidFill>
                <a:latin typeface="Times New Roman" pitchFamily="18" charset="0"/>
                <a:cs typeface="Times New Roman" pitchFamily="18" charset="0"/>
              </a:rPr>
              <a:t>Kothar</a:t>
            </a:r>
            <a:endParaRPr lang="en-IN" sz="2400" dirty="0">
              <a:solidFill>
                <a:srgbClr val="FFFF00"/>
              </a:solidFill>
              <a:latin typeface="Times New Roman" pitchFamily="18" charset="0"/>
              <a:cs typeface="Times New Roman" pitchFamily="18" charset="0"/>
            </a:endParaRPr>
          </a:p>
          <a:p>
            <a:pPr marL="0" indent="0">
              <a:lnSpc>
                <a:spcPct val="160000"/>
              </a:lnSpc>
              <a:spcBef>
                <a:spcPts val="580"/>
              </a:spcBef>
              <a:buNone/>
              <a:defRPr/>
            </a:pPr>
            <a:r>
              <a:rPr lang="en-IN" sz="2400" dirty="0">
                <a:solidFill>
                  <a:srgbClr val="FFFF00"/>
                </a:solidFill>
                <a:latin typeface="Times New Roman" pitchFamily="18" charset="0"/>
                <a:cs typeface="Times New Roman" pitchFamily="18" charset="0"/>
              </a:rPr>
              <a:t>11) Metal bins</a:t>
            </a:r>
          </a:p>
          <a:p>
            <a:pPr marL="274320" indent="-274320">
              <a:spcBef>
                <a:spcPts val="580"/>
              </a:spcBef>
              <a:buFont typeface="Wingdings 2"/>
              <a:buChar char=""/>
              <a:defRPr/>
            </a:pPr>
            <a:endParaRPr lang="en-IN" dirty="0"/>
          </a:p>
        </p:txBody>
      </p:sp>
    </p:spTree>
    <p:extLst>
      <p:ext uri="{BB962C8B-B14F-4D97-AF65-F5344CB8AC3E}">
        <p14:creationId xmlns:p14="http://schemas.microsoft.com/office/powerpoint/2010/main" val="16194663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xmlns="" id="{F4F3FE2F-6348-444E-A939-85642A56443A}"/>
              </a:ext>
            </a:extLst>
          </p:cNvPr>
          <p:cNvSpPr>
            <a:spLocks noGrp="1"/>
          </p:cNvSpPr>
          <p:nvPr>
            <p:ph type="title"/>
          </p:nvPr>
        </p:nvSpPr>
        <p:spPr/>
        <p:txBody>
          <a:bodyPr/>
          <a:lstStyle/>
          <a:p>
            <a:pPr algn="ctr">
              <a:defRPr/>
            </a:pPr>
            <a:r>
              <a:rPr lang="en-US" sz="3600" dirty="0">
                <a:solidFill>
                  <a:srgbClr val="FF0000"/>
                </a:solidFill>
                <a:latin typeface="Times New Roman" pitchFamily="18" charset="0"/>
                <a:cs typeface="Times New Roman" pitchFamily="18" charset="0"/>
              </a:rPr>
              <a:t>Conclusion</a:t>
            </a:r>
          </a:p>
        </p:txBody>
      </p:sp>
      <p:sp>
        <p:nvSpPr>
          <p:cNvPr id="73731" name="Content Placeholder 7">
            <a:extLst>
              <a:ext uri="{FF2B5EF4-FFF2-40B4-BE49-F238E27FC236}">
                <a16:creationId xmlns:a16="http://schemas.microsoft.com/office/drawing/2014/main" xmlns="" id="{532C4E08-2077-4F41-847A-7DD23CAF82BA}"/>
              </a:ext>
            </a:extLst>
          </p:cNvPr>
          <p:cNvSpPr>
            <a:spLocks noGrp="1"/>
          </p:cNvSpPr>
          <p:nvPr>
            <p:ph sz="quarter" idx="1"/>
          </p:nvPr>
        </p:nvSpPr>
        <p:spPr>
          <a:xfrm>
            <a:off x="838200" y="1447800"/>
            <a:ext cx="9372600" cy="4910138"/>
          </a:xfrm>
        </p:spPr>
        <p:txBody>
          <a:bodyPr>
            <a:normAutofit fontScale="92500"/>
          </a:bodyPr>
          <a:lstStyle/>
          <a:p>
            <a:pPr algn="just" eaLnBrk="1" hangingPunct="1">
              <a:lnSpc>
                <a:spcPct val="150000"/>
              </a:lnSpc>
            </a:pPr>
            <a:r>
              <a:rPr lang="en-US" altLang="en-US" dirty="0"/>
              <a:t>Traditional storage structures need to be improved scientifically.</a:t>
            </a:r>
          </a:p>
          <a:p>
            <a:pPr algn="just" eaLnBrk="1" hangingPunct="1">
              <a:lnSpc>
                <a:spcPct val="150000"/>
              </a:lnSpc>
            </a:pPr>
            <a:r>
              <a:rPr lang="en-US" altLang="en-US" dirty="0"/>
              <a:t>Intensive research is required to evolve modern storage structures suitable to  different agro-climatic conditions of India. </a:t>
            </a:r>
          </a:p>
          <a:p>
            <a:pPr algn="just" eaLnBrk="1" hangingPunct="1">
              <a:lnSpc>
                <a:spcPct val="150000"/>
              </a:lnSpc>
            </a:pPr>
            <a:r>
              <a:rPr lang="en-US" altLang="en-US" dirty="0"/>
              <a:t>State and central government agencies should possess temporary storage structures to handle bulk grains without any loss and damage.</a:t>
            </a:r>
          </a:p>
          <a:p>
            <a:pPr eaLnBrk="1" hangingPunct="1"/>
            <a:endParaRPr lang="en-US" altLang="en-US" dirty="0"/>
          </a:p>
        </p:txBody>
      </p:sp>
    </p:spTree>
    <p:extLst>
      <p:ext uri="{BB962C8B-B14F-4D97-AF65-F5344CB8AC3E}">
        <p14:creationId xmlns:p14="http://schemas.microsoft.com/office/powerpoint/2010/main" val="28836904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r>
              <a:rPr lang="en-US" sz="9600" i="1" dirty="0" smtClean="0">
                <a:solidFill>
                  <a:srgbClr val="FFFF00"/>
                </a:solidFill>
                <a:latin typeface="Tw Cen MT Condensed Extra Bold" panose="020B0803020202020204" pitchFamily="34" charset="0"/>
              </a:rPr>
              <a:t>Thank you</a:t>
            </a:r>
            <a:endParaRPr lang="en-US" sz="9600" i="1" dirty="0">
              <a:solidFill>
                <a:srgbClr val="FFFF00"/>
              </a:solidFill>
              <a:latin typeface="Tw Cen MT Condensed Extra Bold" panose="020B0803020202020204" pitchFamily="34" charset="0"/>
            </a:endParaRPr>
          </a:p>
        </p:txBody>
      </p:sp>
    </p:spTree>
    <p:extLst>
      <p:ext uri="{BB962C8B-B14F-4D97-AF65-F5344CB8AC3E}">
        <p14:creationId xmlns:p14="http://schemas.microsoft.com/office/powerpoint/2010/main" val="17364771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82CDFFD-BF95-43AF-8C7F-7DB239694AE5}"/>
              </a:ext>
            </a:extLst>
          </p:cNvPr>
          <p:cNvSpPr>
            <a:spLocks noGrp="1"/>
          </p:cNvSpPr>
          <p:nvPr>
            <p:ph type="title"/>
          </p:nvPr>
        </p:nvSpPr>
        <p:spPr>
          <a:xfrm>
            <a:off x="3215680" y="565162"/>
            <a:ext cx="6063074" cy="792088"/>
          </a:xfrm>
          <a:ln>
            <a:miter lim="800000"/>
            <a:headEnd/>
            <a:tailEnd/>
          </a:ln>
        </p:spPr>
        <p:style>
          <a:lnRef idx="1">
            <a:schemeClr val="dk1"/>
          </a:lnRef>
          <a:fillRef idx="3">
            <a:schemeClr val="dk1"/>
          </a:fillRef>
          <a:effectRef idx="2">
            <a:schemeClr val="dk1"/>
          </a:effectRef>
          <a:fontRef idx="minor">
            <a:schemeClr val="lt1"/>
          </a:fontRef>
        </p:style>
        <p:txBody>
          <a:bodyPr>
            <a:normAutofit fontScale="90000"/>
          </a:bodyPr>
          <a:lstStyle/>
          <a:p>
            <a:pPr>
              <a:defRPr/>
            </a:pPr>
            <a:r>
              <a:rPr lang="en-IN" sz="3600" b="1" dirty="0">
                <a:solidFill>
                  <a:schemeClr val="bg1"/>
                </a:solidFill>
                <a:latin typeface="Times New Roman" pitchFamily="18" charset="0"/>
                <a:cs typeface="Times New Roman" pitchFamily="18" charset="0"/>
              </a:rPr>
              <a:t/>
            </a:r>
            <a:br>
              <a:rPr lang="en-IN" sz="3600" b="1" dirty="0">
                <a:solidFill>
                  <a:schemeClr val="bg1"/>
                </a:solidFill>
                <a:latin typeface="Times New Roman" pitchFamily="18" charset="0"/>
                <a:cs typeface="Times New Roman" pitchFamily="18" charset="0"/>
              </a:rPr>
            </a:br>
            <a:r>
              <a:rPr lang="en-IN" sz="3600" b="1" dirty="0">
                <a:solidFill>
                  <a:schemeClr val="bg1"/>
                </a:solidFill>
                <a:latin typeface="Times New Roman" pitchFamily="18" charset="0"/>
                <a:cs typeface="Times New Roman" pitchFamily="18" charset="0"/>
              </a:rPr>
              <a:t/>
            </a:r>
            <a:br>
              <a:rPr lang="en-IN" sz="3600" b="1" dirty="0">
                <a:solidFill>
                  <a:schemeClr val="bg1"/>
                </a:solidFill>
                <a:latin typeface="Times New Roman" pitchFamily="18" charset="0"/>
                <a:cs typeface="Times New Roman" pitchFamily="18" charset="0"/>
              </a:rPr>
            </a:br>
            <a:r>
              <a:rPr lang="en-IN" sz="3600" b="1" dirty="0">
                <a:solidFill>
                  <a:schemeClr val="bg1"/>
                </a:solidFill>
                <a:latin typeface="Times New Roman" pitchFamily="18" charset="0"/>
                <a:cs typeface="Times New Roman" pitchFamily="18" charset="0"/>
              </a:rPr>
              <a:t/>
            </a:r>
            <a:br>
              <a:rPr lang="en-IN" sz="3600" b="1" dirty="0">
                <a:solidFill>
                  <a:schemeClr val="bg1"/>
                </a:solidFill>
                <a:latin typeface="Times New Roman" pitchFamily="18" charset="0"/>
                <a:cs typeface="Times New Roman" pitchFamily="18" charset="0"/>
              </a:rPr>
            </a:br>
            <a:r>
              <a:rPr lang="en-IN" sz="3600" b="1" dirty="0">
                <a:solidFill>
                  <a:schemeClr val="bg1"/>
                </a:solidFill>
                <a:latin typeface="Times New Roman" pitchFamily="18" charset="0"/>
                <a:cs typeface="Times New Roman" pitchFamily="18" charset="0"/>
              </a:rPr>
              <a:t/>
            </a:r>
            <a:br>
              <a:rPr lang="en-IN" sz="3600" b="1" dirty="0">
                <a:solidFill>
                  <a:schemeClr val="bg1"/>
                </a:solidFill>
                <a:latin typeface="Times New Roman" pitchFamily="18" charset="0"/>
                <a:cs typeface="Times New Roman" pitchFamily="18" charset="0"/>
              </a:rPr>
            </a:br>
            <a:r>
              <a:rPr lang="en-IN" sz="3600" b="1" dirty="0">
                <a:solidFill>
                  <a:schemeClr val="bg1"/>
                </a:solidFill>
                <a:latin typeface="Times New Roman" pitchFamily="18" charset="0"/>
                <a:cs typeface="Times New Roman" pitchFamily="18" charset="0"/>
              </a:rPr>
              <a:t/>
            </a:r>
            <a:br>
              <a:rPr lang="en-IN" sz="3600" b="1" dirty="0">
                <a:solidFill>
                  <a:schemeClr val="bg1"/>
                </a:solidFill>
                <a:latin typeface="Times New Roman" pitchFamily="18" charset="0"/>
                <a:cs typeface="Times New Roman" pitchFamily="18" charset="0"/>
              </a:rPr>
            </a:br>
            <a:r>
              <a:rPr lang="en-IN" sz="3600" b="1" dirty="0">
                <a:solidFill>
                  <a:schemeClr val="bg1"/>
                </a:solidFill>
                <a:latin typeface="Times New Roman" pitchFamily="18" charset="0"/>
                <a:cs typeface="Times New Roman" pitchFamily="18" charset="0"/>
              </a:rPr>
              <a:t/>
            </a:r>
            <a:br>
              <a:rPr lang="en-IN" sz="3600" b="1" dirty="0">
                <a:solidFill>
                  <a:schemeClr val="bg1"/>
                </a:solidFill>
                <a:latin typeface="Times New Roman" pitchFamily="18" charset="0"/>
                <a:cs typeface="Times New Roman" pitchFamily="18" charset="0"/>
              </a:rPr>
            </a:br>
            <a:r>
              <a:rPr lang="en-IN" sz="3600" b="1" dirty="0" smtClean="0">
                <a:solidFill>
                  <a:schemeClr val="tx1"/>
                </a:solidFill>
                <a:latin typeface="Times New Roman" pitchFamily="18" charset="0"/>
                <a:cs typeface="Times New Roman" pitchFamily="18" charset="0"/>
              </a:rPr>
              <a:t>BITUMEN/ COAL TAR DRUM</a:t>
            </a:r>
            <a:r>
              <a:rPr lang="en-IN" sz="3600" b="1" dirty="0">
                <a:solidFill>
                  <a:schemeClr val="bg1"/>
                </a:solidFill>
                <a:latin typeface="Times New Roman" pitchFamily="18" charset="0"/>
                <a:cs typeface="Times New Roman" pitchFamily="18" charset="0"/>
              </a:rPr>
              <a:t/>
            </a:r>
            <a:br>
              <a:rPr lang="en-IN" sz="3600" b="1" dirty="0">
                <a:solidFill>
                  <a:schemeClr val="bg1"/>
                </a:solidFill>
                <a:latin typeface="Times New Roman" pitchFamily="18" charset="0"/>
                <a:cs typeface="Times New Roman" pitchFamily="18" charset="0"/>
              </a:rPr>
            </a:br>
            <a:r>
              <a:rPr lang="en-IN" sz="3600" b="1" dirty="0">
                <a:solidFill>
                  <a:schemeClr val="bg1"/>
                </a:solidFill>
                <a:latin typeface="Times New Roman" pitchFamily="18" charset="0"/>
                <a:cs typeface="Times New Roman" pitchFamily="18" charset="0"/>
              </a:rPr>
              <a:t/>
            </a:r>
            <a:br>
              <a:rPr lang="en-IN" sz="3600" b="1" dirty="0">
                <a:solidFill>
                  <a:schemeClr val="bg1"/>
                </a:solidFill>
                <a:latin typeface="Times New Roman" pitchFamily="18" charset="0"/>
                <a:cs typeface="Times New Roman" pitchFamily="18" charset="0"/>
              </a:rPr>
            </a:br>
            <a:r>
              <a:rPr lang="en-IN" sz="3600" b="1" dirty="0">
                <a:solidFill>
                  <a:schemeClr val="bg1"/>
                </a:solidFill>
                <a:latin typeface="Times New Roman" pitchFamily="18" charset="0"/>
                <a:cs typeface="Times New Roman" pitchFamily="18" charset="0"/>
              </a:rPr>
              <a:t/>
            </a:r>
            <a:br>
              <a:rPr lang="en-IN" sz="3600" b="1" dirty="0">
                <a:solidFill>
                  <a:schemeClr val="bg1"/>
                </a:solidFill>
                <a:latin typeface="Times New Roman" pitchFamily="18" charset="0"/>
                <a:cs typeface="Times New Roman" pitchFamily="18" charset="0"/>
              </a:rPr>
            </a:br>
            <a:r>
              <a:rPr lang="en-IN" sz="3600" dirty="0">
                <a:solidFill>
                  <a:schemeClr val="tx1"/>
                </a:solidFill>
                <a:latin typeface="Times New Roman" pitchFamily="18" charset="0"/>
                <a:cs typeface="Times New Roman" pitchFamily="18" charset="0"/>
              </a:rPr>
              <a:t/>
            </a:r>
            <a:br>
              <a:rPr lang="en-IN" sz="3600" dirty="0">
                <a:solidFill>
                  <a:schemeClr val="tx1"/>
                </a:solidFill>
                <a:latin typeface="Times New Roman" pitchFamily="18" charset="0"/>
                <a:cs typeface="Times New Roman" pitchFamily="18" charset="0"/>
              </a:rPr>
            </a:br>
            <a:r>
              <a:rPr lang="en-IN" b="1" dirty="0">
                <a:solidFill>
                  <a:schemeClr val="bg1"/>
                </a:solidFill>
                <a:latin typeface="Times New Roman" pitchFamily="18" charset="0"/>
                <a:cs typeface="Times New Roman" pitchFamily="18" charset="0"/>
              </a:rPr>
              <a:t>1. Bitumen/ coal tar drum</a:t>
            </a:r>
            <a:endParaRPr lang="en-IN" dirty="0">
              <a:solidFill>
                <a:schemeClr val="tx1"/>
              </a:solidFill>
              <a:latin typeface="Times New Roman" pitchFamily="18" charset="0"/>
              <a:cs typeface="Times New Roman" pitchFamily="18" charset="0"/>
            </a:endParaRPr>
          </a:p>
        </p:txBody>
      </p:sp>
      <p:sp>
        <p:nvSpPr>
          <p:cNvPr id="54277" name="Content Placeholder 2">
            <a:extLst>
              <a:ext uri="{FF2B5EF4-FFF2-40B4-BE49-F238E27FC236}">
                <a16:creationId xmlns:a16="http://schemas.microsoft.com/office/drawing/2014/main" xmlns="" id="{6F27AD31-F2CD-49E3-A73C-277C57535BE4}"/>
              </a:ext>
            </a:extLst>
          </p:cNvPr>
          <p:cNvSpPr>
            <a:spLocks noGrp="1"/>
          </p:cNvSpPr>
          <p:nvPr>
            <p:ph sz="quarter" idx="1"/>
          </p:nvPr>
        </p:nvSpPr>
        <p:spPr/>
        <p:txBody>
          <a:bodyPr/>
          <a:lstStyle/>
          <a:p>
            <a:pPr algn="just" eaLnBrk="1" hangingPunct="1">
              <a:lnSpc>
                <a:spcPct val="150000"/>
              </a:lnSpc>
            </a:pPr>
            <a:r>
              <a:rPr lang="en-IN" altLang="en-US" sz="2400">
                <a:latin typeface="Times New Roman" panose="02020603050405020304" pitchFamily="18" charset="0"/>
                <a:cs typeface="Times New Roman" panose="02020603050405020304" pitchFamily="18" charset="0"/>
              </a:rPr>
              <a:t>An alternate model of metal bin, low cost with similar technical performance.</a:t>
            </a:r>
          </a:p>
          <a:p>
            <a:pPr algn="just" eaLnBrk="1" hangingPunct="1">
              <a:lnSpc>
                <a:spcPct val="150000"/>
              </a:lnSpc>
            </a:pPr>
            <a:r>
              <a:rPr lang="en-IN" altLang="en-US" sz="2400">
                <a:latin typeface="Times New Roman" panose="02020603050405020304" pitchFamily="18" charset="0"/>
                <a:cs typeface="Times New Roman" panose="02020603050405020304" pitchFamily="18" charset="0"/>
              </a:rPr>
              <a:t>These bins are of 520 mm dia and 900 mm height. They can store </a:t>
            </a:r>
            <a:r>
              <a:rPr lang="en-IN" altLang="en-US" sz="2400" b="1">
                <a:latin typeface="Times New Roman" panose="02020603050405020304" pitchFamily="18" charset="0"/>
                <a:cs typeface="Times New Roman" panose="02020603050405020304" pitchFamily="18" charset="0"/>
              </a:rPr>
              <a:t>1.5 q of wheat and 1.2q of Bengal gram.</a:t>
            </a:r>
          </a:p>
          <a:p>
            <a:pPr algn="just" eaLnBrk="1" hangingPunct="1">
              <a:lnSpc>
                <a:spcPct val="150000"/>
              </a:lnSpc>
            </a:pPr>
            <a:r>
              <a:rPr lang="en-IN" altLang="en-US" sz="2400">
                <a:latin typeface="Times New Roman" panose="02020603050405020304" pitchFamily="18" charset="0"/>
                <a:cs typeface="Times New Roman" panose="02020603050405020304" pitchFamily="18" charset="0"/>
              </a:rPr>
              <a:t>It was developed at the </a:t>
            </a:r>
            <a:r>
              <a:rPr lang="en-IN" altLang="en-US" sz="2400" b="1">
                <a:latin typeface="Times New Roman" panose="02020603050405020304" pitchFamily="18" charset="0"/>
                <a:cs typeface="Times New Roman" panose="02020603050405020304" pitchFamily="18" charset="0"/>
              </a:rPr>
              <a:t>Central Institute of Agricultural Engineering (CIAE) </a:t>
            </a:r>
            <a:r>
              <a:rPr lang="en-IN" altLang="en-US" sz="2400">
                <a:latin typeface="Times New Roman" panose="02020603050405020304" pitchFamily="18" charset="0"/>
                <a:cs typeface="Times New Roman" panose="02020603050405020304" pitchFamily="18" charset="0"/>
              </a:rPr>
              <a:t>and compares very well with other metal structures.</a:t>
            </a:r>
          </a:p>
          <a:p>
            <a:pPr algn="just" eaLnBrk="1" hangingPunct="1">
              <a:lnSpc>
                <a:spcPct val="150000"/>
              </a:lnSpc>
            </a:pPr>
            <a:endParaRPr lang="en-IN" altLang="en-US" sz="2000">
              <a:latin typeface="Times New Roman" panose="02020603050405020304" pitchFamily="18" charset="0"/>
              <a:cs typeface="Times New Roman" panose="02020603050405020304" pitchFamily="18" charset="0"/>
            </a:endParaRPr>
          </a:p>
        </p:txBody>
      </p:sp>
      <p:pic>
        <p:nvPicPr>
          <p:cNvPr id="4" name="Picture 4" descr="drum">
            <a:extLst>
              <a:ext uri="{FF2B5EF4-FFF2-40B4-BE49-F238E27FC236}">
                <a16:creationId xmlns:a16="http://schemas.microsoft.com/office/drawing/2014/main" xmlns="" id="{2692AC34-6834-4978-8A53-7832752A1719}"/>
              </a:ext>
            </a:extLst>
          </p:cNvPr>
          <p:cNvPicPr>
            <a:picLocks noChangeAspect="1" noChangeArrowheads="1"/>
          </p:cNvPicPr>
          <p:nvPr/>
        </p:nvPicPr>
        <p:blipFill>
          <a:blip r:embed="rId2"/>
          <a:srcRect/>
          <a:stretch>
            <a:fillRect/>
          </a:stretch>
        </p:blipFill>
        <p:spPr bwMode="auto">
          <a:xfrm>
            <a:off x="6810348" y="4934158"/>
            <a:ext cx="3857652" cy="1923842"/>
          </a:xfrm>
          <a:prstGeom prst="rect">
            <a:avLst/>
          </a:prstGeom>
          <a:ln>
            <a:noFill/>
          </a:ln>
          <a:effectLst>
            <a:softEdge rad="112500"/>
          </a:effectLst>
        </p:spPr>
      </p:pic>
    </p:spTree>
    <p:extLst>
      <p:ext uri="{BB962C8B-B14F-4D97-AF65-F5344CB8AC3E}">
        <p14:creationId xmlns:p14="http://schemas.microsoft.com/office/powerpoint/2010/main" val="16745801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F58A5B7-E234-43DF-B0D3-1BC443A86CE7}"/>
              </a:ext>
            </a:extLst>
          </p:cNvPr>
          <p:cNvSpPr>
            <a:spLocks noGrp="1"/>
          </p:cNvSpPr>
          <p:nvPr>
            <p:ph type="title"/>
          </p:nvPr>
        </p:nvSpPr>
        <p:spPr>
          <a:xfrm>
            <a:off x="2855640" y="260648"/>
            <a:ext cx="5601816" cy="1152128"/>
          </a:xfrm>
          <a:ln>
            <a:miter lim="800000"/>
            <a:headEnd/>
            <a:tailEnd/>
          </a:ln>
        </p:spPr>
        <p:style>
          <a:lnRef idx="1">
            <a:schemeClr val="dk1"/>
          </a:lnRef>
          <a:fillRef idx="3">
            <a:schemeClr val="dk1"/>
          </a:fillRef>
          <a:effectRef idx="2">
            <a:schemeClr val="dk1"/>
          </a:effectRef>
          <a:fontRef idx="minor">
            <a:schemeClr val="lt1"/>
          </a:fontRef>
        </p:style>
        <p:txBody>
          <a:bodyPr>
            <a:normAutofit fontScale="90000"/>
          </a:bodyPr>
          <a:lstStyle/>
          <a:p>
            <a:pPr algn="ctr">
              <a:defRPr/>
            </a:pPr>
            <a:r>
              <a:rPr lang="en-IN" sz="3600" b="1" dirty="0">
                <a:solidFill>
                  <a:schemeClr val="tx1"/>
                </a:solidFill>
                <a:latin typeface="Times New Roman" pitchFamily="18" charset="0"/>
                <a:cs typeface="Times New Roman" pitchFamily="18" charset="0"/>
              </a:rPr>
              <a:t/>
            </a:r>
            <a:br>
              <a:rPr lang="en-IN" sz="3600" b="1" dirty="0">
                <a:solidFill>
                  <a:schemeClr val="tx1"/>
                </a:solidFill>
                <a:latin typeface="Times New Roman" pitchFamily="18" charset="0"/>
                <a:cs typeface="Times New Roman" pitchFamily="18" charset="0"/>
              </a:rPr>
            </a:br>
            <a:r>
              <a:rPr lang="en-IN" sz="3600" b="1" dirty="0">
                <a:solidFill>
                  <a:schemeClr val="tx1"/>
                </a:solidFill>
                <a:latin typeface="Times New Roman" pitchFamily="18" charset="0"/>
                <a:cs typeface="Times New Roman" pitchFamily="18" charset="0"/>
              </a:rPr>
              <a:t/>
            </a:r>
            <a:br>
              <a:rPr lang="en-IN" sz="3600" b="1" dirty="0">
                <a:solidFill>
                  <a:schemeClr val="tx1"/>
                </a:solidFill>
                <a:latin typeface="Times New Roman" pitchFamily="18" charset="0"/>
                <a:cs typeface="Times New Roman" pitchFamily="18" charset="0"/>
              </a:rPr>
            </a:br>
            <a:r>
              <a:rPr lang="en-IN" sz="3600" b="1" dirty="0">
                <a:solidFill>
                  <a:schemeClr val="tx1"/>
                </a:solidFill>
                <a:latin typeface="Times New Roman" pitchFamily="18" charset="0"/>
                <a:cs typeface="Times New Roman" pitchFamily="18" charset="0"/>
              </a:rPr>
              <a:t/>
            </a:r>
            <a:br>
              <a:rPr lang="en-IN" sz="3600" b="1" dirty="0">
                <a:solidFill>
                  <a:schemeClr val="tx1"/>
                </a:solidFill>
                <a:latin typeface="Times New Roman" pitchFamily="18" charset="0"/>
                <a:cs typeface="Times New Roman" pitchFamily="18" charset="0"/>
              </a:rPr>
            </a:br>
            <a:r>
              <a:rPr lang="en-IN" sz="3600" b="1" dirty="0">
                <a:solidFill>
                  <a:schemeClr val="tx1"/>
                </a:solidFill>
                <a:latin typeface="Times New Roman" pitchFamily="18" charset="0"/>
                <a:cs typeface="Times New Roman" pitchFamily="18" charset="0"/>
              </a:rPr>
              <a:t/>
            </a:r>
            <a:br>
              <a:rPr lang="en-IN" sz="3600" b="1" dirty="0">
                <a:solidFill>
                  <a:schemeClr val="tx1"/>
                </a:solidFill>
                <a:latin typeface="Times New Roman" pitchFamily="18" charset="0"/>
                <a:cs typeface="Times New Roman" pitchFamily="18" charset="0"/>
              </a:rPr>
            </a:br>
            <a:r>
              <a:rPr lang="en-IN" sz="3600" b="1" dirty="0">
                <a:solidFill>
                  <a:schemeClr val="tx1"/>
                </a:solidFill>
                <a:latin typeface="Times New Roman" pitchFamily="18" charset="0"/>
                <a:cs typeface="Times New Roman" pitchFamily="18" charset="0"/>
              </a:rPr>
              <a:t/>
            </a:r>
            <a:br>
              <a:rPr lang="en-IN" sz="3600" b="1" dirty="0">
                <a:solidFill>
                  <a:schemeClr val="tx1"/>
                </a:solidFill>
                <a:latin typeface="Times New Roman" pitchFamily="18" charset="0"/>
                <a:cs typeface="Times New Roman" pitchFamily="18" charset="0"/>
              </a:rPr>
            </a:br>
            <a:r>
              <a:rPr lang="en-IN" sz="3600" b="1" dirty="0">
                <a:solidFill>
                  <a:schemeClr val="tx1"/>
                </a:solidFill>
                <a:latin typeface="Times New Roman" pitchFamily="18" charset="0"/>
                <a:cs typeface="Times New Roman" pitchFamily="18" charset="0"/>
              </a:rPr>
              <a:t/>
            </a:r>
            <a:br>
              <a:rPr lang="en-IN" sz="3600" b="1" dirty="0">
                <a:solidFill>
                  <a:schemeClr val="tx1"/>
                </a:solidFill>
                <a:latin typeface="Times New Roman" pitchFamily="18" charset="0"/>
                <a:cs typeface="Times New Roman" pitchFamily="18" charset="0"/>
              </a:rPr>
            </a:br>
            <a:r>
              <a:rPr lang="en-IN" sz="3600" b="1" dirty="0">
                <a:solidFill>
                  <a:schemeClr val="tx1"/>
                </a:solidFill>
                <a:latin typeface="Times New Roman" pitchFamily="18" charset="0"/>
                <a:cs typeface="Times New Roman" pitchFamily="18" charset="0"/>
              </a:rPr>
              <a:t/>
            </a:r>
            <a:br>
              <a:rPr lang="en-IN" sz="3600" b="1" dirty="0">
                <a:solidFill>
                  <a:schemeClr val="tx1"/>
                </a:solidFill>
                <a:latin typeface="Times New Roman" pitchFamily="18" charset="0"/>
                <a:cs typeface="Times New Roman" pitchFamily="18" charset="0"/>
              </a:rPr>
            </a:br>
            <a:r>
              <a:rPr lang="en-IN" sz="3600" b="1" dirty="0">
                <a:solidFill>
                  <a:schemeClr val="tx1"/>
                </a:solidFill>
                <a:latin typeface="Times New Roman" pitchFamily="18" charset="0"/>
                <a:cs typeface="Times New Roman" pitchFamily="18" charset="0"/>
              </a:rPr>
              <a:t/>
            </a:r>
            <a:br>
              <a:rPr lang="en-IN" sz="3600" b="1" dirty="0">
                <a:solidFill>
                  <a:schemeClr val="tx1"/>
                </a:solidFill>
                <a:latin typeface="Times New Roman" pitchFamily="18" charset="0"/>
                <a:cs typeface="Times New Roman" pitchFamily="18" charset="0"/>
              </a:rPr>
            </a:br>
            <a:r>
              <a:rPr lang="en-IN" sz="3600" b="1" dirty="0" smtClean="0">
                <a:solidFill>
                  <a:schemeClr val="tx1"/>
                </a:solidFill>
                <a:latin typeface="Times New Roman" pitchFamily="18" charset="0"/>
                <a:cs typeface="Times New Roman" pitchFamily="18" charset="0"/>
              </a:rPr>
              <a:t>HAPUR BIN/ KOTHIS</a:t>
            </a:r>
            <a:r>
              <a:rPr lang="en-IN" sz="3600" b="1" dirty="0">
                <a:solidFill>
                  <a:schemeClr val="tx1"/>
                </a:solidFill>
                <a:latin typeface="Times New Roman" pitchFamily="18" charset="0"/>
                <a:cs typeface="Times New Roman" pitchFamily="18" charset="0"/>
              </a:rPr>
              <a:t/>
            </a:r>
            <a:br>
              <a:rPr lang="en-IN" sz="3600" b="1" dirty="0">
                <a:solidFill>
                  <a:schemeClr val="tx1"/>
                </a:solidFill>
                <a:latin typeface="Times New Roman" pitchFamily="18" charset="0"/>
                <a:cs typeface="Times New Roman" pitchFamily="18" charset="0"/>
              </a:rPr>
            </a:br>
            <a:r>
              <a:rPr lang="en-IN" sz="3600" b="1" dirty="0">
                <a:solidFill>
                  <a:schemeClr val="tx1"/>
                </a:solidFill>
                <a:latin typeface="Times New Roman" pitchFamily="18" charset="0"/>
                <a:cs typeface="Times New Roman" pitchFamily="18" charset="0"/>
              </a:rPr>
              <a:t/>
            </a:r>
            <a:br>
              <a:rPr lang="en-IN" sz="3600" b="1" dirty="0">
                <a:solidFill>
                  <a:schemeClr val="tx1"/>
                </a:solidFill>
                <a:latin typeface="Times New Roman" pitchFamily="18" charset="0"/>
                <a:cs typeface="Times New Roman" pitchFamily="18" charset="0"/>
              </a:rPr>
            </a:br>
            <a:r>
              <a:rPr lang="en-IN" sz="3600" b="1" dirty="0">
                <a:solidFill>
                  <a:schemeClr val="tx1"/>
                </a:solidFill>
                <a:latin typeface="Times New Roman" pitchFamily="18" charset="0"/>
                <a:cs typeface="Times New Roman" pitchFamily="18" charset="0"/>
              </a:rPr>
              <a:t/>
            </a:r>
            <a:br>
              <a:rPr lang="en-IN" sz="3600" b="1" dirty="0">
                <a:solidFill>
                  <a:schemeClr val="tx1"/>
                </a:solidFill>
                <a:latin typeface="Times New Roman" pitchFamily="18" charset="0"/>
                <a:cs typeface="Times New Roman" pitchFamily="18" charset="0"/>
              </a:rPr>
            </a:br>
            <a:r>
              <a:rPr lang="en-IN" sz="3600" b="1" dirty="0">
                <a:solidFill>
                  <a:schemeClr val="tx1"/>
                </a:solidFill>
                <a:latin typeface="Times New Roman" pitchFamily="18" charset="0"/>
                <a:cs typeface="Times New Roman" pitchFamily="18" charset="0"/>
              </a:rPr>
              <a:t/>
            </a:r>
            <a:br>
              <a:rPr lang="en-IN" sz="3600" b="1" dirty="0">
                <a:solidFill>
                  <a:schemeClr val="tx1"/>
                </a:solidFill>
                <a:latin typeface="Times New Roman" pitchFamily="18" charset="0"/>
                <a:cs typeface="Times New Roman" pitchFamily="18" charset="0"/>
              </a:rPr>
            </a:br>
            <a:r>
              <a:rPr lang="en-IN" sz="3600" b="1" dirty="0">
                <a:solidFill>
                  <a:schemeClr val="tx1"/>
                </a:solidFill>
                <a:latin typeface="Times New Roman" pitchFamily="18" charset="0"/>
                <a:cs typeface="Times New Roman" pitchFamily="18" charset="0"/>
              </a:rPr>
              <a:t/>
            </a:r>
            <a:br>
              <a:rPr lang="en-IN" sz="3600" b="1" dirty="0">
                <a:solidFill>
                  <a:schemeClr val="tx1"/>
                </a:solidFill>
                <a:latin typeface="Times New Roman" pitchFamily="18" charset="0"/>
                <a:cs typeface="Times New Roman" pitchFamily="18" charset="0"/>
              </a:rPr>
            </a:br>
            <a:r>
              <a:rPr lang="en-IN" sz="3600" b="1" dirty="0">
                <a:solidFill>
                  <a:schemeClr val="tx1"/>
                </a:solidFill>
                <a:latin typeface="Times New Roman" pitchFamily="18" charset="0"/>
                <a:cs typeface="Times New Roman" pitchFamily="18" charset="0"/>
              </a:rPr>
              <a:t/>
            </a:r>
            <a:br>
              <a:rPr lang="en-IN" sz="3600" b="1" dirty="0">
                <a:solidFill>
                  <a:schemeClr val="tx1"/>
                </a:solidFill>
                <a:latin typeface="Times New Roman" pitchFamily="18" charset="0"/>
                <a:cs typeface="Times New Roman" pitchFamily="18" charset="0"/>
              </a:rPr>
            </a:br>
            <a:r>
              <a:rPr lang="en-IN" sz="3600" b="1" dirty="0">
                <a:solidFill>
                  <a:schemeClr val="tx1"/>
                </a:solidFill>
                <a:latin typeface="Times New Roman" pitchFamily="18" charset="0"/>
                <a:cs typeface="Times New Roman" pitchFamily="18" charset="0"/>
              </a:rPr>
              <a:t/>
            </a:r>
            <a:br>
              <a:rPr lang="en-IN" sz="3600" b="1" dirty="0">
                <a:solidFill>
                  <a:schemeClr val="tx1"/>
                </a:solidFill>
                <a:latin typeface="Times New Roman" pitchFamily="18" charset="0"/>
                <a:cs typeface="Times New Roman" pitchFamily="18" charset="0"/>
              </a:rPr>
            </a:br>
            <a:r>
              <a:rPr lang="en-IN" sz="3600" b="1" dirty="0">
                <a:solidFill>
                  <a:schemeClr val="bg1"/>
                </a:solidFill>
                <a:latin typeface="Times New Roman" pitchFamily="18" charset="0"/>
                <a:cs typeface="Times New Roman" pitchFamily="18" charset="0"/>
              </a:rPr>
              <a:t>2. </a:t>
            </a:r>
            <a:r>
              <a:rPr lang="en-IN" sz="3600" b="1" dirty="0" err="1">
                <a:solidFill>
                  <a:schemeClr val="bg1"/>
                </a:solidFill>
                <a:latin typeface="Times New Roman" pitchFamily="18" charset="0"/>
                <a:cs typeface="Times New Roman" pitchFamily="18" charset="0"/>
              </a:rPr>
              <a:t>Hapur</a:t>
            </a:r>
            <a:r>
              <a:rPr lang="en-IN" sz="3600" b="1" dirty="0">
                <a:solidFill>
                  <a:schemeClr val="bg1"/>
                </a:solidFill>
                <a:latin typeface="Times New Roman" pitchFamily="18" charset="0"/>
                <a:cs typeface="Times New Roman" pitchFamily="18" charset="0"/>
              </a:rPr>
              <a:t> bin/ </a:t>
            </a:r>
            <a:r>
              <a:rPr lang="en-IN" sz="3600" b="1" dirty="0" err="1">
                <a:solidFill>
                  <a:schemeClr val="bg1"/>
                </a:solidFill>
                <a:latin typeface="Times New Roman" pitchFamily="18" charset="0"/>
                <a:cs typeface="Times New Roman" pitchFamily="18" charset="0"/>
              </a:rPr>
              <a:t>Kothis</a:t>
            </a:r>
            <a:r>
              <a:rPr lang="en-IN" sz="3600" dirty="0">
                <a:latin typeface="Times New Roman" pitchFamily="18" charset="0"/>
                <a:cs typeface="Times New Roman" pitchFamily="18" charset="0"/>
              </a:rPr>
              <a:t/>
            </a:r>
            <a:br>
              <a:rPr lang="en-IN" sz="3600" dirty="0">
                <a:latin typeface="Times New Roman" pitchFamily="18" charset="0"/>
                <a:cs typeface="Times New Roman" pitchFamily="18" charset="0"/>
              </a:rPr>
            </a:br>
            <a:endParaRPr lang="en-IN" dirty="0">
              <a:latin typeface="Times New Roman" pitchFamily="18" charset="0"/>
              <a:cs typeface="Times New Roman" pitchFamily="18" charset="0"/>
            </a:endParaRPr>
          </a:p>
        </p:txBody>
      </p:sp>
      <p:sp>
        <p:nvSpPr>
          <p:cNvPr id="55301" name="Content Placeholder 2">
            <a:extLst>
              <a:ext uri="{FF2B5EF4-FFF2-40B4-BE49-F238E27FC236}">
                <a16:creationId xmlns:a16="http://schemas.microsoft.com/office/drawing/2014/main" xmlns="" id="{02904825-1692-4B7E-9040-012C7C11A04C}"/>
              </a:ext>
            </a:extLst>
          </p:cNvPr>
          <p:cNvSpPr>
            <a:spLocks noGrp="1"/>
          </p:cNvSpPr>
          <p:nvPr>
            <p:ph sz="quarter" idx="1"/>
          </p:nvPr>
        </p:nvSpPr>
        <p:spPr/>
        <p:txBody>
          <a:bodyPr/>
          <a:lstStyle/>
          <a:p>
            <a:pPr algn="just" eaLnBrk="1" hangingPunct="1">
              <a:lnSpc>
                <a:spcPct val="150000"/>
              </a:lnSpc>
            </a:pPr>
            <a:r>
              <a:rPr lang="en-IN" altLang="en-US" sz="2400">
                <a:latin typeface="Times New Roman" panose="02020603050405020304" pitchFamily="18" charset="0"/>
                <a:cs typeface="Times New Roman" panose="02020603050405020304" pitchFamily="18" charset="0"/>
              </a:rPr>
              <a:t>The Indian Grain Storage Institute, which is engaged in the development and dissemination of advances in storage technology to users, has developed metal bins for domestic storage of food grains</a:t>
            </a:r>
          </a:p>
          <a:p>
            <a:pPr algn="just" eaLnBrk="1" hangingPunct="1">
              <a:lnSpc>
                <a:spcPct val="150000"/>
              </a:lnSpc>
            </a:pPr>
            <a:r>
              <a:rPr lang="en-IN" altLang="en-US" sz="2400">
                <a:latin typeface="Times New Roman" panose="02020603050405020304" pitchFamily="18" charset="0"/>
                <a:cs typeface="Times New Roman" panose="02020603050405020304" pitchFamily="18" charset="0"/>
              </a:rPr>
              <a:t>Circular bins of 2, 5, 7.2 and </a:t>
            </a:r>
            <a:r>
              <a:rPr lang="en-IN" altLang="en-US" sz="2400" b="1">
                <a:latin typeface="Times New Roman" panose="02020603050405020304" pitchFamily="18" charset="0"/>
                <a:cs typeface="Times New Roman" panose="02020603050405020304" pitchFamily="18" charset="0"/>
              </a:rPr>
              <a:t>200-100kg ( 10 q) capacities </a:t>
            </a:r>
            <a:r>
              <a:rPr lang="en-IN" altLang="en-US" sz="2400">
                <a:latin typeface="Times New Roman" panose="02020603050405020304" pitchFamily="18" charset="0"/>
                <a:cs typeface="Times New Roman" panose="02020603050405020304" pitchFamily="18" charset="0"/>
              </a:rPr>
              <a:t>and have potential to meet requirements of even large farmers.</a:t>
            </a:r>
            <a:endParaRPr lang="en-IN" altLang="en-US">
              <a:latin typeface="Times New Roman" panose="02020603050405020304" pitchFamily="18" charset="0"/>
              <a:cs typeface="Times New Roman" panose="02020603050405020304" pitchFamily="18" charset="0"/>
            </a:endParaRPr>
          </a:p>
          <a:p>
            <a:pPr eaLnBrk="1" hangingPunct="1"/>
            <a:endParaRPr lang="en-IN" altLang="en-US"/>
          </a:p>
        </p:txBody>
      </p:sp>
      <p:pic>
        <p:nvPicPr>
          <p:cNvPr id="4" name="Picture 6" descr="http://www.agritech.tnau.ac.in/seed_certification/seed_tech_Structures_clip_image026.jpg">
            <a:extLst>
              <a:ext uri="{FF2B5EF4-FFF2-40B4-BE49-F238E27FC236}">
                <a16:creationId xmlns:a16="http://schemas.microsoft.com/office/drawing/2014/main" xmlns="" id="{C3B21179-7299-4E95-B819-892CC790C502}"/>
              </a:ext>
            </a:extLst>
          </p:cNvPr>
          <p:cNvPicPr>
            <a:picLocks noChangeAspect="1" noChangeArrowheads="1"/>
          </p:cNvPicPr>
          <p:nvPr/>
        </p:nvPicPr>
        <p:blipFill>
          <a:blip r:embed="rId2"/>
          <a:srcRect/>
          <a:stretch>
            <a:fillRect/>
          </a:stretch>
        </p:blipFill>
        <p:spPr bwMode="auto">
          <a:xfrm>
            <a:off x="7524761" y="4786322"/>
            <a:ext cx="2946207" cy="1857388"/>
          </a:xfrm>
          <a:prstGeom prst="rect">
            <a:avLst/>
          </a:prstGeom>
          <a:ln>
            <a:noFill/>
          </a:ln>
          <a:effectLst>
            <a:softEdge rad="112500"/>
          </a:effectLst>
        </p:spPr>
      </p:pic>
    </p:spTree>
    <p:extLst>
      <p:ext uri="{BB962C8B-B14F-4D97-AF65-F5344CB8AC3E}">
        <p14:creationId xmlns:p14="http://schemas.microsoft.com/office/powerpoint/2010/main" val="16315154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F2DD1E-D8B9-41FE-B17D-0A2908D367F2}"/>
              </a:ext>
            </a:extLst>
          </p:cNvPr>
          <p:cNvSpPr>
            <a:spLocks noGrp="1"/>
          </p:cNvSpPr>
          <p:nvPr>
            <p:ph type="title"/>
          </p:nvPr>
        </p:nvSpPr>
        <p:spPr>
          <a:xfrm>
            <a:off x="3719736" y="476672"/>
            <a:ext cx="4897401" cy="779074"/>
          </a:xfrm>
          <a:ln>
            <a:miter lim="800000"/>
            <a:headEnd/>
            <a:tailEnd/>
          </a:ln>
        </p:spPr>
        <p:style>
          <a:lnRef idx="1">
            <a:schemeClr val="dk1"/>
          </a:lnRef>
          <a:fillRef idx="3">
            <a:schemeClr val="dk1"/>
          </a:fillRef>
          <a:effectRef idx="2">
            <a:schemeClr val="dk1"/>
          </a:effectRef>
          <a:fontRef idx="minor">
            <a:schemeClr val="lt1"/>
          </a:fontRef>
        </p:style>
        <p:txBody>
          <a:bodyPr>
            <a:normAutofit fontScale="90000"/>
          </a:bodyPr>
          <a:lstStyle/>
          <a:p>
            <a:pPr algn="ctr">
              <a:defRPr/>
            </a:pPr>
            <a:r>
              <a:rPr lang="en-IN" sz="3600" dirty="0" smtClean="0">
                <a:latin typeface="Times New Roman" pitchFamily="18" charset="0"/>
                <a:cs typeface="Times New Roman" pitchFamily="18" charset="0"/>
              </a:rPr>
              <a:t>UDAIPUR BIN</a:t>
            </a:r>
            <a:r>
              <a:rPr lang="en-IN" sz="3600" dirty="0">
                <a:latin typeface="Times New Roman" pitchFamily="18" charset="0"/>
                <a:cs typeface="Times New Roman" pitchFamily="18" charset="0"/>
              </a:rPr>
              <a:t/>
            </a:r>
            <a:br>
              <a:rPr lang="en-IN" sz="3600" dirty="0">
                <a:latin typeface="Times New Roman" pitchFamily="18" charset="0"/>
                <a:cs typeface="Times New Roman" pitchFamily="18" charset="0"/>
              </a:rPr>
            </a:br>
            <a:r>
              <a:rPr lang="en-IN" b="1" dirty="0">
                <a:solidFill>
                  <a:schemeClr val="bg1"/>
                </a:solidFill>
                <a:latin typeface="Times New Roman" pitchFamily="18" charset="0"/>
                <a:cs typeface="Times New Roman" pitchFamily="18" charset="0"/>
              </a:rPr>
              <a:t>3. Udaipur bin</a:t>
            </a:r>
            <a:endParaRPr lang="en-IN" dirty="0">
              <a:solidFill>
                <a:schemeClr val="bg1"/>
              </a:solidFill>
              <a:latin typeface="Times New Roman" pitchFamily="18" charset="0"/>
              <a:cs typeface="Times New Roman" pitchFamily="18" charset="0"/>
            </a:endParaRPr>
          </a:p>
        </p:txBody>
      </p:sp>
      <p:sp>
        <p:nvSpPr>
          <p:cNvPr id="56325" name="Content Placeholder 2">
            <a:extLst>
              <a:ext uri="{FF2B5EF4-FFF2-40B4-BE49-F238E27FC236}">
                <a16:creationId xmlns:a16="http://schemas.microsoft.com/office/drawing/2014/main" xmlns="" id="{655EC0F4-22EF-4E0F-B633-DCCC2AFA620E}"/>
              </a:ext>
            </a:extLst>
          </p:cNvPr>
          <p:cNvSpPr>
            <a:spLocks noGrp="1"/>
          </p:cNvSpPr>
          <p:nvPr>
            <p:ph sz="quarter" idx="1"/>
          </p:nvPr>
        </p:nvSpPr>
        <p:spPr/>
        <p:txBody>
          <a:bodyPr/>
          <a:lstStyle/>
          <a:p>
            <a:pPr algn="just" eaLnBrk="1" hangingPunct="1">
              <a:lnSpc>
                <a:spcPct val="150000"/>
              </a:lnSpc>
            </a:pPr>
            <a:r>
              <a:rPr lang="en-IN" altLang="en-US" sz="2400">
                <a:latin typeface="Times New Roman" panose="02020603050405020304" pitchFamily="18" charset="0"/>
                <a:cs typeface="Times New Roman" panose="02020603050405020304" pitchFamily="18" charset="0"/>
              </a:rPr>
              <a:t>These bins are made out of used coal tar drums.</a:t>
            </a:r>
          </a:p>
          <a:p>
            <a:pPr algn="just" eaLnBrk="1" hangingPunct="1">
              <a:lnSpc>
                <a:spcPct val="150000"/>
              </a:lnSpc>
            </a:pPr>
            <a:r>
              <a:rPr lang="en-IN" altLang="en-US" sz="2400">
                <a:latin typeface="Times New Roman" panose="02020603050405020304" pitchFamily="18" charset="0"/>
                <a:cs typeface="Times New Roman" panose="02020603050405020304" pitchFamily="18" charset="0"/>
              </a:rPr>
              <a:t>These can stock </a:t>
            </a:r>
            <a:r>
              <a:rPr lang="en-IN" altLang="en-US" sz="2400" b="1">
                <a:latin typeface="Times New Roman" panose="02020603050405020304" pitchFamily="18" charset="0"/>
                <a:cs typeface="Times New Roman" panose="02020603050405020304" pitchFamily="18" charset="0"/>
              </a:rPr>
              <a:t>1.3 q of wheat and maize.</a:t>
            </a:r>
          </a:p>
          <a:p>
            <a:pPr algn="just" eaLnBrk="1" hangingPunct="1">
              <a:lnSpc>
                <a:spcPct val="150000"/>
              </a:lnSpc>
            </a:pPr>
            <a:r>
              <a:rPr lang="en-IN" altLang="en-US" sz="2400">
                <a:latin typeface="Times New Roman" panose="02020603050405020304" pitchFamily="18" charset="0"/>
                <a:cs typeface="Times New Roman" panose="02020603050405020304" pitchFamily="18" charset="0"/>
              </a:rPr>
              <a:t>These bins can be made to have more airtight lid if the drum outlet end is given small cut to unload the bitumen.</a:t>
            </a:r>
          </a:p>
          <a:p>
            <a:pPr algn="just" eaLnBrk="1" hangingPunct="1">
              <a:lnSpc>
                <a:spcPct val="150000"/>
              </a:lnSpc>
            </a:pPr>
            <a:r>
              <a:rPr lang="en-IN" altLang="en-US" sz="2400">
                <a:latin typeface="Times New Roman" panose="02020603050405020304" pitchFamily="18" charset="0"/>
                <a:cs typeface="Times New Roman" panose="02020603050405020304" pitchFamily="18" charset="0"/>
              </a:rPr>
              <a:t>These bins are suitable for storing of food grains for short duration and can be adopted by small farmers.</a:t>
            </a:r>
          </a:p>
          <a:p>
            <a:pPr eaLnBrk="1" hangingPunct="1"/>
            <a:endParaRPr lang="en-IN" altLang="en-US"/>
          </a:p>
        </p:txBody>
      </p:sp>
    </p:spTree>
    <p:extLst>
      <p:ext uri="{BB962C8B-B14F-4D97-AF65-F5344CB8AC3E}">
        <p14:creationId xmlns:p14="http://schemas.microsoft.com/office/powerpoint/2010/main" val="21004398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908C4E1-0543-4756-A05B-C44F6565DAD3}"/>
              </a:ext>
            </a:extLst>
          </p:cNvPr>
          <p:cNvSpPr>
            <a:spLocks noGrp="1"/>
          </p:cNvSpPr>
          <p:nvPr>
            <p:ph sz="quarter" idx="1"/>
          </p:nvPr>
        </p:nvSpPr>
        <p:spPr>
          <a:xfrm>
            <a:off x="1881189" y="857251"/>
            <a:ext cx="8429625" cy="5572125"/>
          </a:xfrm>
        </p:spPr>
        <p:txBody>
          <a:bodyPr>
            <a:normAutofit fontScale="92500"/>
          </a:bodyPr>
          <a:lstStyle/>
          <a:p>
            <a:pPr marL="274320" indent="-274320" algn="just">
              <a:lnSpc>
                <a:spcPct val="150000"/>
              </a:lnSpc>
              <a:spcBef>
                <a:spcPts val="580"/>
              </a:spcBef>
              <a:buNone/>
              <a:defRPr/>
            </a:pPr>
            <a:r>
              <a:rPr lang="en-IN" sz="2400" b="1" dirty="0">
                <a:solidFill>
                  <a:srgbClr val="FF0000"/>
                </a:solidFill>
                <a:latin typeface="Times New Roman" pitchFamily="18" charset="0"/>
                <a:cs typeface="Times New Roman" pitchFamily="18" charset="0"/>
              </a:rPr>
              <a:t>4. Stone bin</a:t>
            </a:r>
            <a:endParaRPr lang="en-IN" sz="2400" dirty="0">
              <a:solidFill>
                <a:srgbClr val="FF0000"/>
              </a:solidFill>
              <a:latin typeface="Times New Roman" pitchFamily="18" charset="0"/>
              <a:cs typeface="Times New Roman" pitchFamily="18" charset="0"/>
            </a:endParaRPr>
          </a:p>
          <a:p>
            <a:pPr marL="274320" indent="-274320" algn="just">
              <a:lnSpc>
                <a:spcPct val="150000"/>
              </a:lnSpc>
              <a:spcBef>
                <a:spcPts val="580"/>
              </a:spcBef>
              <a:buFont typeface="Wingdings 2"/>
              <a:buChar char=""/>
              <a:defRPr/>
            </a:pPr>
            <a:r>
              <a:rPr lang="en-IN" sz="2200" dirty="0">
                <a:latin typeface="Times New Roman" pitchFamily="18" charset="0"/>
                <a:cs typeface="Times New Roman" pitchFamily="18" charset="0"/>
              </a:rPr>
              <a:t>Stone bin (</a:t>
            </a:r>
            <a:r>
              <a:rPr lang="en-IN" sz="2200" dirty="0" err="1">
                <a:latin typeface="Times New Roman" pitchFamily="18" charset="0"/>
                <a:cs typeface="Times New Roman" pitchFamily="18" charset="0"/>
              </a:rPr>
              <a:t>Chittore</a:t>
            </a:r>
            <a:r>
              <a:rPr lang="en-IN" sz="2200" dirty="0">
                <a:latin typeface="Times New Roman" pitchFamily="18" charset="0"/>
                <a:cs typeface="Times New Roman" pitchFamily="18" charset="0"/>
              </a:rPr>
              <a:t> bin) is made of locally available 40 mm thick stone slabs with dimensions of 680 mm x 1200 mm with square cross-section.</a:t>
            </a:r>
          </a:p>
          <a:p>
            <a:pPr marL="274320" indent="-274320" algn="just">
              <a:lnSpc>
                <a:spcPct val="150000"/>
              </a:lnSpc>
              <a:spcBef>
                <a:spcPts val="580"/>
              </a:spcBef>
              <a:buFont typeface="Wingdings 2"/>
              <a:buChar char=""/>
              <a:defRPr/>
            </a:pPr>
            <a:r>
              <a:rPr lang="en-IN" sz="2200" dirty="0">
                <a:latin typeface="Times New Roman" pitchFamily="18" charset="0"/>
                <a:cs typeface="Times New Roman" pitchFamily="18" charset="0"/>
              </a:rPr>
              <a:t>The inlet and outlet are made of asbestos. This bin has a </a:t>
            </a:r>
            <a:r>
              <a:rPr lang="en-IN" sz="2200" b="1" dirty="0">
                <a:latin typeface="Times New Roman" pitchFamily="18" charset="0"/>
                <a:cs typeface="Times New Roman" pitchFamily="18" charset="0"/>
              </a:rPr>
              <a:t>capacity of 3.8 q</a:t>
            </a:r>
            <a:r>
              <a:rPr lang="en-IN" sz="2200" dirty="0">
                <a:latin typeface="Times New Roman" pitchFamily="18" charset="0"/>
                <a:cs typeface="Times New Roman" pitchFamily="18" charset="0"/>
              </a:rPr>
              <a:t>.</a:t>
            </a:r>
          </a:p>
          <a:p>
            <a:pPr marL="274320" indent="-274320" algn="just">
              <a:lnSpc>
                <a:spcPct val="150000"/>
              </a:lnSpc>
              <a:spcBef>
                <a:spcPts val="580"/>
              </a:spcBef>
              <a:buNone/>
              <a:defRPr/>
            </a:pPr>
            <a:r>
              <a:rPr lang="en-IN" sz="2400" b="1" dirty="0">
                <a:solidFill>
                  <a:srgbClr val="FF0000"/>
                </a:solidFill>
                <a:latin typeface="Times New Roman" pitchFamily="18" charset="0"/>
                <a:cs typeface="Times New Roman" pitchFamily="18" charset="0"/>
              </a:rPr>
              <a:t>5. Bamboo bin</a:t>
            </a:r>
            <a:endParaRPr lang="en-IN" sz="2400" dirty="0">
              <a:solidFill>
                <a:srgbClr val="FF0000"/>
              </a:solidFill>
              <a:latin typeface="Times New Roman" pitchFamily="18" charset="0"/>
              <a:cs typeface="Times New Roman" pitchFamily="18" charset="0"/>
            </a:endParaRPr>
          </a:p>
          <a:p>
            <a:pPr marL="274320" indent="-274320" algn="just">
              <a:lnSpc>
                <a:spcPct val="150000"/>
              </a:lnSpc>
              <a:spcBef>
                <a:spcPts val="580"/>
              </a:spcBef>
              <a:buFont typeface="Wingdings 2"/>
              <a:buChar char=""/>
              <a:defRPr/>
            </a:pPr>
            <a:r>
              <a:rPr lang="en-IN" sz="2200" dirty="0">
                <a:latin typeface="Times New Roman" pitchFamily="18" charset="0"/>
                <a:cs typeface="Times New Roman" pitchFamily="18" charset="0"/>
              </a:rPr>
              <a:t>These bins are made of two walls of bamboo with polythene lining in between and have varying capacities.</a:t>
            </a:r>
          </a:p>
          <a:p>
            <a:pPr marL="274320" indent="-274320" algn="just">
              <a:lnSpc>
                <a:spcPct val="150000"/>
              </a:lnSpc>
              <a:spcBef>
                <a:spcPts val="580"/>
              </a:spcBef>
              <a:buFont typeface="Wingdings 2"/>
              <a:buChar char=""/>
              <a:defRPr/>
            </a:pPr>
            <a:r>
              <a:rPr lang="en-IN" sz="2200" dirty="0">
                <a:latin typeface="Times New Roman" pitchFamily="18" charset="0"/>
                <a:cs typeface="Times New Roman" pitchFamily="18" charset="0"/>
              </a:rPr>
              <a:t>These bins are suitable for short – duration storage and can be adopted by small and marginal farmers.</a:t>
            </a:r>
          </a:p>
          <a:p>
            <a:pPr marL="274320" indent="-274320">
              <a:spcBef>
                <a:spcPts val="580"/>
              </a:spcBef>
              <a:buFont typeface="Wingdings 2"/>
              <a:buChar char=""/>
              <a:defRPr/>
            </a:pPr>
            <a:endParaRPr lang="en-IN" dirty="0"/>
          </a:p>
        </p:txBody>
      </p:sp>
    </p:spTree>
    <p:extLst>
      <p:ext uri="{BB962C8B-B14F-4D97-AF65-F5344CB8AC3E}">
        <p14:creationId xmlns:p14="http://schemas.microsoft.com/office/powerpoint/2010/main" val="36338628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99B1DD8-D596-40AE-A994-E5B05CA86444}"/>
              </a:ext>
            </a:extLst>
          </p:cNvPr>
          <p:cNvSpPr>
            <a:spLocks noGrp="1"/>
          </p:cNvSpPr>
          <p:nvPr>
            <p:ph type="title"/>
          </p:nvPr>
        </p:nvSpPr>
        <p:spPr>
          <a:xfrm>
            <a:off x="3647728" y="476672"/>
            <a:ext cx="4953744" cy="850106"/>
          </a:xfrm>
          <a:ln>
            <a:miter lim="800000"/>
            <a:headEnd/>
            <a:tailEnd/>
          </a:ln>
        </p:spPr>
        <p:style>
          <a:lnRef idx="1">
            <a:schemeClr val="dk1"/>
          </a:lnRef>
          <a:fillRef idx="3">
            <a:schemeClr val="dk1"/>
          </a:fillRef>
          <a:effectRef idx="2">
            <a:schemeClr val="dk1"/>
          </a:effectRef>
          <a:fontRef idx="minor">
            <a:schemeClr val="lt1"/>
          </a:fontRef>
        </p:style>
        <p:txBody>
          <a:bodyPr>
            <a:normAutofit fontScale="90000"/>
          </a:bodyPr>
          <a:lstStyle/>
          <a:p>
            <a:pPr algn="ctr">
              <a:defRPr/>
            </a:pPr>
            <a:r>
              <a:rPr lang="en-IN" dirty="0" smtClean="0"/>
              <a:t>BAMBOO BIN</a:t>
            </a:r>
            <a:r>
              <a:rPr lang="en-IN" dirty="0"/>
              <a:t/>
            </a:r>
            <a:br>
              <a:rPr lang="en-IN" dirty="0"/>
            </a:br>
            <a:r>
              <a:rPr lang="en-IN" b="1" dirty="0">
                <a:solidFill>
                  <a:schemeClr val="bg1"/>
                </a:solidFill>
              </a:rPr>
              <a:t>6. Baked clay bin</a:t>
            </a:r>
            <a:endParaRPr lang="en-IN" dirty="0">
              <a:solidFill>
                <a:schemeClr val="bg1"/>
              </a:solidFill>
            </a:endParaRPr>
          </a:p>
        </p:txBody>
      </p:sp>
      <p:sp>
        <p:nvSpPr>
          <p:cNvPr id="58373" name="Content Placeholder 2">
            <a:extLst>
              <a:ext uri="{FF2B5EF4-FFF2-40B4-BE49-F238E27FC236}">
                <a16:creationId xmlns:a16="http://schemas.microsoft.com/office/drawing/2014/main" xmlns="" id="{7216AC83-C8F0-4838-A851-A7DA6D8B63AD}"/>
              </a:ext>
            </a:extLst>
          </p:cNvPr>
          <p:cNvSpPr>
            <a:spLocks noGrp="1"/>
          </p:cNvSpPr>
          <p:nvPr>
            <p:ph sz="quarter" idx="1"/>
          </p:nvPr>
        </p:nvSpPr>
        <p:spPr>
          <a:xfrm>
            <a:off x="1774825" y="1412876"/>
            <a:ext cx="8642350" cy="5256213"/>
          </a:xfrm>
        </p:spPr>
        <p:txBody>
          <a:bodyPr/>
          <a:lstStyle/>
          <a:p>
            <a:pPr algn="just" eaLnBrk="1" hangingPunct="1">
              <a:lnSpc>
                <a:spcPct val="150000"/>
              </a:lnSpc>
            </a:pPr>
            <a:r>
              <a:rPr lang="en-IN" altLang="en-US" sz="2000">
                <a:latin typeface="Times New Roman" panose="02020603050405020304" pitchFamily="18" charset="0"/>
                <a:cs typeface="Times New Roman" panose="02020603050405020304" pitchFamily="18" charset="0"/>
              </a:rPr>
              <a:t>Baked clay bin of </a:t>
            </a:r>
            <a:r>
              <a:rPr lang="en-IN" altLang="en-US" sz="2000" b="1">
                <a:latin typeface="Times New Roman" panose="02020603050405020304" pitchFamily="18" charset="0"/>
                <a:cs typeface="Times New Roman" panose="02020603050405020304" pitchFamily="18" charset="0"/>
              </a:rPr>
              <a:t>7q capacity (padd</a:t>
            </a:r>
            <a:r>
              <a:rPr lang="en-IN" altLang="en-US" sz="2000">
                <a:latin typeface="Times New Roman" panose="02020603050405020304" pitchFamily="18" charset="0"/>
                <a:cs typeface="Times New Roman" panose="02020603050405020304" pitchFamily="18" charset="0"/>
              </a:rPr>
              <a:t>y) is made of 16 burnt rings jointed by mud plaster; cement mortar and cow dung coatings one after another.</a:t>
            </a:r>
          </a:p>
          <a:p>
            <a:pPr algn="just" eaLnBrk="1" hangingPunct="1">
              <a:lnSpc>
                <a:spcPct val="150000"/>
              </a:lnSpc>
            </a:pPr>
            <a:r>
              <a:rPr lang="en-IN" altLang="en-US" sz="2000">
                <a:latin typeface="Times New Roman" panose="02020603050405020304" pitchFamily="18" charset="0"/>
                <a:cs typeface="Times New Roman" panose="02020603050405020304" pitchFamily="18" charset="0"/>
              </a:rPr>
              <a:t>The ends of the rings are made in such a manner that they fit into each other.</a:t>
            </a:r>
          </a:p>
          <a:p>
            <a:pPr algn="just" eaLnBrk="1" hangingPunct="1">
              <a:lnSpc>
                <a:spcPct val="150000"/>
              </a:lnSpc>
            </a:pPr>
            <a:r>
              <a:rPr lang="en-IN" altLang="en-US" sz="2000">
                <a:latin typeface="Times New Roman" panose="02020603050405020304" pitchFamily="18" charset="0"/>
                <a:cs typeface="Times New Roman" panose="02020603050405020304" pitchFamily="18" charset="0"/>
              </a:rPr>
              <a:t>These rings are kept on a polythene sheet covered and plastered platform of brick mansory and cement sand mortar.</a:t>
            </a:r>
          </a:p>
          <a:p>
            <a:pPr algn="just" eaLnBrk="1" hangingPunct="1">
              <a:lnSpc>
                <a:spcPct val="150000"/>
              </a:lnSpc>
            </a:pPr>
            <a:r>
              <a:rPr lang="en-IN" altLang="en-US" sz="2000">
                <a:latin typeface="Times New Roman" panose="02020603050405020304" pitchFamily="18" charset="0"/>
                <a:cs typeface="Times New Roman" panose="02020603050405020304" pitchFamily="18" charset="0"/>
              </a:rPr>
              <a:t>An outlet is provided for the discharge of the grain.</a:t>
            </a:r>
          </a:p>
          <a:p>
            <a:pPr algn="just" eaLnBrk="1" hangingPunct="1">
              <a:lnSpc>
                <a:spcPct val="150000"/>
              </a:lnSpc>
            </a:pPr>
            <a:r>
              <a:rPr lang="en-IN" altLang="en-US" sz="2000">
                <a:latin typeface="Times New Roman" panose="02020603050405020304" pitchFamily="18" charset="0"/>
                <a:cs typeface="Times New Roman" panose="02020603050405020304" pitchFamily="18" charset="0"/>
              </a:rPr>
              <a:t>The top is covered with a mild steel lid. Because of the low cost and good performance these are particularly useful for small and marginal farmers.</a:t>
            </a:r>
          </a:p>
          <a:p>
            <a:pPr algn="just" eaLnBrk="1" hangingPunct="1">
              <a:lnSpc>
                <a:spcPct val="150000"/>
              </a:lnSpc>
            </a:pPr>
            <a:r>
              <a:rPr lang="en-IN" altLang="en-US" sz="2000">
                <a:latin typeface="Times New Roman" panose="02020603050405020304" pitchFamily="18" charset="0"/>
                <a:cs typeface="Times New Roman" panose="02020603050405020304" pitchFamily="18" charset="0"/>
              </a:rPr>
              <a:t>  Do not store their produce for longer duration.</a:t>
            </a:r>
          </a:p>
        </p:txBody>
      </p:sp>
    </p:spTree>
    <p:extLst>
      <p:ext uri="{BB962C8B-B14F-4D97-AF65-F5344CB8AC3E}">
        <p14:creationId xmlns:p14="http://schemas.microsoft.com/office/powerpoint/2010/main" val="2157240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9611C0E-682B-4113-AB58-FD37A266AB78}"/>
              </a:ext>
            </a:extLst>
          </p:cNvPr>
          <p:cNvSpPr>
            <a:spLocks noGrp="1"/>
          </p:cNvSpPr>
          <p:nvPr>
            <p:ph type="title"/>
          </p:nvPr>
        </p:nvSpPr>
        <p:spPr>
          <a:ln>
            <a:miter lim="800000"/>
            <a:headEnd/>
            <a:tailEnd/>
          </a:ln>
        </p:spPr>
        <p:style>
          <a:lnRef idx="1">
            <a:schemeClr val="dk1"/>
          </a:lnRef>
          <a:fillRef idx="3">
            <a:schemeClr val="dk1"/>
          </a:fillRef>
          <a:effectRef idx="2">
            <a:schemeClr val="dk1"/>
          </a:effectRef>
          <a:fontRef idx="minor">
            <a:schemeClr val="lt1"/>
          </a:fontRef>
        </p:style>
        <p:txBody>
          <a:bodyPr>
            <a:normAutofit fontScale="90000"/>
          </a:bodyPr>
          <a:lstStyle/>
          <a:p>
            <a:pPr algn="ctr">
              <a:defRPr/>
            </a:pPr>
            <a:r>
              <a:rPr lang="en-IN" sz="3600" b="1" dirty="0">
                <a:latin typeface="Times New Roman" pitchFamily="18" charset="0"/>
                <a:cs typeface="Times New Roman" pitchFamily="18" charset="0"/>
              </a:rPr>
              <a:t/>
            </a:r>
            <a:br>
              <a:rPr lang="en-IN" sz="3600" b="1" dirty="0">
                <a:latin typeface="Times New Roman" pitchFamily="18" charset="0"/>
                <a:cs typeface="Times New Roman" pitchFamily="18" charset="0"/>
              </a:rPr>
            </a:br>
            <a:r>
              <a:rPr lang="en-IN" sz="3600" b="1" dirty="0">
                <a:latin typeface="Times New Roman" pitchFamily="18" charset="0"/>
                <a:cs typeface="Times New Roman" pitchFamily="18" charset="0"/>
              </a:rPr>
              <a:t/>
            </a:r>
            <a:br>
              <a:rPr lang="en-IN" sz="3600" b="1" dirty="0">
                <a:latin typeface="Times New Roman" pitchFamily="18" charset="0"/>
                <a:cs typeface="Times New Roman" pitchFamily="18" charset="0"/>
              </a:rPr>
            </a:br>
            <a:r>
              <a:rPr lang="en-IN" sz="3600" b="1" dirty="0">
                <a:latin typeface="Times New Roman" pitchFamily="18" charset="0"/>
                <a:cs typeface="Times New Roman" pitchFamily="18" charset="0"/>
              </a:rPr>
              <a:t>	</a:t>
            </a:r>
            <a:br>
              <a:rPr lang="en-IN" sz="3600" b="1" dirty="0">
                <a:latin typeface="Times New Roman" pitchFamily="18" charset="0"/>
                <a:cs typeface="Times New Roman" pitchFamily="18" charset="0"/>
              </a:rPr>
            </a:br>
            <a:r>
              <a:rPr lang="en-IN" sz="3600" b="1" dirty="0">
                <a:latin typeface="Times New Roman" pitchFamily="18" charset="0"/>
                <a:cs typeface="Times New Roman" pitchFamily="18" charset="0"/>
              </a:rPr>
              <a:t/>
            </a:r>
            <a:br>
              <a:rPr lang="en-IN" sz="3600" b="1" dirty="0">
                <a:latin typeface="Times New Roman" pitchFamily="18" charset="0"/>
                <a:cs typeface="Times New Roman" pitchFamily="18" charset="0"/>
              </a:rPr>
            </a:br>
            <a:r>
              <a:rPr lang="en-IN" sz="3600" b="1" dirty="0" smtClean="0">
                <a:latin typeface="Times New Roman" pitchFamily="18" charset="0"/>
                <a:cs typeface="Times New Roman" pitchFamily="18" charset="0"/>
              </a:rPr>
              <a:t>PUSA BIN (IARI)</a:t>
            </a:r>
            <a:r>
              <a:rPr lang="en-IN" sz="3600" b="1" dirty="0">
                <a:latin typeface="Times New Roman" pitchFamily="18" charset="0"/>
                <a:cs typeface="Times New Roman" pitchFamily="18" charset="0"/>
              </a:rPr>
              <a:t/>
            </a:r>
            <a:br>
              <a:rPr lang="en-IN" sz="3600" b="1" dirty="0">
                <a:latin typeface="Times New Roman" pitchFamily="18" charset="0"/>
                <a:cs typeface="Times New Roman" pitchFamily="18" charset="0"/>
              </a:rPr>
            </a:br>
            <a:r>
              <a:rPr lang="en-IN" sz="3600" b="1" dirty="0">
                <a:latin typeface="Times New Roman" pitchFamily="18" charset="0"/>
                <a:cs typeface="Times New Roman" pitchFamily="18" charset="0"/>
              </a:rPr>
              <a:t/>
            </a:r>
            <a:br>
              <a:rPr lang="en-IN" sz="3600" b="1" dirty="0">
                <a:latin typeface="Times New Roman" pitchFamily="18" charset="0"/>
                <a:cs typeface="Times New Roman" pitchFamily="18" charset="0"/>
              </a:rPr>
            </a:br>
            <a:r>
              <a:rPr lang="en-IN" sz="3600" b="1" dirty="0">
                <a:latin typeface="Times New Roman" pitchFamily="18" charset="0"/>
                <a:cs typeface="Times New Roman" pitchFamily="18" charset="0"/>
              </a:rPr>
              <a:t/>
            </a:r>
            <a:br>
              <a:rPr lang="en-IN" sz="3600" b="1" dirty="0">
                <a:latin typeface="Times New Roman" pitchFamily="18" charset="0"/>
                <a:cs typeface="Times New Roman" pitchFamily="18" charset="0"/>
              </a:rPr>
            </a:br>
            <a:r>
              <a:rPr lang="en-IN" sz="3600" b="1" dirty="0">
                <a:latin typeface="Times New Roman" pitchFamily="18" charset="0"/>
                <a:cs typeface="Times New Roman" pitchFamily="18" charset="0"/>
              </a:rPr>
              <a:t/>
            </a:r>
            <a:br>
              <a:rPr lang="en-IN" sz="3600" b="1" dirty="0">
                <a:latin typeface="Times New Roman" pitchFamily="18" charset="0"/>
                <a:cs typeface="Times New Roman" pitchFamily="18" charset="0"/>
              </a:rPr>
            </a:br>
            <a:r>
              <a:rPr lang="en-IN" sz="3600" b="1" dirty="0">
                <a:solidFill>
                  <a:schemeClr val="bg1"/>
                </a:solidFill>
                <a:latin typeface="Times New Roman" pitchFamily="18" charset="0"/>
                <a:cs typeface="Times New Roman" pitchFamily="18" charset="0"/>
              </a:rPr>
              <a:t>8.The </a:t>
            </a:r>
            <a:r>
              <a:rPr lang="en-IN" sz="3600" b="1" dirty="0" err="1">
                <a:solidFill>
                  <a:schemeClr val="bg1"/>
                </a:solidFill>
                <a:latin typeface="Times New Roman" pitchFamily="18" charset="0"/>
                <a:cs typeface="Times New Roman" pitchFamily="18" charset="0"/>
              </a:rPr>
              <a:t>Pusa</a:t>
            </a:r>
            <a:r>
              <a:rPr lang="en-IN" sz="3600" b="1" dirty="0">
                <a:solidFill>
                  <a:schemeClr val="bg1"/>
                </a:solidFill>
                <a:latin typeface="Times New Roman" pitchFamily="18" charset="0"/>
                <a:cs typeface="Times New Roman" pitchFamily="18" charset="0"/>
              </a:rPr>
              <a:t> </a:t>
            </a:r>
            <a:r>
              <a:rPr lang="en-IN" sz="3600" b="1" dirty="0" err="1" smtClean="0">
                <a:solidFill>
                  <a:schemeClr val="bg1"/>
                </a:solidFill>
                <a:latin typeface="Times New Roman" pitchFamily="18" charset="0"/>
                <a:cs typeface="Times New Roman" pitchFamily="18" charset="0"/>
              </a:rPr>
              <a:t>binP</a:t>
            </a:r>
            <a:endParaRPr lang="en-IN" b="1" dirty="0">
              <a:solidFill>
                <a:schemeClr val="bg1"/>
              </a:solidFill>
              <a:latin typeface="Times New Roman" pitchFamily="18" charset="0"/>
              <a:cs typeface="Times New Roman" pitchFamily="18" charset="0"/>
            </a:endParaRPr>
          </a:p>
        </p:txBody>
      </p:sp>
      <p:sp>
        <p:nvSpPr>
          <p:cNvPr id="6" name="Text Placeholder 5">
            <a:extLst>
              <a:ext uri="{FF2B5EF4-FFF2-40B4-BE49-F238E27FC236}">
                <a16:creationId xmlns:a16="http://schemas.microsoft.com/office/drawing/2014/main" xmlns="" id="{0A646939-E3CF-4C67-8AF7-B2F0D63C07D0}"/>
              </a:ext>
            </a:extLst>
          </p:cNvPr>
          <p:cNvSpPr>
            <a:spLocks noGrp="1"/>
          </p:cNvSpPr>
          <p:nvPr>
            <p:ph type="body" sz="half" idx="3"/>
          </p:nvPr>
        </p:nvSpPr>
        <p:spPr/>
        <p:txBody>
          <a:bodyPr/>
          <a:lstStyle/>
          <a:p>
            <a:pPr>
              <a:defRPr/>
            </a:pPr>
            <a:r>
              <a:rPr lang="en-IN" b="0" dirty="0">
                <a:solidFill>
                  <a:schemeClr val="tx1"/>
                </a:solidFill>
                <a:latin typeface="Times New Roman" pitchFamily="18" charset="0"/>
                <a:cs typeface="Times New Roman" pitchFamily="18" charset="0"/>
              </a:rPr>
              <a:t>.</a:t>
            </a:r>
          </a:p>
          <a:p>
            <a:pPr>
              <a:defRPr/>
            </a:pPr>
            <a:endParaRPr lang="en-IN" dirty="0"/>
          </a:p>
        </p:txBody>
      </p:sp>
      <p:sp>
        <p:nvSpPr>
          <p:cNvPr id="60422" name="Content Placeholder 2">
            <a:extLst>
              <a:ext uri="{FF2B5EF4-FFF2-40B4-BE49-F238E27FC236}">
                <a16:creationId xmlns:a16="http://schemas.microsoft.com/office/drawing/2014/main" xmlns="" id="{2EF0CCC3-E33E-47B5-9CC7-7951749D257F}"/>
              </a:ext>
            </a:extLst>
          </p:cNvPr>
          <p:cNvSpPr>
            <a:spLocks noGrp="1"/>
          </p:cNvSpPr>
          <p:nvPr>
            <p:ph sz="half" idx="2"/>
          </p:nvPr>
        </p:nvSpPr>
        <p:spPr>
          <a:xfrm>
            <a:off x="1738314" y="1500188"/>
            <a:ext cx="4643437" cy="5143500"/>
          </a:xfrm>
        </p:spPr>
        <p:txBody>
          <a:bodyPr/>
          <a:lstStyle/>
          <a:p>
            <a:pPr algn="just" eaLnBrk="1" hangingPunct="1">
              <a:lnSpc>
                <a:spcPct val="170000"/>
              </a:lnSpc>
            </a:pPr>
            <a:r>
              <a:rPr lang="en-IN" altLang="en-US" sz="2000">
                <a:latin typeface="Times New Roman" panose="02020603050405020304" pitchFamily="18" charset="0"/>
                <a:cs typeface="Times New Roman" panose="02020603050405020304" pitchFamily="18" charset="0"/>
              </a:rPr>
              <a:t>Developed by the </a:t>
            </a:r>
            <a:r>
              <a:rPr lang="en-IN" altLang="en-US" sz="2000" b="1">
                <a:latin typeface="Times New Roman" panose="02020603050405020304" pitchFamily="18" charset="0"/>
                <a:cs typeface="Times New Roman" panose="02020603050405020304" pitchFamily="18" charset="0"/>
              </a:rPr>
              <a:t>Indian Agricultural Research Institute (I.A.R.I.)</a:t>
            </a:r>
            <a:r>
              <a:rPr lang="en-IN" altLang="en-US" sz="2000">
                <a:latin typeface="Times New Roman" panose="02020603050405020304" pitchFamily="18" charset="0"/>
                <a:cs typeface="Times New Roman" panose="02020603050405020304" pitchFamily="18" charset="0"/>
              </a:rPr>
              <a:t>; they are rectangular in shape and have a </a:t>
            </a:r>
            <a:r>
              <a:rPr lang="en-IN" altLang="en-US" sz="2000" b="1">
                <a:latin typeface="Times New Roman" panose="02020603050405020304" pitchFamily="18" charset="0"/>
                <a:cs typeface="Times New Roman" panose="02020603050405020304" pitchFamily="18" charset="0"/>
              </a:rPr>
              <a:t>capacity of 1 to 3 tonnes.</a:t>
            </a:r>
          </a:p>
          <a:p>
            <a:pPr algn="just" eaLnBrk="1" hangingPunct="1">
              <a:lnSpc>
                <a:spcPct val="170000"/>
              </a:lnSpc>
            </a:pPr>
            <a:r>
              <a:rPr lang="en-IN" altLang="en-US" sz="2000">
                <a:latin typeface="Times New Roman" panose="02020603050405020304" pitchFamily="18" charset="0"/>
                <a:cs typeface="Times New Roman" panose="02020603050405020304" pitchFamily="18" charset="0"/>
              </a:rPr>
              <a:t>The "Pusa" bin has been widely adopted in India, and has been demonstrated in some African countries. It gives good results when loaded with well dried grain</a:t>
            </a:r>
            <a:endParaRPr lang="en-IN" altLang="en-US" sz="2000" b="1">
              <a:latin typeface="Times New Roman" panose="02020603050405020304" pitchFamily="18" charset="0"/>
              <a:cs typeface="Times New Roman" panose="02020603050405020304" pitchFamily="18" charset="0"/>
            </a:endParaRPr>
          </a:p>
          <a:p>
            <a:pPr eaLnBrk="1" hangingPunct="1"/>
            <a:endParaRPr lang="en-IN" altLang="en-US" sz="1600"/>
          </a:p>
        </p:txBody>
      </p:sp>
      <p:sp>
        <p:nvSpPr>
          <p:cNvPr id="60423" name="Content Placeholder 6">
            <a:extLst>
              <a:ext uri="{FF2B5EF4-FFF2-40B4-BE49-F238E27FC236}">
                <a16:creationId xmlns:a16="http://schemas.microsoft.com/office/drawing/2014/main" xmlns="" id="{B142C002-3A7E-4564-B4DC-0ED46251C011}"/>
              </a:ext>
            </a:extLst>
          </p:cNvPr>
          <p:cNvSpPr>
            <a:spLocks noGrp="1"/>
          </p:cNvSpPr>
          <p:nvPr>
            <p:ph sz="half" idx="4"/>
          </p:nvPr>
        </p:nvSpPr>
        <p:spPr/>
        <p:txBody>
          <a:bodyPr/>
          <a:lstStyle/>
          <a:p>
            <a:endParaRPr lang="en-IN" altLang="en-US"/>
          </a:p>
        </p:txBody>
      </p:sp>
      <p:pic>
        <p:nvPicPr>
          <p:cNvPr id="60424" name="Picture 7" descr="http://www.fao.org/docrep/t1838e/T1838E1W.GIF">
            <a:extLst>
              <a:ext uri="{FF2B5EF4-FFF2-40B4-BE49-F238E27FC236}">
                <a16:creationId xmlns:a16="http://schemas.microsoft.com/office/drawing/2014/main" xmlns="" id="{F2F802C2-7993-4817-B91E-9906DEEF4DB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96063" y="2357439"/>
            <a:ext cx="3643312" cy="321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060941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9D780C12-5053-407E-A9A5-9A54F8BC87B3}"/>
              </a:ext>
            </a:extLst>
          </p:cNvPr>
          <p:cNvSpPr>
            <a:spLocks noGrp="1"/>
          </p:cNvSpPr>
          <p:nvPr>
            <p:ph sz="quarter" idx="1"/>
          </p:nvPr>
        </p:nvSpPr>
        <p:spPr>
          <a:xfrm>
            <a:off x="1981200" y="1600200"/>
            <a:ext cx="8472488" cy="5043488"/>
          </a:xfrm>
        </p:spPr>
        <p:txBody>
          <a:bodyPr>
            <a:normAutofit fontScale="92500"/>
          </a:bodyPr>
          <a:lstStyle/>
          <a:p>
            <a:pPr marL="274320" indent="-274320" algn="just">
              <a:lnSpc>
                <a:spcPct val="150000"/>
              </a:lnSpc>
              <a:spcBef>
                <a:spcPts val="580"/>
              </a:spcBef>
              <a:buFont typeface="Wingdings 2"/>
              <a:buChar char=""/>
              <a:defRPr/>
            </a:pPr>
            <a:r>
              <a:rPr lang="en-IN" sz="2200" dirty="0">
                <a:latin typeface="Times New Roman" pitchFamily="18" charset="0"/>
                <a:cs typeface="Times New Roman" pitchFamily="18" charset="0"/>
              </a:rPr>
              <a:t>This is a room like structure ( 3.95 x 3.15 x 2.60 m), a modification of </a:t>
            </a:r>
            <a:r>
              <a:rPr lang="en-IN" sz="2200" dirty="0" err="1">
                <a:latin typeface="Times New Roman" pitchFamily="18" charset="0"/>
                <a:cs typeface="Times New Roman" pitchFamily="18" charset="0"/>
              </a:rPr>
              <a:t>Pusa</a:t>
            </a:r>
            <a:r>
              <a:rPr lang="en-IN" sz="2200" dirty="0">
                <a:latin typeface="Times New Roman" pitchFamily="18" charset="0"/>
                <a:cs typeface="Times New Roman" pitchFamily="18" charset="0"/>
              </a:rPr>
              <a:t> bin to provide large storage </a:t>
            </a:r>
            <a:r>
              <a:rPr lang="en-IN" sz="2200" b="1" dirty="0">
                <a:latin typeface="Times New Roman" pitchFamily="18" charset="0"/>
                <a:cs typeface="Times New Roman" pitchFamily="18" charset="0"/>
              </a:rPr>
              <a:t>capacity of 24 tonnes </a:t>
            </a:r>
            <a:r>
              <a:rPr lang="en-IN" sz="2200" dirty="0">
                <a:latin typeface="Times New Roman" pitchFamily="18" charset="0"/>
                <a:cs typeface="Times New Roman" pitchFamily="18" charset="0"/>
              </a:rPr>
              <a:t>on a platform of 3.73 m x 2.93 m x 0.07 m is made with </a:t>
            </a:r>
            <a:r>
              <a:rPr lang="en-IN" sz="2200" dirty="0" err="1">
                <a:latin typeface="Times New Roman" pitchFamily="18" charset="0"/>
                <a:cs typeface="Times New Roman" pitchFamily="18" charset="0"/>
              </a:rPr>
              <a:t>unburnt</a:t>
            </a:r>
            <a:r>
              <a:rPr lang="en-IN" sz="2200" dirty="0">
                <a:latin typeface="Times New Roman" pitchFamily="18" charset="0"/>
                <a:cs typeface="Times New Roman" pitchFamily="18" charset="0"/>
              </a:rPr>
              <a:t> bricks on a concrete floor (except 22 cm of outer sides with burnt bricks).</a:t>
            </a:r>
          </a:p>
          <a:p>
            <a:pPr marL="274320" indent="-274320" algn="just">
              <a:lnSpc>
                <a:spcPct val="150000"/>
              </a:lnSpc>
              <a:spcBef>
                <a:spcPts val="580"/>
              </a:spcBef>
              <a:buFont typeface="Wingdings 2"/>
              <a:buChar char=""/>
              <a:defRPr/>
            </a:pPr>
            <a:r>
              <a:rPr lang="en-IN" sz="2200" dirty="0">
                <a:latin typeface="Times New Roman" pitchFamily="18" charset="0"/>
                <a:cs typeface="Times New Roman" pitchFamily="18" charset="0"/>
              </a:rPr>
              <a:t>A polyethylene sheet is placed on this platform and another platform of similar dimension is made with </a:t>
            </a:r>
            <a:r>
              <a:rPr lang="en-IN" sz="2200" dirty="0" err="1">
                <a:latin typeface="Times New Roman" pitchFamily="18" charset="0"/>
                <a:cs typeface="Times New Roman" pitchFamily="18" charset="0"/>
              </a:rPr>
              <a:t>unburnt</a:t>
            </a:r>
            <a:r>
              <a:rPr lang="en-IN" sz="2200" dirty="0">
                <a:latin typeface="Times New Roman" pitchFamily="18" charset="0"/>
                <a:cs typeface="Times New Roman" pitchFamily="18" charset="0"/>
              </a:rPr>
              <a:t> bricks.</a:t>
            </a:r>
          </a:p>
          <a:p>
            <a:pPr marL="274320" indent="-274320" algn="just">
              <a:lnSpc>
                <a:spcPct val="150000"/>
              </a:lnSpc>
              <a:spcBef>
                <a:spcPts val="580"/>
              </a:spcBef>
              <a:buFont typeface="Wingdings 2"/>
              <a:buChar char=""/>
              <a:defRPr/>
            </a:pPr>
            <a:r>
              <a:rPr lang="en-IN" sz="2200" dirty="0">
                <a:latin typeface="Times New Roman" pitchFamily="18" charset="0"/>
                <a:cs typeface="Times New Roman" pitchFamily="18" charset="0"/>
              </a:rPr>
              <a:t>The 22 cm thick inner walls are constructed </a:t>
            </a:r>
            <a:r>
              <a:rPr lang="en-IN" sz="2200" dirty="0" err="1">
                <a:latin typeface="Times New Roman" pitchFamily="18" charset="0"/>
                <a:cs typeface="Times New Roman" pitchFamily="18" charset="0"/>
              </a:rPr>
              <a:t>upto</a:t>
            </a:r>
            <a:r>
              <a:rPr lang="en-IN" sz="2200" dirty="0">
                <a:latin typeface="Times New Roman" pitchFamily="18" charset="0"/>
                <a:cs typeface="Times New Roman" pitchFamily="18" charset="0"/>
              </a:rPr>
              <a:t> 2.6 m height. A wooden frame of 1.89m x 1.06 m for door is fixed in the front side of 3.95 m wall.</a:t>
            </a:r>
          </a:p>
          <a:p>
            <a:pPr marL="274320" indent="-274320" algn="just">
              <a:lnSpc>
                <a:spcPct val="150000"/>
              </a:lnSpc>
              <a:spcBef>
                <a:spcPts val="580"/>
              </a:spcBef>
              <a:buFont typeface="Wingdings 2"/>
              <a:buChar char=""/>
              <a:defRPr/>
            </a:pPr>
            <a:r>
              <a:rPr lang="en-IN" sz="2200" dirty="0">
                <a:latin typeface="Times New Roman" pitchFamily="18" charset="0"/>
                <a:cs typeface="Times New Roman" pitchFamily="18" charset="0"/>
              </a:rPr>
              <a:t>The roof can be made by wooden beam placed at 15 cm distance and covered with </a:t>
            </a:r>
            <a:r>
              <a:rPr lang="en-IN" sz="2200" dirty="0" err="1">
                <a:latin typeface="Times New Roman" pitchFamily="18" charset="0"/>
                <a:cs typeface="Times New Roman" pitchFamily="18" charset="0"/>
              </a:rPr>
              <a:t>unburnt</a:t>
            </a:r>
            <a:r>
              <a:rPr lang="en-IN" sz="2200" dirty="0">
                <a:latin typeface="Times New Roman" pitchFamily="18" charset="0"/>
                <a:cs typeface="Times New Roman" pitchFamily="18" charset="0"/>
              </a:rPr>
              <a:t> bricks.</a:t>
            </a:r>
          </a:p>
          <a:p>
            <a:pPr marL="274320" indent="-274320">
              <a:spcBef>
                <a:spcPts val="580"/>
              </a:spcBef>
              <a:buFont typeface="Wingdings 2"/>
              <a:buChar char=""/>
              <a:defRPr/>
            </a:pPr>
            <a:endParaRPr lang="en-IN" dirty="0"/>
          </a:p>
        </p:txBody>
      </p:sp>
    </p:spTree>
    <p:extLst>
      <p:ext uri="{BB962C8B-B14F-4D97-AF65-F5344CB8AC3E}">
        <p14:creationId xmlns:p14="http://schemas.microsoft.com/office/powerpoint/2010/main" val="412477276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Ion</Template>
  <TotalTime>17</TotalTime>
  <Words>1591</Words>
  <Application>Microsoft Office PowerPoint</Application>
  <PresentationFormat>Widescreen</PresentationFormat>
  <Paragraphs>84</Paragraphs>
  <Slides>21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21</vt:i4>
      </vt:variant>
    </vt:vector>
  </HeadingPairs>
  <TitlesOfParts>
    <vt:vector size="30" baseType="lpstr">
      <vt:lpstr>Arial</vt:lpstr>
      <vt:lpstr>Arial Rounded MT Bold</vt:lpstr>
      <vt:lpstr>Calibri</vt:lpstr>
      <vt:lpstr>Calibri Light</vt:lpstr>
      <vt:lpstr>Symbol</vt:lpstr>
      <vt:lpstr>Times New Roman</vt:lpstr>
      <vt:lpstr>Tw Cen MT Condensed Extra Bold</vt:lpstr>
      <vt:lpstr>Wingdings 2</vt:lpstr>
      <vt:lpstr>Office Theme</vt:lpstr>
      <vt:lpstr>MEDIUM OF DIFFERENT STRUCTURES FOR SEED STORAGE</vt:lpstr>
      <vt:lpstr>IMPROVED  RURAL - LEVEL  STORAGE STRUCTURES</vt:lpstr>
      <vt:lpstr>      BITUMEN/ COAL TAR DRUM    1. Bitumen/ coal tar drum</vt:lpstr>
      <vt:lpstr>        HAPUR BIN/ KOTHIS       2. Hapur bin/ Kothis </vt:lpstr>
      <vt:lpstr>UDAIPUR BIN 3. Udaipur bin</vt:lpstr>
      <vt:lpstr>PowerPoint Presentation</vt:lpstr>
      <vt:lpstr>BAMBOO BIN 6. Baked clay bin</vt:lpstr>
      <vt:lpstr>     PUSA BIN (IARI)    8.The Pusa binP</vt:lpstr>
      <vt:lpstr>PowerPoint Presentation</vt:lpstr>
      <vt:lpstr> PUSA KOTHAR 10. Pusa Kothar</vt:lpstr>
      <vt:lpstr> 11. Metal bins</vt:lpstr>
      <vt:lpstr>   ALTERNATIVE STORAGE TECHNOLOGY AT FARM/VILLAGE LEVEL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Conclusion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DIFFERENT STRUCTURES FOR SEED STORAGE</dc:title>
  <dc:creator>Durga.Asus</dc:creator>
  <cp:lastModifiedBy>Durga.Asus</cp:lastModifiedBy>
  <cp:revision>10</cp:revision>
  <dcterms:created xsi:type="dcterms:W3CDTF">2021-05-23T17:27:27Z</dcterms:created>
  <dcterms:modified xsi:type="dcterms:W3CDTF">2021-05-25T04:04:58Z</dcterms:modified>
</cp:coreProperties>
</file>