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8" r:id="rId6"/>
    <p:sldId id="262" r:id="rId7"/>
    <p:sldId id="259"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0D9A85-44C9-4E3A-A833-B6B0FEF8C2AA}"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0D9A85-44C9-4E3A-A833-B6B0FEF8C2AA}"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0D9A85-44C9-4E3A-A833-B6B0FEF8C2AA}"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0D9A85-44C9-4E3A-A833-B6B0FEF8C2AA}"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0D9A85-44C9-4E3A-A833-B6B0FEF8C2AA}"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0D9A85-44C9-4E3A-A833-B6B0FEF8C2AA}" type="datetimeFigureOut">
              <a:rPr lang="en-US" smtClean="0"/>
              <a:pPr/>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0D9A85-44C9-4E3A-A833-B6B0FEF8C2AA}" type="datetimeFigureOut">
              <a:rPr lang="en-US" smtClean="0"/>
              <a:pPr/>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0D9A85-44C9-4E3A-A833-B6B0FEF8C2AA}" type="datetimeFigureOut">
              <a:rPr lang="en-US" smtClean="0"/>
              <a:pPr/>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0D9A85-44C9-4E3A-A833-B6B0FEF8C2AA}" type="datetimeFigureOut">
              <a:rPr lang="en-US" smtClean="0"/>
              <a:pPr/>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0D9A85-44C9-4E3A-A833-B6B0FEF8C2AA}" type="datetimeFigureOut">
              <a:rPr lang="en-US" smtClean="0"/>
              <a:pPr/>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0D9A85-44C9-4E3A-A833-B6B0FEF8C2AA}" type="datetimeFigureOut">
              <a:rPr lang="en-US" smtClean="0"/>
              <a:pPr/>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B9DA17-C04E-4EC4-A35E-47E5569C7E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0D9A85-44C9-4E3A-A833-B6B0FEF8C2AA}" type="datetimeFigureOut">
              <a:rPr lang="en-US" smtClean="0"/>
              <a:pPr/>
              <a:t>2/23/2021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B9DA17-C04E-4EC4-A35E-47E5569C7E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928669"/>
          </a:xfrm>
        </p:spPr>
        <p:style>
          <a:lnRef idx="3">
            <a:schemeClr val="lt1"/>
          </a:lnRef>
          <a:fillRef idx="1">
            <a:schemeClr val="accent1"/>
          </a:fillRef>
          <a:effectRef idx="1">
            <a:schemeClr val="accent1"/>
          </a:effectRef>
          <a:fontRef idx="minor">
            <a:schemeClr val="lt1"/>
          </a:fontRef>
        </p:style>
        <p:txBody>
          <a:bodyPr>
            <a:normAutofit/>
          </a:bodyPr>
          <a:lstStyle/>
          <a:p>
            <a:r>
              <a:rPr lang="en-US" sz="3600" b="1" dirty="0">
                <a:latin typeface="Times New Roman" pitchFamily="18" charset="0"/>
                <a:cs typeface="Times New Roman" pitchFamily="18" charset="0"/>
              </a:rPr>
              <a:t>Artificial seed / synthetic seed production</a:t>
            </a:r>
            <a:endParaRPr lang="en-US" sz="3600" dirty="0">
              <a:latin typeface="Times New Roman" pitchFamily="18" charset="0"/>
              <a:cs typeface="Times New Roman" pitchFamily="18" charset="0"/>
            </a:endParaRPr>
          </a:p>
        </p:txBody>
      </p:sp>
      <p:sp>
        <p:nvSpPr>
          <p:cNvPr id="3" name="Subtitle 2"/>
          <p:cNvSpPr>
            <a:spLocks noGrp="1"/>
          </p:cNvSpPr>
          <p:nvPr>
            <p:ph type="subTitle" idx="1"/>
          </p:nvPr>
        </p:nvSpPr>
        <p:spPr>
          <a:xfrm>
            <a:off x="0" y="1071546"/>
            <a:ext cx="9144000" cy="5786454"/>
          </a:xfrm>
        </p:spPr>
        <p:style>
          <a:lnRef idx="2">
            <a:schemeClr val="accent1"/>
          </a:lnRef>
          <a:fillRef idx="1">
            <a:schemeClr val="lt1"/>
          </a:fillRef>
          <a:effectRef idx="0">
            <a:schemeClr val="accent1"/>
          </a:effectRef>
          <a:fontRef idx="minor">
            <a:schemeClr val="dk1"/>
          </a:fontRef>
        </p:style>
        <p:txBody>
          <a:bodyPr>
            <a:normAutofit fontScale="62500" lnSpcReduction="20000"/>
          </a:bodyPr>
          <a:lstStyle/>
          <a:p>
            <a:pPr algn="just">
              <a:lnSpc>
                <a:spcPct val="170000"/>
              </a:lnSpc>
            </a:pPr>
            <a:r>
              <a:rPr lang="en-US" sz="3800" dirty="0">
                <a:solidFill>
                  <a:schemeClr val="tx1"/>
                </a:solidFill>
                <a:latin typeface="Times New Roman" pitchFamily="18" charset="0"/>
                <a:cs typeface="Times New Roman" pitchFamily="18" charset="0"/>
              </a:rPr>
              <a:t>Large scale production of somatic embryos and their encapsulation is referred to as Artificial or synthetic seed production. It is an alternative to traditional micro propagation for production and delivery of cloned plantlets. Artificial or synthetic seed is a bead of gel containing somatic embryo or shoot bud and the nutrients, growth regulators. Pesticides, antibiotics etc needed for the development of a complete plantlet from the enclosed </a:t>
            </a:r>
            <a:r>
              <a:rPr lang="en-US" sz="3800" dirty="0" smtClean="0">
                <a:solidFill>
                  <a:schemeClr val="tx1"/>
                </a:solidFill>
                <a:latin typeface="Times New Roman" pitchFamily="18" charset="0"/>
                <a:cs typeface="Times New Roman" pitchFamily="18" charset="0"/>
              </a:rPr>
              <a:t>somatic embryos </a:t>
            </a:r>
            <a:r>
              <a:rPr lang="en-US" sz="3800" dirty="0">
                <a:solidFill>
                  <a:schemeClr val="tx1"/>
                </a:solidFill>
                <a:latin typeface="Times New Roman" pitchFamily="18" charset="0"/>
                <a:cs typeface="Times New Roman" pitchFamily="18" charset="0"/>
              </a:rPr>
              <a:t>or shoot bud.</a:t>
            </a:r>
          </a:p>
          <a:p>
            <a:pPr algn="just"/>
            <a:r>
              <a:rPr lang="en-US" sz="3800" dirty="0">
                <a:solidFill>
                  <a:schemeClr val="tx1"/>
                </a:solidFill>
                <a:latin typeface="Times New Roman" pitchFamily="18" charset="0"/>
                <a:cs typeface="Times New Roman" pitchFamily="18" charset="0"/>
              </a:rPr>
              <a:t> </a:t>
            </a:r>
          </a:p>
          <a:p>
            <a:pPr algn="just"/>
            <a:r>
              <a:rPr lang="en-US" sz="3800" dirty="0">
                <a:solidFill>
                  <a:schemeClr val="tx1"/>
                </a:solidFill>
                <a:latin typeface="Times New Roman" pitchFamily="18" charset="0"/>
                <a:cs typeface="Times New Roman" pitchFamily="18" charset="0"/>
              </a:rPr>
              <a:t>Artificial seeds may be produced by one of the two following </a:t>
            </a:r>
            <a:r>
              <a:rPr lang="en-US" sz="3800" dirty="0" smtClean="0">
                <a:solidFill>
                  <a:schemeClr val="tx1"/>
                </a:solidFill>
                <a:latin typeface="Times New Roman" pitchFamily="18" charset="0"/>
                <a:cs typeface="Times New Roman" pitchFamily="18" charset="0"/>
              </a:rPr>
              <a:t>ways: </a:t>
            </a:r>
            <a:endParaRPr lang="en-US" sz="3800" dirty="0">
              <a:solidFill>
                <a:schemeClr val="tx1"/>
              </a:solidFill>
              <a:latin typeface="Times New Roman" pitchFamily="18" charset="0"/>
              <a:cs typeface="Times New Roman" pitchFamily="18" charset="0"/>
            </a:endParaRPr>
          </a:p>
          <a:p>
            <a:pPr marL="742950" lvl="0" indent="-742950" algn="just">
              <a:buFont typeface="+mj-lt"/>
              <a:buAutoNum type="alphaUcPeriod"/>
            </a:pPr>
            <a:r>
              <a:rPr lang="en-US" sz="3800" dirty="0" err="1">
                <a:solidFill>
                  <a:schemeClr val="tx1"/>
                </a:solidFill>
                <a:latin typeface="Times New Roman" pitchFamily="18" charset="0"/>
                <a:cs typeface="Times New Roman" pitchFamily="18" charset="0"/>
              </a:rPr>
              <a:t>Dessicated</a:t>
            </a:r>
            <a:r>
              <a:rPr lang="en-US" sz="3800" dirty="0">
                <a:solidFill>
                  <a:schemeClr val="tx1"/>
                </a:solidFill>
                <a:latin typeface="Times New Roman" pitchFamily="18" charset="0"/>
                <a:cs typeface="Times New Roman" pitchFamily="18" charset="0"/>
              </a:rPr>
              <a:t> </a:t>
            </a:r>
          </a:p>
          <a:p>
            <a:pPr marL="742950" lvl="0" indent="-742950" algn="just">
              <a:buFont typeface="+mj-lt"/>
              <a:buAutoNum type="alphaUcPeriod"/>
            </a:pPr>
            <a:r>
              <a:rPr lang="en-US" sz="3800" dirty="0">
                <a:solidFill>
                  <a:schemeClr val="tx1"/>
                </a:solidFill>
                <a:latin typeface="Times New Roman" pitchFamily="18" charset="0"/>
                <a:cs typeface="Times New Roman" pitchFamily="18" charset="0"/>
              </a:rPr>
              <a:t>Hydrated systems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518552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the </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desiccated system</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somatic embryos are first hardened to withstand </a:t>
            </a:r>
            <a:r>
              <a:rPr kumimoji="0" lang="en-US"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dessication</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then are encapsulated in a suitable coating material to yield desiccated artificial seeds. Somatic embryo may be hardened either by treating or coating mature somatic embryos with a suitable polymer followed by drying or treating them with ABA during their maturation phase. ABA treatment also improves germination of somatic embryos</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4089"/>
            <a:ext cx="9144000" cy="556594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eaLnBrk="0" fontAlgn="base" hangingPunct="0">
              <a:lnSpc>
                <a:spcPct val="150000"/>
              </a:lnSpc>
              <a:spcBef>
                <a:spcPct val="0"/>
              </a:spcBef>
              <a:spcAft>
                <a:spcPct val="0"/>
              </a:spcAft>
            </a:pPr>
            <a:r>
              <a:rPr lang="en-US" sz="2400" dirty="0" smtClean="0">
                <a:latin typeface="Times New Roman" pitchFamily="18" charset="0"/>
                <a:ea typeface="Calibri" pitchFamily="34" charset="0"/>
                <a:cs typeface="Times New Roman" pitchFamily="18" charset="0"/>
              </a:rPr>
              <a:t>In the </a:t>
            </a:r>
            <a:r>
              <a:rPr lang="en-US" sz="2400" b="1" dirty="0" smtClean="0">
                <a:latin typeface="Times New Roman" pitchFamily="18" charset="0"/>
                <a:ea typeface="Calibri" pitchFamily="34" charset="0"/>
                <a:cs typeface="Times New Roman" pitchFamily="18" charset="0"/>
              </a:rPr>
              <a:t>hydrated systems</a:t>
            </a:r>
            <a:r>
              <a:rPr lang="en-US" sz="2400" dirty="0" smtClean="0">
                <a:latin typeface="Times New Roman" pitchFamily="18" charset="0"/>
                <a:ea typeface="Calibri" pitchFamily="34" charset="0"/>
                <a:cs typeface="Times New Roman" pitchFamily="18" charset="0"/>
              </a:rPr>
              <a:t>, somatic embryos are enclosed in gels which remain hydrated. Of the many gels evaluated “calcium alginate is the most suitable.</a:t>
            </a:r>
            <a:endParaRPr lang="en-US" sz="2400"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en-US" sz="2400" dirty="0" smtClean="0">
                <a:latin typeface="Times New Roman" pitchFamily="18" charset="0"/>
                <a:ea typeface="Calibri" pitchFamily="34" charset="0"/>
                <a:cs typeface="Times New Roman" pitchFamily="18" charset="0"/>
              </a:rPr>
              <a:t>Artificial </a:t>
            </a:r>
            <a:r>
              <a:rPr lang="en-US" sz="2400" dirty="0" smtClean="0">
                <a:latin typeface="Times New Roman" pitchFamily="18" charset="0"/>
                <a:ea typeface="Calibri" pitchFamily="34" charset="0"/>
                <a:cs typeface="Times New Roman" pitchFamily="18" charset="0"/>
              </a:rPr>
              <a:t>seeds can be made easily as follows. A 2% solution of Sodium alginate is filled in a burette and allowed to drip drop by drop into a 100 </a:t>
            </a:r>
            <a:r>
              <a:rPr lang="en-US" sz="2400" dirty="0" err="1" smtClean="0">
                <a:latin typeface="Times New Roman" pitchFamily="18" charset="0"/>
                <a:ea typeface="Calibri" pitchFamily="34" charset="0"/>
                <a:cs typeface="Times New Roman" pitchFamily="18" charset="0"/>
              </a:rPr>
              <a:t>millimolar</a:t>
            </a:r>
            <a:r>
              <a:rPr lang="en-US" sz="2400" dirty="0" smtClean="0">
                <a:latin typeface="Times New Roman" pitchFamily="18" charset="0"/>
                <a:ea typeface="Calibri" pitchFamily="34" charset="0"/>
                <a:cs typeface="Times New Roman" pitchFamily="18" charset="0"/>
              </a:rPr>
              <a:t> Cacl2 solution. As the sodium alginate bead or drop forms at the tip of the burette, a somatic embryo is inserted into it with the help of a spatula before the drop falls into the Cacl2 solution. The beads become hardened as calcium alginate is formed. After about 20-30 min the artificial seeds are removed, washed with water and used for planting. </a:t>
            </a:r>
            <a:endParaRPr lang="en-US" sz="24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001156" cy="461664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en-US" sz="2800" dirty="0" smtClean="0">
                <a:latin typeface="Times New Roman" pitchFamily="18" charset="0"/>
                <a:ea typeface="Calibri" pitchFamily="34" charset="0"/>
                <a:cs typeface="Times New Roman" pitchFamily="18" charset="0"/>
              </a:rPr>
              <a:t>Hydrated seeds are sticky and difficult to handle on a large scale, dry rapidly in the open air and they have to be planted soon after they are produced. These problems can be resolved by providing a waxy coating over the beads. Alternatively, a </a:t>
            </a:r>
            <a:r>
              <a:rPr lang="en-US" sz="2800" dirty="0" err="1" smtClean="0">
                <a:latin typeface="Times New Roman" pitchFamily="18" charset="0"/>
                <a:ea typeface="Calibri" pitchFamily="34" charset="0"/>
                <a:cs typeface="Times New Roman" pitchFamily="18" charset="0"/>
              </a:rPr>
              <a:t>dessicated</a:t>
            </a:r>
            <a:r>
              <a:rPr lang="en-US" sz="2800" dirty="0" smtClean="0">
                <a:latin typeface="Times New Roman" pitchFamily="18" charset="0"/>
                <a:ea typeface="Calibri" pitchFamily="34" charset="0"/>
                <a:cs typeface="Times New Roman" pitchFamily="18" charset="0"/>
              </a:rPr>
              <a:t> system may be use to produce a synthetic seeds. However it is not possible to store, except at low temperature and for a limited period.</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411480"/>
            <a:ext cx="9144000" cy="453919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Applications</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seed propagation of sterile plants</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High efficiency in multiplication</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Fixation of hybrid </a:t>
            </a:r>
            <a:r>
              <a:rPr kumimoji="0" lang="en-US"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vigour</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eleminate</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need of inbred lines to produce F1 hybrids.</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Elimination of the need of edible seeds or tubers for </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propagation</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26297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lvl="0" algn="just"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5) Multiplication of Genetically engineered individuals, which may be sterile </a:t>
            </a:r>
            <a:r>
              <a:rPr lang="en-US" sz="2800" dirty="0" smtClean="0">
                <a:latin typeface="Times New Roman" pitchFamily="18" charset="0"/>
                <a:ea typeface="Calibri" pitchFamily="34" charset="0"/>
                <a:cs typeface="Times New Roman" pitchFamily="18" charset="0"/>
              </a:rPr>
              <a:t>and unstable </a:t>
            </a:r>
            <a:r>
              <a:rPr lang="en-US" sz="2800" dirty="0" smtClean="0">
                <a:latin typeface="Times New Roman" pitchFamily="18" charset="0"/>
                <a:ea typeface="Calibri" pitchFamily="34" charset="0"/>
                <a:cs typeface="Times New Roman" pitchFamily="18" charset="0"/>
              </a:rPr>
              <a:t>during sexual production</a:t>
            </a:r>
            <a:endParaRPr lang="en-US" sz="2800"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6) production of virus and disease free plants</a:t>
            </a:r>
            <a:endParaRPr lang="en-US" sz="2800"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7) protection of seedlings by </a:t>
            </a:r>
            <a:r>
              <a:rPr lang="en-US" sz="2800" dirty="0" err="1" smtClean="0">
                <a:latin typeface="Times New Roman" pitchFamily="18" charset="0"/>
                <a:ea typeface="Calibri" pitchFamily="34" charset="0"/>
                <a:cs typeface="Times New Roman" pitchFamily="18" charset="0"/>
              </a:rPr>
              <a:t>encorporating</a:t>
            </a:r>
            <a:r>
              <a:rPr lang="en-US" sz="2800" dirty="0" smtClean="0">
                <a:latin typeface="Times New Roman" pitchFamily="18" charset="0"/>
                <a:ea typeface="Calibri" pitchFamily="34" charset="0"/>
                <a:cs typeface="Times New Roman" pitchFamily="18" charset="0"/>
              </a:rPr>
              <a:t> useful chemicals in the encapsulation</a:t>
            </a:r>
            <a:endParaRPr lang="en-US" sz="2800"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material</a:t>
            </a:r>
          </a:p>
          <a:p>
            <a:pPr lvl="0" algn="just"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8) provide the advantages of true seed (case</a:t>
            </a:r>
            <a:r>
              <a:rPr lang="en-US" sz="2800" dirty="0" smtClean="0">
                <a:latin typeface="Times New Roman" pitchFamily="18" charset="0"/>
                <a:cs typeface="Times New Roman" pitchFamily="18" charset="0"/>
              </a:rPr>
              <a:t> of handling and transportation) for vegetative propagation.</a:t>
            </a:r>
            <a:endParaRPr lang="en-US" sz="28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0"/>
            <a:ext cx="9144000" cy="5831853"/>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800" b="1" i="0" u="none" strike="noStrike" cap="none" normalizeH="0" baseline="0" dirty="0" smtClean="0">
                <a:ln>
                  <a:noFill/>
                </a:ln>
                <a:effectLst/>
                <a:latin typeface="Times New Roman" pitchFamily="18" charset="0"/>
                <a:ea typeface="Calibri" pitchFamily="34" charset="0"/>
                <a:cs typeface="Times New Roman" pitchFamily="18" charset="0"/>
              </a:rPr>
              <a:t>Limitations</a:t>
            </a:r>
            <a:endParaRPr kumimoji="0" lang="en-US" sz="28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effectLst/>
                <a:latin typeface="Times New Roman" pitchFamily="18" charset="0"/>
                <a:ea typeface="Calibri" pitchFamily="34" charset="0"/>
                <a:cs typeface="Times New Roman" pitchFamily="18" charset="0"/>
              </a:rPr>
              <a:t>1) Large scale production of high quality somatic embryos is a costly affair</a:t>
            </a:r>
            <a:endParaRPr kumimoji="0" lang="en-US" sz="28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effectLst/>
                <a:latin typeface="Times New Roman" pitchFamily="18" charset="0"/>
                <a:ea typeface="Calibri" pitchFamily="34" charset="0"/>
                <a:cs typeface="Times New Roman" pitchFamily="18" charset="0"/>
              </a:rPr>
              <a:t>2) poor germination of synthetic seeds due to lack of supply of nutrients, sufficient</a:t>
            </a:r>
            <a:endParaRPr kumimoji="0" lang="en-US" sz="28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effectLst/>
                <a:latin typeface="Times New Roman" pitchFamily="18" charset="0"/>
                <a:ea typeface="Calibri" pitchFamily="34" charset="0"/>
                <a:cs typeface="Times New Roman" pitchFamily="18" charset="0"/>
              </a:rPr>
              <a:t>oxygen, microbe invasion and mechanical damage of somatic embryos</a:t>
            </a:r>
            <a:endParaRPr kumimoji="0" lang="en-US" sz="28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effectLst/>
                <a:latin typeface="Times New Roman" pitchFamily="18" charset="0"/>
                <a:ea typeface="Calibri" pitchFamily="34" charset="0"/>
                <a:cs typeface="Times New Roman" pitchFamily="18" charset="0"/>
              </a:rPr>
              <a:t>3) Occurrence of </a:t>
            </a:r>
            <a:r>
              <a:rPr kumimoji="0" lang="en-US" sz="2800" b="0" i="0" u="none" strike="noStrike" cap="none" normalizeH="0" baseline="0" dirty="0" err="1" smtClean="0">
                <a:ln>
                  <a:noFill/>
                </a:ln>
                <a:effectLst/>
                <a:latin typeface="Times New Roman" pitchFamily="18" charset="0"/>
                <a:ea typeface="Calibri" pitchFamily="34" charset="0"/>
                <a:cs typeface="Times New Roman" pitchFamily="18" charset="0"/>
              </a:rPr>
              <a:t>somaclonal</a:t>
            </a:r>
            <a:r>
              <a:rPr kumimoji="0" lang="en-US" sz="2800" b="0" i="0" u="none" strike="noStrike" cap="none" normalizeH="0" baseline="0" dirty="0" smtClean="0">
                <a:ln>
                  <a:noFill/>
                </a:ln>
                <a:effectLst/>
                <a:latin typeface="Times New Roman" pitchFamily="18" charset="0"/>
                <a:ea typeface="Calibri" pitchFamily="34" charset="0"/>
                <a:cs typeface="Times New Roman" pitchFamily="18" charset="0"/>
              </a:rPr>
              <a:t> variation.</a:t>
            </a:r>
            <a:endParaRPr kumimoji="0" lang="en-US" sz="2800"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effectLst/>
                <a:latin typeface="Times New Roman" pitchFamily="18" charset="0"/>
                <a:ea typeface="Calibri" pitchFamily="34" charset="0"/>
                <a:cs typeface="Times New Roman" pitchFamily="18" charset="0"/>
              </a:rPr>
              <a:t>4) Special skills are required to carry out the </a:t>
            </a:r>
            <a:r>
              <a:rPr kumimoji="0" lang="en-US" sz="2800" b="0" i="0" u="none" strike="noStrike" cap="none" normalizeH="0" baseline="0" dirty="0" smtClean="0">
                <a:ln>
                  <a:noFill/>
                </a:ln>
                <a:effectLst/>
                <a:latin typeface="Times New Roman" pitchFamily="18" charset="0"/>
                <a:ea typeface="Calibri" pitchFamily="34" charset="0"/>
                <a:cs typeface="Times New Roman" pitchFamily="18" charset="0"/>
              </a:rPr>
              <a:t>work</a:t>
            </a:r>
            <a:endParaRPr kumimoji="0" lang="en-US" sz="28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90931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lnSpc>
                <a:spcPct val="150000"/>
              </a:lnSpc>
              <a:spcBef>
                <a:spcPct val="0"/>
              </a:spcBef>
              <a:spcAft>
                <a:spcPct val="0"/>
              </a:spcAft>
            </a:pPr>
            <a:r>
              <a:rPr lang="en-US" sz="2800" b="1" dirty="0" smtClean="0">
                <a:latin typeface="Times New Roman" pitchFamily="18" charset="0"/>
                <a:ea typeface="Calibri" pitchFamily="34" charset="0"/>
                <a:cs typeface="Times New Roman" pitchFamily="18" charset="0"/>
              </a:rPr>
              <a:t>Problems</a:t>
            </a:r>
            <a:endParaRPr lang="en-US" sz="2800" dirty="0" smtClean="0">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1. Artificial seeds that are stable for several months requires the procedures for making</a:t>
            </a:r>
            <a:endParaRPr lang="en-US" sz="2800" dirty="0" smtClean="0">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the embryos quiescent</a:t>
            </a:r>
            <a:endParaRPr lang="en-US" sz="2800" dirty="0" smtClean="0">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2. Artificial seeds need to be protected against desiccation</a:t>
            </a:r>
            <a:endParaRPr lang="en-US" sz="2800" dirty="0" smtClean="0">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3. Recovery of plants from </a:t>
            </a:r>
            <a:r>
              <a:rPr lang="en-US" sz="2800" dirty="0" err="1" smtClean="0">
                <a:latin typeface="Times New Roman" pitchFamily="18" charset="0"/>
                <a:ea typeface="Calibri" pitchFamily="34" charset="0"/>
                <a:cs typeface="Times New Roman" pitchFamily="18" charset="0"/>
              </a:rPr>
              <a:t>artificiual</a:t>
            </a:r>
            <a:r>
              <a:rPr lang="en-US" sz="2800" dirty="0" smtClean="0">
                <a:latin typeface="Times New Roman" pitchFamily="18" charset="0"/>
                <a:ea typeface="Calibri" pitchFamily="34" charset="0"/>
                <a:cs typeface="Times New Roman" pitchFamily="18" charset="0"/>
              </a:rPr>
              <a:t> seeds is often very low due to incomplete embryo formation or</a:t>
            </a:r>
            <a:endParaRPr lang="en-US" sz="2800" dirty="0" smtClean="0">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difficulties in creating an artificial endosperm.</a:t>
            </a:r>
            <a:endParaRPr lang="en-US" sz="2800" dirty="0" smtClean="0">
              <a:latin typeface="Times New Roman" pitchFamily="18" charset="0"/>
              <a:cs typeface="Times New Roman" pitchFamily="18" charset="0"/>
            </a:endParaRPr>
          </a:p>
          <a:p>
            <a:pPr lvl="0" eaLnBrk="0" fontAlgn="base" hangingPunct="0">
              <a:lnSpc>
                <a:spcPct val="150000"/>
              </a:lnSpc>
              <a:spcBef>
                <a:spcPct val="0"/>
              </a:spcBef>
              <a:spcAft>
                <a:spcPct val="0"/>
              </a:spcAft>
            </a:pPr>
            <a:r>
              <a:rPr lang="en-US" sz="2800" dirty="0" smtClean="0">
                <a:latin typeface="Times New Roman" pitchFamily="18" charset="0"/>
                <a:ea typeface="Calibri" pitchFamily="34" charset="0"/>
                <a:cs typeface="Times New Roman" pitchFamily="18" charset="0"/>
              </a:rPr>
              <a:t>4. The embryo must be protected against microorganisms</a:t>
            </a:r>
            <a:endParaRPr lang="en-US" sz="2800" dirty="0" smtClean="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581</Words>
  <Application>Microsoft Office PowerPoint</Application>
  <PresentationFormat>On-screen Show (4:3)</PresentationFormat>
  <Paragraphs>33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Artificial seed / synthetic seed production</vt:lpstr>
      <vt:lpstr>Slide 2</vt:lpstr>
      <vt:lpstr>Slide 3</vt:lpstr>
      <vt:lpstr>Slide 4</vt:lpstr>
      <vt:lpstr>Slide 5</vt:lpstr>
      <vt:lpstr>Slide 6</vt:lpstr>
      <vt:lpstr>Slide 7</vt:lpstr>
      <vt:lpstr>Slide 8</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seed / synthetic seed production</dc:title>
  <dc:creator>Hp</dc:creator>
  <cp:lastModifiedBy>Hp</cp:lastModifiedBy>
  <cp:revision>3</cp:revision>
  <dcterms:created xsi:type="dcterms:W3CDTF">2020-12-03T06:34:22Z</dcterms:created>
  <dcterms:modified xsi:type="dcterms:W3CDTF">2021-02-23T09:26:36Z</dcterms:modified>
</cp:coreProperties>
</file>