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7" r:id="rId7"/>
    <p:sldId id="263" r:id="rId8"/>
    <p:sldId id="264" r:id="rId9"/>
    <p:sldId id="262" r:id="rId10"/>
    <p:sldId id="266" r:id="rId11"/>
    <p:sldId id="265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9EB0E-7531-49EF-9D80-394242AFC55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6391-8ED0-4C08-9308-81CE7F3B1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35732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IN" b="1" dirty="0" smtClean="0"/>
              <a:t>Male Sterility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129358" cy="41434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Male sterility: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•Types of male sterility,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•Commercial exploitation,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•Utilization of male sterility in crop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improvement, achievements, limitations.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/>
              <a:t>Cytoplasmic</a:t>
            </a:r>
            <a:r>
              <a:rPr lang="en-US" sz="2800" b="1" dirty="0" smtClean="0"/>
              <a:t> - </a:t>
            </a:r>
            <a:r>
              <a:rPr lang="en-US" sz="2800" b="1" dirty="0" err="1" smtClean="0"/>
              <a:t>genic</a:t>
            </a:r>
            <a:r>
              <a:rPr lang="en-US" sz="2800" b="1" dirty="0" smtClean="0"/>
              <a:t> male sterility: </a:t>
            </a:r>
            <a:r>
              <a:rPr lang="en-US" sz="2800" dirty="0" smtClean="0"/>
              <a:t>Once dominant restorer allele (located in nuclear genome) for pollen fertility of a </a:t>
            </a:r>
            <a:r>
              <a:rPr lang="en-US" sz="2800" dirty="0" err="1" smtClean="0"/>
              <a:t>cytoplasmic</a:t>
            </a:r>
            <a:r>
              <a:rPr lang="en-US" sz="2800" dirty="0" smtClean="0"/>
              <a:t> male sterile line is identified, it is commonly known as </a:t>
            </a:r>
            <a:r>
              <a:rPr lang="en-US" sz="2800" dirty="0" err="1" smtClean="0"/>
              <a:t>cytoplasmic</a:t>
            </a:r>
            <a:r>
              <a:rPr lang="en-US" sz="2800" dirty="0" smtClean="0"/>
              <a:t>- </a:t>
            </a:r>
            <a:r>
              <a:rPr lang="en-US" sz="2800" dirty="0" err="1" smtClean="0"/>
              <a:t>genic</a:t>
            </a:r>
            <a:r>
              <a:rPr lang="en-US" sz="2800" dirty="0" smtClean="0"/>
              <a:t> male sterility (CMS). Hence male sterility in CMS expressed under the presence of sterile </a:t>
            </a:r>
            <a:r>
              <a:rPr lang="en-US" sz="2800" dirty="0" err="1" smtClean="0"/>
              <a:t>mt</a:t>
            </a:r>
            <a:r>
              <a:rPr lang="en-US" sz="2800" dirty="0" smtClean="0"/>
              <a:t> genome located in cytoplasm (S-cytoplasm) and recessive allele of restorer (maintainer allele; r) located in the nuclear genome. This male sterility is conditioned by the interaction of nuclear gene and sterile cytoplasm but neither the genetic factor nor the </a:t>
            </a:r>
            <a:r>
              <a:rPr lang="en-US" sz="2800" dirty="0" err="1" smtClean="0"/>
              <a:t>cytoplasmic</a:t>
            </a:r>
            <a:r>
              <a:rPr lang="en-US" sz="2800" dirty="0" smtClean="0"/>
              <a:t> factor alone can regulate sterility. Fertility restorer gene should be present in homozygous </a:t>
            </a:r>
            <a:r>
              <a:rPr lang="en-US" sz="2800" dirty="0" err="1" smtClean="0"/>
              <a:t>Rf</a:t>
            </a:r>
            <a:r>
              <a:rPr lang="en-US" sz="2800" dirty="0" smtClean="0"/>
              <a:t>/</a:t>
            </a:r>
            <a:r>
              <a:rPr lang="en-US" sz="2800" dirty="0" err="1" smtClean="0"/>
              <a:t>Rf</a:t>
            </a:r>
            <a:r>
              <a:rPr lang="en-US" sz="2800" dirty="0" smtClean="0"/>
              <a:t> state i.e. either S </a:t>
            </a:r>
            <a:r>
              <a:rPr lang="en-US" sz="2800" dirty="0" err="1" smtClean="0"/>
              <a:t>Rf</a:t>
            </a:r>
            <a:r>
              <a:rPr lang="en-US" sz="2800" dirty="0" smtClean="0"/>
              <a:t>/</a:t>
            </a:r>
            <a:r>
              <a:rPr lang="en-US" sz="2800" dirty="0" err="1" smtClean="0"/>
              <a:t>Rf</a:t>
            </a:r>
            <a:r>
              <a:rPr lang="en-US" sz="2800" dirty="0" smtClean="0"/>
              <a:t> or N </a:t>
            </a:r>
            <a:r>
              <a:rPr lang="en-US" sz="2800" dirty="0" err="1" smtClean="0"/>
              <a:t>Rf</a:t>
            </a:r>
            <a:r>
              <a:rPr lang="en-US" sz="2800" dirty="0" smtClean="0"/>
              <a:t>/</a:t>
            </a:r>
            <a:r>
              <a:rPr lang="en-US" sz="2800" dirty="0" err="1" smtClean="0"/>
              <a:t>Rf</a:t>
            </a:r>
            <a:r>
              <a:rPr lang="en-US" sz="2800" dirty="0" smtClean="0"/>
              <a:t> where seed production is important.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n cytoplasm genetic male sterility what are the role of Maintainer &amp;  Restorer line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smtClean="0"/>
              <a:t>Limitations of CGMS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Non availability of CGMS in many crops and their wild relatives.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Need of fertility restorer allele in fruit producing vegetables.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Undesirable </a:t>
            </a:r>
            <a:r>
              <a:rPr lang="en-US" sz="3200" dirty="0" err="1" smtClean="0"/>
              <a:t>pleiotropic</a:t>
            </a:r>
            <a:r>
              <a:rPr lang="en-US" sz="3200" dirty="0" smtClean="0"/>
              <a:t> effect of sterile cytoplasm on horticultural qualities.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Breakdown of male sterility in particular environments.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00372"/>
            <a:ext cx="9144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200" dirty="0" smtClean="0"/>
              <a:t>Self </a:t>
            </a:r>
            <a:r>
              <a:rPr lang="en-US" sz="3200" dirty="0" err="1" smtClean="0"/>
              <a:t>incompatability</a:t>
            </a:r>
            <a:r>
              <a:rPr lang="en-US" sz="3200" dirty="0" smtClean="0"/>
              <a:t> was first reported by </a:t>
            </a:r>
            <a:r>
              <a:rPr lang="en-US" sz="3200" dirty="0" err="1" smtClean="0"/>
              <a:t>Koelreuter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57148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Self-incompatibility (SI) </a:t>
            </a:r>
            <a:r>
              <a:rPr lang="en-US" sz="3200" b="1" dirty="0" smtClean="0"/>
              <a:t>: </a:t>
            </a:r>
            <a:r>
              <a:rPr lang="en-US" sz="3200" dirty="0" smtClean="0"/>
              <a:t>It </a:t>
            </a:r>
            <a:r>
              <a:rPr lang="en-US" sz="3200" dirty="0" smtClean="0"/>
              <a:t>refers to the inability of a plant with functional pollen to set seeds when self pollinated. It is the failure of pollen from a flower to fertilize the same flower or other flowers of the same </a:t>
            </a:r>
            <a:r>
              <a:rPr lang="en-US" sz="3200" dirty="0" smtClean="0"/>
              <a:t>plant.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65864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200" b="1" dirty="0" smtClean="0"/>
              <a:t>Male Sterility: </a:t>
            </a:r>
            <a:r>
              <a:rPr lang="en-US" sz="3200" dirty="0" smtClean="0"/>
              <a:t>refers to the condition in which non functional pollen grains are produced, where female gametes function normally. </a:t>
            </a:r>
          </a:p>
          <a:p>
            <a:pPr algn="just"/>
            <a:r>
              <a:rPr lang="en-US" sz="3200" b="1" dirty="0" smtClean="0"/>
              <a:t>Main Features: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Prevents </a:t>
            </a:r>
            <a:r>
              <a:rPr lang="en-US" sz="2800" dirty="0" err="1" smtClean="0"/>
              <a:t>autogamy</a:t>
            </a:r>
            <a:r>
              <a:rPr lang="en-US" sz="2800" dirty="0" smtClean="0"/>
              <a:t> and permits </a:t>
            </a:r>
            <a:r>
              <a:rPr lang="en-US" sz="2800" dirty="0" err="1" smtClean="0"/>
              <a:t>allogamy</a:t>
            </a:r>
            <a:r>
              <a:rPr lang="en-US" sz="2800" dirty="0" smtClean="0"/>
              <a:t>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Leads to </a:t>
            </a:r>
            <a:r>
              <a:rPr lang="en-US" sz="2800" dirty="0" err="1" smtClean="0"/>
              <a:t>heterozygosity</a:t>
            </a:r>
            <a:r>
              <a:rPr lang="en-US" sz="2800" dirty="0" smtClean="0"/>
              <a:t>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Results from the action of nuclear genes or </a:t>
            </a:r>
            <a:r>
              <a:rPr lang="en-US" sz="2800" dirty="0" err="1" smtClean="0"/>
              <a:t>cytoplasmic</a:t>
            </a:r>
            <a:r>
              <a:rPr lang="en-US" sz="2800" dirty="0" smtClean="0"/>
              <a:t> genes or both.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Caused due to pollen or anther abortion.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In nature, occurs during spontaneous mutations.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Can be induced artificially.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5728"/>
            <a:ext cx="8858280" cy="4992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smtClean="0"/>
              <a:t>Types of male sterility: 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• GENETIC MALE STERILITY 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• CYTOPLASMIC MALE STERILITY 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• CYTOPLASMIC GENETIC MALE STERILITY 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• TRASGENIC MALE STERILITY 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• CHEMICALLY INDUCED MALE STERILITY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1736" y="214290"/>
            <a:ext cx="4572032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/>
              <a:t>Genetic Male Sterility (GMS)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0" y="785794"/>
            <a:ext cx="8929718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GMS also called as nuclear male sterility.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Ordinarily governed by single recessive gene </a:t>
            </a:r>
            <a:r>
              <a:rPr lang="en-US" sz="2800" dirty="0" err="1" smtClean="0"/>
              <a:t>ms.</a:t>
            </a:r>
            <a:r>
              <a:rPr lang="en-US" sz="2800" dirty="0" smtClean="0"/>
              <a:t>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Some dominant gene governing male sterility. e.g. in safflower.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GMS occurs widely in plant and in given plant species, several different ms gene act </a:t>
            </a:r>
            <a:r>
              <a:rPr lang="en-US" sz="2800" dirty="0" err="1" smtClean="0"/>
              <a:t>monogenically</a:t>
            </a:r>
            <a:r>
              <a:rPr lang="en-US" sz="2800" dirty="0" smtClean="0"/>
              <a:t> to produced male sterility.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png;base64,iVBORw0KGgoAAAANSUhEUgAAAJAAAABsCAYAAACFFjvaAAAgAElEQVR4Xux9B3Rd1ZX295p6b7ZkybLkIrn3jo2NbbCxwaZ3yKRMEkIg9JIyPwmZMJNMAgQcIISUP4Vk6MWmg21ccK+qltV773r9X98+9zwdPWRIZmatrH/CZRlJ79177in77P3temzBYDAI46qtrcWuXbvQ39+PsK/M2z7zd4d3CAX7/oS4rgacmXMREAwi/9jr6Eseh+Kl1yOxrRIudz96UnPhiYpHeu1x9CeOgS8iBg6fGy7PAII2O4ZikjHl4PPyXG3BuXB6hxDfWYe+xEwMxaUgtqsJAYcL0X2tGIjPwFB8GlxDfUhsPSOfd2Xkw+UeGNFmT0oOYLMhrrMBUf0d6E0dD3dMEiL7O4fbjk8LjTGt7gTGF72LuinnwhMVh/HF76M7LQ9dYybJmJryFqF5wnwEnBFwugekTQQD0teBxLGI66hDf9JYuGNTENPdhNiuRgzFpaI3JRtZ5XsQ31mLsgVXyFyx793pefBHRIfeHznQhfi2avgiY+S9nLu849tQM3UNOjILRzzHh6L72mD3+2SMfF/n2AJMPPoq2rJnomX8HMR31I36nrMtqo1zFReHVatWITMzc8RtNk1AdXV1uO222/Dhhx9i7dq1SExM/Ewi+bQbIgJeXNh2EBFBL5ojkmALAunebnhsTlRGj0HBQD0GHJGICnjwTspcrO44jrKYcYgNDGFGXzWaIpKR6enEkfh8zOqrQq8jCsfi8rG4pxTdzlgk+vqxM2kGFvaUISLow5A9AjF+N7anzsfS7hI4EEC8bxDVURnw2h0j2vwgeSaiAl4s6ClHuysBCb5+fJxYIM/ptt9LmYMW6XcQ53Uegw1BvJc8B0GbDTP6qjC1vxZV0WMwp/cMqqIy8FHSdAw6IpEz1IK1HUfl2XRPt/RryO6CHUF8nFCAc7qL0OGMw1hPJz5Ino0MT5f8Xh+Ziun91ehzRMNvs8uceOwuxPiHsKHtIPqc0TLm4pgcaWtRTxmKY7LR74zG1P6a0HMnY3OxpuMofHYnSmKykT/YhPdSZmNZV7HMryvox4z+qk+857MWu6OjA++//z7Wr1+PRx99FOnp6fKIEBCJZ/Xq1bj22mtx9913C7X9dy9/fw9q//UrcGVkY6iqWJqLmjAV3pY6ZH3z39H51p/Qd3gHAkMDyHngKTQ9/S9IPHcLfJ0tGCg9gnHf+ilqH/4aEs+5CL3730Hc3JWA3YGO13+D5AuuQdeHLyFh2YXoP7YLiSs2Iyp/Ghoevw85926Ft60J3TteQt+RnYidswKRWRNGtrlyM/qP74YrPRtjbrwHgYE+dH3wAjre+F2o7aRVlyLt0q8i6Pej7qe3whEdh8ybfwSb3Y7Ot/+E9td+jaxv/AgNWx9A5j8/iNgZS2SMHFPTr3+InPufQvOvfoCovGmImbYQzb/7N2Tf+Sj6T+yT8QyUHELWNx6Gp7kGA6f2I+j3wR4Rhaj86ej+8CVk37MV0ZNmwtfVhtoffVV+xs1bieT11wt3q/uP25B1y7+h9Y8/hc0VEXou9dKvof2lp5F971YEvR40PH4vxt32EzT/+odIWL4JvR+/PeJ+/Z6/Zr27u7vx0EMPYfv27fjggw+EiISAzj//fJx77rn49re//de081fdowmIC9j59nMgG0xae6UsqjMpDfbIaJlYLtq4Ox5B09PfCxHQYMUpjLv1xzJxCcsvRO/+d4WAbJHR6HjtWaRd+U24q0oQM3UB2l56CklrrkBkzmSZrDFfeADNz/4AKRtvwmDFScDvQ0RmLka0ueIiDJYckonMuPFe9O57C77OVnTveDnUdty8cxE7c6mMte3FJ9H17l+Qfe8v4EzJQP3Pbpf+Z1x7B2p/fMsnCIjEknPfL9D0zPcRXTAX0ZNmo/l3PxJCJ6FmXHcnWv/8GNIu+zo8TdUYKDog73HExCNu/mq4604j5cIb4UodC39fN/qO7kLQPYSuD18UIsu48R7U/eRWmaPW5x6FPTo29Fx0/gy0/PlRjH/gafi6O0YS0DkXoe/g+yPu1+/5qxbVuunee+9FRUUFnn/+ediKi4uD5D7V1dWIiIj4W9r51Hs1ASWu3IyefW8BdjviF65F985XEFMwD53vPAdXaiYCg30Yd+ejaPndv41OQFzssiOyc8d84X60v/IMvK31cCakIPPmf0Xzb340goAyv/aQtOVta5CJco3JQcyUOSMIKHHlxYjInID6x+4GAn5EZE/CmOvvQuMzD4baHnfnY4gaP0XG6OvpQNNT30PP3u2CK8hVsr75Y9gjo1Dzr//8VxNQ6uavCCdwxCfD39+N9Cu+Cf9ADwaLDyHxvMvQ/KvvIxgIIm7OOcj82g9gj4qFv7cL9Y/dhaHKIgR9PqRu/rJsqpoHb0LE2Fzhwi1/+HHouYQVF6Pldw8LBwwnIHJ4vrvpl//yiff8LQtPfDx+/HgcPXoUtp/97GfB8vJyPPHEE39LG/+te4OBAPx9XXDEJsDmcH5mW2Tv/p5OOBJSAATh626XibC7Rif4gNeDwFA/nPHJn9o2xad/oE84IkUT3/Npbft6OxH0ekP3f2bHR7mB77PZbUIc4Rf7HBgcgCMxVfqjL84XRTu5jyM+ST72D/Yj6PPIGM/23Nn697feP1o7N9xwg8Ae2/e///2g1+vF97///f/KfHz+zD/oDNx+++3Izc2F7cEHHwz6fL7PCegflBD+q8MmAVGMfU5A/9UZ/Ad/7nMCOgsBEBc1/+5hxExbhIGi/YibswLxi9b9g5PLJ4f/OQGdhSQIcmt/+CWxmdgcDtG4HAnJArb9PR0C+ml+AGwYKD0s4DZu1vIQuP1HobTPCegzCCh+yXr07nszZFro2PZ/xaYzWHIYmd/4kRhEacNypWeJdkRbFrXKf5TrcwL6GwkoZB3/0VeRuOJiZdF1uhA1cYYYIMWiO3HGPwr94HMC+hsJaKR1fCP6Dn3w37bo/v9MbZ8T0H+DgGjJplHzv2vR/ZyA/n+egf+Bvv9PWHT/B7rxd2nicw70d5n2/z0v/ZyA/ves5d9lJJ8T0N9l2v/3vPRzAvrfs5Z/l5F8TkB/l2n/3/PSEQR0+933SsSg3W4HPfNOhwORTrsE1fMfPw8gCH8wKPe57A4wRoWf63s4Nfpv3sPP+XO0S39+tqD9QCAgz5rP6zZ1e/pZfU/4u8zvw+8drU+f1t+/Ztl1n3lv+PjONg/hYzGfNb8L7/9nzW34vJr9Mdcr/H0cg8PhCA2Xf/PSz5jt8D7GRos3/t4HvoNAEHA6AJ/XD7vdBpfDDr+fvxuBTTYbfH4fHDZ7aIFJIqMNyPyMHTHb0R1h+/w9/PvRJlLfpwlLtz8aIemB63b0PSPGYiWjmJPyaQttLspfc5/ZP7OPZh/0SrG/eg7MjaLHzOe5YOZ7+Zm50c42x5oAzJ+6XTILl8sVerfuZ/jamXPOFJ4gUwyCAWx9/HFFQHfccx9sNjucdkjEv7lYesB6YFx0Uhp/khORgMIHpjsQzqF0R/TAzYkzFzuc++jvNGGYi97Z2Yno6GgJxzV3j9keA+b4ve6XHp/mmp/GYUYjBN322QhJj8sch7nA4UTE78y+hXMJ3c/RCIhjPhtXMQlCjzGcG5ljD+fy4ZtLtWeDRxhTEE898XNNQPcL17EHA7BbUscUDXzQ7nDAb7E0TTQioYKKA4mYs3aSfpaDI5Xzb724MlF2G7zBIJxByDO8PB4PIiMjrbaA/oF+xMUyO0RxQLavOZYaKLB//z787KeP42c/+wlcEU4M9A9g7Jgx0k5rWytS09Lk3Xwnw3YnTpwo/eA7SVQ9PT2SvqRjwTVhyeZwueS9/H1gYACxsbGyWTxuD7o6O5GUmiL3hBMD31VTXYljR47g3NWrERev0qN0P8x5ra6plLZmzZrFdWGyBWw2JUJCXAtAc1MTXK4IpKar8QQCfgSCfjTUNyA7e7y63x9AeVkZYuNiMS4nR54/XV6JKIcdWfnjhUEEhXcwQYmLBvgDflSeqURifJLMxaRJeTI3LY0NQihjxuXAF/DKGO02OwKqg/D7CTGAJx9/YpgDsRNOuw02EhHZpTUIdvL4ieM4d+VKVJRXoLevD7PnzpFdf/DQfsydPRfOiAj4vF4MDg7hwIEDmDdvHmKiozHkdqOurha9PX0onFqI5OREeL1+DA4M4uiBQ5g+exYcTk5IEC2trYiKjELGmHQhgO9970H88KHvw26JUqfTGZrUrq4ufPjhBxgccCM6Oh7JyXFobGpCeelpXH7ppWhsqsLAkA95eXmIio5GVlYWnnj8Ccl3G5uZKQkEp06dQkJCPObMmQOP24up0wrR0tIKj8eNnTt3Ye7cuYiOjkJMTAyaGpvA90+aNAmHDhyQpEu3z4tNmzZ9AudxAV5/9XWsXbMWR44eRW9/Lzq7OjFp4iQcOXIEU6ZMwdDQINatXYdHf/IIoiIjMWXaFPQN9krS3rx5C/H73/9BiITPnC4vR0Z6mhDrwNAQLr54M/bv3Y+hwSGUl5chPSsDEyZMQEV5ObKzxqG1rQ2D7iHp244P92BCdiZOlRZjyuQpqKutRUFhgcRbM0XH4bBjaMCNwweOCDRZsGw28vMK8cILr8I92IONG9bh6LETWLFyJdKYUGjBDbWhbXj80ccUAd3zwP0jgBJBNEmIu2/Xzj0YM2YMEPRix4f70ecexNxZM9DS0gjYA2iubsCyc1ejqbkRAwODGBx0o6amFuPGjRM5OWZMBioqyjEw4MZ1112No8eOwBZ0or+7Dz5fAGPGJuJUcTnGT5gIz8AAkpLjkJufjb/850u48cYbZVeYrJt9euutt4QY+HPjxo3Y99E+1NXWo7qmGnPnzMWevXuwcOE8lJaWIDo2AV/88o14+cVtKC0qQnZONpLTUmW8FafL4bLb0ds3hH/++pewbdtbyMkZj8bGBvk+PiYSDY2NCPiA3NwJSEhKgN1lk5SWtLQ0bNiw4RMcSPq3fTvWrl0nSZqRMXFCfGdOV6C7uwfZ2Tno7GzHDTdei9dffgOREREYHPSgrKwYhdMnY9PFm/Hm9ndlt/d1dsM7NISOnk7JokhJTcKVV12FPbsPwe3rhQ12FJ08hcIpBYiIj0FvZzdKjhVj4uTxWLx0MYorq2ELBOCy2dHX50FlZSnmzJuDgukz8dvf/h4RTmDa9Bmw2xzCkYPwY926NXj9lbeRkZYgWReuCAemTZuG5StXCmPR3JEb5XGNge689z44nYq1a8WJmaT8/b1330df3xAWzZ+L119+Cx6bBzlZGWiob0VsTCz6e3qwbNVKuN1D+Pjj/cjKHAemR8+bNxderw/9A4oLpaQkYO26VSgrPY1DB09gwoQsxETH4vTpMvQPBZA3cTJS4qPg9Q6JtrdixQpJsb5w4/kjFol95OckKoo9EtLxoydQXl4Bt9sNv8+Pzq4ujBuXKeOJjIqSNt55+33U1tQjPy8PdqcdTU3N6OrsQFJSEhC04eJLNmL3R3tQXVOD2JgYpKWn4+Txk4iLi4fH7cY555yDru5OOF1OVFVXIzk5CRdeqAjIxCDs16mTp3DwwCHMmT0bqWnp2LlzJ/Ly84ST5+flo7OzA5ddfil2frgL8fFxcNidqKmtRmpaCpYuW4bjx06KCOnq7EJtdQ3SMzKEE9bUncHVV1+NAx8fQk93B+LiE9Da1oWM9HSkpKegs70DPo8XZyrLsGXLFlTW1gvxu5wB+P02VFVVIDs7G3PmzcP77++Ey+mU8be0tSM1NQW2oA+z58zC22++jwm5uSC+JLeePXsWCmcUImgLwm5xIY7z8ccsDHTbnfcIi3TYKRoVJhEoZLOhp70D2157FxdefAGKSk4jLTkZbq8HXk8AOeOz0dbShIKCyfD5vbKAfMbhdMikcIdQ3Wde89DgIJKSE+HxeOH1+GB32OCwOxDwBuCn+IxSXI8dJFQjVlFYxBkiIA2+uWDt7e1ITk62MI3CWcRFwaDVBk0Q0hLNAQqrBdQNsNmVBkN8Zbc55T1Ol8JYWrsR/Ob1C17z+4PCKfg42yKui4hU6UiaO2qQrLCL/mdiHwV2zUurzabWqAkS1jpo3KIxEsejcRc5vOhEMvZhk4nGpMGgGg/xD58ztatgQINdIGAPymaPDHEYas1qHRCkxg3Z1CLC5J3q+sXPLS3snrsfQMBhA2wKRAtIVk8jELShpLQck6dMEpnJ71wW8ufvMnEEWHxhMBASfXqQ4arzJ1RFWVjiLlKvnmC14mrgClCSxfIi4OWEdXd3oaWxUf6OiI7C2LGZQvxFJ0tRWDgZxSUlmDp1Wkij1BhKq8SqXarP3FUKYI4GiLXmIRNq2bb4kxPKNbMFCEwVoYSIKRiQ77gCeh4P7j+ARYsWyRC3vfEGFi9ZIiCfQLa4uAQ2ewBdne1YsmRFCOj7/T68/e67WLJgIVLS07Drgx2SCZGbN0FRskU8qt/D/VP9CArY1f1WG0ndo8fBsXODcB7kM+sePed8lmvAjUU7oCYdvcme3voLhYHuu/cBDNHm47DB6VDaFLskE2tRNxfZ6VSd0JOmKVH2Ooko4IeT2ph0XLF2vXCyu9kJf0C40ZHDRxAVEYnxebkoLirDuauW4cTJo+ho6xGx43Q4MWZsJsbn5shrCJpPnSrCzTd/HQ6HE3t278Pp0nLUNzRgyfIl8HrdWLNmNe6//7u4/rprJX+b2s3iJYtF09KTx36ZE2naX0w1VmtkejcPT6qlbVoEzsknkeh22d6f//QcWltbMCZjLDxeL+Li4xHw+URrOnfVKmzfvg1ZYzMRGReNpqYmtLS0i8iura1Gf18/zltzHnbt3IWZM2bgyLEj8Ay4ceHFmwTvkOMPDXkwIS9Pxn7lVVciLSM9tPnMTaA5ttl3/q453giOZBiNTU7JeZC1szgSJYrW5H6htbB773kAAacNXp8fEdR2RB1XAmCYXdLopwgC/gAcltquJzjcCq2QulosPQBhg8Egjhw4hOqqJhFhNrsX3V39uPb6y/CX51+A3R6FuOgIDAz0Yvr0uZg2q0AIcdfOvWhpbsOll2+SHfrKK6+ho70HVVVVOG/NCnR0tOOiiy7Cz3/+OAJ+O2ZMLURlZSU2XrwR2TnjPqEthds8THGk+ztC3hh/mGPSH5ui7NVXX1VcxOtHR0sHet1DCHiVOrxg0UK0tLSgvKgEOZPGIyEhQbgr5/XYseOIiozD4iXz0dLQiqGhATQ21mP58pUYHBxEQ0szmuoqsW7t+Xjuzy9iypTJWLtuNTJzstXGDuuwaWg0cZoeqwkJwrmTqbgI0dGkwc3C/yxzzdatWy0OdN/9YuMRVECd30GXBnECiYbcULkWyF2EoDRRKCkprFqYKLmVhWEoQZ32YbO4sD3KzyBkd/kpg2029HV3orvTi2uu34wPd+yWd/d196C+oR6LFi7C/IVzLHZMpGSzRB2we/cetDR3ICU5Ga3tLYLh1l9wAXbt+ggdHV2CpViSZOOm9aMS0NmI49M+D9lmzuKi0bubhDs0NCQuoTMVlUhKSUF6WipKS8uwePEidHV1o7e7G/1DQxg7diz6+nrEzsTr1KlinHfeKlScPhMSP9XVNWABjIbGBgwN9CN97Fj09vejrLQMa1evgt1JvPnJy+yvFjsh4ocdPllfShXtdlLSg+uiGAN/Km+Ej+JOwVkhIl5bf2GB6HvuuUeAD9U0gWWCRRwhwElOQc6hnRp+Gr1MA6Lfz7vlRV7iimBQcBJB8TCgU7I3RHGGTFbAcCQIDIFf6wnWpqFdh+m04Zew1BDoUDaK8MVWkG6kf87EY8PgddiIZ3IXc0eOxBHDoHK0Nszn9C7XeIk1oMT36FJA9WwEGs4tuUm54fmMstiNdCeNxl01cWuJ4qeZRvCfArxKVJFpUGtzhBQOUo0QH+zyLofoJcr9tHWrJqAH7g8heTZCHGS3EDxVM5n8AGAPKhLyKzIMEZGeEEXlitOQW7mG3WgjTPV6wMPiUQ1ABiGc0FJ3BIupznKyf/azR/DNW28WA5+5WOHYZQS7ttvUpqCzz7Iw+4LqPcEA3THqvWZ7JoHqtrQ4Dmf1o3Gs8L6F32MSSriYMe8NH5f+znR98LNw4jYJasTaEOeIVukPWZbJqUkY0ibnSojKRqA0QsP02oLiurJzGq29vlWr8bfffY+aQCFGGxwihhQO0uZr4iKn5US10+tqdFzM5ErdEIAtdEMqFc1GpGbIsq2fG00mh4CrsiHIQORXadqGpuZm/OUvf7aAtOrDaJqT2TfNUeV9VNedzpA2IXQ6ivYVTkAm0DYJygShoxHS2T4Lb+Nsc2J+bm42DYJN3BnOhcw+6+/4Xp8FO7gxRTpw84h6riSENhtoT4S4r0hPcp9dEZalaIXU+G/ddY9oNlxwEgnZVNByMehd4LCTUqka+gUgatGkqZ+iSxaUeIgUTG4itgOAEtrcJabdQ0+yCUL1ruF35kTw3XSVHDx4EBdccIGINAH1xhUu93X/dTvhO/bTFt7UYsKBczjI1O1oQHy2783FJAGEE0N4f8LbMcWnOWe6r+GcNJw7KV1YrZM2P5gbwQTWJCptLrJQriVqFS56Qrsybrvzbst5aMlE2fTKLsIagUJ5auQhQtAdE64hdg+72DTIgQgeZeGMZ0Zjs+HEM4yRhg1w5j0cXHt7K2664QvYeMEm3Pytmz+hXYUT02hi4K/lHKP1xyTQ0YjEDIH5LCI6m4g6G1HrtsPncjSiMtsIJ/7w9vXm0sQTvtn4N9kD/ynppuKGHn/EigciB4qMcCn2JczDEB0WmyMx6AcVZyAnGkb/PjFGQcSfAG4rjmh4sTR7HFbtP43Fm+x75HsDqK2ux1NPPIV/+eF3LE+6EsqftWCkaBogEyy70Gft9k/jTqNxOs1dNFfRnNRcQJN4TTyl5LQyAA6L5WGArDaw9T9DC9TWcd2uwqGjx1+ZSoPJ5XW/dX9ogNTzaRMQTW+PhSUtU4xwII2B7rrv3pDNRl5CLYpuBh2+oUWSNTgBpNQAiInCOsxOmDtFTV4QHe3tePmVV8TJmGOFG4TvktEGqAfV29srt9MnxM7TMUnfG0M0Bgf7MX369BERkeGLT4PeT/71YVGb12y4AO6hIfHIszYkXTAZGRmfCNr6rxAQtaoXXngBjY2N0ieWxtWhLJzP3/72t9IHimB+Tg89owiWLpuP5//yMr5x69fE34agij7QxEe/VFN9gxRATUxOQnxCAjo7u1BVVYN582YIXmUoCOeeBTDPO++8T4Brk+OFb7jdu3dj+fLlSnIEgJKSMrE99Q10Y+WKFeJuElzrD4gDmtfPf25pYZqASDv0kFONo22AFE/3hWgsFqmLWJPOKi71adhgmMoDePutD7BixTLs2LEHkyfn4qMP90pMy9TpM1BWXoJrrrkSb7y2DZ0dPUhJTRSTQkZGOhYuXijvYOjItjfewn333Sf+saJTxXjtte1ITEyQsAyfz4trr7sWb775Jnp7esXB2Nfbh8kFk9Hd0yUWX8bL3HTTTRKiwMlZvXoVYmNjxK/G72fPnv0J7S5cJIaLtXCuRyLp6e7FocOHJdaGF8NJ2IfLLrsUDz/8MNatW2e5NYLYtm0berq6ERUVgdKSMmRlZ2Ji/kS0dXSjvKwciUmJiI+PRWJMnPgYM7OysG//AaQmJuLctavw7DO/xeRJ+dJ/htgQq7jdPqSkxoovLy11HGrqKsU4nJaWgeMnT2DWrJmoq2tA5tgMdLe3IyU9FeW1Vbhgzfk4eZQljX2IiU0Ww63b55FqrFsuv8RyexCiKAAe4kC3360wEB1qpGTlb1JhlqK1WCqd3hEE2WYk3AjOQQKzZn1YSwCOHT2J6upaJKcky44fYlibjSETcThTUYrrrr8Gr7z2GjzugARBMSYoMysTcxfMEbHK4LG2ti6sWbMGEREufPD+Bzh9ulKszZs3b8aZM5W46qor8J//+bwSa37V/5mzZ6CiskIWkVZfxs68/to29JDIMtIwb/5c2dXvvfee1EA2445MMapxBveRGtdw3Hb4zu7s6JZQCHJJaqGVldVISo7Hhg3rhestXboU+/fvl590uZBr7dmzB8uXLUNCXLyMva2jSzazwxZEelqKWKHjo2PEM9/Q1IKasnJc/YVrsG/PxygtKZUxkIguv+JKfPDehxiXPY7hb8gaOwn9g11wD3nF09A3OAC3exDt7V2IcNrFOR6VEI3BoSFcsmULfv6TpxATa8PU6dPh8wJDPrfMyZrz18LhdMIf8MHhUEpRSI0nBuKk0L3v8/uVtznCoQyDXu/IaEIG1VvqvOAiwwBmgjlqYtToiHzEiun34wf/52HcesfNaGhoEoMVeVhvXxd6erqxZs1aHD52UgjZN+hGVWUl5i+Yi/xJeUKOAuQY2+JyCfUfPXoMvT39sNsd8HgHxPJLscCFY797OvtQW1eH5cuX4qM9u8QfxqKQFIEkFsbzzJ07T4hp/vz5qDhTjhUrzhnBUbWWxDFSIxFLRUAZJQJ2pd4S8+ktw35RhHDO6K7Q3n3+3draiqlTp0rfSMjvvPOO9Jccc/r0mSpCwW5HQ0ODBJ25PQMhn113V5csXn19PRYsWCDBYM3NzZg9azb27TuIgoIpOFN6Gtn5E1B2pgLTpkwRTZgBfup98dIuxXRlZZVorxKhOWmitElOxLinWbNmo7WlVZ4hg2hv70BKSrLMd2pGmkAwKko6TH5Yjb/jLqWe0dIYigsKqsX0KXO3TKb4QoAIqwVaMqn6CzeyxBpFCcUPrdeUlDLnMvlBHD18ArPnzrC87Jb317JAc7I9Pj8iIyNUJw0gz3fr0Fj2RXO/IY9baY+GpqhFSkdXt3AqRkZyARiWyiA3XmVlZZg8ebJol0VFxfD6fJg4MU+Ia1SNJRTGYEPQp4ycEhIiIcB28QuaANq0z4Sr1ZqLHzt2TJy9dLekpqRa7gNWHaaGYwcVXw2I+ZMbhOPW4bcSNWpFTno81UMAACAASURBVFBqKGe1H06HqlxLzqcwrPbSK7GgsJKSEQpsK1eGuo9bQTXKz5TjQAhDmWQsCz/dG7zvCY2B7rzzTiWuGPNicRRteQ2IIYDgyYvD+z+WQRedqsCiJfNQXl6CzMwskb16ohjuyUmhqGCb3ImcLAZ+6TbJJbo6e2VBJ0/Olz5SbtfV1GNCfib++MfnsGjRYgGb5BymsdC0zRD4JSUmiseb72N8UElJiexg3kecQ5sRPd06xpl9o9hjeCo5Aav0sx/mO8JFkiaOcA0qXAng31zIvXv3yoIzCM3UxMiJ9Abo6+vDRx99JGBXx1aTyDkm9leHrzCgi31kmDCxCDnXuKwsxMXESnhuW0e79P/QocOoqa3AZZdeLQSo+xw+Fs6LtuHp/ofjOnNcmgub9+i2QyD6jtvvhtPlEEel9smEdo4EX9P7HsQzv3wWM6bPRENtC4I2L1kL0lJT0NM7gIsu3Yjn//QcXDHx6O3pkqLY0dFxsmuoQXHwQ24vtlx2kUQH0qPb3+dGS3uzBKaRhS5fsRQumxMf7fwIV1x5Ofbs3YsNG9ePUIb0QOhILC0qRlNTI/oG3SicOhXNjU2IjooSvOPxqyjCH//bjzFvzjxk5+SgpLhEoiWzczIlFof9SkpJxpIlSwR3aAIf8ULrj09Tgc37SUA//cl/ID4uTmKPW9pahbBzc/Nw/PgJyXqZNq0QBw8cxMKFC3D48BHZKNwAJGwdxM9oy5SUFCFyXkeOHMbiJYsQG5MgIR+trc3C/Woqq3DO6qVoaxvE0FAfvvjlf4LDOTLY3+RkmqD0+obMLeJt10k7IjZG3bh6E7GdUF7YPfc8oBxzkkxIH5GyB7FxnQnBz7dtfxU1Va3Iy85Dd087Wts64HDZBd1fesVmbH/5VXh8QE9nh2gOXb0Dgi9OnDghOzJjTCY2X7oR27e9I+Cwsb4N8xbOxetvvIbs8eNROHUyas/UiEjgrmppa8FFm1XgOp+PiOAiK5b83rvvIikhESdPnoLb60dCQiLaWlrkWX6fkpGMq666Cq+98jpKi0swY8ZMywgWREVFmQSRZ40bhwn5ebJQ5FoUkwzYJz7Su0wD6dGIyrTjaE7DHf7yiy+pCEYARSXFwu0YvkuRTz/jiaNH0NXdLQREADyloEACxaiR5eXli8hNSk4KiVTGmhNDLVo0Dx0dPRLUT1xTXVkDXwCYvXAWasprMWZsGvLyczF+woRQd8XqbIksSckaEaJjeRYsaz6FoA4mNIPkNAESipC7abgS4kD3fvsB64U2eL3kNgTACtto8EoxX1xchN4eD5Li4lBWVo6MMRlwRUWC7Piclcuw56PdshgerweNjU2YNnUG4uPjRU3mRe1r+oxJ+OD93WK/cbu9SElNFjsOWfDqVavR09uL7OxMHD58TLDS/PmzpQ8vvvAyVq1ajdQ0psnYUHmmClVVtRLLzX7SJkLxxFhl7viOzjZcdNEmHD58WLgO+0WMQ/BJQuHO5u/kjMzASE1VgfbhrDqcnZv3aCymN5lm9wy6lzQgm00WWwNnLTrYT217IhdkvzhP7Cf7FeGKhMfrls+UXS2A3p4emW9yJoo3ij3OT3cXuXsavD6PYD5+HxUVJXNGvxffTWQjBl4jvUiPS0w0Fl6KsCs70mhcityJ8UC0/VEDYvu/+IUVkcigegWUHRgaciM6KhI2RmMTBFOTIuVxZzMfiR5syZlS+UWkSrJS4jC+gJfmArqTITYphjE/+voGERkZLRGOWmyohVMilAtMNTMpifhHGSZfeuFFLFi0HLkTskKgtbamTnYuBzMwMITmplbkTcyxQOInU6sln0kQIlVwhRPOnDkjWkm4PUcIReFHFeukkKWOgJJJNMdlLg7bMt0D5q7X3+n3STy2xQF0jLNqi/MuKxAyGTBSwgTliuupe7XRV/VRRUUocaPAMsVpiLuY4bckNPEqUOkZDoMxRZW07bCLskFNnSYSfh8KKLv1jruFevVLNQcSruFTeWISI+L1hAarxZsJsvQOMyfWxBUmADY7qCleT4J22IZ2id+HG6+7ATPnLsGtt30VUVYWqn6Ok9TU0ImHf/g0fvLo3SFnrhn3xd+Lisokk2R8blYo1tckHPN3LoIOJJcoBEuj5GTLInlVIL8ea0hTtQhLc24ShzmecFBrOl9NkK7HrjmiJjw9x2ab5lyKqi0EFIBNNDorxstyUdlDhDXsJtFt6nbMd4beFwzC4/OKn1McsTbbsCWaWpjT6YKPbMoyJKrINHpt/bLjz6aZaALhgHxMjba4kRnsZD472u/hWpapJWj5+7OfPoq5cxeIyZ+cUlldhwOpeB/tHlFRCgzr77TIMXeu/t0kaM1BRnwmGu0nIwlGmwtzDObimyq9+bm5aPrdprg0fw9fWHPc5n3mRpTwDKNIhe6HOR/hXDNcfOsNFWrXMp76xUkRHDYk3nn3XWrheXKOsW3lQT93mppIiwmKjULLSqFwigY7DeAKlJHNWRaFEKbwuT1wRkZYi6vYsnK1EWupkAwunpkCrQfL9584cQq543ORkBgn3EMPztwtoy3ACH+ecYO5gOELZE6yBsfhCzraZGuxZfYtXDSejUg0UXwWMZ2NM5n91JsuHMvoOR61T2EVVcJhiIoXUqLfK1kawFM6sZC+MHMBaQSkMY9XaGcFAKfO21autU9gAHMhNCHQyvzrZ36D7KwJOG/dSiRKevMQujoHRGySyzHl+WyXiSXCdzPtJgSg5qSfbRfpBaLIoCWXoHo08RrOIUfrl36H/mlyH/P9oy2U+Ww41woXV2cjXpNzhBO2/lvPm14T08E9vDENYG2JPllXHdNlZHBQLIoBlYwkaMeg349ndEgrCUg6b1l/6W3V4cvDQNLiQFaQWDjFD+MRBSDZtaNHDkso6nN/ehFfv+VreOnFl3HHXbfg0IGPcexYOQaHekUseb0eSethJmhf7wBckRFwulxISkxAXv6EUcM0qG7/x388god+8CB6+3rFVBAfl4AxY8aKNkODJ1OdmVtFTY3ExnhqGuK4cHQJMEtT+s1D5ah9SBEB1gcYrov0aRxDG+VMLEQF4MTx4+JmOH78OGbNUVpkTU2N2Hpo3KSmRA2LRkJ+pi9Rt6UowmlMnDxZxERZSamymlMsWwqFBt1UaIpPFcszhdMKYWPsurhdVM6bVHUK2sVd0dHXj+lTJsqxobw/4FPKkNqUAdTXNeO99z/E+g1rJUNW2aZVIQefDygtKcbMmdOU8mSFdjwZ8sbfe68KRbHb4eQEUsixWgfrAYkWoOwDBJMa0YcKTEm8sUoMFKq3tLZBWlV37kF/rwcXbFqHqGgntr35Di7csA7vbv8QnT09YqFet24VqqsbcMMNV+CP//eP4kyNjo8V73pe3gQsP0cdO6m1FU2otEW88MLLuOyyy/DR7p04efKEaHb0QFMZ+MpXvoSnn36GnjjR5ugLojWcPxcuXCgLSiIScMpQTyu5juquqKrGpTmJxkcmxjIDyER19vnxgwcfxJe++EVs/cVWXLBhg1jTacciYTPfje3R1MGcc3JDtuH3sZ/J6GhrE8L6yle/KgT0n3/+s1TeECJyuTB7jooYqKqqxgfvv4fZM2Zix46dmD1vNlasPBdvv/U22lpbERcbi7jYKLicUSguOo7ZC5eiurwSkwpzcPLEacyaMwvzF8xTh9/ZgN0fHZQ14oavPFOBWTOnyaYsKChESXE5MjIzcM6KZSr01fINhhIL77jnbjWRFFNOl/h4qPIqfENnKnV/FessWoXFzszwVk6e7AwLYA329ePI/gPweIDz1q2SpMU3Xn8LF25cg7ff3IHyklJkZWXDHuFDW1s/vvCFa/DOOx9gcJCOUTcGh7qRmJiOzZs3St8YX0NxFTLyBYL4/e+fw5VXXonXX3lFCN0VGQn3wKDYg66//jopvsCyL8ytYt/mzJ4vZLFj5we47bZbVTo3/XgAvAG/wm9cYCMF2eSsIU4Rlg+vNphNdip38x//9HtJLGS1DS427WTkPAwXOXL4MMZmjBGuwGxT2qw4t8WnTsn9ySkpUunkkssvE474l+eew/hxOSguLoYzOhLXXXedEOHJk8XYtWsnkuIjJRHTF7AjKjoSg31+REVCxtbdN4D+gW7kjMtDV0cr0tLSceTQEVyw8QKcOVOKCzddCpuTIcdOVFbW4cjBg2jr6kRSWgpaKmuQOT4bzY31OO+81fDZ/ZhcMBUBPyvUKbwaUuPFDkTHqGSVKpsAqcUu3uWAiBMJpraychwuK8+bOdNW0Jnas3Qyqh3NRTi8/yBiYuIxfSaTA5VRRdR/4VRqstU/p3BWVXdGyWUaF6OjYsU6zs5SZHFSyPr1xUogQtBMe5Z2uZOJz4KIiY5RkQRWqT7Wv0lJSUV7WzueevopfPe73wmp4crLbBWWsNRcUz3XOEK/V6vU+u9hTKHEw/sfvI/6+joJnKNvjn2mcY8BZsVFRRInFBUdJaEZqvJJEI0NjYhPiJeCCryuu+F64fxMZzpdcRqLFy9GxekKXHrppdLvstJy7Ni5AxPzcoVYY+IScOGFF2L/x4cQGaEgSHVNo5SrYcxTYkIskpJT0NDUjtb6esTGubBw6VKMyxmHoD+IAwcOo66mBhMnT0JJaSmmTZ6CqlpVZaW8/DTWb1yH+IREiWvViQiPPWaVd7nrvgfAk80HyG1YqczJRDIvXEx/YT6Q0wGfx48ol1PFqDitKmZWvrQCVoq6JAWWRkWfFyVFJRg7doxYXXNylL+Lnmf6ncjUSktPIzYuDllZ6jB7WobJ6kkwoxn3TLFCHMH7yDW4OFxw4hzt2A1fXE0Q7AuJkaENJkcx75et8CnJg2Y/NPHwMw3yTZdBOPGNpjWawD1ck9M46+OPPxaRR2I0IxzNfo80ypIulbJjhc/Lxu4bGMQrz7+ANWvOQ5bEDKkrvJ/yGbGhlY0qDMIoJMY+hHxhd9xzPyJcugKZwjGS5ENCsAAmU57FgGSZvUMahAX89KRrTOH3uvHg9x/BkiVT4fNFoL+nBXZnDLIzM9Ha1oSLL7kYj/3H45g5cyZodCeI3bN3vwSHEaewWRZDKixUJyeXlZXAZnNJBbK4+Fjs27sPFWVnUFtXi8uuvExiipjmTMcoJ527n2y/v39QCDoyIhK5E8ZLJGNTc70Ec3HSKDZG03ZMIhnt93BtT4+f76ZHvaCgQNwkn7iCQXH6trW1YfrMmWptrQXUpgX9jI77oS9NG2z5XWlpqbSvr9OnTwt2Yiav1PDRITJerwL0c+eqQ4WDQfGpkWuzrIsiTjIVhsjw0GG/YMkZM2dK6g65eVNdI3JzxrNIh0SQmrahEAFRhKl4EBZHYL66FGaxgqmtIHsRP6pag6B4LbqsjukJ1JTs9Q7gqZ/+BmljkxGMiERfTzNaWrsQE8XQjwj805duwkc73kNlRS1crigpywaHAsCcuIqKM5g5awYuueRimbza2nr8y/e+j6eefkK0qo/3fYyy4tNoa2tF/uQ8KSpFh6k+vvyOO+7At7/9bcyaOUcIkunEFIGceMbNVFdXSbt30wZm5PCH25f0IpkcSScYCNexOJUeN+floYceEhcL/WEUo1Jyr7lFojEvu+xyPP7YY+jr78O8+fOlKhr9gkuWLsEjjzwiHIbcly6WnOxsdPd0o621HVu2bEZbewf27t0jkY6zZs5ES0szoqNjpDZTbHSsFK1IH5OBCzasx9YntiI3Owde35BES6SkJKGqmo5qOnkpZYK48abrUXSqBCePnhTx1NxSjwnZOYiJixPtdfnKc/H+ezsEVF9y2WYp4sBxMriNhPfE41ZMNJ2pAoiZoCzp68RDVj48tSrLl6LEU1DyvExWa4JpvYuoRe3dfVColgOsb2DnozEhb7yELbBa2aFDh9Db1YXOjl7k5ORi0NsPryeIhIQ4tcsKp2DJkkVC9XyGC037DcM3Dx86gpMni6Q/nV3t6O3twdgxBK0upKWlSvEnamG6TmNcXKwQJ3dzbW2NVFPLzc3BmrWrQwFqWgxpjKO1Lj2mkDZmaCI0mEpFEqMkLosriGXe5xMNjBuCopXEdPFFW6Q6h9vTj6A3KKo+OcTmS7bglVdekTHSwdrb1Q2vZwDNza0YNy4Xy89ZBEdEHLZtewW52Xlob21HIOhFfj7jqWzwuj04dPiQRDRce8MXREONiXChvb0RPT0+wNOFNRvWY/euXcjIniBKzLU3Xo0jR8owJS8P297YhnmL5qK9oQn2qCjERTiwfN0FeP2VbWiqq8J5687DlMJCYTQe4uVAEM88GaqRyDrRVn2eoKoX43KqyL+Az3JK0hpt1UqQhDPL+qxM/boOjhFkH0oo1RFxBNa0syjpqpyFyjxgMXEdTICA3+J+YAjrcHlb06qsLOGqDRVGSm80o/GoDfkEF1HzYVgFnYD6M40pOAHsByMgBdhbJY21OOPf1J5IrCZ31eJGhzawD1IUy7Id8bkjx44JbmTmR0tTs3AUeoZIQLNnzcJHH+1Eenoq3IMe1NXXYVx2toS9MF6aF/EdwXZ29jgRNfv27sell22Bx+vHm29ux9TCqRLxWVtXg2nTplsbPIiGhkYJ81i4YDEef+QxLFy2RMZfUnIa2ZmpmFhQgObmdrS2d6CttRlbtlyMtrZuHDqwD1OmTEJCfAK6e3rQOzCAsempGD8hH1VnqlB08jjmLVmMjLFjFAcSWjE40J33PmBNgPKy0oxNFxwnlsHYhw8fRXV1JTZsuEDYMH1m4mwUmXlKSrmFQDQ1isZG4RQMHZ0+YwYcLqfy2ktYgTJc6XRaLhiBbW1tHSZPniQTONA/hG3b3sT69UT+dF2MLCCgF4sTzd1N1T7cqquj/0Q1d0VYeWxqB2juqQlDf6aIRwXiSrU1y2xh3qexiEl0pl2IbTOIU8Ik/AEplyPP+GmsJFfn5rHCLIwa3Hobmb4402qtCVuLytEs5mKHYk0Dmw0tdazgmhNKEOVz3ERSDNwiAtqeTPGt30fsSFGvw3mk/xaYNjfTcETiPSyuoGpEs1IrXxSU6EQb9uzcIzUEB/sHkJwYi6Mni5A1fgx6uz2SXtPVPoCb/ukSPPrIVkyaPAUNDXWwD9mwZuM6lJ44jMrGZkybXoiaijNw2qLhj3AgMz0FHW0tiIqKQX1tFXLzJqOmrhEs6EfLbFVtNXJzJ4qN5NxVS0doRJoLnT5dgcOHjormxQhEFvPMn5iH06fLRUzpah4VZRUoLCiUDA/ag4gxGEvN5EISIEULw27bWjtFpQ4EfaIx/uEPfxBNjbUG/xaQzf4xaH/lypWhmGkhDhpayS19PkQ6XbL5jhw+jrlz58iGYkTojh07BNzrUi8mUA/XCkfT5jQ3NjdTyPBq5ZgRTJuEE06w4e/5BEHrBEPTmXr3/d+RSHtJBdM18KyI7Q/feQ9j0jPEBP7qay9hbMoY9PR1Iyk+FZk5GRj0+rF+/Vrs2rVPMiIuufhibHvpVXzxa1/G3t074YiMRWdzC2rqajGpcCZswSF09w2hqe4MsrNzpd5NXHwSGATf29slHHDdBRvQ1NQinOLCjSqW2rz4+auvvoalS5ZJGg8LQrIiKjMIiIe4AZafc45kQZw6UQSvxyui4PCh/YIZmCVCEccQUxIezQcMfmvv6EBnV4fYYwjUCwsLRLSQm55NrQ9fSPbt8cefQGRklFiDGxrr0T8wgAl5+XAPuVFTXY3xObStsHxvpuS10c4zY+YMlBQX47vf+24o0iAk3I1MX5NTacymxapJcJ/mn9NEYXL2cGI1OZypIPBdkl/PeKBQjcQHvgM3veWhwCYrL94GHD9yWCqJsnLo0qWLRB5PnV6AzpZOMAHAE4jA4sVz0FjdIIY8qsmsvUwXAjGT3R6Jhtp6AYZ5+RMRlxCB7u4B9He3IRBwoLG1WWoZkmCamuok4e7gwWNIT0tDTGw05s1TpvtwAtq2bbuUkGM+GDNsmLnJSmSVVRUSXdjc1ip5XmcqqkRTIb7o7+3C9GnTkJSUKtoPEw9zxudIAh85GTFUQrJKaiwtK8OSJQvELKBL5I3ohEZuRhSjFm8vv/Qq7HYnystK4fEMYsr0qehs65ZiWCdPHMecWTPExMD3kdv4AjbExMZJmb4bbrxuRKhKOP46GzfU0RGjfR9ucjCJfjSOY4psU4xq6KC/H85Mveu+UIoHXRmCcOzKryN1lHt7heVLEQWrsJSO/CcWleJQVkFHXYhBU62aVKv0S6hWi66cSsfc8LIYv4qdhAsnkXJ2O+pqG1RYaizjgILCNRjGmjdhgiyE1gTp/JOq+kYVEbFnWalCSuarfDVdC0dPPn+KluliaKgbNN4xNdmc0LMRkb6Hu7u1tU2ALW0uMbExYizl2EgstEITHBcVF0sGKjXUpuYWKVdHQp43f96IjRyOjf4aAvk0bqkhgG7XxFYmxws3ZzB9S87IsFQd0sFW7Uy94w6WdyG4spog0FNuLZUcGAwIAOTE0j7ABdKUSW1AxJ5VWNOcbB3Fp8IyVRUyk5tozUcTm7nbTNlLzYoJgCwPl5auwjA02zYNW+YEfBrYHA0/6PZMQjA3wWe1PRphfRaxhYsjLTbCY6JGzKlRLX40XGTOZfgc6b85t3xHuJgyiSp8vNr/aU28mA6MAlOMB1KVqmjTUFuORr1ACEyLqmolGdIeJDG2Volb/TIuLPFHCNkHgxgYHMRLL76C2bPmYMasKWKnCaduU8Zqu43eGfxJjerXz/4W8+cvxNx5MyQiMfwaTSs526KejYDM+82dGi5Cz0YYJtGaC2AujClOtEgI5wImYfAec8OY75asX8uFRC+BWX7HtFyH94t/m5qoJlDtguHfmoi5nvI5fU9WMSpdVi8kwpQaryqvMh5aBsnMxJBjUVWnkkLdViaqihZR9/DSHQ4RB4Koq2tCY00NfvbIr/CHPz0Nh5NqrKo6Yd4fvhNUVTHVH76FA7j6qmuwbNkq3PatfxZ8oS8tqv4WAjobAYSDynDupideq7efpp2JOq9rr3BBrED2cDyiuULoc6ucLhcpvD/mWPkc22cUAd8loTYSoO8SO1qI6AVdUKxb7m4rJEfl+LMSx/ABOyqKS60lXUvCNCQi1QaPJXlCKevBoHnUAc/KEIc2/H5VcpaNyKAkk4FGRFUzmpeuOBauIvJ+jSeYdsN4ksqaGlx3zTVSyCB8J2lC0u3IrmcaiyVLdWwOsdfPH30c5yxfhbnzmV+u8uNNd4rJ5s/GeT7tc5Mb6Ps0N9VtayOkzs8fjRjMe5kx6+B5XMEAIhzO0DEB5nOaSNTY6bxUhlsdyK/7YnKM0NitMoJiYxNwSkbBsGS7xEWpGgcu+AI+2F3WYYLOSCmiIVVXCEvkbDjFNOg4F8KxOLzU/ZagNFVbkVKHkIUxY/xshDeeHeULubskHtbquVA3LdISD6s+7W7vEE3HZM3mbuEz+/YdwPTpU/Hxvv1Yu+68EdgnnOOYxizZWUZdIk3IdGUwglDlQw2nn+gd/GncYATbN9g3nxFOYaX76h0ezk2ZCa6UBxLC8GF7wtp5dJWVS8WMBz6r88W4GFrlJUFwHvX4RhMhZOYeC0s6JQ59+Ow2U4zSDCHpVuQeuhiqZfTU80UFgS4HXmJMZdKEn8cZWBULLHFkziUzcCTjRIU0Cocj54lx0lqvUoR0ijhtaKG8MH3kJbscSUeZFRapQC4xCMNCOTHK5O93u8WOYspnWl5ZGElnLdKxx3o+9GcxlZe+sQMHj2DJkoUoKy2F1we0tjRh5qzZSEtNtSy0is3y3A2lzamA+7PtWB5iQi1Ja4Y6m1Ikh1WcQMVmWkU+AezdyzIxLXIckhZFelE1F+Ln2pdFDY88WOdo8SRHzWVk11pljVUorHLl6EX0+rwSZkoRIgRkHVk1miakcYrXaoMERAIJB/LCfXTFMOEgKhRDYxazb4NulYBovo/dl41iOJD1JuQ4qXlHcpOKXhTAUMCHKAkUVHqY5r7EpSECuuVbd0o6DBff4Q3AFuWUnChhcdbphJwUThIbjWKvQ/Wk1QIxbiQk9kTmMyREDY6TX1J6EgcPFuH66y/HC3/5M+z2RLy9fTs2XboJPV29uPrqS/HMM78BJz0rY4y4KKZOn4rFSxeFQLlJSIzp+eMf/4ibb75Zqmm99uobiImKQm5ODjo6O3DdTdfh2WeflRhrmvTpwWboCFVr5oXRsMiQD72z9STrd2hxrLmJvs9cKJNTmlwunEOanNoUlfp33ba4PywDrmCgUeo/m/MeLkI1sY0mqmU85OwiXYKiMLH9cNGomYL5U/+uNWP9TEiE3Xzr7SrIi7snCHitsiHkPiwmxIun7DBpn45JHsirVPThTEkdBspysLwkLMQIDSX7f/vdD7Fu7Uq88fIb2LPvMPInTMSsWZPQ3NKJdetXY9sbb8uz7kEvAkGWrZuPufNnhpydenfrSXz99dflvLA33nhDtEimBPPQurq6elx+5SV47bXX5DSevr4B4Z4L583F8WPHMOAZxGWXXx4qlxcuNs2F0ZNlEkU40emNE65Wn20hTS6hf9egW/LTiYEMQHu2dkyi1/0LB/68hyHunB+x1xnZwyaG5RiEaVgJEVw7Pd8jOCZ9l3Kurh1P6iMvVWZqBPwerzo60uNFFItuGrjHaXdK6CN3oDfos5yhVh4XwZtFzXLUgRVkRoCmtTdqCCVl5SgsyEfpqXK0dXYgISEJrQ01SEhKx6SCCeKT4tXV2Y8zlWckFpcRjbwY+kEHH3PHNXahO4B+L4J1+rSogbS2tMHt8YgFmxW7SMN0zpaVl2Ht2tVob2vD9jffxC233DJqbtnZuIcm2nCsFS5e+Terj7Ecy4EDB8V2xc9oQGRBJ7J+hpIw0J+BYHn5+da5Iwqv0BHLmKZ8qyJ/W1u7HGPJOkfDnEwijGV9yKlZe4Aef40lzQUnQbg9XnR190gOPYta6KMKQhvBsqZXknbSqAAAG2dJREFUVFaK/zExIR4OGw24CjizvY62diQmJUgsUdAC2U8+boW0EgNRPit0rgoXETRJRywAJjHHDHEVa6067ddS5GWCIh0qhZcciEdEWaWlFKi0EHn4zjV3orkbRhMHBG2jHayr2fZfs/vZLl0WJDhmZmjOEd6GJgqzTa35mNwmfAdrInv4R/+OjRs34amnnsK6889ThwLbI6SYFYtjdvf2yhxPnzVNAugZMJY5Nkvmn/NGnPad7zLIj+eK7MPJE0fE6cqwD1btoP+MocUvv/QaJuSOk3pELGm36aKLZAPxsLvISAemTi3EBx/txaC7H5kJCRiXNxmd3b3ISEtDW1szzj2XpxDaQSWBkZsvPPefSEtPwPTpM2QT07foGXIDkS7seOdd3PTFa+FwxTBeWegkJMJ4arOAQDEEssqVitsRCSTFFJyCRZVWr4LPSZ2SS0W0ymLilgGSQIwawNDgAFpb2uFy2RAfowphNrc0I3NsplT3YmOs8ZOakSFHOZKzdnf1iQuD2goDz3RoBbEZHZLEZAwQJy7jsZqRrkg0N7fIWWbRMVFyFCXdAyrKSAXE8XxWep+5cOxoTW2tZG2w0KTiJgqnaWIOmRTkYDplyhjGcobINkJM+KyJ/55//iWUl51G1rhM+Hxu4RCJsXGYmD8Zp8+cESJhztrYjHSJAHBGRsmZYYw94t+EBldfe7Xct3/vAVG1d+7YISEmd917FyIY69Q/iJ/+9HHk5mShvvYMzlm1GrVVlYS5SI5PQP9AjwSlnamuwbjxmUiJY/SBX8o59w71wemKwJXXXAW7K1Lmy+3x4Z1t76GvrwsN9dXweQhkA/AOeZA/aTICfg+uvu5y2CNiJPSV679VH/f0zdvvsnxOw8YrZ1CfXaHSekw1XYsQFhrgSTHhGICTXl9Tjeef346kxAjMmDYHFWfOICIygIkTC6W24cpzFuK73/4ezl+/CTFx0XK044GPP8bmzVtQXlcL/1Av1q/bhMycsbKIBw8cATHPt79zvxDQm9vflmIPLE658eKLJDaaNXji4xOFcy4/Zwl+97vfCbBmGG1nBw++LRDi6ffwlBwG8gdw3hpVhtcsoafHJ/kd9I1ZCoQJgDW3GRYrwwfL7P5on4hPcosTJ44K1kpPSUTu+ImorqpFcclJmU9mPNAcEhEdjYHBASE03st4qq/f8g3ZrPTQb3/9DZy/7ny8+8abuO9f7ofd4RLn95NP/gp+eDDU2ytc/ys3XY/TNfVyogBPvd6/ey98Xh/G5qTBgSiJR7dHRqKxoUVOlt64ZT2mzpgnce8UrX/47R/h9w0iPSVVBdi5IvmFaNc8deiWO74Ge0SshD5zjp958il13NONX/8KUqLiBHDaWKPYOt6asa/cBRp96yKcohpaJT6kAIPdHjq2m52n/aK+pg7P/+UlRKXEIzMlHSdPnEBkUgJ8/W7Ex8Tin2/+Ira9/CpOnSpBWnoG0tJ4jLbiBCdKy+AMODFn7lycd+Fa4Vb7du9Ca0snNm7aKFGELE7Z1tQkXGfJ0sXYs/tjzJw1F5TjEybk4tLNm/HMM79CdnYWWqxqXj3d/VjAgpqVp9He0Yac8eNx6eWXKfEtFl11ypBomxTHYT4jU8sxToyUvK4RAN86Y8R0J4TEnZCt4pHMQdN2KFMbGtbKqG4rwqytaZSgPikEajmo1TPKbkNpQFMLfY40AHLOdIVdFQxmHdUFO9595wPUNlQJl2OOmWwQmi58rNKrjuRivSFyKbecZcYN5kd0TLS8i4ZEGkmffsoioJtvu00oMCoqWiyNvEl7tFVqsCpkqQhK2ToIirXJmwSl/SgRPGPD70dLfSMO7jkArxPw9Q2htrUJiYlJErYQ4XDgsiu3gLFGLS1tSExOFtHU1d0mhRncPQNoaG7D2gvXI3/KRCktE/R7EQgoSyjjrA8dPCjAju8eHOqX6vXTps9EV0+3TPCF51+AXz37LKZNLURvX48cpls4ZargiLq6alkU+uk2XrRJgVelqKji6Rbn0aBUcyQTMEu6ixRvkqpGFodWxz7s+PBDObKbBaG4CJpbcY64WBVl5WJWWLiEAFu5PPQmJdZkm3LQTSCA0tIiTJvOsFVlFyPB8Oh1coHY2Hh5N7kNC2kR10laE80qNEjabHIK4tgsxoqrQlwkjr7eXkSxAJYVBEaMqsrbKWKsr62TsoOciP6BIbg9bincpQbCM+pVulAosfCLt3xTXhbhipASu1HMmY5QkffsMAEsiUhTtNfvQ7RTTYz4SCysoHasKvBBHGM6XyWZkBPNKvhh1mRtCTYtwKa2Y4pIDWbDAW64NTtcxISLGlMkj2Y/0Z/pdnWoR4gYSGxUOHSMsEV0Q34fHn7oIeSMzRIjYv+QB4kJCZITx4KgX/7Sl/Cjh/5VVqKgcJJgy9j4eGy4cAN+/etfY6B/ALlZ2ege8iApIRYDfT3o7uuTuKTCgml49tlfS1m73PxM1FY3YfHcWcKFm1pbsGz5csmlv+KqS3HiZDVOHTuApKRopGdkobmV8UhJ8HsHxZQxY+4CZKamIn/qZOzetQexyYlorGsUrbeqogarVy6WmPDk1AzwwLuGxlqsXbtGaECL/BAB3XLn3WL/IQsU1Y0mdZ+qD91c14Samiacrq3AFZduQQS5gcMuNiMu/LFjxZg9Z/pwHlkwiK62DiSnpqD89GlMmVoAf9AvtaXVHrLsEZbZn7uPAJkB8Cx3R82uvaVDAq6Wn7NM2Ge4UUtzhJMniiQHa8HC+ViwYP6IqEGf2yfx2jFxsZKfxR2kOQiLE4djOtZp5kRNnJQvVnFyiB3v78RFF18kdSBNgpR2LBAtm0YwkjLQ0TL9+suvSDz04JAbGWPGSIpORkqa+JM2XbwJb735lsRYMWqxqKhIdjur7L/44kvw+gNIiIpBa3sbenu6kRgfj5a2NkwunITz12/E01t/iWSWBRwaQpQrAt29bVi9ai1efvF54fC8f/3GC3D4aBnGj0vDO29vx8TJBSg6UYTpUybBFRkj/e3odyMlzoVV6zfgxRdfhjMiEg6PF/5IO2xSIa4Xc6ZNQk7BNLz4wqvwuQek8ClTeyxj/HCBqW/cfqdkoboinfD6WYpWxQCRU3z0/k5097Yj6IpBWmwUaiubEZ+UIIbHmoZ6RETF4ry1C/H6S+9I5mRRSRHsviC2XLUFb7/yGiIT0hAXaUfAFkRtY7NEJVJctTSq8nSk/jEZY2C3OUCbx/wF8/Hm229h6dIlGJedhRkzpo1Qt0XcBAI4ceIkfF4S8DF1hMLOHVIok8dKEgOdOHIS06ZOFS2POWOs1nHy5ElkZY0TsMpwV6YCdfd0iPiNi02S4gf8febMWThwYD+mTSmQOOuZc2eFysyZ3FaLc/1TE2jRyZMqxdpmw7ETx2Veoh0RAt7nzJsjR35S43I5I9HR0Slno67fcIGcmUr44uBZFWVF4gKZmDdJOMy4vEwsXLwcf/jNnzB2XDr8viDam5uRmBaPmTPmYt/uncjKzEZtVTUuv+YK7N13ENWVZXJchNcdQEtzCwoLJ8IRGYO+9k644YAzOICLrrgSf3nuJYm+yEhIwBDDOwMeHCupwTe+dB3gisarr7yJvo4OzJ47E/MXLRD3CTdgKJzjtlvvENbks9sQEbRhKKi8tTa7H++99Q7GpI9Ba1sLjh47itzMPDmoPnf8eERG014ajSmFmWhr7MOOHR9IZumeDw/hqi9vwQfvviPZqL0drRjo9yA1fSwG3F3w+2xorq1CfmGhBNDn5YxH7ZkzSExKRU1jI9adv1bSUQh0WVFjNHsMA9epxXDR9u7ZL0bIiXn5UuGeWRgbNl0oBMFwVtpNWNmeJgIWL1iyeBHeeGMbUlNTZCMw0J7RjSyIScZCqzsPHuns7BAsQluOPtpACMgoI6dFoxzcZvmxNJ4xuRzTeoaCAcTY7DKXLO2rLy2WNZeTYl9WrUMRpYpCldvFOiZdbyTNjbXI19EQtHUxYZGEqjk4G/JYYRriNLWszaJxUUIYqUkvv/wyLr74YsnioCTysEquUxWj4LuotT755JNKC7v1G7fDZw+i1+tGWky8uCE8dnVOw4dvv4fsrHGoqCjHlIIpKKuoREZKipSTY8GC9LRsTMjLFLWSllXacjIzx2Lc5AloqK9BZNCFqqozcDkjMCZrHNzefqQkp6Ks6ASi4+JQ09AgYamewX60NndgXE42TldUST3q9IxUFBROFgzmiqBHmBqSygZlQh4ngFxl8uQCNDU2ITU1TXxdFFlNLc3i+yIAZygp+8bDeWlnmT1rLk6cPCnW3Ya6esUNXDwpekAIccbM6Th86DAyMsYgPz8P+RNVDR9NEOoUP2sBrFoAYguz3A9vvLEd569bJ+qvXlA+wgoizAtV6eEQdZ2P8AAVAk4eM8DTpwunTw0dn2BiN5PgpFYj+2QVrND908pMOG4MBYhZZZxVjJDSOFVBDauvbFPXN5CaSUpB0OffqrqHKhJg6xOPKwK67ba7QJDv9nnFoszjql0xUQi4PXIoCbM6GVdCC7SieFXen1qZPomZ1VfF8RiwwcswAKZJ2xyIsisbi0Q8ukTNEfYuu8KqKSTOPXqrbaqsMNuQzNSpBbA5FbWfoAyfPh0xkRFSLZZaIxeAYlCXvRWvuSysCqBTNR4VwfF9POtTilo6eCaIT94px3tKPUGFc2ill7hqu0NsNgwhcbLfRkU2TRTyHGN4JChLTbKw9se2ilV52rSpkvnBeaHrgopIZwc55QRJHBg/PlcqpPZ73cjLHo9jRw7j/AvWYtE5yxiSMCI2WhfrFM5jHcEtmrFgyuEIAW0OUHOugL7+THMcmWOriorf65PcNfabpgxlMB42S1BD0xtHbGU0Nls2wqe0L+yWm28THwzrzASsFwdIhawRJGdTqJAKfVY872UeE20UrMLBCY2Q0r+qRIvcy2RCwkp/EBEO68wNapFiuGborEUsstAqbFXbRRj6QF7t0+qxN4Df/O43uO6aG6QsSSh8w4gLUixfFYPgpc600qrpcLCWKhxh5fuHhIiysquJG54wnb2qd7e25ZicQNi/5f6R0oB+P2iJZjEHWt6LipjNshROR6RgrpLiIsyYXoj2tk7BQHy2390vxSEu27wF/X19WHjOMmUeMOoQme/WBMT1UHOlox50ad/hREyTcxrDFWLRpX/ZhoSvMG5dNjU3uHXEFxTX11UgpOyyZWd6Sp8bf8dtd8HvsGPAPSjUFh0ZpVwbsquUD0OyMGwqyChoo1y0zqiht5fxLlagvTa+yenLlrhRpz3bJDLO5rAprcXyj8lpP3yFdVqwsFUSAo1aFjfp7+7BL3/5DDZt3IKCqcppaKre2kJMbiDHMjgYNTdsPddmAnVUPbNuFZFo7GGGaOjFCI3Dsnfpz/VPbTjUjkttgmCbLFhAkdvU2Iiu7g4B7HFxiSLyW5ubERcbLVht4sQpoo2VlJVgxbkrsPPDHVi9ahXyJk8KHVQTTryK6xn1nI2UbJOQ9IYaNlBa4Tm0uluiibYf2qXIiSXpUQ62VgVTQ/WludaWQ1WPla4ozlnozNSbb/kWfMzhcjgQbXfCYbEocf/bVEkP3RHiET4s3vsgiUKds8rC5DoQSy9ISLRoItGs0VpEvSM06DRtOXrRhbV63FixfAW++3/+HRdsWBEy3GkiMMGqKWr053rgpjnABObm7+Yu5e86StM0IpqLOhpgDpkLdMC7sH1Vu5AQXP6F5bqZ7ZsWbP257qMGyyaxhBNOaBNYpXi001uI3jI3cAMT++iNoDehCuugYdGKwAyd0KP6rBkDnwsd9/TVW26DKypCRsjYXTGDW6xR8AArktG876XRUBXbpIOV5m3F32g1VUBMLhKMFUstxGQdl0TqZieEUCxiIgaQAgVWu3og5kSx7XvvuQv33PddpKYmiRslZO43dmBI2xgtyN+ITeJCykFIIpaHK5VqwpA+WPFOUkTBEqViMdabQL8j9JmySGuupvuvCYCWYbapgtvVkaJmWhPfrYlRB7GZxGwSqrlhdPvhkQ5qA4oIEK6iawbpv5VkscS9i3BCMQLlxqFrRM0xI9TlsgqvSv1w+s6CAfzqSeuog29+8w4VjmqBM6m3qe4TwqB/jMHeZHckHBurlIlIs6pgkUDEsKaOPSCwJltk6TkdxqknRXOD0N8qDlVQvSojPDLlhJPFiaYxjnnzWnyxXX5HjqgXSxOn5l7m7pWdJjUf/fCKr0plStBFosM0NQeU563YHJkERmbKRlBqMNsiAUjfJGBLVUqzW0ZPVsnWubQmJxWOZnEfGlY1wWsrt+bymhjM/ut4bf0M79X3awlhhswqZUSJcZ65TDLg7+yb5Pkxo8PnC41LLMxErVbRKSoyJHatOFHaMPZbF8jwIIBnn9yqtLBb7rgLDuFZBJukPE60DX6HDQwUp+uCSYVRjEj0ehEg/pFwV6vgpoQ+6NpBVrkT6peS2mxHwG0Bazr7lNcJnqBNNDTKYdZclPJpSjuGT8Fvleeks0N81hGTBHmWM1LnJ3FC/H6lGdodKjNE0LpVx0jZtHjKoCJO4a7kHFIsVG8EpXnog4S1GJBNoq3mcvqiOm9DcILaQSq6i3Rm1b/hnpCTebilifssPKk5h/b8U1ERLcmrTkOUNCBGe4r2qLJhRCGx8KXWkobP0aBIsrKFWRhDYpeVH0wVSbXImNKB4ycXlKwN4RTweZSnPeiwSjPLATvKIavO5VAarZyPwgN9KXGoRbNfHi+effZpRUDfuPVbcHp5oAbgswXgcrgQgAMDHrewNNo3oiIihQ2KzSDCJSBYOKBIKB6vqE4PDHh9cq+o94JWoRyrh45Lasm0GbPkQNzT5eUonDhJFqSqugqTJ+YLsZWXl2FywRQEbQr0Ua3u6epHzZkaJCTGSl0/CSxz2rDj/R1yojAF0h/+8BwKphRi7vxZclTjsSMnsHTZUtlFO3fuEuMk2QLNEboes8Ryk9j0kQZWBKWO/9EiRBQHi9+b6b3C1cQBqSifOEcuS1yKqcPK19agX4s4LRaE8HyKw4mYc9gk80PaNDCUNkOo2s2qPhMLiHLTi3feMgKqKv6Ku6nFV6k77Ae7x6wPXirj2MI1UqqHhKgc5ByVhhtyKqO4t5TyI7lo5MKBIH75tOZAt90qHAVUvanFcFIcEeKHgtcvOzAiKgJDrIYqR16SpIKwO+1we93WMZk2sa+QgKjSSzl8y6laXVGBD3btQV93FyZMyEdleQmyc/PR1tAEhysSLbSNTJogCXGMhzlVdBJTCwtxorgU02dMR/GJI1izeiP8gUGcPn1GqtxnjUvF6fJK5IzJRO9gpwSvFRZOR3HxKbHydnQ0Iyk5GTV1DZg1e65Ym4nZrrzqEoVurMkNd+ByfJpTaLEhh5eYQWfkPcahKvIMAaYlfsmRaKbQ3EOLYS1qzJ/6fWJbcthFxEVJ3ptWow2N0SICdXbryJMHQ9qscVQ4LTLkKOTZIcxpxLELAWlis9LPhTitbBPx4DNbTAC/4uh+xkPLcb5B/Popi4DuuPsutSFIOoztsczdAqy4EThZlO9Wbju5kBAVCc5KRCOoUoeREUxbSYlW7lHVmVK8//5ueL1BxEVHoquxBSlj0hEdm4yYaCf6hobQ0duJvp4uZKZnIHNcNvbt24dIFjyGHecsWwa3hzu1Hw0NreK97uvrlV3UVFOH+JQEpGeMRVdHp/jB9uz/GKlJDGtgMqQTrogYSSvi4bQrViwVc4Q+7kl2dhgQl8nQdXCMDFl9go8QmFUbWojEElGcA8WUre+N03xGw2UjzAhBxtj44Ip0SDyyShdSXCgULqKNniF+OMxJhACtjAut5ofOKzESICTZUdKWdJErJVVUl61CGMSWTEkit/MpjEhHu9RFoGGYmTsOO36lMdA3v/UtwQOEURGRUSK6mBvEARLY0ibDzonxiWLdKkJO34iW08QtAnDlOCQrT8kyk7MOYkP9/2vvXFbiiIIwXGPPRY0YjLkSCSR5iixVcBlcuJZsAmYxCxc+gMK48hF0MTt3voDBVSBZ+QxBCImEEHRmHDPT0+H765wZDQZ9gNMgMtq23dV16tTl/6u+qb7VaZ/bydcTezH33LLxaatWqd7/VgmiOj1lT2ZmbfbxA+VM6IFI88nPXz7ZmzfzZoML67Z5IIq+uZp1zz19ZmedtrA37YuO6Dq/fvxU020E8P301F6+fmWHhx9t+e2y3ZtitsZoXtjVUF+WISQTncgQFoJWqlNVxNWLM7jCFhb5aJFRG3nqupY6oHoDiptCfvwhnqfb7dn5WcsePprxcFlWgJEEnin2w/dDCtPxs1iiEA1Dzx4UDxgJ/zv+FWqte4kuiEZQecMLH+FdhOncdHLz+4xbYuT5gZF33HxP1HLqhc294AOtfahbrimFhOcVeeqUIniwC/I+NmaVgJmWOYbigxbj7EUrFCISrBVJNBQShZvMKlYKqPqrKw7roHqMyg7u5MZGAe5SOBtAE5G18vojeGkQZPRR4nW5H86t4cwGrDP3gQDJ8N6f8iblXNcBdCNyJL5BxFLHFnyx4wgv0sFXo4xvzJ8E/znQZgKzIoxZUv0rH1itVDYweTHaiuUFKzLVECcmwVaNWKTaVqEn57Ednt+zpirL0ZcvG8o+Hrk6ViyQDkP5aHDp74n0iidGXabamqsVKaj7Sr6ghHPv932wHNgwkrmqk41a9OBTKtnbG9juXiimvlt7b9kgs/xPX71siERoA8dRmQAXm6tGBgoP8zrI6AiPggAOK8u5BoLAw3Wop5UyA1iFrwQwbRzrhfw18Q66SKZVJMDaMBfD6ieSKXy0NgESq0P6Qw9jNB8LF1Bx+AiydIwmCCuTF52NeVFT13fcjhMBcA1dAUQNDuUWnGiYlzwLZRflveIkxZAL4dVyHrW/y8ArhznqRRm2Hs+VYOYd2eiONYIn0gEmyy8U7kOPDi3uurAw8kKZac89FZb3PAIt17x8pMx62UsWXfGx2OLYNkly+nsQJ67q7Zn5Ge6GIr3c78O3NmCqPavWqkpLqOVeSFdw3+opGRQNOZCf03PTI6qWCaJTwtEHEEikVyqsuRsgrfyzra2tuKDT9ySBWyWwvr6uQrbC+KRAt8ornfCPBIYK1Gg0CrCv29vgdNORJHA3CdTrdSFAS81mszg4ODC+0pEkcFcJLC4uOj281WoVTPI7Pj5Wt4p0JAncJgFGWM3Pz4vDXyqKotjc3BRRjwFtNC9IR5LA/yQAIQHrs7q6agy0kQJxMnsaQPWNjQ1bWVm5NtgtiTNJgC4g+/v7trOzoymRjUZDQhkqEB+wQlA1jo6OhrMikuiSBJAASdelpSUZmoWFhaFQrinQVVHF2k0SX5JAzLrfJIm/LnBKgYWFoKM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png;base64,iVBORw0KGgoAAAANSUhEUgAAAJAAAABsCAYAAACFFjvaAAAgAElEQVR4Xux9B3Rd1ZX295p6b7ZkybLkIrn3jo2NbbCxwaZ3yKRMEkIg9JIyPwmZMJNMAgQcIISUP4Vk6MWmg21ccK+qltV773r9X98+9zwdPWRIZmatrH/CZRlJ79177in77P3temzBYDAI46qtrcWuXbvQ39+PsK/M2z7zd4d3CAX7/oS4rgacmXMREAwi/9jr6Eseh+Kl1yOxrRIudz96UnPhiYpHeu1x9CeOgS8iBg6fGy7PAII2O4ZikjHl4PPyXG3BuXB6hxDfWYe+xEwMxaUgtqsJAYcL0X2tGIjPwFB8GlxDfUhsPSOfd2Xkw+UeGNFmT0oOYLMhrrMBUf0d6E0dD3dMEiL7O4fbjk8LjTGt7gTGF72LuinnwhMVh/HF76M7LQ9dYybJmJryFqF5wnwEnBFwugekTQQD0teBxLGI66hDf9JYuGNTENPdhNiuRgzFpaI3JRtZ5XsQ31mLsgVXyFyx793pefBHRIfeHznQhfi2avgiY+S9nLu849tQM3UNOjILRzzHh6L72mD3+2SMfF/n2AJMPPoq2rJnomX8HMR31I36nrMtqo1zFReHVatWITMzc8RtNk1AdXV1uO222/Dhhx9i7dq1SExM/Ewi+bQbIgJeXNh2EBFBL5ojkmALAunebnhsTlRGj0HBQD0GHJGICnjwTspcrO44jrKYcYgNDGFGXzWaIpKR6enEkfh8zOqrQq8jCsfi8rG4pxTdzlgk+vqxM2kGFvaUISLow5A9AjF+N7anzsfS7hI4EEC8bxDVURnw2h0j2vwgeSaiAl4s6ClHuysBCb5+fJxYIM/ptt9LmYMW6XcQ53Uegw1BvJc8B0GbDTP6qjC1vxZV0WMwp/cMqqIy8FHSdAw6IpEz1IK1HUfl2XRPt/RryO6CHUF8nFCAc7qL0OGMw1hPJz5Ino0MT5f8Xh+Ziun91ehzRMNvs8uceOwuxPiHsKHtIPqc0TLm4pgcaWtRTxmKY7LR74zG1P6a0HMnY3OxpuMofHYnSmKykT/YhPdSZmNZV7HMryvox4z+qk+857MWu6OjA++//z7Wr1+PRx99FOnp6fKIEBCJZ/Xq1bj22mtx9913C7X9dy9/fw9q//UrcGVkY6iqWJqLmjAV3pY6ZH3z39H51p/Qd3gHAkMDyHngKTQ9/S9IPHcLfJ0tGCg9gnHf+ilqH/4aEs+5CL3730Hc3JWA3YGO13+D5AuuQdeHLyFh2YXoP7YLiSs2Iyp/Ghoevw85926Ft60J3TteQt+RnYidswKRWRNGtrlyM/qP74YrPRtjbrwHgYE+dH3wAjre+F2o7aRVlyLt0q8i6Pej7qe3whEdh8ybfwSb3Y7Ot/+E9td+jaxv/AgNWx9A5j8/iNgZS2SMHFPTr3+InPufQvOvfoCovGmImbYQzb/7N2Tf+Sj6T+yT8QyUHELWNx6Gp7kGA6f2I+j3wR4Rhaj86ej+8CVk37MV0ZNmwtfVhtoffVV+xs1bieT11wt3q/uP25B1y7+h9Y8/hc0VEXou9dKvof2lp5F971YEvR40PH4vxt32EzT/+odIWL4JvR+/PeJ+/Z6/Zr27u7vx0EMPYfv27fjggw+EiISAzj//fJx77rn49re//de081fdowmIC9j59nMgG0xae6UsqjMpDfbIaJlYLtq4Ox5B09PfCxHQYMUpjLv1xzJxCcsvRO/+d4WAbJHR6HjtWaRd+U24q0oQM3UB2l56CklrrkBkzmSZrDFfeADNz/4AKRtvwmDFScDvQ0RmLka0ueIiDJYckonMuPFe9O57C77OVnTveDnUdty8cxE7c6mMte3FJ9H17l+Qfe8v4EzJQP3Pbpf+Z1x7B2p/fMsnCIjEknPfL9D0zPcRXTAX0ZNmo/l3PxJCJ6FmXHcnWv/8GNIu+zo8TdUYKDog73HExCNu/mq4604j5cIb4UodC39fN/qO7kLQPYSuD18UIsu48R7U/eRWmaPW5x6FPTo29Fx0/gy0/PlRjH/gafi6O0YS0DkXoe/g+yPu1+/5qxbVuunee+9FRUUFnn/+ediKi4uD5D7V1dWIiIj4W9r51Hs1ASWu3IyefW8BdjviF65F985XEFMwD53vPAdXaiYCg30Yd+ejaPndv41OQFzssiOyc8d84X60v/IMvK31cCakIPPmf0Xzb340goAyv/aQtOVta5CJco3JQcyUOSMIKHHlxYjInID6x+4GAn5EZE/CmOvvQuMzD4baHnfnY4gaP0XG6OvpQNNT30PP3u2CK8hVsr75Y9gjo1Dzr//8VxNQ6uavCCdwxCfD39+N9Cu+Cf9ADwaLDyHxvMvQ/KvvIxgIIm7OOcj82g9gj4qFv7cL9Y/dhaHKIgR9PqRu/rJsqpoHb0LE2Fzhwi1/+HHouYQVF6Pldw8LBwwnIHJ4vrvpl//yiff8LQtPfDx+/HgcPXoUtp/97GfB8vJyPPHEE39LG/+te4OBAPx9XXDEJsDmcH5mW2Tv/p5OOBJSAATh626XibC7Rif4gNeDwFA/nPHJn9o2xad/oE84IkUT3/Npbft6OxH0ekP3f2bHR7mB77PZbUIc4Rf7HBgcgCMxVfqjL84XRTu5jyM+ST72D/Yj6PPIGM/23Nn697feP1o7N9xwg8Ae2/e///2g1+vF97///f/KfHz+zD/oDNx+++3Izc2F7cEHHwz6fL7PCegflBD+q8MmAVGMfU5A/9UZ/Ad/7nMCOgsBEBc1/+5hxExbhIGi/YibswLxi9b9g5PLJ4f/OQGdhSQIcmt/+CWxmdgcDtG4HAnJArb9PR0C+ml+AGwYKD0s4DZu1vIQuP1HobTPCegzCCh+yXr07nszZFro2PZ/xaYzWHIYmd/4kRhEacNypWeJdkRbFrXKf5TrcwL6GwkoZB3/0VeRuOJiZdF1uhA1cYYYIMWiO3HGPwr94HMC+hsJaKR1fCP6Dn3w37bo/v9MbZ8T0H+DgGjJplHzv2vR/ZyA/n+egf+Bvv9PWHT/B7rxd2nicw70d5n2/z0v/ZyA/ves5d9lJJ8T0N9l2v/3vPRzAvrfs5Z/l5F8TkB/l2n/3/PSEQR0+933SsSg3W4HPfNOhwORTrsE1fMfPw8gCH8wKPe57A4wRoWf63s4Nfpv3sPP+XO0S39+tqD9QCAgz5rP6zZ1e/pZfU/4u8zvw+8drU+f1t+/Ztl1n3lv+PjONg/hYzGfNb8L7/9nzW34vJr9Mdcr/H0cg8PhCA2Xf/PSz5jt8D7GRos3/t4HvoNAEHA6AJ/XD7vdBpfDDr+fvxuBTTYbfH4fHDZ7aIFJIqMNyPyMHTHb0R1h+/w9/PvRJlLfpwlLtz8aIemB63b0PSPGYiWjmJPyaQttLspfc5/ZP7OPZh/0SrG/eg7MjaLHzOe5YOZ7+Zm50c42x5oAzJ+6XTILl8sVerfuZ/jamXPOFJ4gUwyCAWx9/HFFQHfccx9sNjucdkjEv7lYesB6YFx0Uhp/khORgMIHpjsQzqF0R/TAzYkzFzuc++jvNGGYi97Z2Yno6GgJxzV3j9keA+b4ve6XHp/mmp/GYUYjBN322QhJj8sch7nA4UTE78y+hXMJ3c/RCIhjPhtXMQlCjzGcG5ljD+fy4ZtLtWeDRxhTEE898XNNQPcL17EHA7BbUscUDXzQ7nDAb7E0TTQioYKKA4mYs3aSfpaDI5Xzb724MlF2G7zBIJxByDO8PB4PIiMjrbaA/oF+xMUyO0RxQLavOZYaKLB//z787KeP42c/+wlcEU4M9A9g7Jgx0k5rWytS09Lk3Xwnw3YnTpwo/eA7SVQ9PT2SvqRjwTVhyeZwueS9/H1gYACxsbGyWTxuD7o6O5GUmiL3hBMD31VTXYljR47g3NWrERev0qN0P8x5ra6plLZmzZrFdWGyBWw2JUJCXAtAc1MTXK4IpKar8QQCfgSCfjTUNyA7e7y63x9AeVkZYuNiMS4nR54/XV6JKIcdWfnjhUEEhXcwQYmLBvgDflSeqURifJLMxaRJeTI3LY0NQihjxuXAF/DKGO02OwKqg/D7CTGAJx9/YpgDsRNOuw02EhHZpTUIdvL4ieM4d+VKVJRXoLevD7PnzpFdf/DQfsydPRfOiAj4vF4MDg7hwIEDmDdvHmKiozHkdqOurha9PX0onFqI5OREeL1+DA4M4uiBQ5g+exYcTk5IEC2trYiKjELGmHQhgO9970H88KHvw26JUqfTGZrUrq4ufPjhBxgccCM6Oh7JyXFobGpCeelpXH7ppWhsqsLAkA95eXmIio5GVlYWnnj8Ccl3G5uZKQkEp06dQkJCPObMmQOP24up0wrR0tIKj8eNnTt3Ye7cuYiOjkJMTAyaGpvA90+aNAmHDhyQpEu3z4tNmzZ9AudxAV5/9XWsXbMWR44eRW9/Lzq7OjFp4iQcOXIEU6ZMwdDQINatXYdHf/IIoiIjMWXaFPQN9krS3rx5C/H73/9BiITPnC4vR0Z6mhDrwNAQLr54M/bv3Y+hwSGUl5chPSsDEyZMQEV5ObKzxqG1rQ2D7iHp244P92BCdiZOlRZjyuQpqKutRUFhgcRbM0XH4bBjaMCNwweOCDRZsGw28vMK8cILr8I92IONG9bh6LETWLFyJdKYUGjBDbWhbXj80ccUAd3zwP0jgBJBNEmIu2/Xzj0YM2YMEPRix4f70ecexNxZM9DS0gjYA2iubsCyc1ejqbkRAwODGBx0o6amFuPGjRM5OWZMBioqyjEw4MZ1112No8eOwBZ0or+7Dz5fAGPGJuJUcTnGT5gIz8AAkpLjkJufjb/850u48cYbZVeYrJt9euutt4QY+HPjxo3Y99E+1NXWo7qmGnPnzMWevXuwcOE8lJaWIDo2AV/88o14+cVtKC0qQnZONpLTUmW8FafL4bLb0ds3hH/++pewbdtbyMkZj8bGBvk+PiYSDY2NCPiA3NwJSEhKgN1lk5SWtLQ0bNiw4RMcSPq3fTvWrl0nSZqRMXFCfGdOV6C7uwfZ2Tno7GzHDTdei9dffgOREREYHPSgrKwYhdMnY9PFm/Hm9ndlt/d1dsM7NISOnk7JokhJTcKVV12FPbsPwe3rhQ12FJ08hcIpBYiIj0FvZzdKjhVj4uTxWLx0MYorq2ELBOCy2dHX50FlZSnmzJuDgukz8dvf/h4RTmDa9Bmw2xzCkYPwY926NXj9lbeRkZYgWReuCAemTZuG5StXCmPR3JEb5XGNge689z44nYq1a8WJmaT8/b1330df3xAWzZ+L119+Cx6bBzlZGWiob0VsTCz6e3qwbNVKuN1D+Pjj/cjKHAemR8+bNxderw/9A4oLpaQkYO26VSgrPY1DB09gwoQsxETH4vTpMvQPBZA3cTJS4qPg9Q6JtrdixQpJsb5w4/kjFol95OckKoo9EtLxoydQXl4Bt9sNv8+Pzq4ujBuXKeOJjIqSNt55+33U1tQjPy8PdqcdTU3N6OrsQFJSEhC04eJLNmL3R3tQXVOD2JgYpKWn4+Txk4iLi4fH7cY555yDru5OOF1OVFVXIzk5CRdeqAjIxCDs16mTp3DwwCHMmT0bqWnp2LlzJ/Ly84ST5+flo7OzA5ddfil2frgL8fFxcNidqKmtRmpaCpYuW4bjx06KCOnq7EJtdQ3SMzKEE9bUncHVV1+NAx8fQk93B+LiE9Da1oWM9HSkpKegs70DPo8XZyrLsGXLFlTW1gvxu5wB+P02VFVVIDs7G3PmzcP77++Ey+mU8be0tSM1NQW2oA+z58zC22++jwm5uSC+JLeePXsWCmcUImgLwm5xIY7z8ccsDHTbnfcIi3TYKRoVJhEoZLOhp70D2157FxdefAGKSk4jLTkZbq8HXk8AOeOz0dbShIKCyfD5vbKAfMbhdMikcIdQ3Wde89DgIJKSE+HxeOH1+GB32OCwOxDwBuCn+IxSXI8dJFQjVlFYxBkiIA2+uWDt7e1ITk62MI3CWcRFwaDVBk0Q0hLNAQqrBdQNsNmVBkN8Zbc55T1Ol8JYWrsR/Ob1C17z+4PCKfg42yKui4hU6UiaO2qQrLCL/mdiHwV2zUurzabWqAkS1jpo3KIxEsejcRc5vOhEMvZhk4nGpMGgGg/xD58ztatgQINdIGAPymaPDHEYas1qHRCkxg3Z1CLC5J3q+sXPLS3snrsfQMBhA2wKRAtIVk8jELShpLQck6dMEpnJ71wW8ufvMnEEWHxhMBASfXqQ4arzJ1RFWVjiLlKvnmC14mrgClCSxfIi4OWEdXd3oaWxUf6OiI7C2LGZQvxFJ0tRWDgZxSUlmDp1Wkij1BhKq8SqXarP3FUKYI4GiLXmIRNq2bb4kxPKNbMFCEwVoYSIKRiQ77gCeh4P7j+ARYsWyRC3vfEGFi9ZIiCfQLa4uAQ2ewBdne1YsmRFCOj7/T68/e67WLJgIVLS07Drgx2SCZGbN0FRskU8qt/D/VP9CArY1f1WG0ndo8fBsXODcB7kM+sePed8lmvAjUU7oCYdvcme3voLhYHuu/cBDNHm47DB6VDaFLskE2tRNxfZ6VSd0JOmKVH2Ooko4IeT2ph0XLF2vXCyu9kJf0C40ZHDRxAVEYnxebkoLirDuauW4cTJo+ho6xGx43Q4MWZsJsbn5shrCJpPnSrCzTd/HQ6HE3t278Pp0nLUNzRgyfIl8HrdWLNmNe6//7u4/rprJX+b2s3iJYtF09KTx36ZE2naX0w1VmtkejcPT6qlbVoEzsknkeh22d6f//QcWltbMCZjLDxeL+Li4xHw+URrOnfVKmzfvg1ZYzMRGReNpqYmtLS0i8iura1Gf18/zltzHnbt3IWZM2bgyLEj8Ay4ceHFmwTvkOMPDXkwIS9Pxn7lVVciLSM9tPnMTaA5ttl3/q453giOZBiNTU7JeZC1szgSJYrW5H6htbB773kAAacNXp8fEdR2RB1XAmCYXdLopwgC/gAcltquJzjcCq2QulosPQBhg8Egjhw4hOqqJhFhNrsX3V39uPb6y/CX51+A3R6FuOgIDAz0Yvr0uZg2q0AIcdfOvWhpbsOll2+SHfrKK6+ho70HVVVVOG/NCnR0tOOiiy7Cz3/+OAJ+O2ZMLURlZSU2XrwR2TnjPqEthds8THGk+ztC3hh/mGPSH5ui7NVXX1VcxOtHR0sHet1DCHiVOrxg0UK0tLSgvKgEOZPGIyEhQbgr5/XYseOIiozD4iXz0dLQiqGhATQ21mP58pUYHBxEQ0szmuoqsW7t+Xjuzy9iypTJWLtuNTJzstXGDuuwaWg0cZoeqwkJwrmTqbgI0dGkwc3C/yxzzdatWy0OdN/9YuMRVECd30GXBnECiYbcULkWyF2EoDRRKCkprFqYKLmVhWEoQZ32YbO4sD3KzyBkd/kpg2029HV3orvTi2uu34wPd+yWd/d196C+oR6LFi7C/IVzLHZMpGSzRB2we/cetDR3ICU5Ga3tLYLh1l9wAXbt+ggdHV2CpViSZOOm9aMS0NmI49M+D9lmzuKi0bubhDs0NCQuoTMVlUhKSUF6WipKS8uwePEidHV1o7e7G/1DQxg7diz6+nrEzsTr1KlinHfeKlScPhMSP9XVNWABjIbGBgwN9CN97Fj09vejrLQMa1evgt1JvPnJy+yvFjsh4ocdPllfShXtdlLSg+uiGAN/Km+Ej+JOwVkhIl5bf2GB6HvuuUeAD9U0gWWCRRwhwElOQc6hnRp+Gr1MA6Lfz7vlRV7iimBQcBJB8TCgU7I3RHGGTFbAcCQIDIFf6wnWpqFdh+m04Zew1BDoUDaK8MVWkG6kf87EY8PgddiIZ3IXc0eOxBHDoHK0Nszn9C7XeIk1oMT36FJA9WwEGs4tuUm54fmMstiNdCeNxl01cWuJ4qeZRvCfArxKVJFpUGtzhBQOUo0QH+zyLofoJcr9tHWrJqAH7g8heTZCHGS3EDxVM5n8AGAPKhLyKzIMEZGeEEXlitOQW7mG3WgjTPV6wMPiUQ1ABiGc0FJ3BIupznKyf/azR/DNW28WA5+5WOHYZQS7ttvUpqCzz7Iw+4LqPcEA3THqvWZ7JoHqtrQ4Dmf1o3Gs8L6F32MSSriYMe8NH5f+znR98LNw4jYJasTaEOeIVukPWZbJqUkY0ibnSojKRqA0QsP02oLiurJzGq29vlWr8bfffY+aQCFGGxwihhQO0uZr4iKn5US10+tqdFzM5ErdEIAtdEMqFc1GpGbIsq2fG00mh4CrsiHIQORXadqGpuZm/OUvf7aAtOrDaJqT2TfNUeV9VNedzpA2IXQ6ivYVTkAm0DYJygShoxHS2T4Lb+Nsc2J+bm42DYJN3BnOhcw+6+/4Xp8FO7gxRTpw84h6riSENhtoT4S4r0hPcp9dEZalaIXU+G/ddY9oNlxwEgnZVNByMehd4LCTUqka+gUgatGkqZ+iSxaUeIgUTG4itgOAEtrcJabdQ0+yCUL1ruF35kTw3XSVHDx4EBdccIGINAH1xhUu93X/dTvhO/bTFt7UYsKBczjI1O1oQHy2783FJAGEE0N4f8LbMcWnOWe6r+GcNJw7KV1YrZM2P5gbwQTWJCptLrJQriVqFS56Qrsybrvzbst5aMlE2fTKLsIagUJ5auQhQtAdE64hdg+72DTIgQgeZeGMZ0Zjs+HEM4yRhg1w5j0cXHt7K2664QvYeMEm3Pytmz+hXYUT02hi4K/lHKP1xyTQ0YjEDIH5LCI6m4g6G1HrtsPncjSiMtsIJ/7w9vXm0sQTvtn4N9kD/ynppuKGHn/EigciB4qMcCn2JczDEB0WmyMx6AcVZyAnGkb/PjFGQcSfAG4rjmh4sTR7HFbtP43Fm+x75HsDqK2ux1NPPIV/+eF3LE+6EsqftWCkaBogEyy70Gft9k/jTqNxOs1dNFfRnNRcQJN4TTyl5LQyAA6L5WGArDaw9T9DC9TWcd2uwqGjx1+ZSoPJ5XW/dX9ogNTzaRMQTW+PhSUtU4xwII2B7rrv3pDNRl5CLYpuBh2+oUWSNTgBpNQAiInCOsxOmDtFTV4QHe3tePmVV8TJmGOFG4TvktEGqAfV29srt9MnxM7TMUnfG0M0Bgf7MX369BERkeGLT4PeT/71YVGb12y4AO6hIfHIszYkXTAZGRmfCNr6rxAQtaoXXngBjY2N0ieWxtWhLJzP3/72t9IHimB+Tg89owiWLpuP5//yMr5x69fE34agij7QxEe/VFN9gxRATUxOQnxCAjo7u1BVVYN582YIXmUoCOeeBTDPO++8T4Brk+OFb7jdu3dj+fLlSnIEgJKSMrE99Q10Y+WKFeJuElzrD4gDmtfPf25pYZqASDv0kFONo22AFE/3hWgsFqmLWJPOKi71adhgmMoDePutD7BixTLs2LEHkyfn4qMP90pMy9TpM1BWXoJrrrkSb7y2DZ0dPUhJTRSTQkZGOhYuXijvYOjItjfewn333Sf+saJTxXjtte1ITEyQsAyfz4trr7sWb775Jnp7esXB2Nfbh8kFk9Hd0yUWX8bL3HTTTRKiwMlZvXoVYmNjxK/G72fPnv0J7S5cJIaLtXCuRyLp6e7FocOHJdaGF8NJ2IfLLrsUDz/8MNatW2e5NYLYtm0berq6ERUVgdKSMmRlZ2Ji/kS0dXSjvKwciUmJiI+PRWJMnPgYM7OysG//AaQmJuLctavw7DO/xeRJ+dJ/htgQq7jdPqSkxoovLy11HGrqKsU4nJaWgeMnT2DWrJmoq2tA5tgMdLe3IyU9FeW1Vbhgzfk4eZQljX2IiU0Ww63b55FqrFsuv8RyexCiKAAe4kC3360wEB1qpGTlb1JhlqK1WCqd3hEE2WYk3AjOQQKzZn1YSwCOHT2J6upaJKcky44fYlibjSETcThTUYrrrr8Gr7z2GjzugARBMSYoMysTcxfMEbHK4LG2ti6sWbMGEREufPD+Bzh9ulKszZs3b8aZM5W46qor8J//+bwSa37V/5mzZ6CiskIWkVZfxs68/to29JDIMtIwb/5c2dXvvfee1EA2445MMapxBveRGtdw3Hb4zu7s6JZQCHJJaqGVldVISo7Hhg3rhestXboU+/fvl590uZBr7dmzB8uXLUNCXLyMva2jSzazwxZEelqKWKHjo2PEM9/Q1IKasnJc/YVrsG/PxygtKZUxkIguv+JKfPDehxiXPY7hb8gaOwn9g11wD3nF09A3OAC3exDt7V2IcNrFOR6VEI3BoSFcsmULfv6TpxATa8PU6dPh8wJDPrfMyZrz18LhdMIf8MHhUEpRSI0nBuKk0L3v8/uVtznCoQyDXu/IaEIG1VvqvOAiwwBmgjlqYtToiHzEiun34wf/52HcesfNaGhoEoMVeVhvXxd6erqxZs1aHD52UgjZN+hGVWUl5i+Yi/xJeUKOAuQY2+JyCfUfPXoMvT39sNsd8HgHxPJLscCFY797OvtQW1eH5cuX4qM9u8QfxqKQFIEkFsbzzJ07T4hp/vz5qDhTjhUrzhnBUbWWxDFSIxFLRUAZJQJ2pd4S8+ktw35RhHDO6K7Q3n3+3draiqlTp0rfSMjvvPOO9Jccc/r0mSpCwW5HQ0ODBJ25PQMhn113V5csXn19PRYsWCDBYM3NzZg9azb27TuIgoIpOFN6Gtn5E1B2pgLTpkwRTZgBfup98dIuxXRlZZVorxKhOWmitElOxLinWbNmo7WlVZ4hg2hv70BKSrLMd2pGmkAwKko6TH5Yjb/jLqWe0dIYigsKqsX0KXO3TKb4QoAIqwVaMqn6CzeyxBpFCcUPrdeUlDLnMvlBHD18ArPnzrC87Jb317JAc7I9Pj8iIyNUJw0gz3fr0Fj2RXO/IY9baY+GpqhFSkdXt3AqRkZyARiWyiA3XmVlZZg8ebJol0VFxfD6fJg4MU+Ia1SNJRTGYEPQp4ycEhIiIcB28QuaANq0z4Sr1ZqLHzt2TJy9dLekpqRa7gNWHaaGYwcVXw2I+ZMbhOPW4bcSNWpFTno81UMAACAASURBVFBqKGe1H06HqlxLzqcwrPbSK7GgsJKSEQpsK1eGuo9bQTXKz5TjQAhDmWQsCz/dG7zvCY2B7rzzTiWuGPNicRRteQ2IIYDgyYvD+z+WQRedqsCiJfNQXl6CzMwskb16ohjuyUmhqGCb3ImcLAZ+6TbJJbo6e2VBJ0/Olz5SbtfV1GNCfib++MfnsGjRYgGb5BymsdC0zRD4JSUmiseb72N8UElJiexg3kecQ5sRPd06xpl9o9hjeCo5Aav0sx/mO8JFkiaOcA0qXAng31zIvXv3yoIzCM3UxMiJ9Abo6+vDRx99JGBXx1aTyDkm9leHrzCgi31kmDCxCDnXuKwsxMXESnhuW0e79P/QocOoqa3AZZdeLQSo+xw+Fs6LtuHp/ofjOnNcmgub9+i2QyD6jtvvhtPlEEel9smEdo4EX9P7HsQzv3wWM6bPRENtC4I2L1kL0lJT0NM7gIsu3Yjn//QcXDHx6O3pkqLY0dFxsmuoQXHwQ24vtlx2kUQH0qPb3+dGS3uzBKaRhS5fsRQumxMf7fwIV1x5Ofbs3YsNG9ePUIb0QOhILC0qRlNTI/oG3SicOhXNjU2IjooSvOPxqyjCH//bjzFvzjxk5+SgpLhEoiWzczIlFof9SkpJxpIlSwR3aAIf8ULrj09Tgc37SUA//cl/ID4uTmKPW9pahbBzc/Nw/PgJyXqZNq0QBw8cxMKFC3D48BHZKNwAJGwdxM9oy5SUFCFyXkeOHMbiJYsQG5MgIR+trc3C/Woqq3DO6qVoaxvE0FAfvvjlf4LDOTLY3+RkmqD0+obMLeJt10k7IjZG3bh6E7GdUF7YPfc8oBxzkkxIH5GyB7FxnQnBz7dtfxU1Va3Iy85Dd087Wts64HDZBd1fesVmbH/5VXh8QE9nh2gOXb0Dgi9OnDghOzJjTCY2X7oR27e9I+Cwsb4N8xbOxetvvIbs8eNROHUyas/UiEjgrmppa8FFm1XgOp+PiOAiK5b83rvvIikhESdPnoLb60dCQiLaWlrkWX6fkpGMq666Cq+98jpKi0swY8ZMywgWREVFmQSRZ40bhwn5ebJQ5FoUkwzYJz7Su0wD6dGIyrTjaE7DHf7yiy+pCEYARSXFwu0YvkuRTz/jiaNH0NXdLQREADyloEACxaiR5eXli8hNSk4KiVTGmhNDLVo0Dx0dPRLUT1xTXVkDXwCYvXAWasprMWZsGvLyczF+woRQd8XqbIksSckaEaJjeRYsaz6FoA4mNIPkNAESipC7abgS4kD3fvsB64U2eL3kNgTACtto8EoxX1xchN4eD5Li4lBWVo6MMRlwRUWC7Piclcuw56PdshgerweNjU2YNnUG4uPjRU3mRe1r+oxJ+OD93WK/cbu9SElNFjsOWfDqVavR09uL7OxMHD58TLDS/PmzpQ8vvvAyVq1ajdQ0psnYUHmmClVVtRLLzX7SJkLxxFhl7viOzjZcdNEmHD58WLgO+0WMQ/BJQuHO5u/kjMzASE1VgfbhrDqcnZv3aCymN5lm9wy6lzQgm00WWwNnLTrYT217IhdkvzhP7Cf7FeGKhMfrls+UXS2A3p4emW9yJoo3ij3OT3cXuXsavD6PYD5+HxUVJXNGvxffTWQjBl4jvUiPS0w0Fl6KsCs70mhcityJ8UC0/VEDYvu/+IUVkcigegWUHRgaciM6KhI2RmMTBFOTIuVxZzMfiR5syZlS+UWkSrJS4jC+gJfmArqTITYphjE/+voGERkZLRGOWmyohVMilAtMNTMpifhHGSZfeuFFLFi0HLkTskKgtbamTnYuBzMwMITmplbkTcyxQOInU6sln0kQIlVwhRPOnDkjWkm4PUcIReFHFeukkKWOgJJJNMdlLg7bMt0D5q7X3+n3STy2xQF0jLNqi/MuKxAyGTBSwgTliuupe7XRV/VRRUUocaPAMsVpiLuY4bckNPEqUOkZDoMxRZW07bCLskFNnSYSfh8KKLv1jruFevVLNQcSruFTeWISI+L1hAarxZsJsvQOMyfWxBUmADY7qCleT4J22IZ2id+HG6+7ATPnLsGtt30VUVYWqn6Ok9TU0ImHf/g0fvLo3SFnrhn3xd+Lisokk2R8blYo1tckHPN3LoIOJJcoBEuj5GTLInlVIL8ea0hTtQhLc24ShzmecFBrOl9NkK7HrjmiJjw9x2ab5lyKqi0EFIBNNDorxstyUdlDhDXsJtFt6nbMd4beFwzC4/OKn1McsTbbsCWaWpjT6YKPbMoyJKrINHpt/bLjz6aZaALhgHxMjba4kRnsZD472u/hWpapJWj5+7OfPoq5cxeIyZ+cUlldhwOpeB/tHlFRCgzr77TIMXeu/t0kaM1BRnwmGu0nIwlGmwtzDObimyq9+bm5aPrdprg0fw9fWHPc5n3mRpTwDKNIhe6HOR/hXDNcfOsNFWrXMp76xUkRHDYk3nn3XWrheXKOsW3lQT93mppIiwmKjULLSqFwigY7DeAKlJHNWRaFEKbwuT1wRkZYi6vYsnK1EWupkAwunpkCrQfL9584cQq543ORkBgn3EMPztwtoy3ACH+ecYO5gOELZE6yBsfhCzraZGuxZfYtXDSejUg0UXwWMZ2NM5n91JsuHMvoOR61T2EVVcJhiIoXUqLfK1kawFM6sZC+MHMBaQSkMY9XaGcFAKfO21autU9gAHMhNCHQyvzrZ36D7KwJOG/dSiRKevMQujoHRGySyzHl+WyXiSXCdzPtJgSg5qSfbRfpBaLIoCWXoHo08RrOIUfrl36H/mlyH/P9oy2U+Ww41woXV2cjXpNzhBO2/lvPm14T08E9vDENYG2JPllXHdNlZHBQLIoBlYwkaMeg349ndEgrCUg6b1l/6W3V4cvDQNLiQFaQWDjFD+MRBSDZtaNHDkso6nN/ehFfv+VreOnFl3HHXbfg0IGPcexYOQaHekUseb0eSethJmhf7wBckRFwulxISkxAXv6EUcM0qG7/x388god+8CB6+3rFVBAfl4AxY8aKNkODJ1OdmVtFTY3ExnhqGuK4cHQJMEtT+s1D5ah9SBEB1gcYrov0aRxDG+VMLEQF4MTx4+JmOH78OGbNUVpkTU2N2Hpo3KSmRA2LRkJ+pi9Rt6UowmlMnDxZxERZSamymlMsWwqFBt1UaIpPFcszhdMKYWPsurhdVM6bVHUK2sVd0dHXj+lTJsqxobw/4FPKkNqUAdTXNeO99z/E+g1rJUNW2aZVIQefDygtKcbMmdOU8mSFdjwZ8sbfe68KRbHb4eQEUsixWgfrAYkWoOwDBJMa0YcKTEm8sUoMFKq3tLZBWlV37kF/rwcXbFqHqGgntr35Di7csA7vbv8QnT09YqFet24VqqsbcMMNV+CP//eP4kyNjo8V73pe3gQsP0cdO6m1FU2otEW88MLLuOyyy/DR7p04efKEaHb0QFMZ+MpXvoSnn36GnjjR5ugLojWcPxcuXCgLSiIScMpQTyu5juquqKrGpTmJxkcmxjIDyER19vnxgwcfxJe++EVs/cVWXLBhg1jTacciYTPfje3R1MGcc3JDtuH3sZ/J6GhrE8L6yle/KgT0n3/+s1TeECJyuTB7jooYqKqqxgfvv4fZM2Zix46dmD1vNlasPBdvv/U22lpbERcbi7jYKLicUSguOo7ZC5eiurwSkwpzcPLEacyaMwvzF8xTh9/ZgN0fHZQ14oavPFOBWTOnyaYsKChESXE5MjIzcM6KZSr01fINhhIL77jnbjWRFFNOl/h4qPIqfENnKnV/FessWoXFzszwVk6e7AwLYA329ePI/gPweIDz1q2SpMU3Xn8LF25cg7ff3IHyklJkZWXDHuFDW1s/vvCFa/DOOx9gcJCOUTcGh7qRmJiOzZs3St8YX0NxFTLyBYL4/e+fw5VXXonXX3lFCN0VGQn3wKDYg66//jopvsCyL8ytYt/mzJ4vZLFj5we47bZbVTo3/XgAvAG/wm9cYCMF2eSsIU4Rlg+vNphNdip38x//9HtJLGS1DS427WTkPAwXOXL4MMZmjBGuwGxT2qw4t8WnTsn9ySkpUunkkssvE474l+eew/hxOSguLoYzOhLXXXedEOHJk8XYtWsnkuIjJRHTF7AjKjoSg31+REVCxtbdN4D+gW7kjMtDV0cr0tLSceTQEVyw8QKcOVOKCzddCpuTIcdOVFbW4cjBg2jr6kRSWgpaKmuQOT4bzY31OO+81fDZ/ZhcMBUBPyvUKbwaUuPFDkTHqGSVKpsAqcUu3uWAiBMJpraychwuK8+bOdNW0Jnas3Qyqh3NRTi8/yBiYuIxfSaTA5VRRdR/4VRqstU/p3BWVXdGyWUaF6OjYsU6zs5SZHFSyPr1xUogQtBMe5Z2uZOJz4KIiY5RkQRWqT7Wv0lJSUV7WzueevopfPe73wmp4crLbBWWsNRcUz3XOEK/V6vU+u9hTKHEw/sfvI/6+joJnKNvjn2mcY8BZsVFRRInFBUdJaEZqvJJEI0NjYhPiJeCCryuu+F64fxMZzpdcRqLFy9GxekKXHrppdLvstJy7Ni5AxPzcoVYY+IScOGFF2L/x4cQGaEgSHVNo5SrYcxTYkIskpJT0NDUjtb6esTGubBw6VKMyxmHoD+IAwcOo66mBhMnT0JJaSmmTZ6CqlpVZaW8/DTWb1yH+IREiWvViQiPPWaVd7nrvgfAk80HyG1YqczJRDIvXEx/YT6Q0wGfx48ol1PFqDitKmZWvrQCVoq6JAWWRkWfFyVFJRg7doxYXXNylL+Lnmf6ncjUSktPIzYuDllZ6jB7WobJ6kkwoxn3TLFCHMH7yDW4OFxw4hzt2A1fXE0Q7AuJkaENJkcx75et8CnJg2Y/NPHwMw3yTZdBOPGNpjWawD1ck9M46+OPPxaRR2I0IxzNfo80ypIulbJjhc/Lxu4bGMQrz7+ANWvOQ5bEDKkrvJ/yGbGhlY0qDMIoJMY+hHxhd9xzPyJcugKZwjGS5ENCsAAmU57FgGSZvUMahAX89KRrTOH3uvHg9x/BkiVT4fNFoL+nBXZnDLIzM9Ha1oSLL7kYj/3H45g5cyZodCeI3bN3vwSHEaewWRZDKixUJyeXlZXAZnNJBbK4+Fjs27sPFWVnUFtXi8uuvExiipjmTMcoJ527n2y/v39QCDoyIhK5E8ZLJGNTc70Ec3HSKDZG03ZMIhnt93BtT4+f76ZHvaCgQNwkn7iCQXH6trW1YfrMmWptrQXUpgX9jI77oS9NG2z5XWlpqbSvr9OnTwt2Yiav1PDRITJerwL0c+eqQ4WDQfGpkWuzrIsiTjIVhsjw0GG/YMkZM2dK6g65eVNdI3JzxrNIh0SQmrahEAFRhKl4EBZHYL66FGaxgqmtIHsRP6pag6B4LbqsjukJ1JTs9Q7gqZ/+BmljkxGMiERfTzNaWrsQE8XQjwj805duwkc73kNlRS1crigpywaHAsCcuIqKM5g5awYuueRimbza2nr8y/e+j6eefkK0qo/3fYyy4tNoa2tF/uQ8KSpFh6k+vvyOO+7At7/9bcyaOUcIkunEFIGceMbNVFdXSbt30wZm5PCH25f0IpkcSScYCNexOJUeN+floYceEhcL/WEUo1Jyr7lFojEvu+xyPP7YY+jr78O8+fOlKhr9gkuWLsEjjzwiHIbcly6WnOxsdPd0o621HVu2bEZbewf27t0jkY6zZs5ES0szoqNjpDZTbHSsFK1IH5OBCzasx9YntiI3Owde35BES6SkJKGqmo5qOnkpZYK48abrUXSqBCePnhTx1NxSjwnZOYiJixPtdfnKc/H+ezsEVF9y2WYp4sBxMriNhPfE41ZMNJ2pAoiZoCzp68RDVj48tSrLl6LEU1DyvExWa4JpvYuoRe3dfVColgOsb2DnozEhb7yELbBa2aFDh9Db1YXOjl7k5ORi0NsPryeIhIQ4tcsKp2DJkkVC9XyGC037DcM3Dx86gpMni6Q/nV3t6O3twdgxBK0upKWlSvEnamG6TmNcXKwQJ3dzbW2NVFPLzc3BmrWrQwFqWgxpjKO1Lj2mkDZmaCI0mEpFEqMkLosriGXe5xMNjBuCopXEdPFFW6Q6h9vTj6A3KKo+OcTmS7bglVdekTHSwdrb1Q2vZwDNza0YNy4Xy89ZBEdEHLZtewW52Xlob21HIOhFfj7jqWzwuj04dPiQRDRce8MXREONiXChvb0RPT0+wNOFNRvWY/euXcjIniBKzLU3Xo0jR8owJS8P297YhnmL5qK9oQn2qCjERTiwfN0FeP2VbWiqq8J5687DlMJCYTQe4uVAEM88GaqRyDrRVn2eoKoX43KqyL+Az3JK0hpt1UqQhDPL+qxM/boOjhFkH0oo1RFxBNa0syjpqpyFyjxgMXEdTICA3+J+YAjrcHlb06qsLOGqDRVGSm80o/GoDfkEF1HzYVgFnYD6M40pOAHsByMgBdhbJY21OOPf1J5IrCZ31eJGhzawD1IUy7Id8bkjx44JbmTmR0tTs3AUeoZIQLNnzcJHH+1Eenoq3IMe1NXXYVx2toS9MF6aF/EdwXZ29jgRNfv27sell22Bx+vHm29ux9TCqRLxWVtXg2nTplsbPIiGhkYJ81i4YDEef+QxLFy2RMZfUnIa2ZmpmFhQgObmdrS2d6CttRlbtlyMtrZuHDqwD1OmTEJCfAK6e3rQOzCAsempGD8hH1VnqlB08jjmLVmMjLFjFAcSWjE40J33PmBNgPKy0oxNFxwnlsHYhw8fRXV1JTZsuEDYMH1m4mwUmXlKSrmFQDQ1isZG4RQMHZ0+YwYcLqfy2ktYgTJc6XRaLhiBbW1tHSZPniQTONA/hG3b3sT69UT+dF2MLCCgF4sTzd1N1T7cqquj/0Q1d0VYeWxqB2juqQlDf6aIRwXiSrU1y2xh3qexiEl0pl2IbTOIU8Ik/AEplyPP+GmsJFfn5rHCLIwa3Hobmb4402qtCVuLytEs5mKHYk0Dmw0tdazgmhNKEOVz3ERSDNwiAtqeTPGt30fsSFGvw3mk/xaYNjfTcETiPSyuoGpEs1IrXxSU6EQb9uzcIzUEB/sHkJwYi6Mni5A1fgx6uz2SXtPVPoCb/ukSPPrIVkyaPAUNDXWwD9mwZuM6lJ44jMrGZkybXoiaijNw2qLhj3AgMz0FHW0tiIqKQX1tFXLzJqOmrhEs6EfLbFVtNXJzJ4qN5NxVS0doRJoLnT5dgcOHjormxQhEFvPMn5iH06fLRUzpah4VZRUoLCiUDA/ag4gxGEvN5EISIEULw27bWjtFpQ4EfaIx/uEPfxBNjbUG/xaQzf4xaH/lypWhmGkhDhpayS19PkQ6XbL5jhw+jrlz58iGYkTojh07BNzrUi8mUA/XCkfT5jQ3NjdTyPBq5ZgRTJuEE06w4e/5BEHrBEPTmXr3/d+RSHtJBdM18KyI7Q/feQ9j0jPEBP7qay9hbMoY9PR1Iyk+FZk5GRj0+rF+/Vrs2rVPMiIuufhibHvpVXzxa1/G3t074YiMRWdzC2rqajGpcCZswSF09w2hqe4MsrNzpd5NXHwSGATf29slHHDdBRvQ1NQinOLCjSqW2rz4+auvvoalS5ZJGg8LQrIiKjMIiIe4AZafc45kQZw6UQSvxyui4PCh/YIZmCVCEccQUxIezQcMfmvv6EBnV4fYYwjUCwsLRLSQm55NrQ9fSPbt8cefQGRklFiDGxrr0T8wgAl5+XAPuVFTXY3xObStsHxvpuS10c4zY+YMlBQX47vf+24o0iAk3I1MX5NTacymxapJcJ/mn9NEYXL2cGI1OZypIPBdkl/PeKBQjcQHvgM3veWhwCYrL94GHD9yWCqJsnLo0qWLRB5PnV6AzpZOMAHAE4jA4sVz0FjdIIY8qsmsvUwXAjGT3R6Jhtp6AYZ5+RMRlxCB7u4B9He3IRBwoLG1WWoZkmCamuok4e7gwWNIT0tDTGw05s1TpvtwAtq2bbuUkGM+GDNsmLnJSmSVVRUSXdjc1ip5XmcqqkRTIb7o7+3C9GnTkJSUKtoPEw9zxudIAh85GTFUQrJKaiwtK8OSJQvELKBL5I3ohEZuRhSjFm8vv/Qq7HYnystK4fEMYsr0qehs65ZiWCdPHMecWTPExMD3kdv4AjbExMZJmb4bbrxuRKhKOP46GzfU0RGjfR9ucjCJfjSOY4psU4xq6KC/H85Mveu+UIoHXRmCcOzKryN1lHt7heVLEQWrsJSO/CcWleJQVkFHXYhBU62aVKv0S6hWi66cSsfc8LIYv4qdhAsnkXJ2O+pqG1RYaizjgILCNRjGmjdhgiyE1gTp/JOq+kYVEbFnWalCSuarfDVdC0dPPn+KluliaKgbNN4xNdmc0LMRkb6Hu7u1tU2ALW0uMbExYizl2EgstEITHBcVF0sGKjXUpuYWKVdHQp43f96IjRyOjf4aAvk0bqkhgG7XxFYmxws3ZzB9S87IsFQd0sFW7Uy94w6WdyG4spog0FNuLZUcGAwIAOTE0j7ABdKUSW1AxJ5VWNOcbB3Fp8IyVRUyk5tozUcTm7nbTNlLzYoJgCwPl5auwjA02zYNW+YEfBrYHA0/6PZMQjA3wWe1PRphfRaxhYsjLTbCY6JGzKlRLX40XGTOZfgc6b85t3xHuJgyiSp8vNr/aU28mA6MAlOMB1KVqmjTUFuORr1ACEyLqmolGdIeJDG2Volb/TIuLPFHCNkHgxgYHMRLL76C2bPmYMasKWKnCaduU8Zqu43eGfxJjerXz/4W8+cvxNx5MyQiMfwaTSs526KejYDM+82dGi5Cz0YYJtGaC2AujClOtEgI5wImYfAec8OY75asX8uFRC+BWX7HtFyH94t/m5qoJlDtguHfmoi5nvI5fU9WMSpdVi8kwpQaryqvMh5aBsnMxJBjUVWnkkLdViaqihZR9/DSHQ4RB4Koq2tCY00NfvbIr/CHPz0Nh5NqrKo6Yd4fvhNUVTHVH76FA7j6qmuwbNkq3PatfxZ8oS8tqv4WAjobAYSDynDupideq7efpp2JOq9rr3BBrED2cDyiuULoc6ucLhcpvD/mWPkc22cUAd8loTYSoO8SO1qI6AVdUKxb7m4rJEfl+LMSx/ABOyqKS60lXUvCNCQi1QaPJXlCKevBoHnUAc/KEIc2/H5VcpaNyKAkk4FGRFUzmpeuOBauIvJ+jSeYdsN4ksqaGlx3zTVSyCB8J2lC0u3IrmcaiyVLdWwOsdfPH30c5yxfhbnzmV+u8uNNd4rJ5s/GeT7tc5Mb6Ps0N9VtayOkzs8fjRjMe5kx6+B5XMEAIhzO0DEB5nOaSNTY6bxUhlsdyK/7YnKM0NitMoJiYxNwSkbBsGS7xEWpGgcu+AI+2F3WYYLOSCmiIVVXCEvkbDjFNOg4F8KxOLzU/ZagNFVbkVKHkIUxY/xshDeeHeULubskHtbquVA3LdISD6s+7W7vEE3HZM3mbuEz+/YdwPTpU/Hxvv1Yu+68EdgnnOOYxizZWUZdIk3IdGUwglDlQw2nn+gd/GncYATbN9g3nxFOYaX76h0ezk2ZCa6UBxLC8GF7wtp5dJWVS8WMBz6r88W4GFrlJUFwHvX4RhMhZOYeC0s6JQ59+Ow2U4zSDCHpVuQeuhiqZfTU80UFgS4HXmJMZdKEn8cZWBULLHFkziUzcCTjRIU0Cocj54lx0lqvUoR0ijhtaKG8MH3kJbscSUeZFRapQC4xCMNCOTHK5O93u8WOYspnWl5ZGElnLdKxx3o+9GcxlZe+sQMHj2DJkoUoKy2F1we0tjRh5qzZSEtNtSy0is3y3A2lzamA+7PtWB5iQi1Ja4Y6m1Ikh1WcQMVmWkU+AezdyzIxLXIckhZFelE1F+Ln2pdFDY88WOdo8SRHzWVk11pljVUorHLl6EX0+rwSZkoRIgRkHVk1miakcYrXaoMERAIJB/LCfXTFMOEgKhRDYxazb4NulYBovo/dl41iOJD1JuQ4qXlHcpOKXhTAUMCHKAkUVHqY5r7EpSECuuVbd0o6DBff4Q3AFuWUnChhcdbphJwUThIbjWKvQ/Wk1QIxbiQk9kTmMyREDY6TX1J6EgcPFuH66y/HC3/5M+z2RLy9fTs2XboJPV29uPrqS/HMM78BJz0rY4y4KKZOn4rFSxeFQLlJSIzp+eMf/4ibb75Zqmm99uobiImKQm5ODjo6O3DdTdfh2WeflRhrmvTpwWboCFVr5oXRsMiQD72z9STrd2hxrLmJvs9cKJNTmlwunEOanNoUlfp33ba4PywDrmCgUeo/m/MeLkI1sY0mqmU85OwiXYKiMLH9cNGomYL5U/+uNWP9TEiE3Xzr7SrIi7snCHitsiHkPiwmxIun7DBpn45JHsirVPThTEkdBspysLwkLMQIDSX7f/vdD7Fu7Uq88fIb2LPvMPInTMSsWZPQ3NKJdetXY9sbb8uz7kEvAkGWrZuPufNnhpydenfrSXz99dflvLA33nhDtEimBPPQurq6elx+5SV47bXX5DSevr4B4Z4L583F8WPHMOAZxGWXXx4qlxcuNs2F0ZNlEkU40emNE65Wn20hTS6hf9egW/LTiYEMQHu2dkyi1/0LB/68hyHunB+x1xnZwyaG5RiEaVgJEVw7Pd8jOCZ9l3Kurh1P6iMvVWZqBPwerzo60uNFFItuGrjHaXdK6CN3oDfos5yhVh4XwZtFzXLUgRVkRoCmtTdqCCVl5SgsyEfpqXK0dXYgISEJrQ01SEhKx6SCCeKT4tXV2Y8zlWckFpcRjbwY+kEHH3PHNXahO4B+L4J1+rSogbS2tMHt8YgFmxW7SMN0zpaVl2Ht2tVob2vD9jffxC233DJqbtnZuIcm2nCsFS5e+Terj7Ecy4EDB8V2xc9oQGRBJ7J+hpIw0J+BYHn5+da5Iwqv0BHLmKZ8qyJ/W1u7HGPJOkfDnEwijGV9yKlZe4Aef40lzQUnQbg9XnR190gOPYta6KMKQhvBsqZXknbSqAAAG2dJREFUVFaK/zExIR4OGw24CjizvY62diQmJUgsUdAC2U8+boW0EgNRPit0rgoXETRJRywAJjHHDHEVa6067ddS5GWCIh0qhZcciEdEWaWlFKi0EHn4zjV3orkbRhMHBG2jHayr2fZfs/vZLl0WJDhmZmjOEd6GJgqzTa35mNwmfAdrInv4R/+OjRs34amnnsK6889ThwLbI6SYFYtjdvf2yhxPnzVNAugZMJY5Nkvmn/NGnPad7zLIj+eK7MPJE0fE6cqwD1btoP+MocUvv/QaJuSOk3pELGm36aKLZAPxsLvISAemTi3EBx/txaC7H5kJCRiXNxmd3b3ISEtDW1szzj2XpxDaQSWBkZsvPPefSEtPwPTpM2QT07foGXIDkS7seOdd3PTFa+FwxTBeWegkJMJ4arOAQDEEssqVitsRCSTFFJyCRZVWr4LPSZ2SS0W0ymLilgGSQIwawNDgAFpb2uFy2RAfowphNrc0I3NsplT3YmOs8ZOakSFHOZKzdnf1iQuD2goDz3RoBbEZHZLEZAwQJy7jsZqRrkg0N7fIWWbRMVFyFCXdAyrKSAXE8XxWep+5cOxoTW2tZG2w0KTiJgqnaWIOmRTkYDplyhjGcobINkJM+KyJ/55//iWUl51G1rhM+Hxu4RCJsXGYmD8Zp8+cESJhztrYjHSJAHBGRsmZYYw94t+EBldfe7Xct3/vAVG1d+7YISEmd917FyIY69Q/iJ/+9HHk5mShvvYMzlm1GrVVlYS5SI5PQP9AjwSlnamuwbjxmUiJY/SBX8o59w71wemKwJXXXAW7K1Lmy+3x4Z1t76GvrwsN9dXweQhkA/AOeZA/aTICfg+uvu5y2CNiJPSV679VH/f0zdvvsnxOw8YrZ1CfXaHSekw1XYsQFhrgSTHhGICTXl9Tjeef346kxAjMmDYHFWfOICIygIkTC6W24cpzFuK73/4ezl+/CTFx0XK044GPP8bmzVtQXlcL/1Av1q/bhMycsbKIBw8cATHPt79zvxDQm9vflmIPLE658eKLJDaaNXji4xOFcy4/Zwl+97vfCbBmGG1nBw++LRDi6ffwlBwG8gdw3hpVhtcsoafHJ/kd9I1ZCoQJgDW3GRYrwwfL7P5on4hPcosTJ44K1kpPSUTu+ImorqpFcclJmU9mPNAcEhEdjYHBASE03st4qq/f8g3ZrPTQb3/9DZy/7ny8+8abuO9f7ofd4RLn95NP/gp+eDDU2ytc/ys3XY/TNfVyogBPvd6/ey98Xh/G5qTBgSiJR7dHRqKxoUVOlt64ZT2mzpgnce8UrX/47R/h9w0iPSVVBdi5IvmFaNc8deiWO74Ge0SshD5zjp958il13NONX/8KUqLiBHDaWKPYOt6asa/cBRp96yKcohpaJT6kAIPdHjq2m52n/aK+pg7P/+UlRKXEIzMlHSdPnEBkUgJ8/W7Ex8Tin2/+Ira9/CpOnSpBWnoG0tJ4jLbiBCdKy+AMODFn7lycd+Fa4Vb7du9Ca0snNm7aKFGELE7Z1tQkXGfJ0sXYs/tjzJw1F5TjEybk4tLNm/HMM79CdnYWWqxqXj3d/VjAgpqVp9He0Yac8eNx6eWXKfEtFl11ypBomxTHYT4jU8sxToyUvK4RAN86Y8R0J4TEnZCt4pHMQdN2KFMbGtbKqG4rwqytaZSgPikEajmo1TPKbkNpQFMLfY40AHLOdIVdFQxmHdUFO9595wPUNlQJl2OOmWwQmi58rNKrjuRivSFyKbecZcYN5kd0TLS8i4ZEGkmffsoioJtvu00oMCoqWiyNvEl7tFVqsCpkqQhK2ToIirXJmwSl/SgRPGPD70dLfSMO7jkArxPw9Q2htrUJiYlJErYQ4XDgsiu3gLFGLS1tSExOFtHU1d0mhRncPQNoaG7D2gvXI3/KRCktE/R7EQgoSyjjrA8dPCjAju8eHOqX6vXTps9EV0+3TPCF51+AXz37LKZNLURvX48cpls4ZargiLq6alkU+uk2XrRJgVelqKji6Rbn0aBUcyQTMEu6ixRvkqpGFodWxz7s+PBDObKbBaG4CJpbcY64WBVl5WJWWLiEAFu5PPQmJdZkm3LQTSCA0tIiTJvOsFVlFyPB8Oh1coHY2Hh5N7kNC2kR10laE80qNEjabHIK4tgsxoqrQlwkjr7eXkSxAJYVBEaMqsrbKWKsr62TsoOciP6BIbg9bincpQbCM+pVulAosfCLt3xTXhbhipASu1HMmY5QkffsMAEsiUhTtNfvQ7RTTYz4SCysoHasKvBBHGM6XyWZkBPNKvhh1mRtCTYtwKa2Y4pIDWbDAW64NTtcxISLGlMkj2Y/0Z/pdnWoR4gYSGxUOHSMsEV0Q34fHn7oIeSMzRIjYv+QB4kJCZITx4KgX/7Sl/Cjh/5VVqKgcJJgy9j4eGy4cAN+/etfY6B/ALlZ2ege8iApIRYDfT3o7uuTuKTCgml49tlfS1m73PxM1FY3YfHcWcKFm1pbsGz5csmlv+KqS3HiZDVOHTuApKRopGdkobmV8UhJ8HsHxZQxY+4CZKamIn/qZOzetQexyYlorGsUrbeqogarVy6WmPDk1AzwwLuGxlqsXbtGaECL/BAB3XLn3WL/IQsU1Y0mdZ+qD91c14Samiacrq3AFZduQQS5gcMuNiMu/LFjxZg9Z/pwHlkwiK62DiSnpqD89GlMmVoAf9AvtaXVHrLsEZbZn7uPAJkB8Cx3R82uvaVDAq6Wn7NM2Ge4UUtzhJMniiQHa8HC+ViwYP6IqEGf2yfx2jFxsZKfxR2kOQiLE4djOtZp5kRNnJQvVnFyiB3v78RFF18kdSBNgpR2LBAtm0YwkjLQ0TL9+suvSDz04JAbGWPGSIpORkqa+JM2XbwJb735lsRYMWqxqKhIdjur7L/44kvw+gNIiIpBa3sbenu6kRgfj5a2NkwunITz12/E01t/iWSWBRwaQpQrAt29bVi9ai1efvF54fC8f/3GC3D4aBnGj0vDO29vx8TJBSg6UYTpUybBFRkj/e3odyMlzoVV6zfgxRdfhjMiEg6PF/5IO2xSIa4Xc6ZNQk7BNLz4wqvwuQek8ClTeyxj/HCBqW/cfqdkoboinfD6WYpWxQCRU3z0/k5097Yj6IpBWmwUaiubEZ+UIIbHmoZ6RETF4ry1C/H6S+9I5mRRSRHsviC2XLUFb7/yGiIT0hAXaUfAFkRtY7NEJVJctTSq8nSk/jEZY2C3OUCbx/wF8/Hm229h6dIlGJedhRkzpo1Qt0XcBAI4ceIkfF4S8DF1hMLOHVIok8dKEgOdOHIS06ZOFS2POWOs1nHy5ElkZY0TsMpwV6YCdfd0iPiNi02S4gf8febMWThwYD+mTSmQOOuZc2eFysyZ3FaLc/1TE2jRyZMqxdpmw7ETx2Veoh0RAt7nzJsjR35S43I5I9HR0Slno67fcIGcmUr44uBZFWVF4gKZmDdJOMy4vEwsXLwcf/jNnzB2XDr8viDam5uRmBaPmTPmYt/uncjKzEZtVTUuv+YK7N13ENWVZXJchNcdQEtzCwoLJ8IRGYO+9k644YAzOICLrrgSf3nuJYm+yEhIwBDDOwMeHCupwTe+dB3gisarr7yJvo4OzJ47E/MXLRD3CTdgKJzjtlvvENbks9sQEbRhKKi8tTa7H++99Q7GpI9Ba1sLjh47itzMPDmoPnf8eERG014ajSmFmWhr7MOOHR9IZumeDw/hqi9vwQfvviPZqL0drRjo9yA1fSwG3F3w+2xorq1CfmGhBNDn5YxH7ZkzSExKRU1jI9adv1bSUQh0WVFjNHsMA9epxXDR9u7ZL0bIiXn5UuGeWRgbNl0oBMFwVtpNWNmeJgIWL1iyeBHeeGMbUlNTZCMw0J7RjSyIScZCqzsPHuns7BAsQluOPtpACMgoI6dFoxzcZvmxNJ4xuRzTeoaCAcTY7DKXLO2rLy2WNZeTYl9WrUMRpYpCldvFOiZdbyTNjbXI19EQtHUxYZGEqjk4G/JYYRriNLWszaJxUUIYqUkvv/wyLr74YsnioCTysEquUxWj4LuotT755JNKC7v1G7fDZw+i1+tGWky8uCE8dnVOw4dvv4fsrHGoqCjHlIIpKKuoREZKipSTY8GC9LRsTMjLFLWSllXacjIzx2Lc5AloqK9BZNCFqqozcDkjMCZrHNzefqQkp6Ks6ASi4+JQ09AgYamewX60NndgXE42TldUST3q9IxUFBROFgzmiqBHmBqSygZlQh4ngFxl8uQCNDU2ITU1TXxdFFlNLc3i+yIAZygp+8bDeWlnmT1rLk6cPCnW3Ya6esUNXDwpekAIccbM6Th86DAyMsYgPz8P+RNVDR9NEOoUP2sBrFoAYguz3A9vvLEd569bJ+qvXlA+wgoizAtV6eEQdZ2P8AAVAk4eM8DTpwunTw0dn2BiN5PgpFYj+2QVrND908pMOG4MBYhZZZxVjJDSOFVBDauvbFPXN5CaSUpB0OffqrqHKhJg6xOPKwK67ba7QJDv9nnFoszjql0xUQi4PXIoCbM6GVdCC7SieFXen1qZPomZ1VfF8RiwwcswAKZJ2xyIsisbi0Q8ukTNEfYuu8KqKSTOPXqrbaqsMNuQzNSpBbA5FbWfoAyfPh0xkRFSLZZaIxeAYlCXvRWvuSysCqBTNR4VwfF9POtTilo6eCaIT94px3tKPUGFc2ill7hqu0NsNgwhcbLfRkU2TRTyHGN4JChLTbKw9se2ilV52rSpkvnBeaHrgopIZwc55QRJHBg/PlcqpPZ73cjLHo9jRw7j/AvWYtE5yxiSMCI2WhfrFM5jHcEtmrFgyuEIAW0OUHOugL7+THMcmWOriorf65PcNfabpgxlMB42S1BD0xtHbGU0Nls2wqe0L+yWm28THwzrzASsFwdIhawRJGdTqJAKfVY872UeE20UrMLBCY2Q0r+qRIvcy2RCwkp/EBEO68wNapFiuGborEUsstAqbFXbRRj6QF7t0+qxN4Df/O43uO6aG6QsSSh8w4gLUixfFYPgpc600qrpcLCWKhxh5fuHhIiysquJG54wnb2qd7e25ZicQNi/5f6R0oB+P2iJZjEHWt6LipjNshROR6RgrpLiIsyYXoj2tk7BQHy2390vxSEu27wF/X19WHjOMmUeMOoQme/WBMT1UHOlox50ad/hREyTcxrDFWLRpX/ZhoSvMG5dNjU3uHXEFxTX11UgpOyyZWd6Sp8bf8dtd8HvsGPAPSjUFh0ZpVwbsquUD0OyMGwqyChoo1y0zqiht5fxLlagvTa+yenLlrhRpz3bJDLO5rAprcXyj8lpP3yFdVqwsFUSAo1aFjfp7+7BL3/5DDZt3IKCqcppaKre2kJMbiDHMjgYNTdsPddmAnVUPbNuFZFo7GGGaOjFCI3Dsnfpz/VPbTjUjkttgmCbLFhAkdvU2Iiu7g4B7HFxiSLyW5ubERcbLVht4sQpoo2VlJVgxbkrsPPDHVi9ahXyJk8KHVQTTryK6xn1nI2UbJOQ9IYaNlBa4Tm0uluiibYf2qXIiSXpUQ62VgVTQ/WludaWQ1WPla4ozlnozNSbb/kWfMzhcjgQbXfCYbEocf/bVEkP3RHiET4s3vsgiUKds8rC5DoQSy9ISLRoItGs0VpEvSM06DRtOXrRhbV63FixfAW++3/+HRdsWBEy3GkiMMGqKWr053rgpjnABObm7+Yu5e86StM0IpqLOhpgDpkLdMC7sH1Vu5AQXP6F5bqZ7ZsWbP257qMGyyaxhBNOaBNYpXi001uI3jI3cAMT++iNoDehCuugYdGKwAyd0KP6rBkDnwsd9/TVW26DKypCRsjYXTGDW6xR8AArktG876XRUBXbpIOV5m3F32g1VUBMLhKMFUstxGQdl0TqZieEUCxiIgaQAgVWu3og5kSx7XvvuQv33PddpKYmiRslZO43dmBI2xgtyN+ITeJCykFIIpaHK5VqwpA+WPFOUkTBEqViMdabQL8j9JmySGuupvuvCYCWYbapgtvVkaJmWhPfrYlRB7GZxGwSqrlhdPvhkQ5qA4oIEK6iawbpv5VkscS9i3BCMQLlxqFrRM0xI9TlsgqvSv1w+s6CAfzqSeuog29+8w4VjmqBM6m3qe4TwqB/jMHeZHckHBurlIlIs6pgkUDEsKaOPSCwJltk6TkdxqknRXOD0N8qDlVQvSojPDLlhJPFiaYxjnnzWnyxXX5HjqgXSxOn5l7m7pWdJjUf/fCKr0plStBFosM0NQeU563YHJkERmbKRlBqMNsiAUjfJGBLVUqzW0ZPVsnWubQmJxWOZnEfGlY1wWsrt+bymhjM/ut4bf0M79X3awlhhswqZUSJcZ65TDLg7+yb5Pkxo8PnC41LLMxErVbRKSoyJHatOFHaMPZbF8jwIIBnn9yqtLBb7rgLDuFZBJukPE60DX6HDQwUp+uCSYVRjEj0ehEg/pFwV6vgpoQ+6NpBVrkT6peS2mxHwG0Bazr7lNcJnqBNNDTKYdZclPJpSjuGT8Fvleeks0N81hGTBHmWM1LnJ3FC/H6lGdodKjNE0LpVx0jZtHjKoCJO4a7kHFIsVG8EpXnog4S1GJBNoq3mcvqiOm9DcILaQSq6i3Rm1b/hnpCTebilifssPKk5h/b8U1ERLcmrTkOUNCBGe4r2qLJhRCGx8KXWkobP0aBIsrKFWRhDYpeVH0wVSbXImNKB4ycXlKwN4RTweZSnPeiwSjPLATvKIavO5VAarZyPwgN9KXGoRbNfHi+effZpRUDfuPVbcHp5oAbgswXgcrgQgAMDHrewNNo3oiIihQ2KzSDCJSBYOKBIKB6vqE4PDHh9cq+o94JWoRyrh45Lasm0GbPkQNzT5eUonDhJFqSqugqTJ+YLsZWXl2FywRQEbQr0Ua3u6epHzZkaJCTGSl0/CSxz2rDj/R1yojAF0h/+8BwKphRi7vxZclTjsSMnsHTZUtlFO3fuEuMk2QLNEboes8Ryk9j0kQZWBKWO/9EiRBQHi9+b6b3C1cQBqSifOEcuS1yKqcPK19agX4s4LRaE8HyKw4mYc9gk80PaNDCUNkOo2s2qPhMLiHLTi3feMgKqKv6Ku6nFV6k77Ae7x6wPXirj2MI1UqqHhKgc5ByVhhtyKqO4t5TyI7lo5MKBIH75tOZAt90qHAVUvanFcFIcEeKHgtcvOzAiKgJDrIYqR16SpIKwO+1we93WMZk2sa+QgKjSSzl8y6laXVGBD3btQV93FyZMyEdleQmyc/PR1tAEhysSLbSNTJogCXGMhzlVdBJTCwtxorgU02dMR/GJI1izeiP8gUGcPn1GqtxnjUvF6fJK5IzJRO9gpwSvFRZOR3HxKbHydnQ0Iyk5GTV1DZg1e65Ym4nZrrzqEoVurMkNd+ByfJpTaLEhh5eYQWfkPcahKvIMAaYlfsmRaKbQ3EOLYS1qzJ/6fWJbcthFxEVJ3ptWow2N0SICdXbryJMHQ9qscVQ4LTLkKOTZIcxpxLELAWlis9LPhTitbBPx4DNbTAC/4uh+xkPLcb5B/Popi4DuuPsutSFIOoztsczdAqy4EThZlO9Wbju5kBAVCc5KRCOoUoeREUxbSYlW7lHVmVK8//5ueL1BxEVHoquxBSlj0hEdm4yYaCf6hobQ0duJvp4uZKZnIHNcNvbt24dIFjyGHecsWwa3hzu1Hw0NreK97uvrlV3UVFOH+JQEpGeMRVdHp/jB9uz/GKlJDGtgMqQTrogYSSvi4bQrViwVc4Q+7kl2dhgQl8nQdXCMDFl9go8QmFUbWojEElGcA8WUre+N03xGw2UjzAhBxtj44Ip0SDyyShdSXCgULqKNniF+OMxJhACtjAut5ofOKzESICTZUdKWdJErJVVUl61CGMSWTEkit/MpjEhHu9RFoGGYmTsOO36lMdA3v/UtwQOEURGRUSK6mBvEARLY0ibDzonxiWLdKkJO34iW08QtAnDlOCQrT8kyk7MOYkP9/2vvXFbiiIIwXGPPRY0YjLkSCSR5iixVcBlcuJZsAmYxCxc+gMK48hF0MTt3voDBVSBZ+QxBCImEEHRmHDPT0+H765wZDQZ9gNMgMtq23dV16tTl/6u+qb7VaZ/bydcTezH33LLxaatWqd7/VgmiOj1lT2ZmbfbxA+VM6IFI88nPXz7ZmzfzZoML67Z5IIq+uZp1zz19ZmedtrA37YuO6Dq/fvxU020E8P301F6+fmWHhx9t+e2y3ZtitsZoXtjVUF+WISQTncgQFoJWqlNVxNWLM7jCFhb5aJFRG3nqupY6oHoDiptCfvwhnqfb7dn5WcsePprxcFlWgJEEnin2w/dDCtPxs1iiEA1Dzx4UDxgJ/zv+FWqte4kuiEZQecMLH+FdhOncdHLz+4xbYuT5gZF33HxP1HLqhc294AOtfahbrimFhOcVeeqUIniwC/I+NmaVgJmWOYbigxbj7EUrFCISrBVJNBQShZvMKlYKqPqrKw7roHqMyg7u5MZGAe5SOBtAE5G18vojeGkQZPRR4nW5H86t4cwGrDP3gQDJ8N6f8iblXNcBdCNyJL5BxFLHFnyx4wgv0sFXo4xvzJ8E/znQZgKzIoxZUv0rH1itVDYweTHaiuUFKzLVECcmwVaNWKTaVqEn57Ednt+zpirL0ZcvG8o+Hrk6ViyQDkP5aHDp74n0iidGXabamqsVKaj7Sr6ghHPv932wHNgwkrmqk41a9OBTKtnbG9juXiimvlt7b9kgs/xPX71siERoA8dRmQAXm6tGBgoP8zrI6AiPggAOK8u5BoLAw3Wop5UyA1iFrwQwbRzrhfw18Q66SKZVJMDaMBfD6ieSKXy0NgESq0P6Qw9jNB8LF1Bx+AiydIwmCCuTF52NeVFT13fcjhMBcA1dAUQNDuUWnGiYlzwLZRflveIkxZAL4dVyHrW/y8ArhznqRRm2Hs+VYOYd2eiONYIn0gEmyy8U7kOPDi3uurAw8kKZac89FZb3PAIt17x8pMx62UsWXfGx2OLYNkly+nsQJ67q7Zn5Ge6GIr3c78O3NmCqPavWqkpLqOVeSFdw3+opGRQNOZCf03PTI6qWCaJTwtEHEEikVyqsuRsgrfyzra2tuKDT9ySBWyWwvr6uQrbC+KRAt8ornfCPBIYK1Gg0CrCv29vgdNORJHA3CdTrdSFAS81mszg4ODC+0pEkcFcJLC4uOj281WoVTPI7Pj5Wt4p0JAncJgFGWM3Pz4vDXyqKotjc3BRRjwFtNC9IR5LA/yQAIQHrs7q6agy0kQJxMnsaQPWNjQ1bWVm5NtgtiTNJgC4g+/v7trOzoymRjUZDQhkqEB+wQlA1jo6OhrMikuiSBJAASdelpSUZmoWFhaFQrinQVVHF2k0SX5JAzLrfJIm/LnBKgYWFoKM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png;base64,iVBORw0KGgoAAAANSUhEUgAAAJAAAABsCAYAAACFFjvaAAAgAElEQVR4Xux9B3Rd1ZX295p6b7ZkybLkIrn3jo2NbbCxwaZ3yKRMEkIg9JIyPwmZMJNMAgQcIISUP4Vk6MWmg21ccK+qltV773r9X98+9zwdPWRIZmatrH/CZRlJ79177in77P3temzBYDAI46qtrcWuXbvQ39+PsK/M2z7zd4d3CAX7/oS4rgacmXMREAwi/9jr6Eseh+Kl1yOxrRIudz96UnPhiYpHeu1x9CeOgS8iBg6fGy7PAII2O4ZikjHl4PPyXG3BuXB6hxDfWYe+xEwMxaUgtqsJAYcL0X2tGIjPwFB8GlxDfUhsPSOfd2Xkw+UeGNFmT0oOYLMhrrMBUf0d6E0dD3dMEiL7O4fbjk8LjTGt7gTGF72LuinnwhMVh/HF76M7LQ9dYybJmJryFqF5wnwEnBFwugekTQQD0teBxLGI66hDf9JYuGNTENPdhNiuRgzFpaI3JRtZ5XsQ31mLsgVXyFyx793pefBHRIfeHznQhfi2avgiY+S9nLu849tQM3UNOjILRzzHh6L72mD3+2SMfF/n2AJMPPoq2rJnomX8HMR31I36nrMtqo1zFReHVatWITMzc8RtNk1AdXV1uO222/Dhhx9i7dq1SExM/Ewi+bQbIgJeXNh2EBFBL5ojkmALAunebnhsTlRGj0HBQD0GHJGICnjwTspcrO44jrKYcYgNDGFGXzWaIpKR6enEkfh8zOqrQq8jCsfi8rG4pxTdzlgk+vqxM2kGFvaUISLow5A9AjF+N7anzsfS7hI4EEC8bxDVURnw2h0j2vwgeSaiAl4s6ClHuysBCb5+fJxYIM/ptt9LmYMW6XcQ53Uegw1BvJc8B0GbDTP6qjC1vxZV0WMwp/cMqqIy8FHSdAw6IpEz1IK1HUfl2XRPt/RryO6CHUF8nFCAc7qL0OGMw1hPJz5Ino0MT5f8Xh+Ziun91ehzRMNvs8uceOwuxPiHsKHtIPqc0TLm4pgcaWtRTxmKY7LR74zG1P6a0HMnY3OxpuMofHYnSmKykT/YhPdSZmNZV7HMryvox4z+qk+857MWu6OjA++//z7Wr1+PRx99FOnp6fKIEBCJZ/Xq1bj22mtx9913C7X9dy9/fw9q//UrcGVkY6iqWJqLmjAV3pY6ZH3z39H51p/Qd3gHAkMDyHngKTQ9/S9IPHcLfJ0tGCg9gnHf+ilqH/4aEs+5CL3730Hc3JWA3YGO13+D5AuuQdeHLyFh2YXoP7YLiSs2Iyp/Ghoevw85926Ft60J3TteQt+RnYidswKRWRNGtrlyM/qP74YrPRtjbrwHgYE+dH3wAjre+F2o7aRVlyLt0q8i6Pej7qe3whEdh8ybfwSb3Y7Ot/+E9td+jaxv/AgNWx9A5j8/iNgZS2SMHFPTr3+InPufQvOvfoCovGmImbYQzb/7N2Tf+Sj6T+yT8QyUHELWNx6Gp7kGA6f2I+j3wR4Rhaj86ej+8CVk37MV0ZNmwtfVhtoffVV+xs1bieT11wt3q/uP25B1y7+h9Y8/hc0VEXou9dKvof2lp5F971YEvR40PH4vxt32EzT/+odIWL4JvR+/PeJ+/Z6/Zr27u7vx0EMPYfv27fjggw+EiISAzj//fJx77rn49re//de081fdowmIC9j59nMgG0xae6UsqjMpDfbIaJlYLtq4Ox5B09PfCxHQYMUpjLv1xzJxCcsvRO/+d4WAbJHR6HjtWaRd+U24q0oQM3UB2l56CklrrkBkzmSZrDFfeADNz/4AKRtvwmDFScDvQ0RmLka0ueIiDJYckonMuPFe9O57C77OVnTveDnUdty8cxE7c6mMte3FJ9H17l+Qfe8v4EzJQP3Pbpf+Z1x7B2p/fMsnCIjEknPfL9D0zPcRXTAX0ZNmo/l3PxJCJ6FmXHcnWv/8GNIu+zo8TdUYKDog73HExCNu/mq4604j5cIb4UodC39fN/qO7kLQPYSuD18UIsu48R7U/eRWmaPW5x6FPTo29Fx0/gy0/PlRjH/gafi6O0YS0DkXoe/g+yPu1+/5qxbVuunee+9FRUUFnn/+ediKi4uD5D7V1dWIiIj4W9r51Hs1ASWu3IyefW8BdjviF65F985XEFMwD53vPAdXaiYCg30Yd+ejaPndv41OQFzssiOyc8d84X60v/IMvK31cCakIPPmf0Xzb340goAyv/aQtOVta5CJco3JQcyUOSMIKHHlxYjInID6x+4GAn5EZE/CmOvvQuMzD4baHnfnY4gaP0XG6OvpQNNT30PP3u2CK8hVsr75Y9gjo1Dzr//8VxNQ6uavCCdwxCfD39+N9Cu+Cf9ADwaLDyHxvMvQ/KvvIxgIIm7OOcj82g9gj4qFv7cL9Y/dhaHKIgR9PqRu/rJsqpoHb0LE2Fzhwi1/+HHouYQVF6Pldw8LBwwnIHJ4vrvpl//yiff8LQtPfDx+/HgcPXoUtp/97GfB8vJyPPHEE39LG/+te4OBAPx9XXDEJsDmcH5mW2Tv/p5OOBJSAATh626XibC7Rif4gNeDwFA/nPHJn9o2xad/oE84IkUT3/Npbft6OxH0ekP3f2bHR7mB77PZbUIc4Rf7HBgcgCMxVfqjL84XRTu5jyM+ST72D/Yj6PPIGM/23Nn697feP1o7N9xwg8Ae2/e///2g1+vF97///f/KfHz+zD/oDNx+++3Izc2F7cEHHwz6fL7PCegflBD+q8MmAVGMfU5A/9UZ/Ad/7nMCOgsBEBc1/+5hxExbhIGi/YibswLxi9b9g5PLJ4f/OQGdhSQIcmt/+CWxmdgcDtG4HAnJArb9PR0C+ml+AGwYKD0s4DZu1vIQuP1HobTPCegzCCh+yXr07nszZFro2PZ/xaYzWHIYmd/4kRhEacNypWeJdkRbFrXKf5TrcwL6GwkoZB3/0VeRuOJiZdF1uhA1cYYYIMWiO3HGPwr94HMC+hsJaKR1fCP6Dn3w37bo/v9MbZ8T0H+DgGjJplHzv2vR/ZyA/n+egf+Bvv9PWHT/B7rxd2nicw70d5n2/z0v/ZyA/ves5d9lJJ8T0N9l2v/3vPRzAvrfs5Z/l5F8TkB/l2n/3/PSEQR0+933SsSg3W4HPfNOhwORTrsE1fMfPw8gCH8wKPe57A4wRoWf63s4Nfpv3sPP+XO0S39+tqD9QCAgz5rP6zZ1e/pZfU/4u8zvw+8drU+f1t+/Ztl1n3lv+PjONg/hYzGfNb8L7/9nzW34vJr9Mdcr/H0cg8PhCA2Xf/PSz5jt8D7GRos3/t4HvoNAEHA6AJ/XD7vdBpfDDr+fvxuBTTYbfH4fHDZ7aIFJIqMNyPyMHTHb0R1h+/w9/PvRJlLfpwlLtz8aIemB63b0PSPGYiWjmJPyaQttLspfc5/ZP7OPZh/0SrG/eg7MjaLHzOe5YOZ7+Zm50c42x5oAzJ+6XTILl8sVerfuZ/jamXPOFJ4gUwyCAWx9/HFFQHfccx9sNjucdkjEv7lYesB6YFx0Uhp/khORgMIHpjsQzqF0R/TAzYkzFzuc++jvNGGYi97Z2Yno6GgJxzV3j9keA+b4ve6XHp/mmp/GYUYjBN322QhJj8sch7nA4UTE78y+hXMJ3c/RCIhjPhtXMQlCjzGcG5ljD+fy4ZtLtWeDRxhTEE898XNNQPcL17EHA7BbUscUDXzQ7nDAb7E0TTQioYKKA4mYs3aSfpaDI5Xzb724MlF2G7zBIJxByDO8PB4PIiMjrbaA/oF+xMUyO0RxQLavOZYaKLB//z787KeP42c/+wlcEU4M9A9g7Jgx0k5rWytS09Lk3Xwnw3YnTpwo/eA7SVQ9PT2SvqRjwTVhyeZwueS9/H1gYACxsbGyWTxuD7o6O5GUmiL3hBMD31VTXYljR47g3NWrERev0qN0P8x5ra6plLZmzZrFdWGyBWw2JUJCXAtAc1MTXK4IpKar8QQCfgSCfjTUNyA7e7y63x9AeVkZYuNiMS4nR54/XV6JKIcdWfnjhUEEhXcwQYmLBvgDflSeqURifJLMxaRJeTI3LY0NQihjxuXAF/DKGO02OwKqg/D7CTGAJx9/YpgDsRNOuw02EhHZpTUIdvL4ieM4d+VKVJRXoLevD7PnzpFdf/DQfsydPRfOiAj4vF4MDg7hwIEDmDdvHmKiozHkdqOurha9PX0onFqI5OREeL1+DA4M4uiBQ5g+exYcTk5IEC2trYiKjELGmHQhgO9970H88KHvw26JUqfTGZrUrq4ufPjhBxgccCM6Oh7JyXFobGpCeelpXH7ppWhsqsLAkA95eXmIio5GVlYWnnj8Ccl3G5uZKQkEp06dQkJCPObMmQOP24up0wrR0tIKj8eNnTt3Ye7cuYiOjkJMTAyaGpvA90+aNAmHDhyQpEu3z4tNmzZ9AudxAV5/9XWsXbMWR44eRW9/Lzq7OjFp4iQcOXIEU6ZMwdDQINatXYdHf/IIoiIjMWXaFPQN9krS3rx5C/H73/9BiITPnC4vR0Z6mhDrwNAQLr54M/bv3Y+hwSGUl5chPSsDEyZMQEV5ObKzxqG1rQ2D7iHp244P92BCdiZOlRZjyuQpqKutRUFhgcRbM0XH4bBjaMCNwweOCDRZsGw28vMK8cILr8I92IONG9bh6LETWLFyJdKYUGjBDbWhbXj80ccUAd3zwP0jgBJBNEmIu2/Xzj0YM2YMEPRix4f70ecexNxZM9DS0gjYA2iubsCyc1ejqbkRAwODGBx0o6amFuPGjRM5OWZMBioqyjEw4MZ1112No8eOwBZ0or+7Dz5fAGPGJuJUcTnGT5gIz8AAkpLjkJufjb/850u48cYbZVeYrJt9euutt4QY+HPjxo3Y99E+1NXWo7qmGnPnzMWevXuwcOE8lJaWIDo2AV/88o14+cVtKC0qQnZONpLTUmW8FafL4bLb0ds3hH/++pewbdtbyMkZj8bGBvk+PiYSDY2NCPiA3NwJSEhKgN1lk5SWtLQ0bNiw4RMcSPq3fTvWrl0nSZqRMXFCfGdOV6C7uwfZ2Tno7GzHDTdei9dffgOREREYHPSgrKwYhdMnY9PFm/Hm9ndlt/d1dsM7NISOnk7JokhJTcKVV12FPbsPwe3rhQ12FJ08hcIpBYiIj0FvZzdKjhVj4uTxWLx0MYorq2ELBOCy2dHX50FlZSnmzJuDgukz8dvf/h4RTmDa9Bmw2xzCkYPwY926NXj9lbeRkZYgWReuCAemTZuG5StXCmPR3JEb5XGNge689z44nYq1a8WJmaT8/b1330df3xAWzZ+L119+Cx6bBzlZGWiob0VsTCz6e3qwbNVKuN1D+Pjj/cjKHAemR8+bNxderw/9A4oLpaQkYO26VSgrPY1DB09gwoQsxETH4vTpMvQPBZA3cTJS4qPg9Q6JtrdixQpJsb5w4/kjFol95OckKoo9EtLxoydQXl4Bt9sNv8+Pzq4ujBuXKeOJjIqSNt55+33U1tQjPy8PdqcdTU3N6OrsQFJSEhC04eJLNmL3R3tQXVOD2JgYpKWn4+Txk4iLi4fH7cY555yDru5OOF1OVFVXIzk5CRdeqAjIxCDs16mTp3DwwCHMmT0bqWnp2LlzJ/Ly84ST5+flo7OzA5ddfil2frgL8fFxcNidqKmtRmpaCpYuW4bjx06KCOnq7EJtdQ3SMzKEE9bUncHVV1+NAx8fQk93B+LiE9Da1oWM9HSkpKegs70DPo8XZyrLsGXLFlTW1gvxu5wB+P02VFVVIDs7G3PmzcP77++Ey+mU8be0tSM1NQW2oA+z58zC22++jwm5uSC+JLeePXsWCmcUImgLwm5xIY7z8ccsDHTbnfcIi3TYKRoVJhEoZLOhp70D2157FxdefAGKSk4jLTkZbq8HXk8AOeOz0dbShIKCyfD5vbKAfMbhdMikcIdQ3Wde89DgIJKSE+HxeOH1+GB32OCwOxDwBuCn+IxSXI8dJFQjVlFYxBkiIA2+uWDt7e1ITk62MI3CWcRFwaDVBk0Q0hLNAQqrBdQNsNmVBkN8Zbc55T1Ol8JYWrsR/Ob1C17z+4PCKfg42yKui4hU6UiaO2qQrLCL/mdiHwV2zUurzabWqAkS1jpo3KIxEsejcRc5vOhEMvZhk4nGpMGgGg/xD58ztatgQINdIGAPymaPDHEYas1qHRCkxg3Z1CLC5J3q+sXPLS3snrsfQMBhA2wKRAtIVk8jELShpLQck6dMEpnJ71wW8ufvMnEEWHxhMBASfXqQ4arzJ1RFWVjiLlKvnmC14mrgClCSxfIi4OWEdXd3oaWxUf6OiI7C2LGZQvxFJ0tRWDgZxSUlmDp1Wkij1BhKq8SqXarP3FUKYI4GiLXmIRNq2bb4kxPKNbMFCEwVoYSIKRiQ77gCeh4P7j+ARYsWyRC3vfEGFi9ZIiCfQLa4uAQ2ewBdne1YsmRFCOj7/T68/e67WLJgIVLS07Drgx2SCZGbN0FRskU8qt/D/VP9CArY1f1WG0ndo8fBsXODcB7kM+sePed8lmvAjUU7oCYdvcme3voLhYHuu/cBDNHm47DB6VDaFLskE2tRNxfZ6VSd0JOmKVH2Ooko4IeT2ph0XLF2vXCyu9kJf0C40ZHDRxAVEYnxebkoLirDuauW4cTJo+ho6xGx43Q4MWZsJsbn5shrCJpPnSrCzTd/HQ6HE3t278Pp0nLUNzRgyfIl8HrdWLNmNe6//7u4/rprJX+b2s3iJYtF09KTx36ZE2naX0w1VmtkejcPT6qlbVoEzsknkeh22d6f//QcWltbMCZjLDxeL+Li4xHw+URrOnfVKmzfvg1ZYzMRGReNpqYmtLS0i8iura1Gf18/zltzHnbt3IWZM2bgyLEj8Ay4ceHFmwTvkOMPDXkwIS9Pxn7lVVciLSM9tPnMTaA5ttl3/q453giOZBiNTU7JeZC1szgSJYrW5H6htbB773kAAacNXp8fEdR2RB1XAmCYXdLopwgC/gAcltquJzjcCq2QulosPQBhg8Egjhw4hOqqJhFhNrsX3V39uPb6y/CX51+A3R6FuOgIDAz0Yvr0uZg2q0AIcdfOvWhpbsOll2+SHfrKK6+ho70HVVVVOG/NCnR0tOOiiy7Cz3/+OAJ+O2ZMLURlZSU2XrwR2TnjPqEthds8THGk+ztC3hh/mGPSH5ui7NVXX1VcxOtHR0sHet1DCHiVOrxg0UK0tLSgvKgEOZPGIyEhQbgr5/XYseOIiozD4iXz0dLQiqGhATQ21mP58pUYHBxEQ0szmuoqsW7t+Xjuzy9iypTJWLtuNTJzstXGDuuwaWg0cZoeqwkJwrmTqbgI0dGkwc3C/yxzzdatWy0OdN/9YuMRVECd30GXBnECiYbcULkWyF2EoDRRKCkprFqYKLmVhWEoQZ32YbO4sD3KzyBkd/kpg2029HV3orvTi2uu34wPd+yWd/d196C+oR6LFi7C/IVzLHZMpGSzRB2we/cetDR3ICU5Ga3tLYLh1l9wAXbt+ggdHV2CpViSZOOm9aMS0NmI49M+D9lmzuKi0bubhDs0NCQuoTMVlUhKSUF6WipKS8uwePEidHV1o7e7G/1DQxg7diz6+nrEzsTr1KlinHfeKlScPhMSP9XVNWABjIbGBgwN9CN97Fj09vejrLQMa1evgt1JvPnJy+yvFjsh4ocdPllfShXtdlLSg+uiGAN/Km+Ej+JOwVkhIl5bf2GB6HvuuUeAD9U0gWWCRRwhwElOQc6hnRp+Gr1MA6Lfz7vlRV7iimBQcBJB8TCgU7I3RHGGTFbAcCQIDIFf6wnWpqFdh+m04Zew1BDoUDaK8MVWkG6kf87EY8PgddiIZ3IXc0eOxBHDoHK0Nszn9C7XeIk1oMT36FJA9WwEGs4tuUm54fmMstiNdCeNxl01cWuJ4qeZRvCfArxKVJFpUGtzhBQOUo0QH+zyLofoJcr9tHWrJqAH7g8heTZCHGS3EDxVM5n8AGAPKhLyKzIMEZGeEEXlitOQW7mG3WgjTPV6wMPiUQ1ABiGc0FJ3BIupznKyf/azR/DNW28WA5+5WOHYZQS7ttvUpqCzz7Iw+4LqPcEA3THqvWZ7JoHqtrQ4Dmf1o3Gs8L6F32MSSriYMe8NH5f+znR98LNw4jYJasTaEOeIVukPWZbJqUkY0ibnSojKRqA0QsP02oLiurJzGq29vlWr8bfffY+aQCFGGxwihhQO0uZr4iKn5US10+tqdFzM5ErdEIAtdEMqFc1GpGbIsq2fG00mh4CrsiHIQORXadqGpuZm/OUvf7aAtOrDaJqT2TfNUeV9VNedzpA2IXQ6ivYVTkAm0DYJygShoxHS2T4Lb+Nsc2J+bm42DYJN3BnOhcw+6+/4Xp8FO7gxRTpw84h6riSENhtoT4S4r0hPcp9dEZalaIXU+G/ddY9oNlxwEgnZVNByMehd4LCTUqka+gUgatGkqZ+iSxaUeIgUTG4itgOAEtrcJabdQ0+yCUL1ruF35kTw3XSVHDx4EBdccIGINAH1xhUu93X/dTvhO/bTFt7UYsKBczjI1O1oQHy2783FJAGEE0N4f8LbMcWnOWe6r+GcNJw7KV1YrZM2P5gbwQTWJCptLrJQriVqFS56Qrsybrvzbst5aMlE2fTKLsIagUJ5auQhQtAdE64hdg+72DTIgQgeZeGMZ0Zjs+HEM4yRhg1w5j0cXHt7K2664QvYeMEm3Pytmz+hXYUT02hi4K/lHKP1xyTQ0YjEDIH5LCI6m4g6G1HrtsPncjSiMtsIJ/7w9vXm0sQTvtn4N9kD/ynppuKGHn/EigciB4qMcCn2JczDEB0WmyMx6AcVZyAnGkb/PjFGQcSfAG4rjmh4sTR7HFbtP43Fm+x75HsDqK2ux1NPPIV/+eF3LE+6EsqftWCkaBogEyy70Gft9k/jTqNxOs1dNFfRnNRcQJN4TTyl5LQyAA6L5WGArDaw9T9DC9TWcd2uwqGjx1+ZSoPJ5XW/dX9ogNTzaRMQTW+PhSUtU4xwII2B7rrv3pDNRl5CLYpuBh2+oUWSNTgBpNQAiInCOsxOmDtFTV4QHe3tePmVV8TJmGOFG4TvktEGqAfV29srt9MnxM7TMUnfG0M0Bgf7MX369BERkeGLT4PeT/71YVGb12y4AO6hIfHIszYkXTAZGRmfCNr6rxAQtaoXXngBjY2N0ieWxtWhLJzP3/72t9IHimB+Tg89owiWLpuP5//yMr5x69fE34agij7QxEe/VFN9gxRATUxOQnxCAjo7u1BVVYN582YIXmUoCOeeBTDPO++8T4Brk+OFb7jdu3dj+fLlSnIEgJKSMrE99Q10Y+WKFeJuElzrD4gDmtfPf25pYZqASDv0kFONo22AFE/3hWgsFqmLWJPOKi71adhgmMoDePutD7BixTLs2LEHkyfn4qMP90pMy9TpM1BWXoJrrrkSb7y2DZ0dPUhJTRSTQkZGOhYuXijvYOjItjfewn333Sf+saJTxXjtte1ITEyQsAyfz4trr7sWb775Jnp7esXB2Nfbh8kFk9Hd0yUWX8bL3HTTTRKiwMlZvXoVYmNjxK/G72fPnv0J7S5cJIaLtXCuRyLp6e7FocOHJdaGF8NJ2IfLLrsUDz/8MNatW2e5NYLYtm0berq6ERUVgdKSMmRlZ2Ji/kS0dXSjvKwciUmJiI+PRWJMnPgYM7OysG//AaQmJuLctavw7DO/xeRJ+dJ/htgQq7jdPqSkxoovLy11HGrqKsU4nJaWgeMnT2DWrJmoq2tA5tgMdLe3IyU9FeW1Vbhgzfk4eZQljX2IiU0Ww63b55FqrFsuv8RyexCiKAAe4kC3360wEB1qpGTlb1JhlqK1WCqd3hEE2WYk3AjOQQKzZn1YSwCOHT2J6upaJKcky44fYlibjSETcThTUYrrrr8Gr7z2GjzugARBMSYoMysTcxfMEbHK4LG2ti6sWbMGEREufPD+Bzh9ulKszZs3b8aZM5W46qor8J//+bwSa37V/5mzZ6CiskIWkVZfxs68/to29JDIMtIwb/5c2dXvvfee1EA2445MMapxBveRGtdw3Hb4zu7s6JZQCHJJaqGVldVISo7Hhg3rhestXboU+/fvl590uZBr7dmzB8uXLUNCXLyMva2jSzazwxZEelqKWKHjo2PEM9/Q1IKasnJc/YVrsG/PxygtKZUxkIguv+JKfPDehxiXPY7hb8gaOwn9g11wD3nF09A3OAC3exDt7V2IcNrFOR6VEI3BoSFcsmULfv6TpxATa8PU6dPh8wJDPrfMyZrz18LhdMIf8MHhUEpRSI0nBuKk0L3v8/uVtznCoQyDXu/IaEIG1VvqvOAiwwBmgjlqYtToiHzEiun34wf/52HcesfNaGhoEoMVeVhvXxd6erqxZs1aHD52UgjZN+hGVWUl5i+Yi/xJeUKOAuQY2+JyCfUfPXoMvT39sNsd8HgHxPJLscCFY797OvtQW1eH5cuX4qM9u8QfxqKQFIEkFsbzzJ07T4hp/vz5qDhTjhUrzhnBUbWWxDFSIxFLRUAZJQJ2pd4S8+ktw35RhHDO6K7Q3n3+3draiqlTp0rfSMjvvPOO9Jccc/r0mSpCwW5HQ0ODBJ25PQMhn113V5csXn19PRYsWCDBYM3NzZg9azb27TuIgoIpOFN6Gtn5E1B2pgLTpkwRTZgBfup98dIuxXRlZZVorxKhOWmitElOxLinWbNmo7WlVZ4hg2hv70BKSrLMd2pGmkAwKko6TH5Yjb/jLqWe0dIYigsKqsX0KXO3TKb4QoAIqwVaMqn6CzeyxBpFCcUPrdeUlDLnMvlBHD18ArPnzrC87Jb317JAc7I9Pj8iIyNUJw0gz3fr0Fj2RXO/IY9baY+GpqhFSkdXt3AqRkZyARiWyiA3XmVlZZg8ebJol0VFxfD6fJg4MU+Ia1SNJRTGYEPQp4ycEhIiIcB28QuaANq0z4Sr1ZqLHzt2TJy9dLekpqRa7gNWHaaGYwcVXw2I+ZMbhOPW4bcSNWpFTno81UMAACAASURBVFBqKGe1H06HqlxLzqcwrPbSK7GgsJKSEQpsK1eGuo9bQTXKz5TjQAhDmWQsCz/dG7zvCY2B7rzzTiWuGPNicRRteQ2IIYDgyYvD+z+WQRedqsCiJfNQXl6CzMwskb16ohjuyUmhqGCb3ImcLAZ+6TbJJbo6e2VBJ0/Olz5SbtfV1GNCfib++MfnsGjRYgGb5BymsdC0zRD4JSUmiseb72N8UElJiexg3kecQ5sRPd06xpl9o9hjeCo5Aav0sx/mO8JFkiaOcA0qXAng31zIvXv3yoIzCM3UxMiJ9Abo6+vDRx99JGBXx1aTyDkm9leHrzCgi31kmDCxCDnXuKwsxMXESnhuW0e79P/QocOoqa3AZZdeLQSo+xw+Fs6LtuHp/ofjOnNcmgub9+i2QyD6jtvvhtPlEEel9smEdo4EX9P7HsQzv3wWM6bPRENtC4I2L1kL0lJT0NM7gIsu3Yjn//QcXDHx6O3pkqLY0dFxsmuoQXHwQ24vtlx2kUQH0qPb3+dGS3uzBKaRhS5fsRQumxMf7fwIV1x5Ofbs3YsNG9ePUIb0QOhILC0qRlNTI/oG3SicOhXNjU2IjooSvOPxqyjCH//bjzFvzjxk5+SgpLhEoiWzczIlFof9SkpJxpIlSwR3aAIf8ULrj09Tgc37SUA//cl/ID4uTmKPW9pahbBzc/Nw/PgJyXqZNq0QBw8cxMKFC3D48BHZKNwAJGwdxM9oy5SUFCFyXkeOHMbiJYsQG5MgIR+trc3C/Woqq3DO6qVoaxvE0FAfvvjlf4LDOTLY3+RkmqD0+obMLeJt10k7IjZG3bh6E7GdUF7YPfc8oBxzkkxIH5GyB7FxnQnBz7dtfxU1Va3Iy85Dd087Wts64HDZBd1fesVmbH/5VXh8QE9nh2gOXb0Dgi9OnDghOzJjTCY2X7oR27e9I+Cwsb4N8xbOxetvvIbs8eNROHUyas/UiEjgrmppa8FFm1XgOp+PiOAiK5b83rvvIikhESdPnoLb60dCQiLaWlrkWX6fkpGMq666Cq+98jpKi0swY8ZMywgWREVFmQSRZ40bhwn5ebJQ5FoUkwzYJz7Su0wD6dGIyrTjaE7DHf7yiy+pCEYARSXFwu0YvkuRTz/jiaNH0NXdLQREADyloEACxaiR5eXli8hNSk4KiVTGmhNDLVo0Dx0dPRLUT1xTXVkDXwCYvXAWasprMWZsGvLyczF+woRQd8XqbIksSckaEaJjeRYsaz6FoA4mNIPkNAESipC7abgS4kD3fvsB64U2eL3kNgTACtto8EoxX1xchN4eD5Li4lBWVo6MMRlwRUWC7Piclcuw56PdshgerweNjU2YNnUG4uPjRU3mRe1r+oxJ+OD93WK/cbu9SElNFjsOWfDqVavR09uL7OxMHD58TLDS/PmzpQ8vvvAyVq1ajdQ0psnYUHmmClVVtRLLzX7SJkLxxFhl7viOzjZcdNEmHD58WLgO+0WMQ/BJQuHO5u/kjMzASE1VgfbhrDqcnZv3aCymN5lm9wy6lzQgm00WWwNnLTrYT217IhdkvzhP7Cf7FeGKhMfrls+UXS2A3p4emW9yJoo3ij3OT3cXuXsavD6PYD5+HxUVJXNGvxffTWQjBl4jvUiPS0w0Fl6KsCs70mhcityJ8UC0/VEDYvu/+IUVkcigegWUHRgaciM6KhI2RmMTBFOTIuVxZzMfiR5syZlS+UWkSrJS4jC+gJfmArqTITYphjE/+voGERkZLRGOWmyohVMilAtMNTMpifhHGSZfeuFFLFi0HLkTskKgtbamTnYuBzMwMITmplbkTcyxQOInU6sln0kQIlVwhRPOnDkjWkm4PUcIReFHFeukkKWOgJJJNMdlLg7bMt0D5q7X3+n3STy2xQF0jLNqi/MuKxAyGTBSwgTliuupe7XRV/VRRUUocaPAMsVpiLuY4bckNPEqUOkZDoMxRZW07bCLskFNnSYSfh8KKLv1jruFevVLNQcSruFTeWISI+L1hAarxZsJsvQOMyfWxBUmADY7qCleT4J22IZ2id+HG6+7ATPnLsGtt30VUVYWqn6Ok9TU0ImHf/g0fvLo3SFnrhn3xd+Lisokk2R8blYo1tckHPN3LoIOJJcoBEuj5GTLInlVIL8ea0hTtQhLc24ShzmecFBrOl9NkK7HrjmiJjw9x2ab5lyKqi0EFIBNNDorxstyUdlDhDXsJtFt6nbMd4beFwzC4/OKn1McsTbbsCWaWpjT6YKPbMoyJKrINHpt/bLjz6aZaALhgHxMjba4kRnsZD472u/hWpapJWj5+7OfPoq5cxeIyZ+cUlldhwOpeB/tHlFRCgzr77TIMXeu/t0kaM1BRnwmGu0nIwlGmwtzDObimyq9+bm5aPrdprg0fw9fWHPc5n3mRpTwDKNIhe6HOR/hXDNcfOsNFWrXMp76xUkRHDYk3nn3XWrheXKOsW3lQT93mppIiwmKjULLSqFwigY7DeAKlJHNWRaFEKbwuT1wRkZYi6vYsnK1EWupkAwunpkCrQfL9584cQq543ORkBgn3EMPztwtoy3ACH+ecYO5gOELZE6yBsfhCzraZGuxZfYtXDSejUg0UXwWMZ2NM5n91JsuHMvoOR61T2EVVcJhiIoXUqLfK1kawFM6sZC+MHMBaQSkMY9XaGcFAKfO21autU9gAHMhNCHQyvzrZ36D7KwJOG/dSiRKevMQujoHRGySyzHl+WyXiSXCdzPtJgSg5qSfbRfpBaLIoCWXoHo08RrOIUfrl36H/mlyH/P9oy2U+Ww41woXV2cjXpNzhBO2/lvPm14T08E9vDENYG2JPllXHdNlZHBQLIoBlYwkaMeg349ndEgrCUg6b1l/6W3V4cvDQNLiQFaQWDjFD+MRBSDZtaNHDkso6nN/ehFfv+VreOnFl3HHXbfg0IGPcexYOQaHekUseb0eSethJmhf7wBckRFwulxISkxAXv6EUcM0qG7/x388god+8CB6+3rFVBAfl4AxY8aKNkODJ1OdmVtFTY3ExnhqGuK4cHQJMEtT+s1D5ah9SBEB1gcYrov0aRxDG+VMLEQF4MTx4+JmOH78OGbNUVpkTU2N2Hpo3KSmRA2LRkJ+pi9Rt6UowmlMnDxZxERZSamymlMsWwqFBt1UaIpPFcszhdMKYWPsurhdVM6bVHUK2sVd0dHXj+lTJsqxobw/4FPKkNqUAdTXNeO99z/E+g1rJUNW2aZVIQefDygtKcbMmdOU8mSFdjwZ8sbfe68KRbHb4eQEUsixWgfrAYkWoOwDBJMa0YcKTEm8sUoMFKq3tLZBWlV37kF/rwcXbFqHqGgntr35Di7csA7vbv8QnT09YqFet24VqqsbcMMNV+CP//eP4kyNjo8V73pe3gQsP0cdO6m1FU2otEW88MLLuOyyy/DR7p04efKEaHb0QFMZ+MpXvoSnn36GnjjR5ugLojWcPxcuXCgLSiIScMpQTyu5juquqKrGpTmJxkcmxjIDyER19vnxgwcfxJe++EVs/cVWXLBhg1jTacciYTPfje3R1MGcc3JDtuH3sZ/J6GhrE8L6yle/KgT0n3/+s1TeECJyuTB7jooYqKqqxgfvv4fZM2Zix46dmD1vNlasPBdvv/U22lpbERcbi7jYKLicUSguOo7ZC5eiurwSkwpzcPLEacyaMwvzF8xTh9/ZgN0fHZQ14oavPFOBWTOnyaYsKChESXE5MjIzcM6KZSr01fINhhIL77jnbjWRFFNOl/h4qPIqfENnKnV/FessWoXFzszwVk6e7AwLYA329ePI/gPweIDz1q2SpMU3Xn8LF25cg7ff3IHyklJkZWXDHuFDW1s/vvCFa/DOOx9gcJCOUTcGh7qRmJiOzZs3St8YX0NxFTLyBYL4/e+fw5VXXonXX3lFCN0VGQn3wKDYg66//jopvsCyL8ytYt/mzJ4vZLFj5we47bZbVTo3/XgAvAG/wm9cYCMF2eSsIU4Rlg+vNphNdip38x//9HtJLGS1DS427WTkPAwXOXL4MMZmjBGuwGxT2qw4t8WnTsn9ySkpUunkkssvE474l+eew/hxOSguLoYzOhLXXXedEOHJk8XYtWsnkuIjJRHTF7AjKjoSg31+REVCxtbdN4D+gW7kjMtDV0cr0tLSceTQEVyw8QKcOVOKCzddCpuTIcdOVFbW4cjBg2jr6kRSWgpaKmuQOT4bzY31OO+81fDZ/ZhcMBUBPyvUKbwaUuPFDkTHqGSVKpsAqcUu3uWAiBMJpraychwuK8+bOdNW0Jnas3Qyqh3NRTi8/yBiYuIxfSaTA5VRRdR/4VRqstU/p3BWVXdGyWUaF6OjYsU6zs5SZHFSyPr1xUogQtBMe5Z2uZOJz4KIiY5RkQRWqT7Wv0lJSUV7WzueevopfPe73wmp4crLbBWWsNRcUz3XOEK/V6vU+u9hTKHEw/sfvI/6+joJnKNvjn2mcY8BZsVFRRInFBUdJaEZqvJJEI0NjYhPiJeCCryuu+F64fxMZzpdcRqLFy9GxekKXHrppdLvstJy7Ni5AxPzcoVYY+IScOGFF2L/x4cQGaEgSHVNo5SrYcxTYkIskpJT0NDUjtb6esTGubBw6VKMyxmHoD+IAwcOo66mBhMnT0JJaSmmTZ6CqlpVZaW8/DTWb1yH+IREiWvViQiPPWaVd7nrvgfAk80HyG1YqczJRDIvXEx/YT6Q0wGfx48ol1PFqDitKmZWvrQCVoq6JAWWRkWfFyVFJRg7doxYXXNylL+Lnmf6ncjUSktPIzYuDllZ6jB7WobJ6kkwoxn3TLFCHMH7yDW4OFxw4hzt2A1fXE0Q7AuJkaENJkcx75et8CnJg2Y/NPHwMw3yTZdBOPGNpjWawD1ck9M46+OPPxaRR2I0IxzNfo80ypIulbJjhc/Lxu4bGMQrz7+ANWvOQ5bEDKkrvJ/yGbGhlY0qDMIoJMY+hHxhd9xzPyJcugKZwjGS5ENCsAAmU57FgGSZvUMahAX89KRrTOH3uvHg9x/BkiVT4fNFoL+nBXZnDLIzM9Ha1oSLL7kYj/3H45g5cyZodCeI3bN3vwSHEaewWRZDKixUJyeXlZXAZnNJBbK4+Fjs27sPFWVnUFtXi8uuvExiipjmTMcoJ527n2y/v39QCDoyIhK5E8ZLJGNTc70Ec3HSKDZG03ZMIhnt93BtT4+f76ZHvaCgQNwkn7iCQXH6trW1YfrMmWptrQXUpgX9jI77oS9NG2z5XWlpqbSvr9OnTwt2Yiav1PDRITJerwL0c+eqQ4WDQfGpkWuzrIsiTjIVhsjw0GG/YMkZM2dK6g65eVNdI3JzxrNIh0SQmrahEAFRhKl4EBZHYL66FGaxgqmtIHsRP6pag6B4LbqsjukJ1JTs9Q7gqZ/+BmljkxGMiERfTzNaWrsQE8XQjwj805duwkc73kNlRS1crigpywaHAsCcuIqKM5g5awYuueRimbza2nr8y/e+j6eefkK0qo/3fYyy4tNoa2tF/uQ8KSpFh6k+vvyOO+7At7/9bcyaOUcIkunEFIGceMbNVFdXSbt30wZm5PCH25f0IpkcSScYCNexOJUeN+floYceEhcL/WEUo1Jyr7lFojEvu+xyPP7YY+jr78O8+fOlKhr9gkuWLsEjjzwiHIbcly6WnOxsdPd0o621HVu2bEZbewf27t0jkY6zZs5ES0szoqNjpDZTbHSsFK1IH5OBCzasx9YntiI3Owde35BES6SkJKGqmo5qOnkpZYK48abrUXSqBCePnhTx1NxSjwnZOYiJixPtdfnKc/H+ezsEVF9y2WYp4sBxMriNhPfE41ZMNJ2pAoiZoCzp68RDVj48tSrLl6LEU1DyvExWa4JpvYuoRe3dfVColgOsb2DnozEhb7yELbBa2aFDh9Db1YXOjl7k5ORi0NsPryeIhIQ4tcsKp2DJkkVC9XyGC037DcM3Dx86gpMni6Q/nV3t6O3twdgxBK0upKWlSvEnamG6TmNcXKwQJ3dzbW2NVFPLzc3BmrWrQwFqWgxpjKO1Lj2mkDZmaCI0mEpFEqMkLosriGXe5xMNjBuCopXEdPFFW6Q6h9vTj6A3KKo+OcTmS7bglVdekTHSwdrb1Q2vZwDNza0YNy4Xy89ZBEdEHLZtewW52Xlob21HIOhFfj7jqWzwuj04dPiQRDRce8MXREONiXChvb0RPT0+wNOFNRvWY/euXcjIniBKzLU3Xo0jR8owJS8P297YhnmL5qK9oQn2qCjERTiwfN0FeP2VbWiqq8J5687DlMJCYTQe4uVAEM88GaqRyDrRVn2eoKoX43KqyL+Az3JK0hpt1UqQhDPL+qxM/boOjhFkH0oo1RFxBNa0syjpqpyFyjxgMXEdTICA3+J+YAjrcHlb06qsLOGqDRVGSm80o/GoDfkEF1HzYVgFnYD6M40pOAHsByMgBdhbJY21OOPf1J5IrCZ31eJGhzawD1IUy7Id8bkjx44JbmTmR0tTs3AUeoZIQLNnzcJHH+1Eenoq3IMe1NXXYVx2toS9MF6aF/EdwXZ29jgRNfv27sell22Bx+vHm29ux9TCqRLxWVtXg2nTplsbPIiGhkYJ81i4YDEef+QxLFy2RMZfUnIa2ZmpmFhQgObmdrS2d6CttRlbtlyMtrZuHDqwD1OmTEJCfAK6e3rQOzCAsempGD8hH1VnqlB08jjmLVmMjLFjFAcSWjE40J33PmBNgPKy0oxNFxwnlsHYhw8fRXV1JTZsuEDYMH1m4mwUmXlKSrmFQDQ1isZG4RQMHZ0+YwYcLqfy2ktYgTJc6XRaLhiBbW1tHSZPniQTONA/hG3b3sT69UT+dF2MLCCgF4sTzd1N1T7cqquj/0Q1d0VYeWxqB2juqQlDf6aIRwXiSrU1y2xh3qexiEl0pl2IbTOIU8Ik/AEplyPP+GmsJFfn5rHCLIwa3Hobmb4402qtCVuLytEs5mKHYk0Dmw0tdazgmhNKEOVz3ERSDNwiAtqeTPGt30fsSFGvw3mk/xaYNjfTcETiPSyuoGpEs1IrXxSU6EQb9uzcIzUEB/sHkJwYi6Mni5A1fgx6uz2SXtPVPoCb/ukSPPrIVkyaPAUNDXWwD9mwZuM6lJ44jMrGZkybXoiaijNw2qLhj3AgMz0FHW0tiIqKQX1tFXLzJqOmrhEs6EfLbFVtNXJzJ4qN5NxVS0doRJoLnT5dgcOHjormxQhEFvPMn5iH06fLRUzpah4VZRUoLCiUDA/ag4gxGEvN5EISIEULw27bWjtFpQ4EfaIx/uEPfxBNjbUG/xaQzf4xaH/lypWhmGkhDhpayS19PkQ6XbL5jhw+jrlz58iGYkTojh07BNzrUi8mUA/XCkfT5jQ3NjdTyPBq5ZgRTJuEE06w4e/5BEHrBEPTmXr3/d+RSHtJBdM18KyI7Q/feQ9j0jPEBP7qay9hbMoY9PR1Iyk+FZk5GRj0+rF+/Vrs2rVPMiIuufhibHvpVXzxa1/G3t074YiMRWdzC2rqajGpcCZswSF09w2hqe4MsrNzpd5NXHwSGATf29slHHDdBRvQ1NQinOLCjSqW2rz4+auvvoalS5ZJGg8LQrIiKjMIiIe4AZafc45kQZw6UQSvxyui4PCh/YIZmCVCEccQUxIezQcMfmvv6EBnV4fYYwjUCwsLRLSQm55NrQ9fSPbt8cefQGRklFiDGxrr0T8wgAl5+XAPuVFTXY3xObStsHxvpuS10c4zY+YMlBQX47vf+24o0iAk3I1MX5NTacymxapJcJ/mn9NEYXL2cGI1OZypIPBdkl/PeKBQjcQHvgM3veWhwCYrL94GHD9yWCqJsnLo0qWLRB5PnV6AzpZOMAHAE4jA4sVz0FjdIIY8qsmsvUwXAjGT3R6Jhtp6AYZ5+RMRlxCB7u4B9He3IRBwoLG1WWoZkmCamuok4e7gwWNIT0tDTGw05s1TpvtwAtq2bbuUkGM+GDNsmLnJSmSVVRUSXdjc1ip5XmcqqkRTIb7o7+3C9GnTkJSUKtoPEw9zxudIAh85GTFUQrJKaiwtK8OSJQvELKBL5I3ohEZuRhSjFm8vv/Qq7HYnystK4fEMYsr0qehs65ZiWCdPHMecWTPExMD3kdv4AjbExMZJmb4bbrxuRKhKOP46GzfU0RGjfR9ucjCJfjSOY4psU4xq6KC/H85Mveu+UIoHXRmCcOzKryN1lHt7heVLEQWrsJSO/CcWleJQVkFHXYhBU62aVKv0S6hWi66cSsfc8LIYv4qdhAsnkXJ2O+pqG1RYaizjgILCNRjGmjdhgiyE1gTp/JOq+kYVEbFnWalCSuarfDVdC0dPPn+KluliaKgbNN4xNdmc0LMRkb6Hu7u1tU2ALW0uMbExYizl2EgstEITHBcVF0sGKjXUpuYWKVdHQp43f96IjRyOjf4aAvk0bqkhgG7XxFYmxws3ZzB9S87IsFQd0sFW7Uy94w6WdyG4spog0FNuLZUcGAwIAOTE0j7ABdKUSW1AxJ5VWNOcbB3Fp8IyVRUyk5tozUcTm7nbTNlLzYoJgCwPl5auwjA02zYNW+YEfBrYHA0/6PZMQjA3wWe1PRphfRaxhYsjLTbCY6JGzKlRLX40XGTOZfgc6b85t3xHuJgyiSp8vNr/aU28mA6MAlOMB1KVqmjTUFuORr1ACEyLqmolGdIeJDG2Volb/TIuLPFHCNkHgxgYHMRLL76C2bPmYMasKWKnCaduU8Zqu43eGfxJjerXz/4W8+cvxNx5MyQiMfwaTSs526KejYDM+82dGi5Cz0YYJtGaC2AujClOtEgI5wImYfAec8OY75asX8uFRC+BWX7HtFyH94t/m5qoJlDtguHfmoi5nvI5fU9WMSpdVi8kwpQaryqvMh5aBsnMxJBjUVWnkkLdViaqihZR9/DSHQ4RB4Koq2tCY00NfvbIr/CHPz0Nh5NqrKo6Yd4fvhNUVTHVH76FA7j6qmuwbNkq3PatfxZ8oS8tqv4WAjobAYSDynDupideq7efpp2JOq9rr3BBrED2cDyiuULoc6ucLhcpvD/mWPkc22cUAd8loTYSoO8SO1qI6AVdUKxb7m4rJEfl+LMSx/ABOyqKS60lXUvCNCQi1QaPJXlCKevBoHnUAc/KEIc2/H5VcpaNyKAkk4FGRFUzmpeuOBauIvJ+jSeYdsN4ksqaGlx3zTVSyCB8J2lC0u3IrmcaiyVLdWwOsdfPH30c5yxfhbnzmV+u8uNNd4rJ5s/GeT7tc5Mb6Ps0N9VtayOkzs8fjRjMe5kx6+B5XMEAIhzO0DEB5nOaSNTY6bxUhlsdyK/7YnKM0NitMoJiYxNwSkbBsGS7xEWpGgcu+AI+2F3WYYLOSCmiIVVXCEvkbDjFNOg4F8KxOLzU/ZagNFVbkVKHkIUxY/xshDeeHeULubskHtbquVA3LdISD6s+7W7vEE3HZM3mbuEz+/YdwPTpU/Hxvv1Yu+68EdgnnOOYxizZWUZdIk3IdGUwglDlQw2nn+gd/GncYATbN9g3nxFOYaX76h0ezk2ZCa6UBxLC8GF7wtp5dJWVS8WMBz6r88W4GFrlJUFwHvX4RhMhZOYeC0s6JQ59+Ow2U4zSDCHpVuQeuhiqZfTU80UFgS4HXmJMZdKEn8cZWBULLHFkziUzcCTjRIU0Cocj54lx0lqvUoR0ijhtaKG8MH3kJbscSUeZFRapQC4xCMNCOTHK5O93u8WOYspnWl5ZGElnLdKxx3o+9GcxlZe+sQMHj2DJkoUoKy2F1we0tjRh5qzZSEtNtSy0is3y3A2lzamA+7PtWB5iQi1Ja4Y6m1Ikh1WcQMVmWkU+AezdyzIxLXIckhZFelE1F+Ln2pdFDY88WOdo8SRHzWVk11pljVUorHLl6EX0+rwSZkoRIgRkHVk1miakcYrXaoMERAIJB/LCfXTFMOEgKhRDYxazb4NulYBovo/dl41iOJD1JuQ4qXlHcpOKXhTAUMCHKAkUVHqY5r7EpSECuuVbd0o6DBff4Q3AFuWUnChhcdbphJwUThIbjWKvQ/Wk1QIxbiQk9kTmMyREDY6TX1J6EgcPFuH66y/HC3/5M+z2RLy9fTs2XboJPV29uPrqS/HMM78BJz0rY4y4KKZOn4rFSxeFQLlJSIzp+eMf/4ibb75Zqmm99uobiImKQm5ODjo6O3DdTdfh2WeflRhrmvTpwWboCFVr5oXRsMiQD72z9STrd2hxrLmJvs9cKJNTmlwunEOanNoUlfp33ba4PywDrmCgUeo/m/MeLkI1sY0mqmU85OwiXYKiMLH9cNGomYL5U/+uNWP9TEiE3Xzr7SrIi7snCHitsiHkPiwmxIun7DBpn45JHsirVPThTEkdBspysLwkLMQIDSX7f/vdD7Fu7Uq88fIb2LPvMPInTMSsWZPQ3NKJdetXY9sbb8uz7kEvAkGWrZuPufNnhpydenfrSXz99dflvLA33nhDtEimBPPQurq6elx+5SV47bXX5DSevr4B4Z4L583F8WPHMOAZxGWXXx4qlxcuNs2F0ZNlEkU40emNE65Wn20hTS6hf9egW/LTiYEMQHu2dkyi1/0LB/68hyHunB+x1xnZwyaG5RiEaVgJEVw7Pd8jOCZ9l3Kurh1P6iMvVWZqBPwerzo60uNFFItuGrjHaXdK6CN3oDfos5yhVh4XwZtFzXLUgRVkRoCmtTdqCCVl5SgsyEfpqXK0dXYgISEJrQ01SEhKx6SCCeKT4tXV2Y8zlWckFpcRjbwY+kEHH3PHNXahO4B+L4J1+rSogbS2tMHt8YgFmxW7SMN0zpaVl2Ht2tVob2vD9jffxC233DJqbtnZuIcm2nCsFS5e+Terj7Ecy4EDB8V2xc9oQGRBJ7J+hpIw0J+BYHn5+da5Iwqv0BHLmKZ8qyJ/W1u7HGPJOkfDnEwijGV9yKlZe4Aef40lzQUnQbg9XnR190gOPYta6KMKQhvBsqZXknbSqAAAG2dJREFUVFaK/zExIR4OGw24CjizvY62diQmJUgsUdAC2U8+boW0EgNRPit0rgoXETRJRywAJjHHDHEVa6067ddS5GWCIh0qhZcciEdEWaWlFKi0EHn4zjV3orkbRhMHBG2jHayr2fZfs/vZLl0WJDhmZmjOEd6GJgqzTa35mNwmfAdrInv4R/+OjRs34amnnsK6889ThwLbI6SYFYtjdvf2yhxPnzVNAugZMJY5Nkvmn/NGnPad7zLIj+eK7MPJE0fE6cqwD1btoP+MocUvv/QaJuSOk3pELGm36aKLZAPxsLvISAemTi3EBx/txaC7H5kJCRiXNxmd3b3ISEtDW1szzj2XpxDaQSWBkZsvPPefSEtPwPTpM2QT07foGXIDkS7seOdd3PTFa+FwxTBeWegkJMJ4arOAQDEEssqVitsRCSTFFJyCRZVWr4LPSZ2SS0W0ymLilgGSQIwawNDgAFpb2uFy2RAfowphNrc0I3NsplT3YmOs8ZOakSFHOZKzdnf1iQuD2goDz3RoBbEZHZLEZAwQJy7jsZqRrkg0N7fIWWbRMVFyFCXdAyrKSAXE8XxWep+5cOxoTW2tZG2w0KTiJgqnaWIOmRTkYDplyhjGcobINkJM+KyJ/55//iWUl51G1rhM+Hxu4RCJsXGYmD8Zp8+cESJhztrYjHSJAHBGRsmZYYw94t+EBldfe7Xct3/vAVG1d+7YISEmd917FyIY69Q/iJ/+9HHk5mShvvYMzlm1GrVVlYS5SI5PQP9AjwSlnamuwbjxmUiJY/SBX8o59w71wemKwJXXXAW7K1Lmy+3x4Z1t76GvrwsN9dXweQhkA/AOeZA/aTICfg+uvu5y2CNiJPSV679VH/f0zdvvsnxOw8YrZ1CfXaHSekw1XYsQFhrgSTHhGICTXl9Tjeef346kxAjMmDYHFWfOICIygIkTC6W24cpzFuK73/4ezl+/CTFx0XK044GPP8bmzVtQXlcL/1Av1q/bhMycsbKIBw8cATHPt79zvxDQm9vflmIPLE658eKLJDaaNXji4xOFcy4/Zwl+97vfCbBmGG1nBw++LRDi6ffwlBwG8gdw3hpVhtcsoafHJ/kd9I1ZCoQJgDW3GRYrwwfL7P5on4hPcosTJ44K1kpPSUTu+ImorqpFcclJmU9mPNAcEhEdjYHBASE03st4qq/f8g3ZrPTQb3/9DZy/7ny8+8abuO9f7ofd4RLn95NP/gp+eDDU2ytc/ys3XY/TNfVyogBPvd6/ey98Xh/G5qTBgSiJR7dHRqKxoUVOlt64ZT2mzpgnce8UrX/47R/h9w0iPSVVBdi5IvmFaNc8deiWO74Ge0SshD5zjp958il13NONX/8KUqLiBHDaWKPYOt6asa/cBRp96yKcohpaJT6kAIPdHjq2m52n/aK+pg7P/+UlRKXEIzMlHSdPnEBkUgJ8/W7Ex8Tin2/+Ira9/CpOnSpBWnoG0tJ4jLbiBCdKy+AMODFn7lycd+Fa4Vb7du9Ca0snNm7aKFGELE7Z1tQkXGfJ0sXYs/tjzJw1F5TjEybk4tLNm/HMM79CdnYWWqxqXj3d/VjAgpqVp9He0Yac8eNx6eWXKfEtFl11ypBomxTHYT4jU8sxToyUvK4RAN86Y8R0J4TEnZCt4pHMQdN2KFMbGtbKqG4rwqytaZSgPikEajmo1TPKbkNpQFMLfY40AHLOdIVdFQxmHdUFO9595wPUNlQJl2OOmWwQmi58rNKrjuRivSFyKbecZcYN5kd0TLS8i4ZEGkmffsoioJtvu00oMCoqWiyNvEl7tFVqsCpkqQhK2ToIirXJmwSl/SgRPGPD70dLfSMO7jkArxPw9Q2htrUJiYlJErYQ4XDgsiu3gLFGLS1tSExOFtHU1d0mhRncPQNoaG7D2gvXI3/KRCktE/R7EQgoSyjjrA8dPCjAju8eHOqX6vXTps9EV0+3TPCF51+AXz37LKZNLURvX48cpls4ZargiLq6alkU+uk2XrRJgVelqKji6Rbn0aBUcyQTMEu6ixRvkqpGFodWxz7s+PBDObKbBaG4CJpbcY64WBVl5WJWWLiEAFu5PPQmJdZkm3LQTSCA0tIiTJvOsFVlFyPB8Oh1coHY2Hh5N7kNC2kR10laE80qNEjabHIK4tgsxoqrQlwkjr7eXkSxAJYVBEaMqsrbKWKsr62TsoOciP6BIbg9bincpQbCM+pVulAosfCLt3xTXhbhipASu1HMmY5QkffsMAEsiUhTtNfvQ7RTTYz4SCysoHasKvBBHGM6XyWZkBPNKvhh1mRtCTYtwKa2Y4pIDWbDAW64NTtcxISLGlMkj2Y/0Z/pdnWoR4gYSGxUOHSMsEV0Q34fHn7oIeSMzRIjYv+QB4kJCZITx4KgX/7Sl/Cjh/5VVqKgcJJgy9j4eGy4cAN+/etfY6B/ALlZ2ege8iApIRYDfT3o7uuTuKTCgml49tlfS1m73PxM1FY3YfHcWcKFm1pbsGz5csmlv+KqS3HiZDVOHTuApKRopGdkobmV8UhJ8HsHxZQxY+4CZKamIn/qZOzetQexyYlorGsUrbeqogarVy6WmPDk1AzwwLuGxlqsXbtGaECL/BAB3XLn3WL/IQsU1Y0mdZ+qD91c14Samiacrq3AFZduQQS5gcMuNiMu/LFjxZg9Z/pwHlkwiK62DiSnpqD89GlMmVoAf9AvtaXVHrLsEZbZn7uPAJkB8Cx3R82uvaVDAq6Wn7NM2Ge4UUtzhJMniiQHa8HC+ViwYP6IqEGf2yfx2jFxsZKfxR2kOQiLE4djOtZp5kRNnJQvVnFyiB3v78RFF18kdSBNgpR2LBAtm0YwkjLQ0TL9+suvSDz04JAbGWPGSIpORkqa+JM2XbwJb735lsRYMWqxqKhIdjur7L/44kvw+gNIiIpBa3sbenu6kRgfj5a2NkwunITz12/E01t/iWSWBRwaQpQrAt29bVi9ai1efvF54fC8f/3GC3D4aBnGj0vDO29vx8TJBSg6UYTpUybBFRkj/e3odyMlzoVV6zfgxRdfhjMiEg6PF/5IO2xSIa4Xc6ZNQk7BNLz4wqvwuQek8ClTeyxj/HCBqW/cfqdkoboinfD6WYpWxQCRU3z0/k5097Yj6IpBWmwUaiubEZ+UIIbHmoZ6RETF4ry1C/H6S+9I5mRRSRHsviC2XLUFb7/yGiIT0hAXaUfAFkRtY7NEJVJctTSq8nSk/jEZY2C3OUCbx/wF8/Hm229h6dIlGJedhRkzpo1Qt0XcBAI4ceIkfF4S8DF1hMLOHVIok8dKEgOdOHIS06ZOFS2POWOs1nHy5ElkZY0TsMpwV6YCdfd0iPiNi02S4gf8febMWThwYD+mTSmQOOuZc2eFysyZ3FaLc/1TE2jRyZMqxdpmw7ETx2Veoh0RAt7nzJsjR35S43I5I9HR0Slno67fcIGcmUr44uBZFWVF4gKZmDdJOMy4vEwsXLwcf/jNnzB2XDr8viDam5uRmBaPmTPmYt/uncjKzEZtVTUuv+YK7N13ENWVZXJchNcdQEtzCwoLJ8IRGYO+9k644YAzOICLrrgSf3nuJYm+yEhIwBDDOwMeHCupwTe+dB3gisarr7yJvo4OzJ47E/MXLRD3CTdgKJzjtlvvENbks9sQEbRhKKi8tTa7H++99Q7GpI9Ba1sLjh47itzMPDmoPnf8eERG014ajSmFmWhr7MOOHR9IZumeDw/hqi9vwQfvviPZqL0drRjo9yA1fSwG3F3w+2xorq1CfmGhBNDn5YxH7ZkzSExKRU1jI9adv1bSUQh0WVFjNHsMA9epxXDR9u7ZL0bIiXn5UuGeWRgbNl0oBMFwVtpNWNmeJgIWL1iyeBHeeGMbUlNTZCMw0J7RjSyIScZCqzsPHuns7BAsQluOPtpACMgoI6dFoxzcZvmxNJ4xuRzTeoaCAcTY7DKXLO2rLy2WNZeTYl9WrUMRpYpCldvFOiZdbyTNjbXI19EQtHUxYZGEqjk4G/JYYRriNLWszaJxUUIYqUkvv/wyLr74YsnioCTysEquUxWj4LuotT755JNKC7v1G7fDZw+i1+tGWky8uCE8dnVOw4dvv4fsrHGoqCjHlIIpKKuoREZKipSTY8GC9LRsTMjLFLWSllXacjIzx2Lc5AloqK9BZNCFqqozcDkjMCZrHNzefqQkp6Ks6ASi4+JQ09AgYamewX60NndgXE42TldUST3q9IxUFBROFgzmiqBHmBqSygZlQh4ngFxl8uQCNDU2ITU1TXxdFFlNLc3i+yIAZygp+8bDeWlnmT1rLk6cPCnW3Ya6esUNXDwpekAIccbM6Th86DAyMsYgPz8P+RNVDR9NEOoUP2sBrFoAYguz3A9vvLEd569bJ+qvXlA+wgoizAtV6eEQdZ2P8AAVAk4eM8DTpwunTw0dn2BiN5PgpFYj+2QVrND908pMOG4MBYhZZZxVjJDSOFVBDauvbFPXN5CaSUpB0OffqrqHKhJg6xOPKwK67ba7QJDv9nnFoszjql0xUQi4PXIoCbM6GVdCC7SieFXen1qZPomZ1VfF8RiwwcswAKZJ2xyIsisbi0Q8ukTNEfYuu8KqKSTOPXqrbaqsMNuQzNSpBbA5FbWfoAyfPh0xkRFSLZZaIxeAYlCXvRWvuSysCqBTNR4VwfF9POtTilo6eCaIT94px3tKPUGFc2ill7hqu0NsNgwhcbLfRkU2TRTyHGN4JChLTbKw9se2ilV52rSpkvnBeaHrgopIZwc55QRJHBg/PlcqpPZ73cjLHo9jRw7j/AvWYtE5yxiSMCI2WhfrFM5jHcEtmrFgyuEIAW0OUHOugL7+THMcmWOriorf65PcNfabpgxlMB42S1BD0xtHbGU0Nls2wqe0L+yWm28THwzrzASsFwdIhawRJGdTqJAKfVY872UeE20UrMLBCY2Q0r+qRIvcy2RCwkp/EBEO68wNapFiuGborEUsstAqbFXbRRj6QF7t0+qxN4Df/O43uO6aG6QsSSh8w4gLUixfFYPgpc600qrpcLCWKhxh5fuHhIiysquJG54wnb2qd7e25ZicQNi/5f6R0oB+P2iJZjEHWt6LipjNshROR6RgrpLiIsyYXoj2tk7BQHy2390vxSEu27wF/X19WHjOMmUeMOoQme/WBMT1UHOlox50ad/hREyTcxrDFWLRpX/ZhoSvMG5dNjU3uHXEFxTX11UgpOyyZWd6Sp8bf8dtd8HvsGPAPSjUFh0ZpVwbsquUD0OyMGwqyChoo1y0zqiht5fxLlagvTa+yenLlrhRpz3bJDLO5rAprcXyj8lpP3yFdVqwsFUSAo1aFjfp7+7BL3/5DDZt3IKCqcppaKre2kJMbiDHMjgYNTdsPddmAnVUPbNuFZFo7GGGaOjFCI3Dsnfpz/VPbTjUjkttgmCbLFhAkdvU2Iiu7g4B7HFxiSLyW5ubERcbLVht4sQpoo2VlJVgxbkrsPPDHVi9ahXyJk8KHVQTTryK6xn1nI2UbJOQ9IYaNlBa4Tm0uluiibYf2qXIiSXpUQ62VgVTQ/WludaWQ1WPla4ozlnozNSbb/kWfMzhcjgQbXfCYbEocf/bVEkP3RHiET4s3vsgiUKds8rC5DoQSy9ISLRoItGs0VpEvSM06DRtOXrRhbV63FixfAW++3/+HRdsWBEy3GkiMMGqKWr053rgpjnABObm7+Yu5e86StM0IpqLOhpgDpkLdMC7sH1Vu5AQXP6F5bqZ7ZsWbP257qMGyyaxhBNOaBNYpXi001uI3jI3cAMT++iNoDehCuugYdGKwAyd0KP6rBkDnwsd9/TVW26DKypCRsjYXTGDW6xR8AArktG876XRUBXbpIOV5m3F32g1VUBMLhKMFUstxGQdl0TqZieEUCxiIgaQAgVWu3og5kSx7XvvuQv33PddpKYmiRslZO43dmBI2xgtyN+ITeJCykFIIpaHK5VqwpA+WPFOUkTBEqViMdabQL8j9JmySGuupvuvCYCWYbapgtvVkaJmWhPfrYlRB7GZxGwSqrlhdPvhkQ5qA4oIEK6iawbpv5VkscS9i3BCMQLlxqFrRM0xI9TlsgqvSv1w+s6CAfzqSeuog29+8w4VjmqBM6m3qe4TwqB/jMHeZHckHBurlIlIs6pgkUDEsKaOPSCwJltk6TkdxqknRXOD0N8qDlVQvSojPDLlhJPFiaYxjnnzWnyxXX5HjqgXSxOn5l7m7pWdJjUf/fCKr0plStBFosM0NQeU563YHJkERmbKRlBqMNsiAUjfJGBLVUqzW0ZPVsnWubQmJxWOZnEfGlY1wWsrt+bymhjM/ut4bf0M79X3awlhhswqZUSJcZ65TDLg7+yb5Pkxo8PnC41LLMxErVbRKSoyJHatOFHaMPZbF8jwIIBnn9yqtLBb7rgLDuFZBJukPE60DX6HDQwUp+uCSYVRjEj0ehEg/pFwV6vgpoQ+6NpBVrkT6peS2mxHwG0Bazr7lNcJnqBNNDTKYdZclPJpSjuGT8Fvleeks0N81hGTBHmWM1LnJ3FC/H6lGdodKjNE0LpVx0jZtHjKoCJO4a7kHFIsVG8EpXnog4S1GJBNoq3mcvqiOm9DcILaQSq6i3Rm1b/hnpCTebilifssPKk5h/b8U1ERLcmrTkOUNCBGe4r2qLJhRCGx8KXWkobP0aBIsrKFWRhDYpeVH0wVSbXImNKB4ycXlKwN4RTweZSnPeiwSjPLATvKIavO5VAarZyPwgN9KXGoRbNfHi+effZpRUDfuPVbcHp5oAbgswXgcrgQgAMDHrewNNo3oiIihQ2KzSDCJSBYOKBIKB6vqE4PDHh9cq+o94JWoRyrh45Lasm0GbPkQNzT5eUonDhJFqSqugqTJ+YLsZWXl2FywRQEbQr0Ua3u6epHzZkaJCTGSl0/CSxz2rDj/R1yojAF0h/+8BwKphRi7vxZclTjsSMnsHTZUtlFO3fuEuMk2QLNEboes8Ryk9j0kQZWBKWO/9EiRBQHi9+b6b3C1cQBqSifOEcuS1yKqcPK19agX4s4LRaE8HyKw4mYc9gk80PaNDCUNkOo2s2qPhMLiHLTi3feMgKqKv6Ku6nFV6k77Ae7x6wPXirj2MI1UqqHhKgc5ByVhhtyKqO4t5TyI7lo5MKBIH75tOZAt90qHAVUvanFcFIcEeKHgtcvOzAiKgJDrIYqR16SpIKwO+1we93WMZk2sa+QgKjSSzl8y6laXVGBD3btQV93FyZMyEdleQmyc/PR1tAEhysSLbSNTJogCXGMhzlVdBJTCwtxorgU02dMR/GJI1izeiP8gUGcPn1GqtxnjUvF6fJK5IzJRO9gpwSvFRZOR3HxKbHydnQ0Iyk5GTV1DZg1e65Ym4nZrrzqEoVurMkNd+ByfJpTaLEhh5eYQWfkPcahKvIMAaYlfsmRaKbQ3EOLYS1qzJ/6fWJbcthFxEVJ3ptWow2N0SICdXbryJMHQ9qscVQ4LTLkKOTZIcxpxLELAWlis9LPhTitbBPx4DNbTAC/4uh+xkPLcb5B/Popi4DuuPsutSFIOoztsczdAqy4EThZlO9Wbju5kBAVCc5KRCOoUoeREUxbSYlW7lHVmVK8//5ueL1BxEVHoquxBSlj0hEdm4yYaCf6hobQ0duJvp4uZKZnIHNcNvbt24dIFjyGHecsWwa3hzu1Hw0NreK97uvrlV3UVFOH+JQEpGeMRVdHp/jB9uz/GKlJDGtgMqQTrogYSSvi4bQrViwVc4Q+7kl2dhgQl8nQdXCMDFl9go8QmFUbWojEElGcA8WUre+N03xGw2UjzAhBxtj44Ip0SDyyShdSXCgULqKNniF+OMxJhACtjAut5ofOKzESICTZUdKWdJErJVVUl61CGMSWTEkit/MpjEhHu9RFoGGYmTsOO36lMdA3v/UtwQOEURGRUSK6mBvEARLY0ibDzonxiWLdKkJO34iW08QtAnDlOCQrT8kyk7MOYkP9/2vvXFbiiIIwXGPPRY0YjLkSCSR5iixVcBlcuJZsAmYxCxc+gMK48hF0MTt3voDBVSBZ+QxBCImEEHRmHDPT0+H765wZDQZ9gNMgMtq23dV16tTl/6u+qb7VaZ/bydcTezH33LLxaatWqd7/VgmiOj1lT2ZmbfbxA+VM6IFI88nPXz7ZmzfzZoML67Z5IIq+uZp1zz19ZmedtrA37YuO6Dq/fvxU020E8P301F6+fmWHhx9t+e2y3ZtitsZoXtjVUF+WISQTncgQFoJWqlNVxNWLM7jCFhb5aJFRG3nqupY6oHoDiptCfvwhnqfb7dn5WcsePprxcFlWgJEEnin2w/dDCtPxs1iiEA1Dzx4UDxgJ/zv+FWqte4kuiEZQecMLH+FdhOncdHLz+4xbYuT5gZF33HxP1HLqhc294AOtfahbrimFhOcVeeqUIniwC/I+NmaVgJmWOYbigxbj7EUrFCISrBVJNBQShZvMKlYKqPqrKw7roHqMyg7u5MZGAe5SOBtAE5G18vojeGkQZPRR4nW5H86t4cwGrDP3gQDJ8N6f8iblXNcBdCNyJL5BxFLHFnyx4wgv0sFXo4xvzJ8E/znQZgKzIoxZUv0rH1itVDYweTHaiuUFKzLVECcmwVaNWKTaVqEn57Ednt+zpirL0ZcvG8o+Hrk6ViyQDkP5aHDp74n0iidGXabamqsVKaj7Sr6ghHPv932wHNgwkrmqk41a9OBTKtnbG9juXiimvlt7b9kgs/xPX71siERoA8dRmQAXm6tGBgoP8zrI6AiPggAOK8u5BoLAw3Wop5UyA1iFrwQwbRzrhfw18Q66SKZVJMDaMBfD6ieSKXy0NgESq0P6Qw9jNB8LF1Bx+AiydIwmCCuTF52NeVFT13fcjhMBcA1dAUQNDuUWnGiYlzwLZRflveIkxZAL4dVyHrW/y8ArhznqRRm2Hs+VYOYd2eiONYIn0gEmyy8U7kOPDi3uurAw8kKZac89FZb3PAIt17x8pMx62UsWXfGx2OLYNkly+nsQJ67q7Zn5Ge6GIr3c78O3NmCqPavWqkpLqOVeSFdw3+opGRQNOZCf03PTI6qWCaJTwtEHEEikVyqsuRsgrfyzra2tuKDT9ySBWyWwvr6uQrbC+KRAt8ornfCPBIYK1Gg0CrCv29vgdNORJHA3CdTrdSFAS81mszg4ODC+0pEkcFcJLC4uOj281WoVTPI7Pj5Wt4p0JAncJgFGWM3Pz4vDXyqKotjc3BRRjwFtNC9IR5LA/yQAIQHrs7q6agy0kQJxMnsaQPWNjQ1bWVm5NtgtiTNJgC4g+/v7trOzoymRjUZDQhkqEB+wQlA1jo6OhrMikuiSBJAASdelpSUZmoWFhaFQrinQVVHF2k0SX5JAzLrfJIm/LnBKgYWFoKM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data:image/png;base64,iVBORw0KGgoAAAANSUhEUgAAAJAAAABsCAYAAACFFjvaAAAgAElEQVR4Xux9B3Rd1ZX295p6b7ZkybLkIrn3jo2NbbCxwaZ3yKRMEkIg9JIyPwmZMJNMAgQcIISUP4Vk6MWmg21ccK+qltV773r9X98+9zwdPWRIZmatrH/CZRlJ79177in77P3temzBYDAI46qtrcWuXbvQ39+PsK/M2z7zd4d3CAX7/oS4rgacmXMREAwi/9jr6Eseh+Kl1yOxrRIudz96UnPhiYpHeu1x9CeOgS8iBg6fGy7PAII2O4ZikjHl4PPyXG3BuXB6hxDfWYe+xEwMxaUgtqsJAYcL0X2tGIjPwFB8GlxDfUhsPSOfd2Xkw+UeGNFmT0oOYLMhrrMBUf0d6E0dD3dMEiL7O4fbjk8LjTGt7gTGF72LuinnwhMVh/HF76M7LQ9dYybJmJryFqF5wnwEnBFwugekTQQD0teBxLGI66hDf9JYuGNTENPdhNiuRgzFpaI3JRtZ5XsQ31mLsgVXyFyx793pefBHRIfeHznQhfi2avgiY+S9nLu849tQM3UNOjILRzzHh6L72mD3+2SMfF/n2AJMPPoq2rJnomX8HMR31I36nrMtqo1zFReHVatWITMzc8RtNk1AdXV1uO222/Dhhx9i7dq1SExM/Ewi+bQbIgJeXNh2EBFBL5ojkmALAunebnhsTlRGj0HBQD0GHJGICnjwTspcrO44jrKYcYgNDGFGXzWaIpKR6enEkfh8zOqrQq8jCsfi8rG4pxTdzlgk+vqxM2kGFvaUISLow5A9AjF+N7anzsfS7hI4EEC8bxDVURnw2h0j2vwgeSaiAl4s6ClHuysBCb5+fJxYIM/ptt9LmYMW6XcQ53Uegw1BvJc8B0GbDTP6qjC1vxZV0WMwp/cMqqIy8FHSdAw6IpEz1IK1HUfl2XRPt/RryO6CHUF8nFCAc7qL0OGMw1hPJz5Ino0MT5f8Xh+Ziun91ehzRMNvs8uceOwuxPiHsKHtIPqc0TLm4pgcaWtRTxmKY7LR74zG1P6a0HMnY3OxpuMofHYnSmKykT/YhPdSZmNZV7HMryvox4z+qk+857MWu6OjA++//z7Wr1+PRx99FOnp6fKIEBCJZ/Xq1bj22mtx9913C7X9dy9/fw9q//UrcGVkY6iqWJqLmjAV3pY6ZH3z39H51p/Qd3gHAkMDyHngKTQ9/S9IPHcLfJ0tGCg9gnHf+ilqH/4aEs+5CL3730Hc3JWA3YGO13+D5AuuQdeHLyFh2YXoP7YLiSs2Iyp/Ghoevw85926Ft60J3TteQt+RnYidswKRWRNGtrlyM/qP74YrPRtjbrwHgYE+dH3wAjre+F2o7aRVlyLt0q8i6Pej7qe3whEdh8ybfwSb3Y7Ot/+E9td+jaxv/AgNWx9A5j8/iNgZS2SMHFPTr3+InPufQvOvfoCovGmImbYQzb/7N2Tf+Sj6T+yT8QyUHELWNx6Gp7kGA6f2I+j3wR4Rhaj86ej+8CVk37MV0ZNmwtfVhtoffVV+xs1bieT11wt3q/uP25B1y7+h9Y8/hc0VEXou9dKvof2lp5F971YEvR40PH4vxt32EzT/+odIWL4JvR+/PeJ+/Z6/Zr27u7vx0EMPYfv27fjggw+EiISAzj//fJx77rn49re//de081fdowmIC9j59nMgG0xae6UsqjMpDfbIaJlYLtq4Ox5B09PfCxHQYMUpjLv1xzJxCcsvRO/+d4WAbJHR6HjtWaRd+U24q0oQM3UB2l56CklrrkBkzmSZrDFfeADNz/4AKRtvwmDFScDvQ0RmLka0ueIiDJYckonMuPFe9O57C77OVnTveDnUdty8cxE7c6mMte3FJ9H17l+Qfe8v4EzJQP3Pbpf+Z1x7B2p/fMsnCIjEknPfL9D0zPcRXTAX0ZNmo/l3PxJCJ6FmXHcnWv/8GNIu+zo8TdUYKDog73HExCNu/mq4604j5cIb4UodC39fN/qO7kLQPYSuD18UIsu48R7U/eRWmaPW5x6FPTo29Fx0/gy0/PlRjH/gafi6O0YS0DkXoe/g+yPu1+/5qxbVuunee+9FRUUFnn/+ediKi4uD5D7V1dWIiIj4W9r51Hs1ASWu3IyefW8BdjviF65F985XEFMwD53vPAdXaiYCg30Yd+ejaPndv41OQFzssiOyc8d84X60v/IMvK31cCakIPPmf0Xzb340goAyv/aQtOVta5CJco3JQcyUOSMIKHHlxYjInID6x+4GAn5EZE/CmOvvQuMzD4baHnfnY4gaP0XG6OvpQNNT30PP3u2CK8hVsr75Y9gjo1Dzr//8VxNQ6uavCCdwxCfD39+N9Cu+Cf9ADwaLDyHxvMvQ/KvvIxgIIm7OOcj82g9gj4qFv7cL9Y/dhaHKIgR9PqRu/rJsqpoHb0LE2Fzhwi1/+HHouYQVF6Pldw8LBwwnIHJ4vrvpl//yiff8LQtPfDx+/HgcPXoUtp/97GfB8vJyPPHEE39LG/+te4OBAPx9XXDEJsDmcH5mW2Tv/p5OOBJSAATh626XibC7Rif4gNeDwFA/nPHJn9o2xad/oE84IkUT3/Npbft6OxH0ekP3f2bHR7mB77PZbUIc4Rf7HBgcgCMxVfqjL84XRTu5jyM+ST72D/Yj6PPIGM/23Nn697feP1o7N9xwg8Ae2/e///2g1+vF97///f/KfHz+zD/oDNx+++3Izc2F7cEHHwz6fL7PCegflBD+q8MmAVGMfU5A/9UZ/Ad/7nMCOgsBEBc1/+5hxExbhIGi/YibswLxi9b9g5PLJ4f/OQGdhSQIcmt/+CWxmdgcDtG4HAnJArb9PR0C+ml+AGwYKD0s4DZu1vIQuP1HobTPCegzCCh+yXr07nszZFro2PZ/xaYzWHIYmd/4kRhEacNypWeJdkRbFrXKf5TrcwL6GwkoZB3/0VeRuOJiZdF1uhA1cYYYIMWiO3HGPwr94HMC+hsJaKR1fCP6Dn3w37bo/v9MbZ8T0H+DgGjJplHzv2vR/ZyA/n+egf+Bvv9PWHT/B7rxd2nicw70d5n2/z0v/ZyA/ves5d9lJJ8T0N9l2v/3vPRzAvrfs5Z/l5F8TkB/l2n/3/PSEQR0+933SsSg3W4HPfNOhwORTrsE1fMfPw8gCH8wKPe57A4wRoWf63s4Nfpv3sPP+XO0S39+tqD9QCAgz5rP6zZ1e/pZfU/4u8zvw+8drU+f1t+/Ztl1n3lv+PjONg/hYzGfNb8L7/9nzW34vJr9Mdcr/H0cg8PhCA2Xf/PSz5jt8D7GRos3/t4HvoNAEHA6AJ/XD7vdBpfDDr+fvxuBTTYbfH4fHDZ7aIFJIqMNyPyMHTHb0R1h+/w9/PvRJlLfpwlLtz8aIemB63b0PSPGYiWjmJPyaQttLspfc5/ZP7OPZh/0SrG/eg7MjaLHzOe5YOZ7+Zm50c42x5oAzJ+6XTILl8sVerfuZ/jamXPOFJ4gUwyCAWx9/HFFQHfccx9sNjucdkjEv7lYesB6YFx0Uhp/khORgMIHpjsQzqF0R/TAzYkzFzuc++jvNGGYi97Z2Yno6GgJxzV3j9keA+b4ve6XHp/mmp/GYUYjBN322QhJj8sch7nA4UTE78y+hXMJ3c/RCIhjPhtXMQlCjzGcG5ljD+fy4ZtLtWeDRxhTEE898XNNQPcL17EHA7BbUscUDXzQ7nDAb7E0TTQioYKKA4mYs3aSfpaDI5Xzb724MlF2G7zBIJxByDO8PB4PIiMjrbaA/oF+xMUyO0RxQLavOZYaKLB//z787KeP42c/+wlcEU4M9A9g7Jgx0k5rWytS09Lk3Xwnw3YnTpwo/eA7SVQ9PT2SvqRjwTVhyeZwueS9/H1gYACxsbGyWTxuD7o6O5GUmiL3hBMD31VTXYljR47g3NWrERev0qN0P8x5ra6plLZmzZrFdWGyBWw2JUJCXAtAc1MTXK4IpKar8QQCfgSCfjTUNyA7e7y63x9AeVkZYuNiMS4nR54/XV6JKIcdWfnjhUEEhXcwQYmLBvgDflSeqURifJLMxaRJeTI3LY0NQihjxuXAF/DKGO02OwKqg/D7CTGAJx9/YpgDsRNOuw02EhHZpTUIdvL4ieM4d+VKVJRXoLevD7PnzpFdf/DQfsydPRfOiAj4vF4MDg7hwIEDmDdvHmKiozHkdqOurha9PX0onFqI5OREeL1+DA4M4uiBQ5g+exYcTk5IEC2trYiKjELGmHQhgO9970H88KHvw26JUqfTGZrUrq4ufPjhBxgccCM6Oh7JyXFobGpCeelpXH7ppWhsqsLAkA95eXmIio5GVlYWnnj8Ccl3G5uZKQkEp06dQkJCPObMmQOP24up0wrR0tIKj8eNnTt3Ye7cuYiOjkJMTAyaGpvA90+aNAmHDhyQpEu3z4tNmzZ9AudxAV5/9XWsXbMWR44eRW9/Lzq7OjFp4iQcOXIEU6ZMwdDQINatXYdHf/IIoiIjMWXaFPQN9krS3rx5C/H73/9BiITPnC4vR0Z6mhDrwNAQLr54M/bv3Y+hwSGUl5chPSsDEyZMQEV5ObKzxqG1rQ2D7iHp244P92BCdiZOlRZjyuQpqKutRUFhgcRbM0XH4bBjaMCNwweOCDRZsGw28vMK8cILr8I92IONG9bh6LETWLFyJdKYUGjBDbWhbXj80ccUAd3zwP0jgBJBNEmIu2/Xzj0YM2YMEPRix4f70ecexNxZM9DS0gjYA2iubsCyc1ejqbkRAwODGBx0o6amFuPGjRM5OWZMBioqyjEw4MZ1112No8eOwBZ0or+7Dz5fAGPGJuJUcTnGT5gIz8AAkpLjkJufjb/850u48cYbZVeYrJt9euutt4QY+HPjxo3Y99E+1NXWo7qmGnPnzMWevXuwcOE8lJaWIDo2AV/88o14+cVtKC0qQnZONpLTUmW8FafL4bLb0ds3hH/++pewbdtbyMkZj8bGBvk+PiYSDY2NCPiA3NwJSEhKgN1lk5SWtLQ0bNiw4RMcSPq3fTvWrl0nSZqRMXFCfGdOV6C7uwfZ2Tno7GzHDTdei9dffgOREREYHPSgrKwYhdMnY9PFm/Hm9ndlt/d1dsM7NISOnk7JokhJTcKVV12FPbsPwe3rhQ12FJ08hcIpBYiIj0FvZzdKjhVj4uTxWLx0MYorq2ELBOCy2dHX50FlZSnmzJuDgukz8dvf/h4RTmDa9Bmw2xzCkYPwY926NXj9lbeRkZYgWReuCAemTZuG5StXCmPR3JEb5XGNge689z44nYq1a8WJmaT8/b1330df3xAWzZ+L119+Cx6bBzlZGWiob0VsTCz6e3qwbNVKuN1D+Pjj/cjKHAemR8+bNxderw/9A4oLpaQkYO26VSgrPY1DB09gwoQsxETH4vTpMvQPBZA3cTJS4qPg9Q6JtrdixQpJsb5w4/kjFol95OckKoo9EtLxoydQXl4Bt9sNv8+Pzq4ujBuXKeOJjIqSNt55+33U1tQjPy8PdqcdTU3N6OrsQFJSEhC04eJLNmL3R3tQXVOD2JgYpKWn4+Txk4iLi4fH7cY555yDru5OOF1OVFVXIzk5CRdeqAjIxCDs16mTp3DwwCHMmT0bqWnp2LlzJ/Ly84ST5+flo7OzA5ddfil2frgL8fFxcNidqKmtRmpaCpYuW4bjx06KCOnq7EJtdQ3SMzKEE9bUncHVV1+NAx8fQk93B+LiE9Da1oWM9HSkpKegs70DPo8XZyrLsGXLFlTW1gvxu5wB+P02VFVVIDs7G3PmzcP77++Ey+mU8be0tSM1NQW2oA+z58zC22++jwm5uSC+JLeePXsWCmcUImgLwm5xIY7z8ccsDHTbnfcIi3TYKRoVJhEoZLOhp70D2157FxdefAGKSk4jLTkZbq8HXk8AOeOz0dbShIKCyfD5vbKAfMbhdMikcIdQ3Wde89DgIJKSE+HxeOH1+GB32OCwOxDwBuCn+IxSXI8dJFQjVlFYxBkiIA2+uWDt7e1ITk62MI3CWcRFwaDVBk0Q0hLNAQqrBdQNsNmVBkN8Zbc55T1Ol8JYWrsR/Ob1C17z+4PCKfg42yKui4hU6UiaO2qQrLCL/mdiHwV2zUurzabWqAkS1jpo3KIxEsejcRc5vOhEMvZhk4nGpMGgGg/xD58ztatgQINdIGAPymaPDHEYas1qHRCkxg3Z1CLC5J3q+sXPLS3snrsfQMBhA2wKRAtIVk8jELShpLQck6dMEpnJ71wW8ufvMnEEWHxhMBASfXqQ4arzJ1RFWVjiLlKvnmC14mrgClCSxfIi4OWEdXd3oaWxUf6OiI7C2LGZQvxFJ0tRWDgZxSUlmDp1Wkij1BhKq8SqXarP3FUKYI4GiLXmIRNq2bb4kxPKNbMFCEwVoYSIKRiQ77gCeh4P7j+ARYsWyRC3vfEGFi9ZIiCfQLa4uAQ2ewBdne1YsmRFCOj7/T68/e67WLJgIVLS07Drgx2SCZGbN0FRskU8qt/D/VP9CArY1f1WG0ndo8fBsXODcB7kM+sePed8lmvAjUU7oCYdvcme3voLhYHuu/cBDNHm47DB6VDaFLskE2tRNxfZ6VSd0JOmKVH2Ooko4IeT2ph0XLF2vXCyu9kJf0C40ZHDRxAVEYnxebkoLirDuauW4cTJo+ho6xGx43Q4MWZsJsbn5shrCJpPnSrCzTd/HQ6HE3t278Pp0nLUNzRgyfIl8HrdWLNmNe6//7u4/rprJX+b2s3iJYtF09KTx36ZE2naX0w1VmtkejcPT6qlbVoEzsknkeh22d6f//QcWltbMCZjLDxeL+Li4xHw+URrOnfVKmzfvg1ZYzMRGReNpqYmtLS0i8iura1Gf18/zltzHnbt3IWZM2bgyLEj8Ay4ceHFmwTvkOMPDXkwIS9Pxn7lVVciLSM9tPnMTaA5ttl3/q453giOZBiNTU7JeZC1szgSJYrW5H6htbB773kAAacNXp8fEdR2RB1XAmCYXdLopwgC/gAcltquJzjcCq2QulosPQBhg8Egjhw4hOqqJhFhNrsX3V39uPb6y/CX51+A3R6FuOgIDAz0Yvr0uZg2q0AIcdfOvWhpbsOll2+SHfrKK6+ho70HVVVVOG/NCnR0tOOiiy7Cz3/+OAJ+O2ZMLURlZSU2XrwR2TnjPqEthds8THGk+ztC3hh/mGPSH5ui7NVXX1VcxOtHR0sHet1DCHiVOrxg0UK0tLSgvKgEOZPGIyEhQbgr5/XYseOIiozD4iXz0dLQiqGhATQ21mP58pUYHBxEQ0szmuoqsW7t+Xjuzy9iypTJWLtuNTJzstXGDuuwaWg0cZoeqwkJwrmTqbgI0dGkwc3C/yxzzdatWy0OdN/9YuMRVECd30GXBnECiYbcULkWyF2EoDRRKCkprFqYKLmVhWEoQZ32YbO4sD3KzyBkd/kpg2029HV3orvTi2uu34wPd+yWd/d196C+oR6LFi7C/IVzLHZMpGSzRB2we/cetDR3ICU5Ga3tLYLh1l9wAXbt+ggdHV2CpViSZOOm9aMS0NmI49M+D9lmzuKi0bubhDs0NCQuoTMVlUhKSUF6WipKS8uwePEidHV1o7e7G/1DQxg7diz6+nrEzsTr1KlinHfeKlScPhMSP9XVNWABjIbGBgwN9CN97Fj09vejrLQMa1evgt1JvPnJy+yvFjsh4ocdPllfShXtdlLSg+uiGAN/Km+Ej+JOwVkhIl5bf2GB6HvuuUeAD9U0gWWCRRwhwElOQc6hnRp+Gr1MA6Lfz7vlRV7iimBQcBJB8TCgU7I3RHGGTFbAcCQIDIFf6wnWpqFdh+m04Zew1BDoUDaK8MVWkG6kf87EY8PgddiIZ3IXc0eOxBHDoHK0Nszn9C7XeIk1oMT36FJA9WwEGs4tuUm54fmMstiNdCeNxl01cWuJ4qeZRvCfArxKVJFpUGtzhBQOUo0QH+zyLofoJcr9tHWrJqAH7g8heTZCHGS3EDxVM5n8AGAPKhLyKzIMEZGeEEXlitOQW7mG3WgjTPV6wMPiUQ1ABiGc0FJ3BIupznKyf/azR/DNW28WA5+5WOHYZQS7ttvUpqCzz7Iw+4LqPcEA3THqvWZ7JoHqtrQ4Dmf1o3Gs8L6F32MSSriYMe8NH5f+znR98LNw4jYJasTaEOeIVukPWZbJqUkY0ibnSojKRqA0QsP02oLiurJzGq29vlWr8bfffY+aQCFGGxwihhQO0uZr4iKn5US10+tqdFzM5ErdEIAtdEMqFc1GpGbIsq2fG00mh4CrsiHIQORXadqGpuZm/OUvf7aAtOrDaJqT2TfNUeV9VNedzpA2IXQ6ivYVTkAm0DYJygShoxHS2T4Lb+Nsc2J+bm42DYJN3BnOhcw+6+/4Xp8FO7gxRTpw84h6riSENhtoT4S4r0hPcp9dEZalaIXU+G/ddY9oNlxwEgnZVNByMehd4LCTUqka+gUgatGkqZ+iSxaUeIgUTG4itgOAEtrcJabdQ0+yCUL1ruF35kTw3XSVHDx4EBdccIGINAH1xhUu93X/dTvhO/bTFt7UYsKBczjI1O1oQHy2783FJAGEE0N4f8LbMcWnOWe6r+GcNJw7KV1YrZM2P5gbwQTWJCptLrJQriVqFS56Qrsybrvzbst5aMlE2fTKLsIagUJ5auQhQtAdE64hdg+72DTIgQgeZeGMZ0Zjs+HEM4yRhg1w5j0cXHt7K2664QvYeMEm3Pytmz+hXYUT02hi4K/lHKP1xyTQ0YjEDIH5LCI6m4g6G1HrtsPncjSiMtsIJ/7w9vXm0sQTvtn4N9kD/ynppuKGHn/EigciB4qMcCn2JczDEB0WmyMx6AcVZyAnGkb/PjFGQcSfAG4rjmh4sTR7HFbtP43Fm+x75HsDqK2ux1NPPIV/+eF3LE+6EsqftWCkaBogEyy70Gft9k/jTqNxOs1dNFfRnNRcQJN4TTyl5LQyAA6L5WGArDaw9T9DC9TWcd2uwqGjx1+ZSoPJ5XW/dX9ogNTzaRMQTW+PhSUtU4xwII2B7rrv3pDNRl5CLYpuBh2+oUWSNTgBpNQAiInCOsxOmDtFTV4QHe3tePmVV8TJmGOFG4TvktEGqAfV29srt9MnxM7TMUnfG0M0Bgf7MX369BERkeGLT4PeT/71YVGb12y4AO6hIfHIszYkXTAZGRmfCNr6rxAQtaoXXngBjY2N0ieWxtWhLJzP3/72t9IHimB+Tg89owiWLpuP5//yMr5x69fE34agij7QxEe/VFN9gxRATUxOQnxCAjo7u1BVVYN582YIXmUoCOeeBTDPO++8T4Brk+OFb7jdu3dj+fLlSnIEgJKSMrE99Q10Y+WKFeJuElzrD4gDmtfPf25pYZqASDv0kFONo22AFE/3hWgsFqmLWJPOKi71adhgmMoDePutD7BixTLs2LEHkyfn4qMP90pMy9TpM1BWXoJrrrkSb7y2DZ0dPUhJTRSTQkZGOhYuXijvYOjItjfewn333Sf+saJTxXjtte1ITEyQsAyfz4trr7sWb775Jnp7esXB2Nfbh8kFk9Hd0yUWX8bL3HTTTRKiwMlZvXoVYmNjxK/G72fPnv0J7S5cJIaLtXCuRyLp6e7FocOHJdaGF8NJ2IfLLrsUDz/8MNatW2e5NYLYtm0berq6ERUVgdKSMmRlZ2Ji/kS0dXSjvKwciUmJiI+PRWJMnPgYM7OysG//AaQmJuLctavw7DO/xeRJ+dJ/htgQq7jdPqSkxoovLy11HGrqKsU4nJaWgeMnT2DWrJmoq2tA5tgMdLe3IyU9FeW1Vbhgzfk4eZQljX2IiU0Ww63b55FqrFsuv8RyexCiKAAe4kC3360wEB1qpGTlb1JhlqK1WCqd3hEE2WYk3AjOQQKzZn1YSwCOHT2J6upaJKcky44fYlibjSETcThTUYrrrr8Gr7z2GjzugARBMSYoMysTcxfMEbHK4LG2ti6sWbMGEREufPD+Bzh9ulKszZs3b8aZM5W46qor8J//+bwSa37V/5mzZ6CiskIWkVZfxs68/to29JDIMtIwb/5c2dXvvfee1EA2445MMapxBveRGtdw3Hb4zu7s6JZQCHJJaqGVldVISo7Hhg3rhestXboU+/fvl590uZBr7dmzB8uXLUNCXLyMva2jSzazwxZEelqKWKHjo2PEM9/Q1IKasnJc/YVrsG/PxygtKZUxkIguv+JKfPDehxiXPY7hb8gaOwn9g11wD3nF09A3OAC3exDt7V2IcNrFOR6VEI3BoSFcsmULfv6TpxATa8PU6dPh8wJDPrfMyZrz18LhdMIf8MHhUEpRSI0nBuKk0L3v8/uVtznCoQyDXu/IaEIG1VvqvOAiwwBmgjlqYtToiHzEiun34wf/52HcesfNaGhoEoMVeVhvXxd6erqxZs1aHD52UgjZN+hGVWUl5i+Yi/xJeUKOAuQY2+JyCfUfPXoMvT39sNsd8HgHxPJLscCFY797OvtQW1eH5cuX4qM9u8QfxqKQFIEkFsbzzJ07T4hp/vz5qDhTjhUrzhnBUbWWxDFSIxFLRUAZJQJ2pd4S8+ktw35RhHDO6K7Q3n3+3draiqlTp0rfSMjvvPOO9Jccc/r0mSpCwW5HQ0ODBJ25PQMhn113V5csXn19PRYsWCDBYM3NzZg9azb27TuIgoIpOFN6Gtn5E1B2pgLTpkwRTZgBfup98dIuxXRlZZVorxKhOWmitElOxLinWbNmo7WlVZ4hg2hv70BKSrLMd2pGmkAwKko6TH5Yjb/jLqWe0dIYigsKqsX0KXO3TKb4QoAIqwVaMqn6CzeyxBpFCcUPrdeUlDLnMvlBHD18ArPnzrC87Jb317JAc7I9Pj8iIyNUJw0gz3fr0Fj2RXO/IY9baY+GpqhFSkdXt3AqRkZyARiWyiA3XmVlZZg8ebJol0VFxfD6fJg4MU+Ia1SNJRTGYEPQp4ycEhIiIcB28QuaANq0z4Sr1ZqLHzt2TJy9dLekpqRa7gNWHaaGYwcVXw2I+ZMbhOPW4bcSNWpFTno81UMAACAASURBVFBqKGe1H06HqlxLzqcwrPbSK7GgsJKSEQpsK1eGuo9bQTXKz5TjQAhDmWQsCz/dG7zvCY2B7rzzTiWuGPNicRRteQ2IIYDgyYvD+z+WQRedqsCiJfNQXl6CzMwskb16ohjuyUmhqGCb3ImcLAZ+6TbJJbo6e2VBJ0/Olz5SbtfV1GNCfib++MfnsGjRYgGb5BymsdC0zRD4JSUmiseb72N8UElJiexg3kecQ5sRPd06xpl9o9hjeCo5Aav0sx/mO8JFkiaOcA0qXAng31zIvXv3yoIzCM3UxMiJ9Abo6+vDRx99JGBXx1aTyDkm9leHrzCgi31kmDCxCDnXuKwsxMXESnhuW0e79P/QocOoqa3AZZdeLQSo+xw+Fs6LtuHp/ofjOnNcmgub9+i2QyD6jtvvhtPlEEel9smEdo4EX9P7HsQzv3wWM6bPRENtC4I2L1kL0lJT0NM7gIsu3Yjn//QcXDHx6O3pkqLY0dFxsmuoQXHwQ24vtlx2kUQH0qPb3+dGS3uzBKaRhS5fsRQumxMf7fwIV1x5Ofbs3YsNG9ePUIb0QOhILC0qRlNTI/oG3SicOhXNjU2IjooSvOPxqyjCH//bjzFvzjxk5+SgpLhEoiWzczIlFof9SkpJxpIlSwR3aAIf8ULrj09Tgc37SUA//cl/ID4uTmKPW9pahbBzc/Nw/PgJyXqZNq0QBw8cxMKFC3D48BHZKNwAJGwdxM9oy5SUFCFyXkeOHMbiJYsQG5MgIR+trc3C/Woqq3DO6qVoaxvE0FAfvvjlf4LDOTLY3+RkmqD0+obMLeJt10k7IjZG3bh6E7GdUF7YPfc8oBxzkkxIH5GyB7FxnQnBz7dtfxU1Va3Iy85Dd087Wts64HDZBd1fesVmbH/5VXh8QE9nh2gOXb0Dgi9OnDghOzJjTCY2X7oR27e9I+Cwsb4N8xbOxetvvIbs8eNROHUyas/UiEjgrmppa8FFm1XgOp+PiOAiK5b83rvvIikhESdPnoLb60dCQiLaWlrkWX6fkpGMq666Cq+98jpKi0swY8ZMywgWREVFmQSRZ40bhwn5ebJQ5FoUkwzYJz7Su0wD6dGIyrTjaE7DHf7yiy+pCEYARSXFwu0YvkuRTz/jiaNH0NXdLQREADyloEACxaiR5eXli8hNSk4KiVTGmhNDLVo0Dx0dPRLUT1xTXVkDXwCYvXAWasprMWZsGvLyczF+woRQd8XqbIksSckaEaJjeRYsaz6FoA4mNIPkNAESipC7abgS4kD3fvsB64U2eL3kNgTACtto8EoxX1xchN4eD5Li4lBWVo6MMRlwRUWC7Piclcuw56PdshgerweNjU2YNnUG4uPjRU3mRe1r+oxJ+OD93WK/cbu9SElNFjsOWfDqVavR09uL7OxMHD58TLDS/PmzpQ8vvvAyVq1ajdQ0psnYUHmmClVVtRLLzX7SJkLxxFhl7viOzjZcdNEmHD58WLgO+0WMQ/BJQuHO5u/kjMzASE1VgfbhrDqcnZv3aCymN5lm9wy6lzQgm00WWwNnLTrYT217IhdkvzhP7Cf7FeGKhMfrls+UXS2A3p4emW9yJoo3ij3OT3cXuXsavD6PYD5+HxUVJXNGvxffTWQjBl4jvUiPS0w0Fl6KsCs70mhcityJ8UC0/VEDYvu/+IUVkcigegWUHRgaciM6KhI2RmMTBFOTIuVxZzMfiR5syZlS+UWkSrJS4jC+gJfmArqTITYphjE/+voGERkZLRGOWmyohVMilAtMNTMpifhHGSZfeuFFLFi0HLkTskKgtbamTnYuBzMwMITmplbkTcyxQOInU6sln0kQIlVwhRPOnDkjWkm4PUcIReFHFeukkKWOgJJJNMdlLg7bMt0D5q7X3+n3STy2xQF0jLNqi/MuKxAyGTBSwgTliuupe7XRV/VRRUUocaPAMsVpiLuY4bckNPEqUOkZDoMxRZW07bCLskFNnSYSfh8KKLv1jruFevVLNQcSruFTeWISI+L1hAarxZsJsvQOMyfWxBUmADY7qCleT4J22IZ2id+HG6+7ATPnLsGtt30VUVYWqn6Ok9TU0ImHf/g0fvLo3SFnrhn3xd+Lisokk2R8blYo1tckHPN3LoIOJJcoBEuj5GTLInlVIL8ea0hTtQhLc24ShzmecFBrOl9NkK7HrjmiJjw9x2ab5lyKqi0EFIBNNDorxstyUdlDhDXsJtFt6nbMd4beFwzC4/OKn1McsTbbsCWaWpjT6YKPbMoyJKrINHpt/bLjz6aZaALhgHxMjba4kRnsZD472u/hWpapJWj5+7OfPoq5cxeIyZ+cUlldhwOpeB/tHlFRCgzr77TIMXeu/t0kaM1BRnwmGu0nIwlGmwtzDObimyq9+bm5aPrdprg0fw9fWHPc5n3mRpTwDKNIhe6HOR/hXDNcfOsNFWrXMp76xUkRHDYk3nn3XWrheXKOsW3lQT93mppIiwmKjULLSqFwigY7DeAKlJHNWRaFEKbwuT1wRkZYi6vYsnK1EWupkAwunpkCrQfL9584cQq543ORkBgn3EMPztwtoy3ACH+ecYO5gOELZE6yBsfhCzraZGuxZfYtXDSejUg0UXwWMZ2NM5n91JsuHMvoOR61T2EVVcJhiIoXUqLfK1kawFM6sZC+MHMBaQSkMY9XaGcFAKfO21autU9gAHMhNCHQyvzrZ36D7KwJOG/dSiRKevMQujoHRGySyzHl+WyXiSXCdzPtJgSg5qSfbRfpBaLIoCWXoHo08RrOIUfrl36H/mlyH/P9oy2U+Ww41woXV2cjXpNzhBO2/lvPm14T08E9vDENYG2JPllXHdNlZHBQLIoBlYwkaMeg349ndEgrCUg6b1l/6W3V4cvDQNLiQFaQWDjFD+MRBSDZtaNHDkso6nN/ehFfv+VreOnFl3HHXbfg0IGPcexYOQaHekUseb0eSethJmhf7wBckRFwulxISkxAXv6EUcM0qG7/x388god+8CB6+3rFVBAfl4AxY8aKNkODJ1OdmVtFTY3ExnhqGuK4cHQJMEtT+s1D5ah9SBEB1gcYrov0aRxDG+VMLEQF4MTx4+JmOH78OGbNUVpkTU2N2Hpo3KSmRA2LRkJ+pi9Rt6UowmlMnDxZxERZSamymlMsWwqFBt1UaIpPFcszhdMKYWPsurhdVM6bVHUK2sVd0dHXj+lTJsqxobw/4FPKkNqUAdTXNeO99z/E+g1rJUNW2aZVIQefDygtKcbMmdOU8mSFdjwZ8sbfe68KRbHb4eQEUsixWgfrAYkWoOwDBJMa0YcKTEm8sUoMFKq3tLZBWlV37kF/rwcXbFqHqGgntr35Di7csA7vbv8QnT09YqFet24VqqsbcMMNV+CP//eP4kyNjo8V73pe3gQsP0cdO6m1FU2otEW88MLLuOyyy/DR7p04efKEaHb0QFMZ+MpXvoSnn36GnjjR5ugLojWcPxcuXCgLSiIScMpQTyu5juquqKrGpTmJxkcmxjIDyER19vnxgwcfxJe++EVs/cVWXLBhg1jTacciYTPfje3R1MGcc3JDtuH3sZ/J6GhrE8L6yle/KgT0n3/+s1TeECJyuTB7jooYqKqqxgfvv4fZM2Zix46dmD1vNlasPBdvv/U22lpbERcbi7jYKLicUSguOo7ZC5eiurwSkwpzcPLEacyaMwvzF8xTh9/ZgN0fHZQ14oavPFOBWTOnyaYsKChESXE5MjIzcM6KZSr01fINhhIL77jnbjWRFFNOl/h4qPIqfENnKnV/FessWoXFzszwVk6e7AwLYA329ePI/gPweIDz1q2SpMU3Xn8LF25cg7ff3IHyklJkZWXDHuFDW1s/vvCFa/DOOx9gcJCOUTcGh7qRmJiOzZs3St8YX0NxFTLyBYL4/e+fw5VXXonXX3lFCN0VGQn3wKDYg66//jopvsCyL8ytYt/mzJ4vZLFj5we47bZbVTo3/XgAvAG/wm9cYCMF2eSsIU4Rlg+vNphNdip38x//9HtJLGS1DS427WTkPAwXOXL4MMZmjBGuwGxT2qw4t8WnTsn9ySkpUunkkssvE474l+eew/hxOSguLoYzOhLXXXedEOHJk8XYtWsnkuIjJRHTF7AjKjoSg31+REVCxtbdN4D+gW7kjMtDV0cr0tLSceTQEVyw8QKcOVOKCzddCpuTIcdOVFbW4cjBg2jr6kRSWgpaKmuQOT4bzY31OO+81fDZ/ZhcMBUBPyvUKbwaUuPFDkTHqGSVKpsAqcUu3uWAiBMJpraychwuK8+bOdNW0Jnas3Qyqh3NRTi8/yBiYuIxfSaTA5VRRdR/4VRqstU/p3BWVXdGyWUaF6OjYsU6zs5SZHFSyPr1xUogQtBMe5Z2uZOJz4KIiY5RkQRWqT7Wv0lJSUV7WzueevopfPe73wmp4crLbBWWsNRcUz3XOEK/V6vU+u9hTKHEw/sfvI/6+joJnKNvjn2mcY8BZsVFRRInFBUdJaEZqvJJEI0NjYhPiJeCCryuu+F64fxMZzpdcRqLFy9GxekKXHrppdLvstJy7Ni5AxPzcoVYY+IScOGFF2L/x4cQGaEgSHVNo5SrYcxTYkIskpJT0NDUjtb6esTGubBw6VKMyxmHoD+IAwcOo66mBhMnT0JJaSmmTZ6CqlpVZaW8/DTWb1yH+IREiWvViQiPPWaVd7nrvgfAk80HyG1YqczJRDIvXEx/YT6Q0wGfx48ol1PFqDitKmZWvrQCVoq6JAWWRkWfFyVFJRg7doxYXXNylL+Lnmf6ncjUSktPIzYuDllZ6jB7WobJ6kkwoxn3TLFCHMH7yDW4OFxw4hzt2A1fXE0Q7AuJkaENJkcx75et8CnJg2Y/NPHwMw3yTZdBOPGNpjWawD1ck9M46+OPPxaRR2I0IxzNfo80ypIulbJjhc/Lxu4bGMQrz7+ANWvOQ5bEDKkrvJ/yGbGhlY0qDMIoJMY+hHxhd9xzPyJcugKZwjGS5ENCsAAmU57FgGSZvUMahAX89KRrTOH3uvHg9x/BkiVT4fNFoL+nBXZnDLIzM9Ha1oSLL7kYj/3H45g5cyZodCeI3bN3vwSHEaewWRZDKixUJyeXlZXAZnNJBbK4+Fjs27sPFWVnUFtXi8uuvExiipjmTMcoJ527n2y/v39QCDoyIhK5E8ZLJGNTc70Ec3HSKDZG03ZMIhnt93BtT4+f76ZHvaCgQNwkn7iCQXH6trW1YfrMmWptrQXUpgX9jI77oS9NG2z5XWlpqbSvr9OnTwt2Yiav1PDRITJerwL0c+eqQ4WDQfGpkWuzrIsiTjIVhsjw0GG/YMkZM2dK6g65eVNdI3JzxrNIh0SQmrahEAFRhKl4EBZHYL66FGaxgqmtIHsRP6pag6B4LbqsjukJ1JTs9Q7gqZ/+BmljkxGMiERfTzNaWrsQE8XQjwj805duwkc73kNlRS1crigpywaHAsCcuIqKM5g5awYuueRimbza2nr8y/e+j6eefkK0qo/3fYyy4tNoa2tF/uQ8KSpFh6k+vvyOO+7At7/9bcyaOUcIkunEFIGceMbNVFdXSbt30wZm5PCH25f0IpkcSScYCNexOJUeN+floYceEhcL/WEUo1Jyr7lFojEvu+xyPP7YY+jr78O8+fOlKhr9gkuWLsEjjzwiHIbcly6WnOxsdPd0o621HVu2bEZbewf27t0jkY6zZs5ES0szoqNjpDZTbHSsFK1IH5OBCzasx9YntiI3Owde35BES6SkJKGqmo5qOnkpZYK48abrUXSqBCePnhTx1NxSjwnZOYiJixPtdfnKc/H+ezsEVF9y2WYp4sBxMriNhPfE41ZMNJ2pAoiZoCzp68RDVj48tSrLl6LEU1DyvExWa4JpvYuoRe3dfVColgOsb2DnozEhb7yELbBa2aFDh9Db1YXOjl7k5ORi0NsPryeIhIQ4tcsKp2DJkkVC9XyGC037DcM3Dx86gpMni6Q/nV3t6O3twdgxBK0upKWlSvEnamG6TmNcXKwQJ3dzbW2NVFPLzc3BmrWrQwFqWgxpjKO1Lj2mkDZmaCI0mEpFEqMkLosriGXe5xMNjBuCopXEdPFFW6Q6h9vTj6A3KKo+OcTmS7bglVdekTHSwdrb1Q2vZwDNza0YNy4Xy89ZBEdEHLZtewW52Xlob21HIOhFfj7jqWzwuj04dPiQRDRce8MXREONiXChvb0RPT0+wNOFNRvWY/euXcjIniBKzLU3Xo0jR8owJS8P297YhnmL5qK9oQn2qCjERTiwfN0FeP2VbWiqq8J5687DlMJCYTQe4uVAEM88GaqRyDrRVn2eoKoX43KqyL+Az3JK0hpt1UqQhDPL+qxM/boOjhFkH0oo1RFxBNa0syjpqpyFyjxgMXEdTICA3+J+YAjrcHlb06qsLOGqDRVGSm80o/GoDfkEF1HzYVgFnYD6M40pOAHsByMgBdhbJY21OOPf1J5IrCZ31eJGhzawD1IUy7Id8bkjx44JbmTmR0tTs3AUeoZIQLNnzcJHH+1Eenoq3IMe1NXXYVx2toS9MF6aF/EdwXZ29jgRNfv27sell22Bx+vHm29ux9TCqRLxWVtXg2nTplsbPIiGhkYJ81i4YDEef+QxLFy2RMZfUnIa2ZmpmFhQgObmdrS2d6CttRlbtlyMtrZuHDqwD1OmTEJCfAK6e3rQOzCAsempGD8hH1VnqlB08jjmLVmMjLFjFAcSWjE40J33PmBNgPKy0oxNFxwnlsHYhw8fRXV1JTZsuEDYMH1m4mwUmXlKSrmFQDQ1isZG4RQMHZ0+YwYcLqfy2ktYgTJc6XRaLhiBbW1tHSZPniQTONA/hG3b3sT69UT+dF2MLCCgF4sTzd1N1T7cqquj/0Q1d0VYeWxqB2juqQlDf6aIRwXiSrU1y2xh3qexiEl0pl2IbTOIU8Ik/AEplyPP+GmsJFfn5rHCLIwa3Hobmb4402qtCVuLytEs5mKHYk0Dmw0tdazgmhNKEOVz3ERSDNwiAtqeTPGt30fsSFGvw3mk/xaYNjfTcETiPSyuoGpEs1IrXxSU6EQb9uzcIzUEB/sHkJwYi6Mni5A1fgx6uz2SXtPVPoCb/ukSPPrIVkyaPAUNDXWwD9mwZuM6lJ44jMrGZkybXoiaijNw2qLhj3AgMz0FHW0tiIqKQX1tFXLzJqOmrhEs6EfLbFVtNXJzJ4qN5NxVS0doRJoLnT5dgcOHjormxQhEFvPMn5iH06fLRUzpah4VZRUoLCiUDA/ag4gxGEvN5EISIEULw27bWjtFpQ4EfaIx/uEPfxBNjbUG/xaQzf4xaH/lypWhmGkhDhpayS19PkQ6XbL5jhw+jrlz58iGYkTojh07BNzrUi8mUA/XCkfT5jQ3NjdTyPBq5ZgRTJuEE06w4e/5BEHrBEPTmXr3/d+RSHtJBdM18KyI7Q/feQ9j0jPEBP7qay9hbMoY9PR1Iyk+FZk5GRj0+rF+/Vrs2rVPMiIuufhibHvpVXzxa1/G3t074YiMRWdzC2rqajGpcCZswSF09w2hqe4MsrNzpd5NXHwSGATf29slHHDdBRvQ1NQinOLCjSqW2rz4+auvvoalS5ZJGg8LQrIiKjMIiIe4AZafc45kQZw6UQSvxyui4PCh/YIZmCVCEccQUxIezQcMfmvv6EBnV4fYYwjUCwsLRLSQm55NrQ9fSPbt8cefQGRklFiDGxrr0T8wgAl5+XAPuVFTXY3xObStsHxvpuS10c4zY+YMlBQX47vf+24o0iAk3I1MX5NTacymxapJcJ/mn9NEYXL2cGI1OZypIPBdkl/PeKBQjcQHvgM3veWhwCYrL94GHD9yWCqJsnLo0qWLRB5PnV6AzpZOMAHAE4jA4sVz0FjdIIY8qsmsvUwXAjGT3R6Jhtp6AYZ5+RMRlxCB7u4B9He3IRBwoLG1WWoZkmCamuok4e7gwWNIT0tDTGw05s1TpvtwAtq2bbuUkGM+GDNsmLnJSmSVVRUSXdjc1ip5XmcqqkRTIb7o7+3C9GnTkJSUKtoPEw9zxudIAh85GTFUQrJKaiwtK8OSJQvELKBL5I3ohEZuRhSjFm8vv/Qq7HYnystK4fEMYsr0qehs65ZiWCdPHMecWTPExMD3kdv4AjbExMZJmb4bbrxuRKhKOP46GzfU0RGjfR9ucjCJfjSOY4psU4xq6KC/H85Mveu+UIoHXRmCcOzKryN1lHt7heVLEQWrsJSO/CcWleJQVkFHXYhBU62aVKv0S6hWi66cSsfc8LIYv4qdhAsnkXJ2O+pqG1RYaizjgILCNRjGmjdhgiyE1gTp/JOq+kYVEbFnWalCSuarfDVdC0dPPn+KluliaKgbNN4xNdmc0LMRkb6Hu7u1tU2ALW0uMbExYizl2EgstEITHBcVF0sGKjXUpuYWKVdHQp43f96IjRyOjf4aAvk0bqkhgG7XxFYmxws3ZzB9S87IsFQd0sFW7Uy94w6WdyG4spog0FNuLZUcGAwIAOTE0j7ABdKUSW1AxJ5VWNOcbB3Fp8IyVRUyk5tozUcTm7nbTNlLzYoJgCwPl5auwjA02zYNW+YEfBrYHA0/6PZMQjA3wWe1PRphfRaxhYsjLTbCY6JGzKlRLX40XGTOZfgc6b85t3xHuJgyiSp8vNr/aU28mA6MAlOMB1KVqmjTUFuORr1ACEyLqmolGdIeJDG2Volb/TIuLPFHCNkHgxgYHMRLL76C2bPmYMasKWKnCaduU8Zqu43eGfxJjerXz/4W8+cvxNx5MyQiMfwaTSs526KejYDM+82dGi5Cz0YYJtGaC2AujClOtEgI5wImYfAec8OY75asX8uFRC+BWX7HtFyH94t/m5qoJlDtguHfmoi5nvI5fU9WMSpdVi8kwpQaryqvMh5aBsnMxJBjUVWnkkLdViaqihZR9/DSHQ4RB4Koq2tCY00NfvbIr/CHPz0Nh5NqrKo6Yd4fvhNUVTHVH76FA7j6qmuwbNkq3PatfxZ8oS8tqv4WAjobAYSDynDupideq7efpp2JOq9rr3BBrED2cDyiuULoc6ucLhcpvD/mWPkc22cUAd8loTYSoO8SO1qI6AVdUKxb7m4rJEfl+LMSx/ABOyqKS60lXUvCNCQi1QaPJXlCKevBoHnUAc/KEIc2/H5VcpaNyKAkk4FGRFUzmpeuOBauIvJ+jSeYdsN4ksqaGlx3zTVSyCB8J2lC0u3IrmcaiyVLdWwOsdfPH30c5yxfhbnzmV+u8uNNd4rJ5s/GeT7tc5Mb6Ps0N9VtayOkzs8fjRjMe5kx6+B5XMEAIhzO0DEB5nOaSNTY6bxUhlsdyK/7YnKM0NitMoJiYxNwSkbBsGS7xEWpGgcu+AI+2F3WYYLOSCmiIVVXCEvkbDjFNOg4F8KxOLzU/ZagNFVbkVKHkIUxY/xshDeeHeULubskHtbquVA3LdISD6s+7W7vEE3HZM3mbuEz+/YdwPTpU/Hxvv1Yu+68EdgnnOOYxizZWUZdIk3IdGUwglDlQw2nn+gd/GncYATbN9g3nxFOYaX76h0ezk2ZCa6UBxLC8GF7wtp5dJWVS8WMBz6r88W4GFrlJUFwHvX4RhMhZOYeC0s6JQ59+Ow2U4zSDCHpVuQeuhiqZfTU80UFgS4HXmJMZdKEn8cZWBULLHFkziUzcCTjRIU0Cocj54lx0lqvUoR0ijhtaKG8MH3kJbscSUeZFRapQC4xCMNCOTHK5O93u8WOYspnWl5ZGElnLdKxx3o+9GcxlZe+sQMHj2DJkoUoKy2F1we0tjRh5qzZSEtNtSy0is3y3A2lzamA+7PtWB5iQi1Ja4Y6m1Ikh1WcQMVmWkU+AezdyzIxLXIckhZFelE1F+Ln2pdFDY88WOdo8SRHzWVk11pljVUorHLl6EX0+rwSZkoRIgRkHVk1miakcYrXaoMERAIJB/LCfXTFMOEgKhRDYxazb4NulYBovo/dl41iOJD1JuQ4qXlHcpOKXhTAUMCHKAkUVHqY5r7EpSECuuVbd0o6DBff4Q3AFuWUnChhcdbphJwUThIbjWKvQ/Wk1QIxbiQk9kTmMyREDY6TX1J6EgcPFuH66y/HC3/5M+z2RLy9fTs2XboJPV29uPrqS/HMM78BJz0rY4y4KKZOn4rFSxeFQLlJSIzp+eMf/4ibb75Zqmm99uobiImKQm5ODjo6O3DdTdfh2WeflRhrmvTpwWboCFVr5oXRsMiQD72z9STrd2hxrLmJvs9cKJNTmlwunEOanNoUlfp33ba4PywDrmCgUeo/m/MeLkI1sY0mqmU85OwiXYKiMLH9cNGomYL5U/+uNWP9TEiE3Xzr7SrIi7snCHitsiHkPiwmxIun7DBpn45JHsirVPThTEkdBspysLwkLMQIDSX7f/vdD7Fu7Uq88fIb2LPvMPInTMSsWZPQ3NKJdetXY9sbb8uz7kEvAkGWrZuPufNnhpydenfrSXz99dflvLA33nhDtEimBPPQurq6elx+5SV47bXX5DSevr4B4Z4L583F8WPHMOAZxGWXXx4qlxcuNs2F0ZNlEkU40emNE65Wn20hTS6hf9egW/LTiYEMQHu2dkyi1/0LB/68hyHunB+x1xnZwyaG5RiEaVgJEVw7Pd8jOCZ9l3Kurh1P6iMvVWZqBPwerzo60uNFFItuGrjHaXdK6CN3oDfos5yhVh4XwZtFzXLUgRVkRoCmtTdqCCVl5SgsyEfpqXK0dXYgISEJrQ01SEhKx6SCCeKT4tXV2Y8zlWckFpcRjbwY+kEHH3PHNXahO4B+L4J1+rSogbS2tMHt8YgFmxW7SMN0zpaVl2Ht2tVob2vD9jffxC233DJqbtnZuIcm2nCsFS5e+Terj7Ecy4EDB8V2xc9oQGRBJ7J+hpIw0J+BYHn5+da5Iwqv0BHLmKZ8qyJ/W1u7HGPJOkfDnEwijGV9yKlZe4Aef40lzQUnQbg9XnR190gOPYta6KMKQhvBsqZXknbSqAAAG2dJREFUVFaK/zExIR4OGw24CjizvY62diQmJUgsUdAC2U8+boW0EgNRPit0rgoXETRJRywAJjHHDHEVa6067ddS5GWCIh0qhZcciEdEWaWlFKi0EHn4zjV3orkbRhMHBG2jHayr2fZfs/vZLl0WJDhmZmjOEd6GJgqzTa35mNwmfAdrInv4R/+OjRs34amnnsK6889ThwLbI6SYFYtjdvf2yhxPnzVNAugZMJY5Nkvmn/NGnPad7zLIj+eK7MPJE0fE6cqwD1btoP+MocUvv/QaJuSOk3pELGm36aKLZAPxsLvISAemTi3EBx/txaC7H5kJCRiXNxmd3b3ISEtDW1szzj2XpxDaQSWBkZsvPPefSEtPwPTpM2QT07foGXIDkS7seOdd3PTFa+FwxTBeWegkJMJ4arOAQDEEssqVitsRCSTFFJyCRZVWr4LPSZ2SS0W0ymLilgGSQIwawNDgAFpb2uFy2RAfowphNrc0I3NsplT3YmOs8ZOakSFHOZKzdnf1iQuD2goDz3RoBbEZHZLEZAwQJy7jsZqRrkg0N7fIWWbRMVFyFCXdAyrKSAXE8XxWep+5cOxoTW2tZG2w0KTiJgqnaWIOmRTkYDplyhjGcobINkJM+KyJ/55//iWUl51G1rhM+Hxu4RCJsXGYmD8Zp8+cESJhztrYjHSJAHBGRsmZYYw94t+EBldfe7Xct3/vAVG1d+7YISEmd917FyIY69Q/iJ/+9HHk5mShvvYMzlm1GrVVlYS5SI5PQP9AjwSlnamuwbjxmUiJY/SBX8o59w71wemKwJXXXAW7K1Lmy+3x4Z1t76GvrwsN9dXweQhkA/AOeZA/aTICfg+uvu5y2CNiJPSV679VH/f0zdvvsnxOw8YrZ1CfXaHSekw1XYsQFhrgSTHhGICTXl9Tjeef346kxAjMmDYHFWfOICIygIkTC6W24cpzFuK73/4ezl+/CTFx0XK044GPP8bmzVtQXlcL/1Av1q/bhMycsbKIBw8cATHPt79zvxDQm9vflmIPLE658eKLJDaaNXji4xOFcy4/Zwl+97vfCbBmGG1nBw++LRDi6ffwlBwG8gdw3hpVhtcsoafHJ/kd9I1ZCoQJgDW3GRYrwwfL7P5on4hPcosTJ44K1kpPSUTu+ImorqpFcclJmU9mPNAcEhEdjYHBASE03st4qq/f8g3ZrPTQb3/9DZy/7ny8+8abuO9f7ofd4RLn95NP/gp+eDDU2ytc/ys3XY/TNfVyogBPvd6/ey98Xh/G5qTBgSiJR7dHRqKxoUVOlt64ZT2mzpgnce8UrX/47R/h9w0iPSVVBdi5IvmFaNc8deiWO74Ge0SshD5zjp958il13NONX/8KUqLiBHDaWKPYOt6asa/cBRp96yKcohpaJT6kAIPdHjq2m52n/aK+pg7P/+UlRKXEIzMlHSdPnEBkUgJ8/W7Ex8Tin2/+Ira9/CpOnSpBWnoG0tJ4jLbiBCdKy+AMODFn7lycd+Fa4Vb7du9Ca0snNm7aKFGELE7Z1tQkXGfJ0sXYs/tjzJw1F5TjEybk4tLNm/HMM79CdnYWWqxqXj3d/VjAgpqVp9He0Yac8eNx6eWXKfEtFl11ypBomxTHYT4jU8sxToyUvK4RAN86Y8R0J4TEnZCt4pHMQdN2KFMbGtbKqG4rwqytaZSgPikEajmo1TPKbkNpQFMLfY40AHLOdIVdFQxmHdUFO9595wPUNlQJl2OOmWwQmi58rNKrjuRivSFyKbecZcYN5kd0TLS8i4ZEGkmffsoioJtvu00oMCoqWiyNvEl7tFVqsCpkqQhK2ToIirXJmwSl/SgRPGPD70dLfSMO7jkArxPw9Q2htrUJiYlJErYQ4XDgsiu3gLFGLS1tSExOFtHU1d0mhRncPQNoaG7D2gvXI3/KRCktE/R7EQgoSyjjrA8dPCjAju8eHOqX6vXTps9EV0+3TPCF51+AXz37LKZNLURvX48cpls4ZargiLq6alkU+uk2XrRJgVelqKji6Rbn0aBUcyQTMEu6ixRvkqpGFodWxz7s+PBDObKbBaG4CJpbcY64WBVl5WJWWLiEAFu5PPQmJdZkm3LQTSCA0tIiTJvOsFVlFyPB8Oh1coHY2Hh5N7kNC2kR10laE80qNEjabHIK4tgsxoqrQlwkjr7eXkSxAJYVBEaMqsrbKWKsr62TsoOciP6BIbg9bincpQbCM+pVulAosfCLt3xTXhbhipASu1HMmY5QkffsMAEsiUhTtNfvQ7RTTYz4SCysoHasKvBBHGM6XyWZkBPNKvhh1mRtCTYtwKa2Y4pIDWbDAW64NTtcxISLGlMkj2Y/0Z/pdnWoR4gYSGxUOHSMsEV0Q34fHn7oIeSMzRIjYv+QB4kJCZITx4KgX/7Sl/Cjh/5VVqKgcJJgy9j4eGy4cAN+/etfY6B/ALlZ2ege8iApIRYDfT3o7uuTuKTCgml49tlfS1m73PxM1FY3YfHcWcKFm1pbsGz5csmlv+KqS3HiZDVOHTuApKRopGdkobmV8UhJ8HsHxZQxY+4CZKamIn/qZOzetQexyYlorGsUrbeqogarVy6WmPDk1AzwwLuGxlqsXbtGaECL/BAB3XLn3WL/IQsU1Y0mdZ+qD91c14Samiacrq3AFZduQQS5gcMuNiMu/LFjxZg9Z/pwHlkwiK62DiSnpqD89GlMmVoAf9AvtaXVHrLsEZbZn7uPAJkB8Cx3R82uvaVDAq6Wn7NM2Ge4UUtzhJMniiQHa8HC+ViwYP6IqEGf2yfx2jFxsZKfxR2kOQiLE4djOtZp5kRNnJQvVnFyiB3v78RFF18kdSBNgpR2LBAtm0YwkjLQ0TL9+suvSDz04JAbGWPGSIpORkqa+JM2XbwJb735lsRYMWqxqKhIdjur7L/44kvw+gNIiIpBa3sbenu6kRgfj5a2NkwunITz12/E01t/iWSWBRwaQpQrAt29bVi9ai1efvF54fC8f/3GC3D4aBnGj0vDO29vx8TJBSg6UYTpUybBFRkj/e3odyMlzoVV6zfgxRdfhjMiEg6PF/5IO2xSIa4Xc6ZNQk7BNLz4wqvwuQek8ClTeyxj/HCBqW/cfqdkoboinfD6WYpWxQCRU3z0/k5097Yj6IpBWmwUaiubEZ+UIIbHmoZ6RETF4ry1C/H6S+9I5mRRSRHsviC2XLUFb7/yGiIT0hAXaUfAFkRtY7NEJVJctTSq8nSk/jEZY2C3OUCbx/wF8/Hm229h6dIlGJedhRkzpo1Qt0XcBAI4ceIkfF4S8DF1hMLOHVIok8dKEgOdOHIS06ZOFS2POWOs1nHy5ElkZY0TsMpwV6YCdfd0iPiNi02S4gf8febMWThwYD+mTSmQOOuZc2eFysyZ3FaLc/1TE2jRyZMqxdpmw7ETx2Veoh0RAt7nzJsjR35S43I5I9HR0Slno67fcIGcmUr44uBZFWVF4gKZmDdJOMy4vEwsXLwcf/jNnzB2XDr8viDam5uRmBaPmTPmYt/uncjKzEZtVTUuv+YK7N13ENWVZXJchNcdQEtzCwoLJ8IRGYO+9k644YAzOICLrrgSf3nuJYm+yEhIwBDDOwMeHCupwTe+dB3gisarr7yJvo4OzJ47E/MXLRD3CTdgKJzjtlvvENbks9sQEbRhKKi8tTa7H++99Q7GpI9Ba1sLjh47itzMPDmoPnf8eERG014ajSmFmWhr7MOOHR9IZumeDw/hqi9vwQfvviPZqL0drRjo9yA1fSwG3F3w+2xorq1CfmGhBNDn5YxH7ZkzSExKRU1jI9adv1bSUQh0WVFjNHsMA9epxXDR9u7ZL0bIiXn5UuGeWRgbNl0oBMFwVtpNWNmeJgIWL1iyeBHeeGMbUlNTZCMw0J7RjSyIScZCqzsPHuns7BAsQluOPtpACMgoI6dFoxzcZvmxNJ4xuRzTeoaCAcTY7DKXLO2rLy2WNZeTYl9WrUMRpYpCldvFOiZdbyTNjbXI19EQtHUxYZGEqjk4G/JYYRriNLWszaJxUUIYqUkvv/wyLr74YsnioCTysEquUxWj4LuotT755JNKC7v1G7fDZw+i1+tGWky8uCE8dnVOw4dvv4fsrHGoqCjHlIIpKKuoREZKipSTY8GC9LRsTMjLFLWSllXacjIzx2Lc5AloqK9BZNCFqqozcDkjMCZrHNzefqQkp6Ks6ASi4+JQ09AgYamewX60NndgXE42TldUST3q9IxUFBROFgzmiqBHmBqSygZlQh4ngFxl8uQCNDU2ITU1TXxdFFlNLc3i+yIAZygp+8bDeWlnmT1rLk6cPCnW3Ya6esUNXDwpekAIccbM6Th86DAyMsYgPz8P+RNVDR9NEOoUP2sBrFoAYguz3A9vvLEd569bJ+qvXlA+wgoizAtV6eEQdZ2P8AAVAk4eM8DTpwunTw0dn2BiN5PgpFYj+2QVrND908pMOG4MBYhZZZxVjJDSOFVBDauvbFPXN5CaSUpB0OffqrqHKhJg6xOPKwK67ba7QJDv9nnFoszjql0xUQi4PXIoCbM6GVdCC7SieFXen1qZPomZ1VfF8RiwwcswAKZJ2xyIsisbi0Q8ukTNEfYuu8KqKSTOPXqrbaqsMNuQzNSpBbA5FbWfoAyfPh0xkRFSLZZaIxeAYlCXvRWvuSysCqBTNR4VwfF9POtTilo6eCaIT94px3tKPUGFc2ill7hqu0NsNgwhcbLfRkU2TRTyHGN4JChLTbKw9se2ilV52rSpkvnBeaHrgopIZwc55QRJHBg/PlcqpPZ73cjLHo9jRw7j/AvWYtE5yxiSMCI2WhfrFM5jHcEtmrFgyuEIAW0OUHOugL7+THMcmWOriorf65PcNfabpgxlMB42S1BD0xtHbGU0Nls2wqe0L+yWm28THwzrzASsFwdIhawRJGdTqJAKfVY872UeE20UrMLBCY2Q0r+qRIvcy2RCwkp/EBEO68wNapFiuGborEUsstAqbFXbRRj6QF7t0+qxN4Df/O43uO6aG6QsSSh8w4gLUixfFYPgpc600qrpcLCWKhxh5fuHhIiysquJG54wnb2qd7e25ZicQNi/5f6R0oB+P2iJZjEHWt6LipjNshROR6RgrpLiIsyYXoj2tk7BQHy2390vxSEu27wF/X19WHjOMmUeMOoQme/WBMT1UHOlox50ad/hREyTcxrDFWLRpX/ZhoSvMG5dNjU3uHXEFxTX11UgpOyyZWd6Sp8bf8dtd8HvsGPAPSjUFh0ZpVwbsquUD0OyMGwqyChoo1y0zqiht5fxLlagvTa+yenLlrhRpz3bJDLO5rAprcXyj8lpP3yFdVqwsFUSAo1aFjfp7+7BL3/5DDZt3IKCqcppaKre2kJMbiDHMjgYNTdsPddmAnVUPbNuFZFo7GGGaOjFCI3Dsnfpz/VPbTjUjkttgmCbLFhAkdvU2Iiu7g4B7HFxiSLyW5ubERcbLVht4sQpoo2VlJVgxbkrsPPDHVi9ahXyJk8KHVQTTryK6xn1nI2UbJOQ9IYaNlBa4Tm0uluiibYf2qXIiSXpUQ62VgVTQ/WludaWQ1WPla4ozlnozNSbb/kWfMzhcjgQbXfCYbEocf/bVEkP3RHiET4s3vsgiUKds8rC5DoQSy9ISLRoItGs0VpEvSM06DRtOXrRhbV63FixfAW++3/+HRdsWBEy3GkiMMGqKWr053rgpjnABObm7+Yu5e86StM0IpqLOhpgDpkLdMC7sH1Vu5AQXP6F5bqZ7ZsWbP257qMGyyaxhBNOaBNYpXi001uI3jI3cAMT++iNoDehCuugYdGKwAyd0KP6rBkDnwsd9/TVW26DKypCRsjYXTGDW6xR8AArktG876XRUBXbpIOV5m3F32g1VUBMLhKMFUstxGQdl0TqZieEUCxiIgaQAgVWu3og5kSx7XvvuQv33PddpKYmiRslZO43dmBI2xgtyN+ITeJCykFIIpaHK5VqwpA+WPFOUkTBEqViMdabQL8j9JmySGuupvuvCYCWYbapgtvVkaJmWhPfrYlRB7GZxGwSqrlhdPvhkQ5qA4oIEK6iawbpv5VkscS9i3BCMQLlxqFrRM0xI9TlsgqvSv1w+s6CAfzqSeuog29+8w4VjmqBM6m3qe4TwqB/jMHeZHckHBurlIlIs6pgkUDEsKaOPSCwJltk6TkdxqknRXOD0N8qDlVQvSojPDLlhJPFiaYxjnnzWnyxXX5HjqgXSxOn5l7m7pWdJjUf/fCKr0plStBFosM0NQeU563YHJkERmbKRlBqMNsiAUjfJGBLVUqzW0ZPVsnWubQmJxWOZnEfGlY1wWsrt+bymhjM/ut4bf0M79X3awlhhswqZUSJcZ65TDLg7+yb5Pkxo8PnC41LLMxErVbRKSoyJHatOFHaMPZbF8jwIIBnn9yqtLBb7rgLDuFZBJukPE60DX6HDQwUp+uCSYVRjEj0ehEg/pFwV6vgpoQ+6NpBVrkT6peS2mxHwG0Bazr7lNcJnqBNNDTKYdZclPJpSjuGT8Fvleeks0N81hGTBHmWM1LnJ3FC/H6lGdodKjNE0LpVx0jZtHjKoCJO4a7kHFIsVG8EpXnog4S1GJBNoq3mcvqiOm9DcILaQSq6i3Rm1b/hnpCTebilifssPKk5h/b8U1ERLcmrTkOUNCBGe4r2qLJhRCGx8KXWkobP0aBIsrKFWRhDYpeVH0wVSbXImNKB4ycXlKwN4RTweZSnPeiwSjPLATvKIavO5VAarZyPwgN9KXGoRbNfHi+effZpRUDfuPVbcHp5oAbgswXgcrgQgAMDHrewNNo3oiIihQ2KzSDCJSBYOKBIKB6vqE4PDHh9cq+o94JWoRyrh45Lasm0GbPkQNzT5eUonDhJFqSqugqTJ+YLsZWXl2FywRQEbQr0Ua3u6epHzZkaJCTGSl0/CSxz2rDj/R1yojAF0h/+8BwKphRi7vxZclTjsSMnsHTZUtlFO3fuEuMk2QLNEboes8Ryk9j0kQZWBKWO/9EiRBQHi9+b6b3C1cQBqSifOEcuS1yKqcPK19agX4s4LRaE8HyKw4mYc9gk80PaNDCUNkOo2s2qPhMLiHLTi3feMgKqKv6Ku6nFV6k77Ae7x6wPXirj2MI1UqqHhKgc5ByVhhtyKqO4t5TyI7lo5MKBIH75tOZAt90qHAVUvanFcFIcEeKHgtcvOzAiKgJDrIYqR16SpIKwO+1we93WMZk2sa+QgKjSSzl8y6laXVGBD3btQV93FyZMyEdleQmyc/PR1tAEhysSLbSNTJogCXGMhzlVdBJTCwtxorgU02dMR/GJI1izeiP8gUGcPn1GqtxnjUvF6fJK5IzJRO9gpwSvFRZOR3HxKbHydnQ0Iyk5GTV1DZg1e65Ym4nZrrzqEoVurMkNd+ByfJpTaLEhh5eYQWfkPcahKvIMAaYlfsmRaKbQ3EOLYS1qzJ/6fWJbcthFxEVJ3ptWow2N0SICdXbryJMHQ9qscVQ4LTLkKOTZIcxpxLELAWlis9LPhTitbBPx4DNbTAC/4uh+xkPLcb5B/Popi4DuuPsutSFIOoztsczdAqy4EThZlO9Wbju5kBAVCc5KRCOoUoeREUxbSYlW7lHVmVK8//5ueL1BxEVHoquxBSlj0hEdm4yYaCf6hobQ0duJvp4uZKZnIHNcNvbt24dIFjyGHecsWwa3hzu1Hw0NreK97uvrlV3UVFOH+JQEpGeMRVdHp/jB9uz/GKlJDGtgMqQTrogYSSvi4bQrViwVc4Q+7kl2dhgQl8nQdXCMDFl9go8QmFUbWojEElGcA8WUre+N03xGw2UjzAhBxtj44Ip0SDyyShdSXCgULqKNniF+OMxJhACtjAut5ofOKzESICTZUdKWdJErJVVUl61CGMSWTEkit/MpjEhHu9RFoGGYmTsOO36lMdA3v/UtwQOEURGRUSK6mBvEARLY0ibDzonxiWLdKkJO34iW08QtAnDlOCQrT8kyk7MOYkP9/2vvXFbiiIIwXGPPRY0YjLkSCSR5iixVcBlcuJZsAmYxCxc+gMK48hF0MTt3voDBVSBZ+QxBCImEEHRmHDPT0+H765wZDQZ9gNMgMtq23dV16tTl/6u+qb7VaZ/bydcTezH33LLxaatWqd7/VgmiOj1lT2ZmbfbxA+VM6IFI88nPXz7ZmzfzZoML67Z5IIq+uZp1zz19ZmedtrA37YuO6Dq/fvxU020E8P301F6+fmWHhx9t+e2y3ZtitsZoXtjVUF+WISQTncgQFoJWqlNVxNWLM7jCFhb5aJFRG3nqupY6oHoDiptCfvwhnqfb7dn5WcsePprxcFlWgJEEnin2w/dDCtPxs1iiEA1Dzx4UDxgJ/zv+FWqte4kuiEZQecMLH+FdhOncdHLz+4xbYuT5gZF33HxP1HLqhc294AOtfahbrimFhOcVeeqUIniwC/I+NmaVgJmWOYbigxbj7EUrFCISrBVJNBQShZvMKlYKqPqrKw7roHqMyg7u5MZGAe5SOBtAE5G18vojeGkQZPRR4nW5H86t4cwGrDP3gQDJ8N6f8iblXNcBdCNyJL5BxFLHFnyx4wgv0sFXo4xvzJ8E/znQZgKzIoxZUv0rH1itVDYweTHaiuUFKzLVECcmwVaNWKTaVqEn57Ednt+zpirL0ZcvG8o+Hrk6ViyQDkP5aHDp74n0iidGXabamqsVKaj7Sr6ghHPv932wHNgwkrmqk41a9OBTKtnbG9juXiimvlt7b9kgs/xPX71siERoA8dRmQAXm6tGBgoP8zrI6AiPggAOK8u5BoLAw3Wop5UyA1iFrwQwbRzrhfw18Q66SKZVJMDaMBfD6ieSKXy0NgESq0P6Qw9jNB8LF1Bx+AiydIwmCCuTF52NeVFT13fcjhMBcA1dAUQNDuUWnGiYlzwLZRflveIkxZAL4dVyHrW/y8ArhznqRRm2Hs+VYOYd2eiONYIn0gEmyy8U7kOPDi3uurAw8kKZac89FZb3PAIt17x8pMx62UsWXfGx2OLYNkly+nsQJ67q7Zn5Ge6GIr3c78O3NmCqPavWqkpLqOVeSFdw3+opGRQNOZCf03PTI6qWCaJTwtEHEEikVyqsuRsgrfyzra2tuKDT9ySBWyWwvr6uQrbC+KRAt8ornfCPBIYK1Gg0CrCv29vgdNORJHA3CdTrdSFAS81mszg4ODC+0pEkcFcJLC4uOj281WoVTPI7Pj5Wt4p0JAncJgFGWM3Pz4vDXyqKotjc3BRRjwFtNC9IR5LA/yQAIQHrs7q6agy0kQJxMnsaQPWNjQ1bWVm5NtgtiTNJgC4g+/v7trOzoymRjUZDQhkqEB+wQlA1jo6OhrMikuiSBJAASdelpSUZmoWFhaFQrinQVVHF2k0SX5JAzLrfJIm/LnBKgYWFoKM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Male steril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001056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/>
              <a:t>UTILIZATION IN PLANT BREEDING</a:t>
            </a:r>
            <a:r>
              <a:rPr lang="en-US" sz="3200" dirty="0" smtClean="0"/>
              <a:t>: 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/>
              <a:t>•</a:t>
            </a:r>
            <a:r>
              <a:rPr lang="en-US" sz="2800" dirty="0" smtClean="0"/>
              <a:t>Used in seed propagated and vegetative propagated crops.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•Progeny from crosses (</a:t>
            </a:r>
            <a:r>
              <a:rPr lang="en-US" sz="2800" dirty="0" err="1" smtClean="0"/>
              <a:t>msms</a:t>
            </a:r>
            <a:r>
              <a:rPr lang="en-US" sz="2800" dirty="0" smtClean="0"/>
              <a:t> X </a:t>
            </a:r>
            <a:r>
              <a:rPr lang="en-US" sz="2800" dirty="0" err="1" smtClean="0"/>
              <a:t>Msms</a:t>
            </a:r>
            <a:r>
              <a:rPr lang="en-US" sz="2800" dirty="0" smtClean="0"/>
              <a:t>) are used as female and inter planted with homozygous male fertile (</a:t>
            </a:r>
            <a:r>
              <a:rPr lang="en-US" sz="2800" dirty="0" err="1" smtClean="0"/>
              <a:t>MsMs</a:t>
            </a:r>
            <a:r>
              <a:rPr lang="en-US" sz="2800" dirty="0" smtClean="0"/>
              <a:t>) pollinator. Therefore contain both male sterile and male fertile and male fertile plants, the later must be identified and removed before pollen shedding.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•Roughing is costlier and hence hybrid seed is higher.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ale sterility, types and utilization in hybrid seed produc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2971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 descr="MALE-STERILITY. - ppt video onlin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8" name="AutoShape 4" descr="MALE-STERILITY. - ppt video onlin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42852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Utilization of CMS </a:t>
            </a:r>
          </a:p>
          <a:p>
            <a:pPr algn="just">
              <a:lnSpc>
                <a:spcPct val="150000"/>
              </a:lnSpc>
            </a:pPr>
            <a:r>
              <a:rPr lang="en-US" sz="3200" dirty="0" err="1" smtClean="0"/>
              <a:t>Cytoplasmic</a:t>
            </a:r>
            <a:r>
              <a:rPr lang="en-US" sz="3200" dirty="0" smtClean="0"/>
              <a:t> male sterility can be maintained by crossing a male sterile line (A line) with the pollinator strain (maintainer line) used as a recurrent parent in the back cross </a:t>
            </a:r>
            <a:r>
              <a:rPr lang="en-US" sz="3200" dirty="0" err="1" smtClean="0"/>
              <a:t>programme</a:t>
            </a:r>
            <a:r>
              <a:rPr lang="en-US" sz="3200" dirty="0" smtClean="0"/>
              <a:t> since the nuclear genotype of the pollinator is identical with that of the new male sterile line. However, </a:t>
            </a:r>
            <a:r>
              <a:rPr lang="en-US" sz="3200" dirty="0" err="1" smtClean="0"/>
              <a:t>cytoplasmic</a:t>
            </a:r>
            <a:r>
              <a:rPr lang="en-US" sz="3200" dirty="0" smtClean="0"/>
              <a:t> male sterility has been successfully exploited at IARI Regional Research Station, </a:t>
            </a:r>
            <a:r>
              <a:rPr lang="en-US" sz="3200" dirty="0" err="1" smtClean="0"/>
              <a:t>Katrain</a:t>
            </a:r>
            <a:r>
              <a:rPr lang="en-US" sz="3200" dirty="0" smtClean="0"/>
              <a:t> to develop the cabbage hybrid "H 64". 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In cytoplasm genetic male sterility what are the role of Maintainer &amp;  Restorer line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562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Male Sterility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Male Sterility</dc:title>
  <dc:creator>Hp</dc:creator>
  <cp:lastModifiedBy>Hp</cp:lastModifiedBy>
  <cp:revision>7</cp:revision>
  <dcterms:created xsi:type="dcterms:W3CDTF">2021-02-23T08:16:46Z</dcterms:created>
  <dcterms:modified xsi:type="dcterms:W3CDTF">2021-03-12T10:43:23Z</dcterms:modified>
</cp:coreProperties>
</file>