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32202D-9101-4B29-A21E-603ED6C3E464}"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03FF0-342B-4C03-AEDE-CD7D5B86D9F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32202D-9101-4B29-A21E-603ED6C3E464}"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03FF0-342B-4C03-AEDE-CD7D5B86D9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32202D-9101-4B29-A21E-603ED6C3E464}"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03FF0-342B-4C03-AEDE-CD7D5B86D9F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32202D-9101-4B29-A21E-603ED6C3E464}"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03FF0-342B-4C03-AEDE-CD7D5B86D9F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32202D-9101-4B29-A21E-603ED6C3E464}"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03FF0-342B-4C03-AEDE-CD7D5B86D9F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32202D-9101-4B29-A21E-603ED6C3E464}"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03FF0-342B-4C03-AEDE-CD7D5B86D9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32202D-9101-4B29-A21E-603ED6C3E464}" type="datetimeFigureOut">
              <a:rPr lang="en-US" smtClean="0"/>
              <a:pPr/>
              <a:t>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003FF0-342B-4C03-AEDE-CD7D5B86D9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32202D-9101-4B29-A21E-603ED6C3E464}" type="datetimeFigureOut">
              <a:rPr lang="en-US" smtClean="0"/>
              <a:pPr/>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003FF0-342B-4C03-AEDE-CD7D5B86D9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32202D-9101-4B29-A21E-603ED6C3E464}" type="datetimeFigureOut">
              <a:rPr lang="en-US" smtClean="0"/>
              <a:pPr/>
              <a:t>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003FF0-342B-4C03-AEDE-CD7D5B86D9F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32202D-9101-4B29-A21E-603ED6C3E464}"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03FF0-342B-4C03-AEDE-CD7D5B86D9F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32202D-9101-4B29-A21E-603ED6C3E464}"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03FF0-342B-4C03-AEDE-CD7D5B86D9F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32202D-9101-4B29-A21E-603ED6C3E464}" type="datetimeFigureOut">
              <a:rPr lang="en-US" smtClean="0"/>
              <a:pPr/>
              <a:t>12/3/2020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003FF0-342B-4C03-AEDE-CD7D5B86D9F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Fruit_anatomy" TargetMode="External"/><Relationship Id="rId2" Type="http://schemas.openxmlformats.org/officeDocument/2006/relationships/hyperlink" Target="https://en.wikipedia.org/wiki/Ovule" TargetMode="External"/><Relationship Id="rId1" Type="http://schemas.openxmlformats.org/officeDocument/2006/relationships/slideLayout" Target="../slideLayouts/slideLayout1.xml"/><Relationship Id="rId4" Type="http://schemas.openxmlformats.org/officeDocument/2006/relationships/hyperlink" Target="https://en.wikipedia.org/wiki/Hilum_(biology)"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53"/>
            <a:ext cx="7772400" cy="1000131"/>
          </a:xfrm>
        </p:spPr>
        <p:txBody>
          <a:bodyPr>
            <a:normAutofit fontScale="90000"/>
          </a:bodyPr>
          <a:lstStyle/>
          <a:p>
            <a:r>
              <a:rPr lang="en-IN" sz="4900" b="1" dirty="0"/>
              <a:t>Endosperm Development</a:t>
            </a:r>
            <a:r>
              <a:rPr lang="en-US" b="1" dirty="0"/>
              <a:t/>
            </a:r>
            <a:br>
              <a:rPr lang="en-US" b="1" dirty="0"/>
            </a:br>
            <a:endParaRPr lang="en-US" dirty="0"/>
          </a:p>
        </p:txBody>
      </p:sp>
      <p:sp>
        <p:nvSpPr>
          <p:cNvPr id="3" name="Subtitle 2"/>
          <p:cNvSpPr>
            <a:spLocks noGrp="1"/>
          </p:cNvSpPr>
          <p:nvPr>
            <p:ph type="subTitle" idx="1"/>
          </p:nvPr>
        </p:nvSpPr>
        <p:spPr>
          <a:xfrm>
            <a:off x="0" y="785794"/>
            <a:ext cx="9144000" cy="6072206"/>
          </a:xfrm>
        </p:spPr>
        <p:txBody>
          <a:bodyPr>
            <a:noAutofit/>
          </a:bodyPr>
          <a:lstStyle/>
          <a:p>
            <a:pPr algn="just"/>
            <a:r>
              <a:rPr lang="en-US" sz="2800" dirty="0">
                <a:solidFill>
                  <a:schemeClr val="tx1"/>
                </a:solidFill>
                <a:latin typeface="Times New Roman" pitchFamily="18" charset="0"/>
                <a:cs typeface="Times New Roman" pitchFamily="18" charset="0"/>
              </a:rPr>
              <a:t>The endosperms are very vital parts of the fertilized embryo. An endosperm forms the surrounding tissue of the growing embryo. They are the primary storage </a:t>
            </a:r>
            <a:r>
              <a:rPr lang="en-US" sz="2800" dirty="0" smtClean="0">
                <a:solidFill>
                  <a:schemeClr val="tx1"/>
                </a:solidFill>
                <a:latin typeface="Times New Roman" pitchFamily="18" charset="0"/>
                <a:cs typeface="Times New Roman" pitchFamily="18" charset="0"/>
              </a:rPr>
              <a:t>tissue and </a:t>
            </a:r>
            <a:r>
              <a:rPr lang="en-US" sz="2800" dirty="0">
                <a:solidFill>
                  <a:schemeClr val="tx1"/>
                </a:solidFill>
                <a:latin typeface="Times New Roman" pitchFamily="18" charset="0"/>
                <a:cs typeface="Times New Roman" pitchFamily="18" charset="0"/>
              </a:rPr>
              <a:t>their main function is to provide starch and other </a:t>
            </a:r>
            <a:r>
              <a:rPr lang="en-US" sz="2800" dirty="0" smtClean="0">
                <a:solidFill>
                  <a:schemeClr val="tx1"/>
                </a:solidFill>
                <a:latin typeface="Times New Roman" pitchFamily="18" charset="0"/>
                <a:cs typeface="Times New Roman" pitchFamily="18" charset="0"/>
              </a:rPr>
              <a:t>nutrients</a:t>
            </a:r>
            <a:r>
              <a:rPr lang="en-US" sz="2800" dirty="0">
                <a:solidFill>
                  <a:schemeClr val="tx1"/>
                </a:solidFill>
                <a:latin typeface="Times New Roman" pitchFamily="18" charset="0"/>
                <a:cs typeface="Times New Roman" pitchFamily="18" charset="0"/>
              </a:rPr>
              <a:t> to the growing </a:t>
            </a:r>
            <a:r>
              <a:rPr lang="en-US" sz="2800" dirty="0" smtClean="0">
                <a:solidFill>
                  <a:schemeClr val="tx1"/>
                </a:solidFill>
                <a:latin typeface="Times New Roman" pitchFamily="18" charset="0"/>
                <a:cs typeface="Times New Roman" pitchFamily="18" charset="0"/>
              </a:rPr>
              <a:t>embryo.                     </a:t>
            </a:r>
            <a:r>
              <a:rPr lang="en-US" sz="2800" b="1" dirty="0" smtClean="0">
                <a:solidFill>
                  <a:schemeClr val="tx1"/>
                </a:solidFill>
                <a:latin typeface="Times New Roman" pitchFamily="18" charset="0"/>
                <a:cs typeface="Times New Roman" pitchFamily="18" charset="0"/>
              </a:rPr>
              <a:t>Types </a:t>
            </a:r>
            <a:r>
              <a:rPr lang="en-US" sz="2800" b="1" dirty="0">
                <a:solidFill>
                  <a:schemeClr val="tx1"/>
                </a:solidFill>
                <a:latin typeface="Times New Roman" pitchFamily="18" charset="0"/>
                <a:cs typeface="Times New Roman" pitchFamily="18" charset="0"/>
              </a:rPr>
              <a:t>of Seed</a:t>
            </a:r>
            <a:endParaRPr lang="en-US" sz="2800" dirty="0">
              <a:solidFill>
                <a:schemeClr val="tx1"/>
              </a:solidFill>
              <a:latin typeface="Times New Roman" pitchFamily="18" charset="0"/>
              <a:cs typeface="Times New Roman" pitchFamily="18" charset="0"/>
            </a:endParaRPr>
          </a:p>
          <a:p>
            <a:pPr algn="just"/>
            <a:r>
              <a:rPr lang="en-US" sz="2800" dirty="0">
                <a:solidFill>
                  <a:schemeClr val="tx1"/>
                </a:solidFill>
                <a:latin typeface="Times New Roman" pitchFamily="18" charset="0"/>
                <a:cs typeface="Times New Roman" pitchFamily="18" charset="0"/>
              </a:rPr>
              <a:t>Depending on the utilization of the endosperm, there are two types of </a:t>
            </a:r>
            <a:r>
              <a:rPr lang="en-US" sz="2800" dirty="0" smtClean="0">
                <a:solidFill>
                  <a:schemeClr val="tx1"/>
                </a:solidFill>
                <a:latin typeface="Times New Roman" pitchFamily="18" charset="0"/>
                <a:cs typeface="Times New Roman" pitchFamily="18" charset="0"/>
              </a:rPr>
              <a:t> seeds:</a:t>
            </a:r>
            <a:endParaRPr lang="en-US" sz="2800" dirty="0">
              <a:solidFill>
                <a:schemeClr val="tx1"/>
              </a:solidFill>
              <a:latin typeface="Times New Roman" pitchFamily="18" charset="0"/>
              <a:cs typeface="Times New Roman" pitchFamily="18" charset="0"/>
            </a:endParaRPr>
          </a:p>
          <a:p>
            <a:pPr lvl="0" algn="just"/>
            <a:r>
              <a:rPr lang="en-US" sz="2800" b="1" dirty="0" err="1">
                <a:solidFill>
                  <a:schemeClr val="tx1"/>
                </a:solidFill>
                <a:latin typeface="Times New Roman" pitchFamily="18" charset="0"/>
                <a:cs typeface="Times New Roman" pitchFamily="18" charset="0"/>
              </a:rPr>
              <a:t>Albuminous</a:t>
            </a:r>
            <a:r>
              <a:rPr lang="en-US" sz="2800" b="1" dirty="0">
                <a:solidFill>
                  <a:schemeClr val="tx1"/>
                </a:solidFill>
                <a:latin typeface="Times New Roman" pitchFamily="18" charset="0"/>
                <a:cs typeface="Times New Roman" pitchFamily="18" charset="0"/>
              </a:rPr>
              <a:t> seed: </a:t>
            </a:r>
            <a:r>
              <a:rPr lang="en-US" sz="2800" dirty="0">
                <a:solidFill>
                  <a:schemeClr val="tx1"/>
                </a:solidFill>
                <a:latin typeface="Times New Roman" pitchFamily="18" charset="0"/>
                <a:cs typeface="Times New Roman" pitchFamily="18" charset="0"/>
              </a:rPr>
              <a:t>The endosperms provide nutrition to the developing embryo but remain even during the germination of the seed in this type.</a:t>
            </a:r>
          </a:p>
          <a:p>
            <a:pPr algn="just"/>
            <a:r>
              <a:rPr lang="en-US" sz="2800" b="1" dirty="0" err="1">
                <a:solidFill>
                  <a:schemeClr val="tx1"/>
                </a:solidFill>
                <a:latin typeface="Times New Roman" pitchFamily="18" charset="0"/>
                <a:cs typeface="Times New Roman" pitchFamily="18" charset="0"/>
              </a:rPr>
              <a:t>Exalbuminous</a:t>
            </a:r>
            <a:r>
              <a:rPr lang="en-US" sz="2800" b="1" dirty="0">
                <a:solidFill>
                  <a:schemeClr val="tx1"/>
                </a:solidFill>
                <a:latin typeface="Times New Roman" pitchFamily="18" charset="0"/>
                <a:cs typeface="Times New Roman" pitchFamily="18" charset="0"/>
              </a:rPr>
              <a:t> seed: </a:t>
            </a:r>
            <a:r>
              <a:rPr lang="en-US" sz="2800" dirty="0">
                <a:solidFill>
                  <a:schemeClr val="tx1"/>
                </a:solidFill>
                <a:latin typeface="Times New Roman" pitchFamily="18" charset="0"/>
                <a:cs typeface="Times New Roman" pitchFamily="18" charset="0"/>
              </a:rPr>
              <a:t>This type of seed utilizes the endosperms completely. Thus, these seeds are non-endospermic in </a:t>
            </a:r>
            <a:r>
              <a:rPr lang="en-US" sz="2800" dirty="0" smtClean="0">
                <a:solidFill>
                  <a:schemeClr val="tx1"/>
                </a:solidFill>
                <a:latin typeface="Times New Roman" pitchFamily="18" charset="0"/>
                <a:cs typeface="Times New Roman" pitchFamily="18" charset="0"/>
              </a:rPr>
              <a:t>nature.</a:t>
            </a:r>
            <a:endParaRPr lang="en-US" sz="2800"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14282" y="0"/>
            <a:ext cx="8929718" cy="6604279"/>
          </a:xfrm>
          <a:prstGeom prst="rect">
            <a:avLst/>
          </a:prstGeom>
          <a:solidFill>
            <a:srgbClr val="FFFFFF"/>
          </a:solidFill>
          <a:ln w="9525">
            <a:noFill/>
            <a:miter lim="800000"/>
            <a:headEnd/>
            <a:tailEnd/>
          </a:ln>
          <a:effectLst/>
        </p:spPr>
        <p:txBody>
          <a:bodyPr vert="horz" wrap="square" lIns="-19044" tIns="63480" rIns="91440" bIns="228528"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57200" algn="l"/>
              </a:tabLst>
            </a:pPr>
            <a:r>
              <a:rPr kumimoji="0" lang="en-U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Development of Endosperm</a:t>
            </a:r>
          </a:p>
          <a:p>
            <a:pPr marL="0" marR="0" lvl="0" indent="0" algn="just" defTabSz="914400" rtl="0" eaLnBrk="0" fontAlgn="base" latinLnBrk="0" hangingPunct="0">
              <a:lnSpc>
                <a:spcPct val="150000"/>
              </a:lnSpc>
              <a:buClrTx/>
              <a:buSzTx/>
              <a:buFontTx/>
              <a:buNone/>
              <a:tabLst>
                <a:tab pos="4572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There are three types of Endosperms: a) Nuclear b)Cellular c)</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Helobial</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algn="just">
              <a:lnSpc>
                <a:spcPct val="150000"/>
              </a:lnSpc>
            </a:pPr>
            <a:r>
              <a:rPr lang="en-US" sz="2000" dirty="0" smtClean="0">
                <a:latin typeface="Times New Roman" pitchFamily="18" charset="0"/>
                <a:cs typeface="Times New Roman" pitchFamily="18" charset="0"/>
              </a:rPr>
              <a:t>Let us understand a</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phenomenon called </a:t>
            </a:r>
            <a:r>
              <a:rPr lang="en-US" sz="2000" dirty="0">
                <a:latin typeface="Times New Roman" pitchFamily="18" charset="0"/>
                <a:cs typeface="Times New Roman" pitchFamily="18" charset="0"/>
              </a:rPr>
              <a:t>as ‘double </a:t>
            </a:r>
            <a:r>
              <a:rPr lang="en-US" sz="2000" dirty="0" smtClean="0">
                <a:latin typeface="Times New Roman" pitchFamily="18" charset="0"/>
                <a:cs typeface="Times New Roman" pitchFamily="18" charset="0"/>
              </a:rPr>
              <a:t>fertilization‘. </a:t>
            </a:r>
            <a:r>
              <a:rPr lang="en-US" sz="2000" dirty="0">
                <a:latin typeface="Times New Roman" pitchFamily="18" charset="0"/>
                <a:cs typeface="Times New Roman" pitchFamily="18" charset="0"/>
              </a:rPr>
              <a:t>Each pollen grain consists of two male gametes. Once they reach the ovary, one of the male gametes fuses with the female gamete and forms the zygote</a:t>
            </a:r>
            <a:r>
              <a:rPr lang="en-US" sz="2000" dirty="0" smtClean="0">
                <a:latin typeface="Times New Roman" pitchFamily="18" charset="0"/>
                <a:cs typeface="Times New Roman" pitchFamily="18" charset="0"/>
              </a:rPr>
              <a:t>. The </a:t>
            </a:r>
            <a:r>
              <a:rPr lang="en-US" sz="2000" dirty="0">
                <a:latin typeface="Times New Roman" pitchFamily="18" charset="0"/>
                <a:cs typeface="Times New Roman" pitchFamily="18" charset="0"/>
              </a:rPr>
              <a:t>other male gamete fuses with the central cell which is diploid resulting in the formation of a </a:t>
            </a:r>
            <a:r>
              <a:rPr lang="en-US" sz="2000" dirty="0" smtClean="0">
                <a:latin typeface="Times New Roman" pitchFamily="18" charset="0"/>
                <a:cs typeface="Times New Roman" pitchFamily="18" charset="0"/>
              </a:rPr>
              <a:t>triploid endosperm. But</a:t>
            </a:r>
            <a:r>
              <a:rPr lang="en-US" sz="2000" dirty="0">
                <a:latin typeface="Times New Roman" pitchFamily="18" charset="0"/>
                <a:cs typeface="Times New Roman" pitchFamily="18" charset="0"/>
              </a:rPr>
              <a:t>, in </a:t>
            </a:r>
            <a:r>
              <a:rPr lang="en-US" sz="2000" dirty="0" smtClean="0">
                <a:latin typeface="Times New Roman" pitchFamily="18" charset="0"/>
                <a:cs typeface="Times New Roman" pitchFamily="18" charset="0"/>
              </a:rPr>
              <a:t>gymnosperms, </a:t>
            </a:r>
            <a:r>
              <a:rPr lang="en-US" sz="2000" dirty="0">
                <a:latin typeface="Times New Roman" pitchFamily="18" charset="0"/>
                <a:cs typeface="Times New Roman" pitchFamily="18" charset="0"/>
              </a:rPr>
              <a:t>the endosperm is haploid</a:t>
            </a:r>
            <a:r>
              <a:rPr lang="en-US" sz="2000" dirty="0" smtClean="0">
                <a:latin typeface="Times New Roman" pitchFamily="18" charset="0"/>
                <a:cs typeface="Times New Roman" pitchFamily="18" charset="0"/>
              </a:rPr>
              <a:t>.</a:t>
            </a:r>
          </a:p>
          <a:p>
            <a:pPr algn="just">
              <a:lnSpc>
                <a:spcPct val="150000"/>
              </a:lnSpc>
            </a:pPr>
            <a:r>
              <a:rPr lang="en-IN" sz="2000" b="1" dirty="0" smtClean="0">
                <a:latin typeface="Times New Roman" pitchFamily="18" charset="0"/>
                <a:cs typeface="Times New Roman" pitchFamily="18" charset="0"/>
              </a:rPr>
              <a:t>Nuclear Endosperms: </a:t>
            </a:r>
            <a:r>
              <a:rPr lang="en-US" sz="2000" dirty="0" smtClean="0">
                <a:latin typeface="Times New Roman" pitchFamily="18" charset="0"/>
                <a:cs typeface="Times New Roman" pitchFamily="18" charset="0"/>
              </a:rPr>
              <a:t>In </a:t>
            </a:r>
            <a:r>
              <a:rPr lang="en-US" sz="2000" dirty="0">
                <a:latin typeface="Times New Roman" pitchFamily="18" charset="0"/>
                <a:cs typeface="Times New Roman" pitchFamily="18" charset="0"/>
              </a:rPr>
              <a:t>this type, the cell divisions are free-nuclear divisions where each cell division is not followed by formation of a cell wall. They may or may not form a cell wall towards later stages. With the cell divisions, </a:t>
            </a:r>
            <a:r>
              <a:rPr lang="en-US" sz="2000" dirty="0" smtClean="0">
                <a:latin typeface="Times New Roman" pitchFamily="18" charset="0"/>
                <a:cs typeface="Times New Roman" pitchFamily="18" charset="0"/>
              </a:rPr>
              <a:t>the nuclei</a:t>
            </a:r>
            <a:r>
              <a:rPr lang="en-US" sz="2000" dirty="0">
                <a:latin typeface="Times New Roman" pitchFamily="18" charset="0"/>
                <a:cs typeface="Times New Roman" pitchFamily="18" charset="0"/>
              </a:rPr>
              <a:t> are pushed towards the periphery of the sac giving rise to a large vacuole in the centre.</a:t>
            </a:r>
          </a:p>
          <a:p>
            <a:pPr algn="just">
              <a:lnSpc>
                <a:spcPct val="150000"/>
              </a:lnSpc>
            </a:pPr>
            <a:r>
              <a:rPr lang="en-US" sz="2000" dirty="0">
                <a:latin typeface="Times New Roman" pitchFamily="18" charset="0"/>
                <a:cs typeface="Times New Roman" pitchFamily="18" charset="0"/>
              </a:rPr>
              <a:t>This type of endosperm is the most common type and is found in maize, wheat, areca nut and coconut. The endosperm of the coconut gives rise to a large central vacuole that gets eventually filled up with the nutritious coconut water</a:t>
            </a:r>
            <a:r>
              <a:rPr lang="en-US" sz="2000" dirty="0" smtClean="0">
                <a:latin typeface="Times New Roman" pitchFamily="18" charset="0"/>
                <a:cs typeface="Times New Roman" pitchFamily="18"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9144000" cy="5612843"/>
          </a:xfrm>
          <a:prstGeom prst="rect">
            <a:avLst/>
          </a:prstGeom>
          <a:solidFill>
            <a:srgbClr val="FFFFFF"/>
          </a:solid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Cellular Endosperms: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This type is the opposite of the nuclear endosperm. In this type, Cell wall formation follows each cell division. Thus, the endosperm divides into many segments. There might not be coherency in the divisions and they can happen along different planes. Cellular divisions of the endosperm consequently lead to the formation of the coconut meat. Plants like petunia and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Dhatura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have this kind of endosperm.</a:t>
            </a:r>
            <a:endParaRPr kumimoji="0" lang="en-US" sz="2000" b="1" i="0" u="none" strike="noStrike" cap="none" normalizeH="0" baseline="0" dirty="0" smtClean="0">
              <a:ln>
                <a:noFill/>
              </a:ln>
              <a:solidFill>
                <a:srgbClr val="4F81BD"/>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Helobial</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Endosperms: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This is an intermediate form between the other two types. In this type, Cell wall formation follows the first cell division. But the subsequent divisions do not lead to cell wall formation. The first cell division occurs along the transverse plane giving rise to clear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micropylar</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and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chalazal</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ends. </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subsequent division after the first often occurs in the </a:t>
            </a: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micropylar</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end. Once the number of division in the </a:t>
            </a: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micropylar</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end begin to increase, the </a:t>
            </a: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chalazal</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end starts to degenerate or disintegrate</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ncept"/>
          <p:cNvPicPr/>
          <p:nvPr/>
        </p:nvPicPr>
        <p:blipFill>
          <a:blip r:embed="rId2"/>
          <a:srcRect/>
          <a:stretch>
            <a:fillRect/>
          </a:stretch>
        </p:blipFill>
        <p:spPr bwMode="auto">
          <a:xfrm>
            <a:off x="214282" y="0"/>
            <a:ext cx="8929718" cy="6429396"/>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642917"/>
          </a:xfrm>
        </p:spPr>
        <p:txBody>
          <a:bodyPr>
            <a:normAutofit/>
          </a:bodyPr>
          <a:lstStyle/>
          <a:p>
            <a:r>
              <a:rPr lang="en-US" sz="3600" dirty="0" smtClean="0"/>
              <a:t>Seed Coat Structure</a:t>
            </a:r>
            <a:endParaRPr lang="en-US" sz="3600" dirty="0"/>
          </a:p>
        </p:txBody>
      </p:sp>
      <p:sp>
        <p:nvSpPr>
          <p:cNvPr id="3" name="Subtitle 2"/>
          <p:cNvSpPr>
            <a:spLocks noGrp="1"/>
          </p:cNvSpPr>
          <p:nvPr>
            <p:ph type="subTitle" idx="1"/>
          </p:nvPr>
        </p:nvSpPr>
        <p:spPr>
          <a:xfrm>
            <a:off x="0" y="714356"/>
            <a:ext cx="8858280" cy="5643602"/>
          </a:xfrm>
        </p:spPr>
        <p:txBody>
          <a:bodyPr>
            <a:normAutofit fontScale="25000" lnSpcReduction="20000"/>
          </a:bodyPr>
          <a:lstStyle/>
          <a:p>
            <a:pPr algn="just">
              <a:lnSpc>
                <a:spcPct val="170000"/>
              </a:lnSpc>
              <a:spcBef>
                <a:spcPts val="0"/>
              </a:spcBef>
            </a:pPr>
            <a:r>
              <a:rPr lang="en-US" sz="7200" b="1" dirty="0" smtClean="0">
                <a:solidFill>
                  <a:schemeClr val="tx1"/>
                </a:solidFill>
              </a:rPr>
              <a:t>Seed </a:t>
            </a:r>
            <a:r>
              <a:rPr lang="en-US" sz="7200" b="1" dirty="0">
                <a:solidFill>
                  <a:schemeClr val="tx1"/>
                </a:solidFill>
              </a:rPr>
              <a:t>coat: </a:t>
            </a:r>
            <a:r>
              <a:rPr lang="en-US" sz="7200" dirty="0">
                <a:solidFill>
                  <a:schemeClr val="tx1"/>
                </a:solidFill>
              </a:rPr>
              <a:t>The maturing </a:t>
            </a:r>
            <a:r>
              <a:rPr lang="en-US" sz="7200" dirty="0">
                <a:solidFill>
                  <a:schemeClr val="tx1"/>
                </a:solidFill>
                <a:hlinkClick r:id="rId2" tooltip="Ovule"/>
              </a:rPr>
              <a:t>ovule</a:t>
            </a:r>
            <a:r>
              <a:rPr lang="en-US" sz="7200" dirty="0">
                <a:solidFill>
                  <a:schemeClr val="tx1"/>
                </a:solidFill>
              </a:rPr>
              <a:t> undergoes marked changes in the integuments, generally a </a:t>
            </a:r>
            <a:r>
              <a:rPr lang="en-US" sz="7200" dirty="0" smtClean="0">
                <a:solidFill>
                  <a:schemeClr val="tx1"/>
                </a:solidFill>
              </a:rPr>
              <a:t>reduction and disorganization but occasionally a thickening. The seed coat forms from the two integuments or outer layers of cells of the ovule, which derive from tissue from the mother plant, the inner integument forms the </a:t>
            </a:r>
            <a:r>
              <a:rPr lang="en-US" sz="7200" dirty="0" err="1" smtClean="0">
                <a:solidFill>
                  <a:schemeClr val="tx1"/>
                </a:solidFill>
              </a:rPr>
              <a:t>tegmen</a:t>
            </a:r>
            <a:r>
              <a:rPr lang="en-US" sz="7200" dirty="0" smtClean="0">
                <a:solidFill>
                  <a:schemeClr val="tx1"/>
                </a:solidFill>
              </a:rPr>
              <a:t> and the outer forms the </a:t>
            </a:r>
            <a:r>
              <a:rPr lang="en-US" sz="7200" dirty="0" err="1" smtClean="0">
                <a:solidFill>
                  <a:schemeClr val="tx1"/>
                </a:solidFill>
              </a:rPr>
              <a:t>testa</a:t>
            </a:r>
            <a:r>
              <a:rPr lang="en-US" sz="7200" dirty="0" smtClean="0">
                <a:solidFill>
                  <a:schemeClr val="tx1"/>
                </a:solidFill>
              </a:rPr>
              <a:t>. (The seed coats of some monocotyledon plants, such as the grasses, are not distinct structures, but are fused with the fruit wall to form a </a:t>
            </a:r>
            <a:r>
              <a:rPr lang="en-US" sz="7200" dirty="0" err="1" smtClean="0">
                <a:solidFill>
                  <a:schemeClr val="tx1"/>
                </a:solidFill>
                <a:hlinkClick r:id="rId3" tooltip="Fruit anatomy"/>
              </a:rPr>
              <a:t>pericarp</a:t>
            </a:r>
            <a:r>
              <a:rPr lang="en-US" sz="7200" dirty="0" smtClean="0">
                <a:solidFill>
                  <a:schemeClr val="tx1"/>
                </a:solidFill>
              </a:rPr>
              <a:t>.) The </a:t>
            </a:r>
            <a:r>
              <a:rPr lang="en-US" sz="7200" dirty="0" err="1" smtClean="0">
                <a:solidFill>
                  <a:schemeClr val="tx1"/>
                </a:solidFill>
              </a:rPr>
              <a:t>testae</a:t>
            </a:r>
            <a:r>
              <a:rPr lang="en-US" sz="7200" dirty="0" smtClean="0">
                <a:solidFill>
                  <a:schemeClr val="tx1"/>
                </a:solidFill>
              </a:rPr>
              <a:t> of both monocots and </a:t>
            </a:r>
            <a:r>
              <a:rPr lang="en-US" sz="7200" dirty="0" err="1" smtClean="0">
                <a:solidFill>
                  <a:schemeClr val="tx1"/>
                </a:solidFill>
              </a:rPr>
              <a:t>dicots</a:t>
            </a:r>
            <a:r>
              <a:rPr lang="en-US" sz="7200" dirty="0" smtClean="0">
                <a:solidFill>
                  <a:schemeClr val="tx1"/>
                </a:solidFill>
              </a:rPr>
              <a:t> are often marked with patterns and textured markings, or have wings or tufts of hair. When the seed coat forms from only one layer, it is also called the </a:t>
            </a:r>
            <a:r>
              <a:rPr lang="en-US" sz="7200" dirty="0" err="1" smtClean="0">
                <a:solidFill>
                  <a:schemeClr val="tx1"/>
                </a:solidFill>
              </a:rPr>
              <a:t>testa</a:t>
            </a:r>
            <a:r>
              <a:rPr lang="en-US" sz="7200" dirty="0" smtClean="0">
                <a:solidFill>
                  <a:schemeClr val="tx1"/>
                </a:solidFill>
              </a:rPr>
              <a:t>. The </a:t>
            </a:r>
            <a:r>
              <a:rPr lang="en-US" sz="7200" dirty="0" err="1" smtClean="0">
                <a:solidFill>
                  <a:schemeClr val="tx1"/>
                </a:solidFill>
              </a:rPr>
              <a:t>funiculus</a:t>
            </a:r>
            <a:r>
              <a:rPr lang="en-US" sz="7200" dirty="0" smtClean="0">
                <a:solidFill>
                  <a:schemeClr val="tx1"/>
                </a:solidFill>
              </a:rPr>
              <a:t> </a:t>
            </a:r>
            <a:r>
              <a:rPr lang="en-US" sz="7200" dirty="0" err="1" smtClean="0">
                <a:solidFill>
                  <a:schemeClr val="tx1"/>
                </a:solidFill>
              </a:rPr>
              <a:t>abscisses</a:t>
            </a:r>
            <a:r>
              <a:rPr lang="en-US" sz="7200" dirty="0" smtClean="0">
                <a:solidFill>
                  <a:schemeClr val="tx1"/>
                </a:solidFill>
              </a:rPr>
              <a:t> (detaches at fixed point – abscission zone), the scar forming an oval depression, the </a:t>
            </a:r>
            <a:r>
              <a:rPr lang="en-US" sz="7200" dirty="0" err="1" smtClean="0">
                <a:solidFill>
                  <a:schemeClr val="tx1"/>
                </a:solidFill>
                <a:hlinkClick r:id="rId4" tooltip="Hilum (biology)"/>
              </a:rPr>
              <a:t>hilum</a:t>
            </a:r>
            <a:r>
              <a:rPr lang="en-US" sz="7200" dirty="0" smtClean="0">
                <a:solidFill>
                  <a:schemeClr val="tx1"/>
                </a:solidFill>
              </a:rPr>
              <a:t>. Anatropous ovules have a portion of the </a:t>
            </a:r>
            <a:r>
              <a:rPr lang="en-US" sz="7200" dirty="0" err="1" smtClean="0">
                <a:solidFill>
                  <a:schemeClr val="tx1"/>
                </a:solidFill>
              </a:rPr>
              <a:t>funiculus</a:t>
            </a:r>
            <a:r>
              <a:rPr lang="en-US" sz="7200" dirty="0" smtClean="0">
                <a:solidFill>
                  <a:schemeClr val="tx1"/>
                </a:solidFill>
              </a:rPr>
              <a:t> that is </a:t>
            </a:r>
            <a:r>
              <a:rPr lang="en-US" sz="7200" dirty="0" err="1" smtClean="0">
                <a:solidFill>
                  <a:schemeClr val="tx1"/>
                </a:solidFill>
              </a:rPr>
              <a:t>adnate</a:t>
            </a:r>
            <a:r>
              <a:rPr lang="en-US" sz="7200" dirty="0" smtClean="0">
                <a:solidFill>
                  <a:schemeClr val="tx1"/>
                </a:solidFill>
              </a:rPr>
              <a:t> (fused to the seed coat), and which forms a longitudinal ridge, or </a:t>
            </a:r>
            <a:r>
              <a:rPr lang="en-US" sz="7200" dirty="0" err="1" smtClean="0">
                <a:solidFill>
                  <a:schemeClr val="tx1"/>
                </a:solidFill>
              </a:rPr>
              <a:t>raphe</a:t>
            </a:r>
            <a:r>
              <a:rPr lang="en-US" sz="7200" dirty="0" smtClean="0">
                <a:solidFill>
                  <a:schemeClr val="tx1"/>
                </a:solidFill>
              </a:rPr>
              <a:t>, just above the </a:t>
            </a:r>
            <a:r>
              <a:rPr lang="en-US" sz="7200" dirty="0" err="1" smtClean="0">
                <a:solidFill>
                  <a:schemeClr val="tx1"/>
                </a:solidFill>
              </a:rPr>
              <a:t>hilum</a:t>
            </a:r>
            <a:r>
              <a:rPr lang="en-US" sz="7200" dirty="0" smtClean="0">
                <a:solidFill>
                  <a:schemeClr val="tx1"/>
                </a:solidFill>
              </a:rPr>
              <a:t>. In </a:t>
            </a:r>
            <a:r>
              <a:rPr lang="en-US" sz="7200" dirty="0" err="1" smtClean="0">
                <a:solidFill>
                  <a:schemeClr val="tx1"/>
                </a:solidFill>
              </a:rPr>
              <a:t>bitegmic</a:t>
            </a:r>
            <a:r>
              <a:rPr lang="en-US" sz="7200" dirty="0" smtClean="0">
                <a:solidFill>
                  <a:schemeClr val="tx1"/>
                </a:solidFill>
              </a:rPr>
              <a:t> ovules (e.g. </a:t>
            </a:r>
            <a:r>
              <a:rPr lang="en-US" sz="7200" i="1" dirty="0" err="1" smtClean="0">
                <a:solidFill>
                  <a:schemeClr val="tx1"/>
                </a:solidFill>
              </a:rPr>
              <a:t>Gossypium</a:t>
            </a:r>
            <a:r>
              <a:rPr lang="en-US" sz="7200" dirty="0" smtClean="0">
                <a:solidFill>
                  <a:schemeClr val="tx1"/>
                </a:solidFill>
              </a:rPr>
              <a:t> described here) both inner and outer integuments contribute to the seed coat formation. With continuing maturation the cells enlarge in the outer integument. While the inner epidermis may remain a single layer, it may also divide to produce two to three layers and accumulates starch, and is referred to as the </a:t>
            </a:r>
            <a:r>
              <a:rPr lang="en-US" sz="7200" dirty="0" err="1" smtClean="0">
                <a:solidFill>
                  <a:schemeClr val="tx1"/>
                </a:solidFill>
              </a:rPr>
              <a:t>colourless</a:t>
            </a:r>
            <a:r>
              <a:rPr lang="en-US" sz="7200" dirty="0" smtClean="0">
                <a:solidFill>
                  <a:schemeClr val="tx1"/>
                </a:solidFill>
              </a:rPr>
              <a:t> layer. </a:t>
            </a:r>
            <a:endParaRPr lang="en-US"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00042"/>
            <a:ext cx="9144000" cy="4832092"/>
          </a:xfrm>
          <a:prstGeom prst="rect">
            <a:avLst/>
          </a:prstGeom>
        </p:spPr>
        <p:txBody>
          <a:bodyPr wrap="square">
            <a:spAutoFit/>
          </a:bodyPr>
          <a:lstStyle/>
          <a:p>
            <a:pPr algn="just"/>
            <a:r>
              <a:rPr lang="en-US" sz="2800" b="1" dirty="0"/>
              <a:t>Gymnosperms: </a:t>
            </a:r>
            <a:r>
              <a:rPr lang="en-US" sz="2800" dirty="0"/>
              <a:t>In gymnosperms, which do not form ovaries, the ovules and hence the seeds are exposed. This is the basis for their nomenclature – naked seeded plants. Two sperm cells transferred from the pollen do not develop the seed by double fertilization, but one sperm nucleus unites with the egg nucleus and the other sperm is not used. Sometimes each sperm fertilizes an egg cell and one zygote is then aborted or absorbed during early development. The seed is composed of the embryo (the result of fertilization) and tissue from the mother plant, which also form a cone around the seed in coniferous plants such as </a:t>
            </a:r>
            <a:r>
              <a:rPr lang="en-US" sz="2800" dirty="0" smtClean="0"/>
              <a:t>pine</a:t>
            </a:r>
            <a:r>
              <a:rPr lang="en-US" sz="2800" dirty="0"/>
              <a:t> and </a:t>
            </a:r>
            <a:r>
              <a:rPr lang="en-US" sz="2800" dirty="0" smtClean="0"/>
              <a:t>spruce.</a:t>
            </a:r>
            <a:r>
              <a:rPr lang="en-US" sz="2800" b="1" dirty="0" smtClean="0"/>
              <a:t> </a:t>
            </a:r>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154</Words>
  <Application>Microsoft Office PowerPoint</Application>
  <PresentationFormat>On-screen Show (4:3)</PresentationFormat>
  <Paragraphs>15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Endosperm Development </vt:lpstr>
      <vt:lpstr>Slide 2</vt:lpstr>
      <vt:lpstr>Slide 3</vt:lpstr>
      <vt:lpstr>Slide 4</vt:lpstr>
      <vt:lpstr>Seed Coat Structure</vt:lpstr>
      <vt:lpstr>Slide 6</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Endosperm Development</dc:title>
  <dc:creator>Hp</dc:creator>
  <cp:lastModifiedBy>Hp</cp:lastModifiedBy>
  <cp:revision>4</cp:revision>
  <dcterms:created xsi:type="dcterms:W3CDTF">2020-12-03T05:32:37Z</dcterms:created>
  <dcterms:modified xsi:type="dcterms:W3CDTF">2020-12-03T06:55:27Z</dcterms:modified>
</cp:coreProperties>
</file>