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60" r:id="rId5"/>
    <p:sldId id="258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1224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3A058-AD95-4C86-B47B-9D4D45781028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E7617-1B3D-49E1-836A-E9A1EFDF0F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3A058-AD95-4C86-B47B-9D4D45781028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E7617-1B3D-49E1-836A-E9A1EFDF0F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3A058-AD95-4C86-B47B-9D4D45781028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E7617-1B3D-49E1-836A-E9A1EFDF0F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3A058-AD95-4C86-B47B-9D4D45781028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E7617-1B3D-49E1-836A-E9A1EFDF0F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3A058-AD95-4C86-B47B-9D4D45781028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E7617-1B3D-49E1-836A-E9A1EFDF0F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3A058-AD95-4C86-B47B-9D4D45781028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E7617-1B3D-49E1-836A-E9A1EFDF0F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3A058-AD95-4C86-B47B-9D4D45781028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E7617-1B3D-49E1-836A-E9A1EFDF0F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3A058-AD95-4C86-B47B-9D4D45781028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E7617-1B3D-49E1-836A-E9A1EFDF0F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3A058-AD95-4C86-B47B-9D4D45781028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E7617-1B3D-49E1-836A-E9A1EFDF0F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3A058-AD95-4C86-B47B-9D4D45781028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E7617-1B3D-49E1-836A-E9A1EFDF0F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3A058-AD95-4C86-B47B-9D4D45781028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E7617-1B3D-49E1-836A-E9A1EFDF0F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C3A058-AD95-4C86-B47B-9D4D45781028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AE7617-1B3D-49E1-836A-E9A1EFDF0FC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5720" y="1"/>
            <a:ext cx="8172480" cy="714355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3600" b="1" dirty="0" err="1" smtClean="0"/>
              <a:t>Apomixis</a:t>
            </a:r>
            <a:endParaRPr lang="en-US" sz="3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785794"/>
            <a:ext cx="9144000" cy="607220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IN" sz="3000" b="1" dirty="0" err="1" smtClean="0">
                <a:solidFill>
                  <a:schemeClr val="tx1"/>
                </a:solidFill>
              </a:rPr>
              <a:t>Apomixis</a:t>
            </a:r>
            <a:r>
              <a:rPr lang="en-IN" sz="3000" dirty="0" smtClean="0">
                <a:solidFill>
                  <a:schemeClr val="tx1"/>
                </a:solidFill>
              </a:rPr>
              <a:t>: Another form of asexual reproduction. In </a:t>
            </a:r>
            <a:r>
              <a:rPr lang="en-IN" sz="3000" dirty="0" err="1" smtClean="0">
                <a:solidFill>
                  <a:schemeClr val="tx1"/>
                </a:solidFill>
              </a:rPr>
              <a:t>apomixis</a:t>
            </a:r>
            <a:r>
              <a:rPr lang="en-IN" sz="3000" dirty="0" smtClean="0">
                <a:solidFill>
                  <a:schemeClr val="tx1"/>
                </a:solidFill>
              </a:rPr>
              <a:t>, seeds are formed but the embryos develop without fertilization.  Consequently, the plants resulting from them are identical in genotype to the parent plant.  In </a:t>
            </a:r>
            <a:r>
              <a:rPr lang="en-IN" sz="3000" dirty="0" err="1" smtClean="0">
                <a:solidFill>
                  <a:schemeClr val="tx1"/>
                </a:solidFill>
              </a:rPr>
              <a:t>apomictic</a:t>
            </a:r>
            <a:r>
              <a:rPr lang="en-IN" sz="3000" dirty="0" smtClean="0">
                <a:solidFill>
                  <a:schemeClr val="tx1"/>
                </a:solidFill>
              </a:rPr>
              <a:t> species, sexual reproduction is either suppressed or absent.  When sexual reproduction also occur, the </a:t>
            </a:r>
            <a:r>
              <a:rPr lang="en-IN" sz="3000" dirty="0" err="1" smtClean="0">
                <a:solidFill>
                  <a:schemeClr val="tx1"/>
                </a:solidFill>
              </a:rPr>
              <a:t>apomixis</a:t>
            </a:r>
            <a:r>
              <a:rPr lang="en-IN" sz="3000" dirty="0" smtClean="0">
                <a:solidFill>
                  <a:schemeClr val="tx1"/>
                </a:solidFill>
              </a:rPr>
              <a:t> is termed as facultative.  But when sexual reproduction is absent, it is referred to as </a:t>
            </a:r>
            <a:r>
              <a:rPr lang="en-IN" sz="3000" dirty="0" err="1" smtClean="0">
                <a:solidFill>
                  <a:schemeClr val="tx1"/>
                </a:solidFill>
              </a:rPr>
              <a:t>obligateapomixis</a:t>
            </a:r>
            <a:r>
              <a:rPr lang="en-IN" sz="3000" dirty="0" smtClean="0">
                <a:solidFill>
                  <a:schemeClr val="tx1"/>
                </a:solidFill>
              </a:rPr>
              <a:t>.  Many crop species show </a:t>
            </a:r>
            <a:r>
              <a:rPr lang="en-IN" sz="3000" dirty="0" err="1" smtClean="0">
                <a:solidFill>
                  <a:schemeClr val="tx1"/>
                </a:solidFill>
              </a:rPr>
              <a:t>apomixis</a:t>
            </a:r>
            <a:r>
              <a:rPr lang="en-IN" sz="3000" dirty="0" smtClean="0">
                <a:solidFill>
                  <a:schemeClr val="tx1"/>
                </a:solidFill>
              </a:rPr>
              <a:t>, but it is generally facultative.  </a:t>
            </a:r>
            <a:endParaRPr lang="en-US" sz="3000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714356"/>
            <a:ext cx="9144000" cy="304698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IN" sz="3200" b="1" dirty="0" err="1" smtClean="0"/>
              <a:t>Nonrecurrent</a:t>
            </a:r>
            <a:r>
              <a:rPr lang="en-IN" sz="3200" b="1" dirty="0" smtClean="0"/>
              <a:t> </a:t>
            </a:r>
            <a:r>
              <a:rPr lang="en-IN" sz="3200" b="1" dirty="0" err="1" smtClean="0"/>
              <a:t>apomixis</a:t>
            </a:r>
            <a:r>
              <a:rPr lang="en-IN" sz="3200" b="1" dirty="0" smtClean="0"/>
              <a:t>:</a:t>
            </a:r>
            <a:r>
              <a:rPr lang="en-IN" sz="3200" dirty="0" smtClean="0"/>
              <a:t> When embryos arise directly from haploid cells</a:t>
            </a:r>
            <a:r>
              <a:rPr lang="en-IN" sz="3200" dirty="0" smtClean="0"/>
              <a:t>.</a:t>
            </a:r>
          </a:p>
          <a:p>
            <a:pPr algn="just"/>
            <a:endParaRPr lang="en-US" sz="3200" dirty="0" smtClean="0"/>
          </a:p>
          <a:p>
            <a:pPr algn="just"/>
            <a:r>
              <a:rPr lang="en-IN" sz="3200" b="1" dirty="0" smtClean="0"/>
              <a:t>Recurrent </a:t>
            </a:r>
            <a:r>
              <a:rPr lang="en-IN" sz="3200" b="1" dirty="0" err="1" smtClean="0"/>
              <a:t>apomixis</a:t>
            </a:r>
            <a:r>
              <a:rPr lang="en-IN" sz="3200" dirty="0" smtClean="0"/>
              <a:t>: embryos arise from diploid cells and the progeny obtained from diploid embryos can be maintained indefinitely.</a:t>
            </a:r>
            <a:endParaRPr lang="en-US" sz="32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5724644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96900" algn="l"/>
              </a:tabLst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 simplified classification of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apomixis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is given below: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>
                <a:tab pos="596900" algn="l"/>
              </a:tabLst>
            </a:pP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Adventive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Embryony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 In this case, embryos develop directly from vegetative cells of the ovule, such as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nucellus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integument, and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chalaza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Development of embryo does not involve production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fo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embryo sac. 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Adventive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embryony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occurs in mango, citrus, etc.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>
                <a:tab pos="596900" algn="l"/>
              </a:tabLst>
            </a:pP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Apospory: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apospory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first diploid cell of ovule lying outside the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embryosac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develops into another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embryosac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without reduction.  The embryo then develops directly from the diploid egg cell without fertilization.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Apospory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occurs in some species of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Hieraceum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Malus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Crepis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Ranunculus, etc.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500042"/>
            <a:ext cx="9144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596900" algn="l"/>
              </a:tabLst>
            </a:pPr>
            <a:r>
              <a:rPr lang="en-US" sz="2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</a:t>
            </a:r>
            <a:r>
              <a:rPr lang="en-US" sz="2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</a:t>
            </a:r>
            <a:r>
              <a:rPr lang="en-US" sz="2800" b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Diplospory</a:t>
            </a:r>
            <a:r>
              <a:rPr lang="en-US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 Embryo sac is produced from the megaspore, which may be haploid or, more generally, diploid.  Generally the meiosis is so modified that the megaspore remains diploid.  </a:t>
            </a:r>
            <a:r>
              <a:rPr lang="en-US" sz="28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Diplospory</a:t>
            </a:r>
            <a:r>
              <a:rPr lang="en-US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leads to parthenogenesis or </a:t>
            </a:r>
            <a:r>
              <a:rPr lang="en-US" sz="28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apogamy</a:t>
            </a:r>
            <a:r>
              <a:rPr lang="en-US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596900" algn="l"/>
              </a:tabLst>
            </a:pPr>
            <a:r>
              <a:rPr lang="en-US" sz="2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1) Parthenogenesis:</a:t>
            </a:r>
            <a:r>
              <a:rPr lang="en-US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The embryo develops from embryo sac without pollination. It is of two types  </a:t>
            </a:r>
            <a:r>
              <a:rPr lang="en-US" sz="2800" b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Gonial</a:t>
            </a:r>
            <a:r>
              <a:rPr lang="en-US" sz="2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parthenogenesis</a:t>
            </a:r>
            <a:r>
              <a:rPr lang="en-US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– embryos develop from egg cell.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0" y="0"/>
            <a:ext cx="9144000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96900" algn="l"/>
              </a:tabLst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2)</a:t>
            </a:r>
            <a:r>
              <a:rPr kumimoji="0" lang="en-US" sz="2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Somatic parthenogenesis: –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embryos develop from any cell of the embryo sac other than the egg cell.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96900" algn="l"/>
              </a:tabLst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d)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Apogamy: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apogamy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synergids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or antipodal cells develop into an embryo.  Like parthenogenesis,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apogamy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may be haploid or diploid depending upon the haploid or diploid state of the embryo sac.  Diploid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apogamy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occurs in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Antennaria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Alchemilla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Allium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and many other plant species.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96900" algn="l"/>
              </a:tabLst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"/>
            <a:ext cx="9001156" cy="52168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Significance of </a:t>
            </a:r>
            <a:r>
              <a:rPr lang="en-US" sz="2800" b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Apomixis</a:t>
            </a:r>
            <a:r>
              <a:rPr lang="en-US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</a:p>
          <a:p>
            <a:pPr>
              <a:lnSpc>
                <a:spcPct val="150000"/>
              </a:lnSpc>
            </a:pPr>
            <a:endParaRPr lang="en-US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sz="24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Apomixis</a:t>
            </a:r>
            <a:r>
              <a:rPr lang="en-US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is a nuisance when the breeder desires to obtain sexual progeny, i.e., </a:t>
            </a:r>
            <a:r>
              <a:rPr lang="en-US" sz="24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selfs</a:t>
            </a:r>
            <a:r>
              <a:rPr lang="en-US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or hybrids.  </a:t>
            </a:r>
            <a:endParaRPr lang="en-US" sz="24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sz="24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Apomixis</a:t>
            </a:r>
            <a:r>
              <a:rPr lang="en-US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is of great help when the breeder desires to maintain varieties.  Thus for breeding of </a:t>
            </a:r>
            <a:r>
              <a:rPr lang="en-US" sz="24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apomictic</a:t>
            </a:r>
            <a:r>
              <a:rPr lang="en-US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species, the breeder has to avoid </a:t>
            </a:r>
            <a:r>
              <a:rPr lang="en-US" sz="24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apomictic</a:t>
            </a:r>
            <a:r>
              <a:rPr lang="en-US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progeny when he is making crosses to produce hybrids or producing inbred lines.  But once a desirable genotype has been selected, it can be multiplied and maintained through </a:t>
            </a:r>
            <a:r>
              <a:rPr lang="en-US" sz="24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apomictic</a:t>
            </a:r>
            <a:r>
              <a:rPr lang="en-US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progeny.  This would keep the genotype of a variety intact.  </a:t>
            </a:r>
            <a:endParaRPr lang="en-US" sz="24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Asexually </a:t>
            </a:r>
            <a:r>
              <a:rPr lang="en-US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reproducing crop species are highly heterozygous and show severe inbreeding depression.  Therefore, breeding methods in such species must avoid inbreeding.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482</Words>
  <Application>Microsoft Office PowerPoint</Application>
  <PresentationFormat>On-screen Show (4:3)</PresentationFormat>
  <Paragraphs>18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Apomixis</vt:lpstr>
      <vt:lpstr>Slide 2</vt:lpstr>
      <vt:lpstr>Slide 3</vt:lpstr>
      <vt:lpstr>Slide 4</vt:lpstr>
      <vt:lpstr>Slide 5</vt:lpstr>
      <vt:lpstr>Slide 6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Seed Coat Structure</dc:title>
  <dc:creator>Hp</dc:creator>
  <cp:lastModifiedBy>Hp</cp:lastModifiedBy>
  <cp:revision>6</cp:revision>
  <dcterms:created xsi:type="dcterms:W3CDTF">2020-12-03T06:00:29Z</dcterms:created>
  <dcterms:modified xsi:type="dcterms:W3CDTF">2021-02-23T09:41:56Z</dcterms:modified>
</cp:coreProperties>
</file>