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68EF9-A783-4886-93C7-CBF13A558C67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F76A-3B3D-4E64-93F9-7E1D80553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4289"/>
            <a:ext cx="7958166" cy="642943"/>
          </a:xfrm>
        </p:spPr>
        <p:txBody>
          <a:bodyPr>
            <a:normAutofit fontScale="90000"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Causes of embryo</a:t>
            </a:r>
            <a:r>
              <a:rPr lang="en-IN" b="1" dirty="0"/>
              <a:t> abortion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wide crosses (Inter specific and </a:t>
            </a:r>
            <a:r>
              <a:rPr lang="en-US" sz="3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integeneric</a:t>
            </a:r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crosses), the hybrids do not develop due to pre or post fertilization barriers. Pre-fertilization barriers include all factors which hinder effective fertilization such as: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Differences in flowering time of two parents.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Lack of stigma receptivity and pollen viability.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Inability of pollen to germinate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Failure of pollen tube to reach the ovule due to slow growth</a:t>
            </a:r>
          </a:p>
          <a:p>
            <a:pPr algn="just"/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Cross </a:t>
            </a:r>
            <a:r>
              <a:rPr lang="en-US" sz="3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incompatability</a:t>
            </a:r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due to any other reason</a:t>
            </a:r>
          </a:p>
          <a:p>
            <a:r>
              <a:rPr lang="en-US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5156" y="169160"/>
            <a:ext cx="8947403" cy="66050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235" y="221106"/>
            <a:ext cx="670340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Times New Roman"/>
                <a:cs typeface="Times New Roman"/>
              </a:rPr>
              <a:t>Application of Embryo</a:t>
            </a:r>
            <a:r>
              <a:rPr sz="4000" b="1" spc="4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Rescue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264361"/>
            <a:ext cx="9144000" cy="5365443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0665" marR="51435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Overcoming </a:t>
            </a:r>
            <a:r>
              <a:rPr sz="2800" b="1" spc="-5" dirty="0">
                <a:latin typeface="Times New Roman"/>
                <a:cs typeface="Times New Roman"/>
              </a:rPr>
              <a:t>dormancy- </a:t>
            </a:r>
            <a:r>
              <a:rPr sz="2800" spc="-5" dirty="0">
                <a:latin typeface="Times New Roman"/>
                <a:cs typeface="Times New Roman"/>
              </a:rPr>
              <a:t>in some </a:t>
            </a:r>
            <a:r>
              <a:rPr sz="2800" dirty="0">
                <a:latin typeface="Times New Roman"/>
                <a:cs typeface="Times New Roman"/>
              </a:rPr>
              <a:t>fruit </a:t>
            </a:r>
            <a:r>
              <a:rPr sz="2800" spc="-5" dirty="0">
                <a:latin typeface="Times New Roman"/>
                <a:cs typeface="Times New Roman"/>
              </a:rPr>
              <a:t>plants embryos </a:t>
            </a:r>
            <a:r>
              <a:rPr sz="2800" dirty="0">
                <a:latin typeface="Times New Roman"/>
                <a:cs typeface="Times New Roman"/>
              </a:rPr>
              <a:t>require </a:t>
            </a:r>
            <a:r>
              <a:rPr sz="2800" spc="-5" dirty="0">
                <a:latin typeface="Times New Roman"/>
                <a:cs typeface="Times New Roman"/>
              </a:rPr>
              <a:t>period of  after ripening before germination. for example </a:t>
            </a:r>
            <a:r>
              <a:rPr sz="2800" dirty="0">
                <a:latin typeface="Times New Roman"/>
                <a:cs typeface="Times New Roman"/>
              </a:rPr>
              <a:t>Prunus, </a:t>
            </a:r>
            <a:r>
              <a:rPr sz="2800" spc="-45" dirty="0">
                <a:latin typeface="Times New Roman"/>
                <a:cs typeface="Times New Roman"/>
              </a:rPr>
              <a:t>Taxus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0665" marR="379095" indent="-228600">
              <a:lnSpc>
                <a:spcPts val="3030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spc="-15" dirty="0">
                <a:latin typeface="Times New Roman"/>
                <a:cs typeface="Times New Roman"/>
              </a:rPr>
              <a:t>Breeding </a:t>
            </a:r>
            <a:r>
              <a:rPr sz="2800" b="1" spc="-5" dirty="0">
                <a:latin typeface="Times New Roman"/>
                <a:cs typeface="Times New Roman"/>
              </a:rPr>
              <a:t>cycle </a:t>
            </a:r>
            <a:r>
              <a:rPr sz="2800" b="1" dirty="0">
                <a:latin typeface="Times New Roman"/>
                <a:cs typeface="Times New Roman"/>
              </a:rPr>
              <a:t>shortening- </a:t>
            </a:r>
            <a:r>
              <a:rPr sz="2800" spc="-5" dirty="0">
                <a:latin typeface="Times New Roman"/>
                <a:cs typeface="Times New Roman"/>
              </a:rPr>
              <a:t>seeds witch takes </a:t>
            </a:r>
            <a:r>
              <a:rPr sz="2800" dirty="0">
                <a:latin typeface="Times New Roman"/>
                <a:cs typeface="Times New Roman"/>
              </a:rPr>
              <a:t>10-20 </a:t>
            </a:r>
            <a:r>
              <a:rPr sz="2800" spc="-5" dirty="0">
                <a:latin typeface="Times New Roman"/>
                <a:cs typeface="Times New Roman"/>
              </a:rPr>
              <a:t>days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maturation  places on in vitro culture to overcome maturation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time.</a:t>
            </a:r>
            <a:endParaRPr sz="28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9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endParaRPr lang="en-US" sz="2800" b="1" spc="-5" dirty="0" smtClean="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9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smtClean="0">
                <a:latin typeface="Times New Roman"/>
                <a:cs typeface="Times New Roman"/>
              </a:rPr>
              <a:t>Inter </a:t>
            </a:r>
            <a:r>
              <a:rPr sz="2800" b="1" spc="-5" dirty="0">
                <a:latin typeface="Times New Roman"/>
                <a:cs typeface="Times New Roman"/>
              </a:rPr>
              <a:t>specific hybrids </a:t>
            </a:r>
            <a:r>
              <a:rPr sz="2800" b="1" spc="-10" dirty="0">
                <a:latin typeface="Times New Roman"/>
                <a:cs typeface="Times New Roman"/>
              </a:rPr>
              <a:t>recovery- </a:t>
            </a:r>
            <a:r>
              <a:rPr sz="2800" spc="-5" dirty="0">
                <a:latin typeface="Times New Roman"/>
                <a:cs typeface="Times New Roman"/>
              </a:rPr>
              <a:t>some time distant crossed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fail cause  of </a:t>
            </a:r>
            <a:r>
              <a:rPr sz="2800" dirty="0">
                <a:latin typeface="Times New Roman"/>
                <a:cs typeface="Times New Roman"/>
              </a:rPr>
              <a:t>inability pollen </a:t>
            </a:r>
            <a:r>
              <a:rPr sz="2800" spc="-5" dirty="0">
                <a:latin typeface="Times New Roman"/>
                <a:cs typeface="Times New Roman"/>
              </a:rPr>
              <a:t>to germinate, </a:t>
            </a:r>
            <a:r>
              <a:rPr sz="2800" dirty="0">
                <a:latin typeface="Times New Roman"/>
                <a:cs typeface="Times New Roman"/>
              </a:rPr>
              <a:t>failure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pollen tube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spc="-40" dirty="0">
                <a:latin typeface="Times New Roman"/>
                <a:cs typeface="Times New Roman"/>
              </a:rPr>
              <a:t>grow, </a:t>
            </a:r>
            <a:r>
              <a:rPr sz="2800" spc="-5" dirty="0">
                <a:latin typeface="Times New Roman"/>
                <a:cs typeface="Times New Roman"/>
              </a:rPr>
              <a:t>degeneration  of endo-sperm, all causes fail to embryo germination so this problem over  </a:t>
            </a:r>
            <a:r>
              <a:rPr sz="2800" spc="-10" dirty="0">
                <a:latin typeface="Times New Roman"/>
                <a:cs typeface="Times New Roman"/>
              </a:rPr>
              <a:t>come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embryo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rescue.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Post-fertilization barriers hinder (or) retard the development of zygote after fertilization which is due to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Degeneration of endosperm leading to starvation and abortion of hybrid embryo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Embryo, endosperm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incompatability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where the endosperm produces toxic substances that kill embryo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Malfunctioning of endosperm due to abnormal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behaviour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antipodal cells,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nucellues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integuments around the embryo.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problem of post fertilization barriers can be resolved by excising and culturing of young hybrid embryos (embryo culture/Embryo rescue) while some of the pre-fertilization barriers may be overcome by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invitro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pollination and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vitro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fertilization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498474"/>
            <a:ext cx="9143999" cy="54555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59690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 smtClean="0"/>
              <a:t>Embryo </a:t>
            </a:r>
            <a:r>
              <a:rPr lang="en-US" sz="2800" dirty="0" smtClean="0"/>
              <a:t>Rescue: “</a:t>
            </a:r>
            <a:r>
              <a:rPr sz="2800" spc="-5" smtClean="0">
                <a:latin typeface="Times New Roman"/>
                <a:cs typeface="Times New Roman"/>
              </a:rPr>
              <a:t>Embryo </a:t>
            </a:r>
            <a:r>
              <a:rPr sz="2800" spc="-5" dirty="0">
                <a:latin typeface="Times New Roman"/>
                <a:cs typeface="Times New Roman"/>
              </a:rPr>
              <a:t>rescue” refers to a number of </a:t>
            </a:r>
            <a:r>
              <a:rPr sz="2800" i="1" spc="-5" dirty="0">
                <a:latin typeface="Times New Roman"/>
                <a:cs typeface="Times New Roman"/>
              </a:rPr>
              <a:t>in </a:t>
            </a:r>
            <a:r>
              <a:rPr sz="2800" i="1" spc="-25" dirty="0">
                <a:latin typeface="Times New Roman"/>
                <a:cs typeface="Times New Roman"/>
              </a:rPr>
              <a:t>vitro </a:t>
            </a:r>
            <a:r>
              <a:rPr sz="2800" spc="-5" dirty="0">
                <a:latin typeface="Times New Roman"/>
                <a:cs typeface="Times New Roman"/>
              </a:rPr>
              <a:t>techniques whose </a:t>
            </a:r>
            <a:r>
              <a:rPr sz="2800" dirty="0">
                <a:latin typeface="Times New Roman"/>
                <a:cs typeface="Times New Roman"/>
              </a:rPr>
              <a:t>purpose </a:t>
            </a:r>
            <a:r>
              <a:rPr sz="2800" spc="-5" dirty="0">
                <a:latin typeface="Times New Roman"/>
                <a:cs typeface="Times New Roman"/>
              </a:rPr>
              <a:t>is  to promote the development of </a:t>
            </a:r>
            <a:r>
              <a:rPr sz="2800" spc="-10" dirty="0">
                <a:latin typeface="Times New Roman"/>
                <a:cs typeface="Times New Roman"/>
              </a:rPr>
              <a:t>an immature </a:t>
            </a:r>
            <a:r>
              <a:rPr sz="2800" spc="-5" dirty="0">
                <a:latin typeface="Times New Roman"/>
                <a:cs typeface="Times New Roman"/>
              </a:rPr>
              <a:t>or weak embryo into a </a:t>
            </a:r>
            <a:r>
              <a:rPr sz="2800" dirty="0">
                <a:latin typeface="Times New Roman"/>
                <a:cs typeface="Times New Roman"/>
              </a:rPr>
              <a:t>viable  </a:t>
            </a:r>
            <a:r>
              <a:rPr sz="2800" spc="-5" dirty="0">
                <a:latin typeface="Times New Roman"/>
                <a:cs typeface="Times New Roman"/>
              </a:rPr>
              <a:t>plant.</a:t>
            </a:r>
            <a:endParaRPr sz="2800">
              <a:latin typeface="Times New Roman"/>
              <a:cs typeface="Times New Roman"/>
            </a:endParaRPr>
          </a:p>
          <a:p>
            <a:pPr marL="241300" marR="340360" indent="-228600">
              <a:lnSpc>
                <a:spcPct val="9000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Embryo rescue </a:t>
            </a:r>
            <a:r>
              <a:rPr sz="280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been widely used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producing plants from  hybridizations in which failure of endosperm to properly develop causes  embryo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abortion.</a:t>
            </a:r>
            <a:endParaRPr sz="2800">
              <a:latin typeface="Times New Roman"/>
              <a:cs typeface="Times New Roman"/>
            </a:endParaRPr>
          </a:p>
          <a:p>
            <a:pPr marL="241300" marR="224790" indent="-228600">
              <a:lnSpc>
                <a:spcPts val="302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spc="-10" dirty="0">
                <a:latin typeface="Times New Roman"/>
                <a:cs typeface="Times New Roman"/>
              </a:rPr>
              <a:t>embryo </a:t>
            </a:r>
            <a:r>
              <a:rPr sz="2800" spc="-5" dirty="0">
                <a:latin typeface="Times New Roman"/>
                <a:cs typeface="Times New Roman"/>
              </a:rPr>
              <a:t>rescue procedures, the artificial nutrient medium serves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a  </a:t>
            </a:r>
            <a:r>
              <a:rPr sz="2800" dirty="0">
                <a:latin typeface="Times New Roman"/>
                <a:cs typeface="Times New Roman"/>
              </a:rPr>
              <a:t>substitute for the </a:t>
            </a:r>
            <a:r>
              <a:rPr sz="2800" spc="-5" dirty="0">
                <a:latin typeface="Times New Roman"/>
                <a:cs typeface="Times New Roman"/>
              </a:rPr>
              <a:t>endosperm, thereby allowing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embryo to continue its  development.</a:t>
            </a:r>
            <a:endParaRPr sz="2800">
              <a:latin typeface="Times New Roman"/>
              <a:cs typeface="Times New Roman"/>
            </a:endParaRPr>
          </a:p>
          <a:p>
            <a:pPr marL="241300" marR="175895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Embryo rescue techniques also have been utilized to obtain progeny from  intraspecific hybridizations that do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normally </a:t>
            </a:r>
            <a:r>
              <a:rPr sz="2800" dirty="0">
                <a:latin typeface="Times New Roman"/>
                <a:cs typeface="Times New Roman"/>
              </a:rPr>
              <a:t>produce </a:t>
            </a:r>
            <a:r>
              <a:rPr sz="2800" spc="-5" dirty="0">
                <a:latin typeface="Times New Roman"/>
                <a:cs typeface="Times New Roman"/>
              </a:rPr>
              <a:t>viable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535" y="342977"/>
            <a:ext cx="8280559" cy="7570148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latin typeface="Times New Roman"/>
                <a:cs typeface="Times New Roman"/>
              </a:rPr>
              <a:t>autotrophic </a:t>
            </a:r>
            <a:r>
              <a:rPr sz="2800" b="1" dirty="0">
                <a:latin typeface="Times New Roman"/>
                <a:cs typeface="Times New Roman"/>
              </a:rPr>
              <a:t>phase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which </a:t>
            </a:r>
            <a:r>
              <a:rPr sz="2800" dirty="0">
                <a:latin typeface="Times New Roman"/>
                <a:cs typeface="Times New Roman"/>
              </a:rPr>
              <a:t>usually begins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late </a:t>
            </a:r>
            <a:r>
              <a:rPr sz="2800" dirty="0">
                <a:latin typeface="Times New Roman"/>
                <a:cs typeface="Times New Roman"/>
              </a:rPr>
              <a:t>heart-shaped  </a:t>
            </a:r>
            <a:r>
              <a:rPr sz="2800" spc="-5" dirty="0">
                <a:latin typeface="Times New Roman"/>
                <a:cs typeface="Times New Roman"/>
              </a:rPr>
              <a:t>embryo stage. At this </a:t>
            </a:r>
            <a:r>
              <a:rPr sz="2800" spc="-10" dirty="0">
                <a:latin typeface="Times New Roman"/>
                <a:cs typeface="Times New Roman"/>
              </a:rPr>
              <a:t>time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embryo is capable of </a:t>
            </a:r>
            <a:r>
              <a:rPr sz="2800" dirty="0">
                <a:latin typeface="Times New Roman"/>
                <a:cs typeface="Times New Roman"/>
              </a:rPr>
              <a:t>synthesizing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substances  required for its growth </a:t>
            </a:r>
            <a:r>
              <a:rPr sz="2800" dirty="0">
                <a:latin typeface="Times New Roman"/>
                <a:cs typeface="Times New Roman"/>
              </a:rPr>
              <a:t>from </a:t>
            </a:r>
            <a:r>
              <a:rPr sz="2800" spc="-5" dirty="0">
                <a:latin typeface="Times New Roman"/>
                <a:cs typeface="Times New Roman"/>
              </a:rPr>
              <a:t>salts 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sugar.</a:t>
            </a:r>
            <a:endParaRPr sz="2800">
              <a:latin typeface="Times New Roman"/>
              <a:cs typeface="Times New Roman"/>
            </a:endParaRPr>
          </a:p>
          <a:p>
            <a:pPr marL="241300" marR="1878964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Germination will usually occur </a:t>
            </a:r>
            <a:r>
              <a:rPr sz="2800" dirty="0">
                <a:latin typeface="Times New Roman"/>
                <a:cs typeface="Times New Roman"/>
              </a:rPr>
              <a:t>on </a:t>
            </a:r>
            <a:r>
              <a:rPr sz="2800" spc="-5" dirty="0">
                <a:latin typeface="Times New Roman"/>
                <a:cs typeface="Times New Roman"/>
              </a:rPr>
              <a:t>a simple inorganic </a:t>
            </a:r>
            <a:r>
              <a:rPr sz="2800" spc="-10" dirty="0">
                <a:latin typeface="Times New Roman"/>
                <a:cs typeface="Times New Roman"/>
              </a:rPr>
              <a:t>medium,  </a:t>
            </a:r>
            <a:r>
              <a:rPr sz="2800" spc="-5" dirty="0">
                <a:latin typeface="Times New Roman"/>
                <a:cs typeface="Times New Roman"/>
              </a:rPr>
              <a:t>supplemented with 58 to 88 mM(2–3%)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sucrose.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300">
              <a:latin typeface="Times New Roman"/>
              <a:cs typeface="Times New Roman"/>
            </a:endParaRPr>
          </a:p>
          <a:p>
            <a:pPr marL="241300" marR="260985" indent="-228600">
              <a:lnSpc>
                <a:spcPct val="9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general, low concentrations of auxins have promoted normal growth,  gibberellic acid has caused embryo </a:t>
            </a:r>
            <a:r>
              <a:rPr sz="2800" spc="-10" dirty="0">
                <a:latin typeface="Times New Roman"/>
                <a:cs typeface="Times New Roman"/>
              </a:rPr>
              <a:t>enlargement,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cytokinins </a:t>
            </a:r>
            <a:r>
              <a:rPr sz="2800" spc="-5" dirty="0">
                <a:latin typeface="Times New Roman"/>
                <a:cs typeface="Times New Roman"/>
              </a:rPr>
              <a:t>have  </a:t>
            </a:r>
            <a:r>
              <a:rPr sz="2800" dirty="0">
                <a:latin typeface="Times New Roman"/>
                <a:cs typeface="Times New Roman"/>
              </a:rPr>
              <a:t>inhibited </a:t>
            </a:r>
            <a:r>
              <a:rPr sz="2800" spc="-5" dirty="0">
                <a:latin typeface="Times New Roman"/>
                <a:cs typeface="Times New Roman"/>
              </a:rPr>
              <a:t>growth. </a:t>
            </a:r>
            <a:r>
              <a:rPr sz="2800" dirty="0">
                <a:latin typeface="Times New Roman"/>
                <a:cs typeface="Times New Roman"/>
              </a:rPr>
              <a:t>In addition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supplying </a:t>
            </a:r>
            <a:r>
              <a:rPr sz="2800" spc="-5" dirty="0">
                <a:latin typeface="Times New Roman"/>
                <a:cs typeface="Times New Roman"/>
              </a:rPr>
              <a:t>vitamins and amino acids to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10" dirty="0">
                <a:latin typeface="Times New Roman"/>
                <a:cs typeface="Times New Roman"/>
              </a:rPr>
              <a:t>medium, </a:t>
            </a:r>
            <a:r>
              <a:rPr sz="2800" spc="-5" dirty="0">
                <a:latin typeface="Times New Roman"/>
                <a:cs typeface="Times New Roman"/>
              </a:rPr>
              <a:t>natural extracts often also </a:t>
            </a:r>
            <a:r>
              <a:rPr sz="2800" dirty="0">
                <a:latin typeface="Times New Roman"/>
                <a:cs typeface="Times New Roman"/>
              </a:rPr>
              <a:t>supply </a:t>
            </a:r>
            <a:r>
              <a:rPr sz="2800" spc="-5" dirty="0">
                <a:latin typeface="Times New Roman"/>
                <a:cs typeface="Times New Roman"/>
              </a:rPr>
              <a:t>growth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regulators.</a:t>
            </a:r>
            <a:endParaRPr sz="2800">
              <a:latin typeface="Times New Roman"/>
              <a:cs typeface="Times New Roman"/>
            </a:endParaRPr>
          </a:p>
          <a:p>
            <a:pPr marL="241300" marR="87630" indent="-228600">
              <a:lnSpc>
                <a:spcPct val="9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Media requirements </a:t>
            </a:r>
            <a:r>
              <a:rPr sz="2800" spc="-10" dirty="0">
                <a:latin typeface="Times New Roman"/>
                <a:cs typeface="Times New Roman"/>
              </a:rPr>
              <a:t>differ </a:t>
            </a:r>
            <a:r>
              <a:rPr sz="2800" spc="-5" dirty="0">
                <a:latin typeface="Times New Roman"/>
                <a:cs typeface="Times New Roman"/>
              </a:rPr>
              <a:t>depending on stage of </a:t>
            </a:r>
            <a:r>
              <a:rPr sz="2800" spc="-10" dirty="0">
                <a:latin typeface="Times New Roman"/>
                <a:cs typeface="Times New Roman"/>
              </a:rPr>
              <a:t>embryo </a:t>
            </a:r>
            <a:r>
              <a:rPr sz="2800" spc="-5" dirty="0">
                <a:latin typeface="Times New Roman"/>
                <a:cs typeface="Times New Roman"/>
              </a:rPr>
              <a:t>development. For  cultures </a:t>
            </a:r>
            <a:r>
              <a:rPr sz="2800" dirty="0">
                <a:latin typeface="Times New Roman"/>
                <a:cs typeface="Times New Roman"/>
              </a:rPr>
              <a:t>initiated using </a:t>
            </a:r>
            <a:r>
              <a:rPr sz="2800" spc="-5" dirty="0">
                <a:latin typeface="Times New Roman"/>
                <a:cs typeface="Times New Roman"/>
              </a:rPr>
              <a:t>very </a:t>
            </a:r>
            <a:r>
              <a:rPr sz="2800" dirty="0">
                <a:latin typeface="Times New Roman"/>
                <a:cs typeface="Times New Roman"/>
              </a:rPr>
              <a:t>young </a:t>
            </a:r>
            <a:r>
              <a:rPr sz="2800" spc="-5" dirty="0">
                <a:latin typeface="Times New Roman"/>
                <a:cs typeface="Times New Roman"/>
              </a:rPr>
              <a:t>embryos, more </a:t>
            </a:r>
            <a:r>
              <a:rPr sz="2800" dirty="0">
                <a:latin typeface="Times New Roman"/>
                <a:cs typeface="Times New Roman"/>
              </a:rPr>
              <a:t>than one </a:t>
            </a:r>
            <a:r>
              <a:rPr sz="2800" spc="-5" dirty="0">
                <a:latin typeface="Times New Roman"/>
                <a:cs typeface="Times New Roman"/>
              </a:rPr>
              <a:t>media  formulation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needed.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9375" y="0"/>
            <a:ext cx="5625465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75" dirty="0"/>
              <a:t>Factors </a:t>
            </a:r>
            <a:r>
              <a:rPr sz="4400" spc="-254" dirty="0"/>
              <a:t>involved </a:t>
            </a:r>
            <a:r>
              <a:rPr sz="4400" spc="-210" dirty="0"/>
              <a:t>in </a:t>
            </a:r>
            <a:r>
              <a:rPr sz="4400" spc="-215" dirty="0"/>
              <a:t>embryo</a:t>
            </a:r>
            <a:r>
              <a:rPr sz="4400" spc="-985" dirty="0"/>
              <a:t> </a:t>
            </a:r>
            <a:r>
              <a:rPr sz="4400" spc="-229" dirty="0"/>
              <a:t>rescue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54635" y="771670"/>
            <a:ext cx="8294370" cy="7791107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272415">
              <a:lnSpc>
                <a:spcPct val="100000"/>
              </a:lnSpc>
              <a:spcBef>
                <a:spcPts val="1250"/>
              </a:spcBef>
            </a:pPr>
            <a:r>
              <a:rPr sz="3200" b="1" dirty="0">
                <a:latin typeface="Times New Roman"/>
                <a:cs typeface="Times New Roman"/>
              </a:rPr>
              <a:t>Media</a:t>
            </a:r>
            <a:endParaRPr sz="3200">
              <a:latin typeface="Times New Roman"/>
              <a:cs typeface="Times New Roman"/>
            </a:endParaRPr>
          </a:p>
          <a:p>
            <a:pPr marL="241300" marR="249554" indent="-228600">
              <a:lnSpc>
                <a:spcPct val="90000"/>
              </a:lnSpc>
              <a:spcBef>
                <a:spcPts val="13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Murashige and </a:t>
            </a:r>
            <a:r>
              <a:rPr sz="2800" dirty="0">
                <a:latin typeface="Times New Roman"/>
                <a:cs typeface="Times New Roman"/>
              </a:rPr>
              <a:t>Skoog </a:t>
            </a:r>
            <a:r>
              <a:rPr sz="2800" spc="-5" dirty="0">
                <a:latin typeface="Times New Roman"/>
                <a:cs typeface="Times New Roman"/>
              </a:rPr>
              <a:t>(MS) </a:t>
            </a:r>
            <a:r>
              <a:rPr sz="2800" dirty="0">
                <a:latin typeface="Times New Roman"/>
                <a:cs typeface="Times New Roman"/>
              </a:rPr>
              <a:t>(Murashige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Skoog, </a:t>
            </a:r>
            <a:r>
              <a:rPr sz="2800" spc="-5" dirty="0">
                <a:latin typeface="Times New Roman"/>
                <a:cs typeface="Times New Roman"/>
              </a:rPr>
              <a:t>1962) and </a:t>
            </a:r>
            <a:r>
              <a:rPr sz="2800" spc="-30" dirty="0">
                <a:latin typeface="Times New Roman"/>
                <a:cs typeface="Times New Roman"/>
              </a:rPr>
              <a:t>Gamborg’s  </a:t>
            </a:r>
            <a:r>
              <a:rPr sz="2800" spc="-5" dirty="0">
                <a:latin typeface="Times New Roman"/>
                <a:cs typeface="Times New Roman"/>
              </a:rPr>
              <a:t>B-5 media are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most </a:t>
            </a:r>
            <a:r>
              <a:rPr sz="2800" spc="-10" dirty="0">
                <a:latin typeface="Times New Roman"/>
                <a:cs typeface="Times New Roman"/>
              </a:rPr>
              <a:t>commonly </a:t>
            </a:r>
            <a:r>
              <a:rPr sz="2800" spc="-5" dirty="0">
                <a:latin typeface="Times New Roman"/>
                <a:cs typeface="Times New Roman"/>
              </a:rPr>
              <a:t>used basal media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embryo rescue  </a:t>
            </a:r>
            <a:r>
              <a:rPr sz="2800" dirty="0">
                <a:latin typeface="Times New Roman"/>
                <a:cs typeface="Times New Roman"/>
              </a:rPr>
              <a:t>studies.</a:t>
            </a:r>
            <a:endParaRPr sz="2800">
              <a:latin typeface="Times New Roman"/>
              <a:cs typeface="Times New Roman"/>
            </a:endParaRPr>
          </a:p>
          <a:p>
            <a:pPr marL="241300" marR="99060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5" dirty="0">
                <a:latin typeface="Times New Roman"/>
                <a:cs typeface="Times New Roman"/>
              </a:rPr>
              <a:t>Types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concentrations of </a:t>
            </a:r>
            <a:r>
              <a:rPr sz="2800" spc="-10" dirty="0">
                <a:latin typeface="Times New Roman"/>
                <a:cs typeface="Times New Roman"/>
              </a:rPr>
              <a:t>media </a:t>
            </a:r>
            <a:r>
              <a:rPr sz="2800" spc="-5" dirty="0">
                <a:latin typeface="Times New Roman"/>
                <a:cs typeface="Times New Roman"/>
              </a:rPr>
              <a:t>supplements required depend greatly on  the stage of development of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embryo.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Embryos initiated at </a:t>
            </a:r>
            <a:r>
              <a:rPr sz="2800" b="1" spc="-15" dirty="0">
                <a:latin typeface="Times New Roman"/>
                <a:cs typeface="Times New Roman"/>
              </a:rPr>
              <a:t>heterotropic </a:t>
            </a:r>
            <a:r>
              <a:rPr sz="2800" b="1" spc="-5" dirty="0">
                <a:latin typeface="Times New Roman"/>
                <a:cs typeface="Times New Roman"/>
              </a:rPr>
              <a:t>phase </a:t>
            </a:r>
            <a:r>
              <a:rPr sz="2800" spc="-5" dirty="0">
                <a:latin typeface="Times New Roman"/>
                <a:cs typeface="Times New Roman"/>
              </a:rPr>
              <a:t>stage(proembryo) require a  complex </a:t>
            </a:r>
            <a:r>
              <a:rPr sz="2800" spc="-10" dirty="0">
                <a:latin typeface="Times New Roman"/>
                <a:cs typeface="Times New Roman"/>
              </a:rPr>
              <a:t>medium. Amino </a:t>
            </a:r>
            <a:r>
              <a:rPr sz="2800" spc="-5" dirty="0">
                <a:latin typeface="Times New Roman"/>
                <a:cs typeface="Times New Roman"/>
              </a:rPr>
              <a:t>acids, particularly glutamine and </a:t>
            </a:r>
            <a:r>
              <a:rPr sz="2800" spc="-10" dirty="0">
                <a:latin typeface="Times New Roman"/>
                <a:cs typeface="Times New Roman"/>
              </a:rPr>
              <a:t>aspargine, are  </a:t>
            </a:r>
            <a:r>
              <a:rPr sz="2800" spc="-5" dirty="0">
                <a:latin typeface="Times New Roman"/>
                <a:cs typeface="Times New Roman"/>
              </a:rPr>
              <a:t>often added to the </a:t>
            </a:r>
            <a:r>
              <a:rPr sz="2800" spc="-10" dirty="0">
                <a:latin typeface="Times New Roman"/>
                <a:cs typeface="Times New Roman"/>
              </a:rPr>
              <a:t>medium. </a:t>
            </a:r>
            <a:r>
              <a:rPr sz="2800" spc="-50" dirty="0">
                <a:latin typeface="Times New Roman"/>
                <a:cs typeface="Times New Roman"/>
              </a:rPr>
              <a:t>Various </a:t>
            </a:r>
            <a:r>
              <a:rPr sz="2800" spc="-5" dirty="0">
                <a:latin typeface="Times New Roman"/>
                <a:cs typeface="Times New Roman"/>
              </a:rPr>
              <a:t>vitamins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also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included. Natural  extracts, such as coconut </a:t>
            </a:r>
            <a:r>
              <a:rPr sz="2800" spc="-10" dirty="0">
                <a:latin typeface="Times New Roman"/>
                <a:cs typeface="Times New Roman"/>
              </a:rPr>
              <a:t>milk and </a:t>
            </a:r>
            <a:r>
              <a:rPr sz="2800" spc="-5" dirty="0">
                <a:latin typeface="Times New Roman"/>
                <a:cs typeface="Times New Roman"/>
              </a:rPr>
              <a:t>casein </a:t>
            </a:r>
            <a:r>
              <a:rPr sz="2800" dirty="0">
                <a:latin typeface="Times New Roman"/>
                <a:cs typeface="Times New Roman"/>
              </a:rPr>
              <a:t>hydrolysate, </a:t>
            </a:r>
            <a:r>
              <a:rPr sz="2800" spc="-5" dirty="0">
                <a:latin typeface="Times New Roman"/>
                <a:cs typeface="Times New Roman"/>
              </a:rPr>
              <a:t>have </a:t>
            </a:r>
            <a:r>
              <a:rPr sz="2800" spc="-10" dirty="0">
                <a:latin typeface="Times New Roman"/>
                <a:cs typeface="Times New Roman"/>
              </a:rPr>
              <a:t>sometimes </a:t>
            </a:r>
            <a:r>
              <a:rPr sz="2800" spc="-5" dirty="0">
                <a:latin typeface="Times New Roman"/>
                <a:cs typeface="Times New Roman"/>
              </a:rPr>
              <a:t>been  used instead of specific </a:t>
            </a:r>
            <a:r>
              <a:rPr sz="2800" spc="-10" dirty="0">
                <a:latin typeface="Times New Roman"/>
                <a:cs typeface="Times New Roman"/>
              </a:rPr>
              <a:t>amino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acids.</a:t>
            </a:r>
            <a:endParaRPr sz="2800">
              <a:latin typeface="Times New Roman"/>
              <a:cs typeface="Times New Roman"/>
            </a:endParaRPr>
          </a:p>
          <a:p>
            <a:pPr marL="241300" marR="2106930" indent="-228600">
              <a:lnSpc>
                <a:spcPts val="3020"/>
              </a:lnSpc>
              <a:spcBef>
                <a:spcPts val="1040"/>
              </a:spcBef>
              <a:buFont typeface="Arial"/>
              <a:buChar char="•"/>
              <a:tabLst>
                <a:tab pos="329565" algn="l"/>
                <a:tab pos="330200" algn="l"/>
              </a:tabLst>
            </a:pPr>
            <a:r>
              <a:rPr dirty="0"/>
              <a:t>	</a:t>
            </a:r>
            <a:r>
              <a:rPr sz="2800" spc="-5" dirty="0">
                <a:latin typeface="Times New Roman"/>
                <a:cs typeface="Times New Roman"/>
              </a:rPr>
              <a:t>Sucrose often serves both as a carbon source and osmoticum  [232 to 352 </a:t>
            </a:r>
            <a:r>
              <a:rPr sz="2800" spc="-15" dirty="0">
                <a:latin typeface="Times New Roman"/>
                <a:cs typeface="Times New Roman"/>
              </a:rPr>
              <a:t>m</a:t>
            </a:r>
            <a:r>
              <a:rPr sz="2800" i="1" spc="-15" dirty="0">
                <a:latin typeface="Times New Roman"/>
                <a:cs typeface="Times New Roman"/>
              </a:rPr>
              <a:t>M </a:t>
            </a:r>
            <a:r>
              <a:rPr sz="2800" dirty="0">
                <a:latin typeface="Times New Roman"/>
                <a:cs typeface="Times New Roman"/>
              </a:rPr>
              <a:t>(8–12%)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].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455" y="186309"/>
            <a:ext cx="3314224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0" dirty="0">
                <a:latin typeface="Times New Roman"/>
                <a:cs typeface="Times New Roman"/>
              </a:rPr>
              <a:t>Temperature </a:t>
            </a:r>
            <a:r>
              <a:rPr sz="3600" b="1" dirty="0">
                <a:latin typeface="Times New Roman"/>
                <a:cs typeface="Times New Roman"/>
              </a:rPr>
              <a:t>and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light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455" y="830402"/>
            <a:ext cx="8426768" cy="7601952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6350" indent="-228600" algn="just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growth </a:t>
            </a:r>
            <a:r>
              <a:rPr sz="2800" spc="-5" dirty="0">
                <a:latin typeface="Times New Roman"/>
                <a:cs typeface="Times New Roman"/>
              </a:rPr>
              <a:t>requirements of embryos </a:t>
            </a:r>
            <a:r>
              <a:rPr sz="2800" dirty="0">
                <a:latin typeface="Times New Roman"/>
                <a:cs typeface="Times New Roman"/>
              </a:rPr>
              <a:t>often </a:t>
            </a:r>
            <a:r>
              <a:rPr sz="2800" spc="-5" dirty="0">
                <a:latin typeface="Times New Roman"/>
                <a:cs typeface="Times New Roman"/>
              </a:rPr>
              <a:t>mimic </a:t>
            </a:r>
            <a:r>
              <a:rPr sz="2800" dirty="0">
                <a:latin typeface="Times New Roman"/>
                <a:cs typeface="Times New Roman"/>
              </a:rPr>
              <a:t>those </a:t>
            </a:r>
            <a:r>
              <a:rPr sz="2800" spc="-1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their parents,  with embryos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cool-season crops requiring lower temperatures than those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warm-season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crops.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9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Cultures are usually initially cultured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dark to prevent precocious  germination, but are moved to a lighted environment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allow chlorophyll  development after 1 to 2 </a:t>
            </a:r>
            <a:r>
              <a:rPr sz="2800" spc="-10" dirty="0">
                <a:latin typeface="Times New Roman"/>
                <a:cs typeface="Times New Roman"/>
              </a:rPr>
              <a:t>weeks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dark.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b="1" spc="-15" dirty="0">
                <a:latin typeface="Times New Roman"/>
                <a:cs typeface="Times New Roman"/>
              </a:rPr>
              <a:t>Time </a:t>
            </a:r>
            <a:r>
              <a:rPr sz="3600" b="1" dirty="0">
                <a:latin typeface="Times New Roman"/>
                <a:cs typeface="Times New Roman"/>
              </a:rPr>
              <a:t>of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culture</a:t>
            </a:r>
            <a:endParaRPr sz="3600">
              <a:latin typeface="Times New Roman"/>
              <a:cs typeface="Times New Roman"/>
            </a:endParaRPr>
          </a:p>
          <a:p>
            <a:pPr marL="241300" marR="6350" indent="-228600" algn="just">
              <a:lnSpc>
                <a:spcPct val="90000"/>
              </a:lnSpc>
              <a:spcBef>
                <a:spcPts val="14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rlito"/>
                <a:cs typeface="Carlito"/>
              </a:rPr>
              <a:t>Cultures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often initiated at various </a:t>
            </a:r>
            <a:r>
              <a:rPr sz="2800" spc="-15" dirty="0">
                <a:latin typeface="Carlito"/>
                <a:cs typeface="Carlito"/>
              </a:rPr>
              <a:t>intervals following </a:t>
            </a:r>
            <a:r>
              <a:rPr sz="2800" spc="-10" dirty="0">
                <a:latin typeface="Carlito"/>
                <a:cs typeface="Carlito"/>
              </a:rPr>
              <a:t>pollination </a:t>
            </a:r>
            <a:r>
              <a:rPr sz="2800" spc="-30" dirty="0">
                <a:latin typeface="Carlito"/>
                <a:cs typeface="Carlito"/>
              </a:rPr>
              <a:t>to  </a:t>
            </a:r>
            <a:r>
              <a:rPr sz="2800" spc="-20" dirty="0">
                <a:latin typeface="Carlito"/>
                <a:cs typeface="Carlito"/>
              </a:rPr>
              <a:t>maximize </a:t>
            </a:r>
            <a:r>
              <a:rPr sz="2800" spc="-5" dirty="0">
                <a:latin typeface="Carlito"/>
                <a:cs typeface="Carlito"/>
              </a:rPr>
              <a:t>chances of </a:t>
            </a:r>
            <a:r>
              <a:rPr sz="2800" spc="-15" dirty="0">
                <a:latin typeface="Carlito"/>
                <a:cs typeface="Carlito"/>
              </a:rPr>
              <a:t>recovering </a:t>
            </a:r>
            <a:r>
              <a:rPr sz="2800" spc="-5" dirty="0">
                <a:latin typeface="Carlito"/>
                <a:cs typeface="Carlito"/>
              </a:rPr>
              <a:t>viable </a:t>
            </a:r>
            <a:r>
              <a:rPr sz="2800" spc="-10" dirty="0">
                <a:latin typeface="Carlito"/>
                <a:cs typeface="Carlito"/>
              </a:rPr>
              <a:t>plants. Since </a:t>
            </a:r>
            <a:r>
              <a:rPr sz="2800" spc="-5" dirty="0">
                <a:latin typeface="Carlito"/>
                <a:cs typeface="Carlito"/>
              </a:rPr>
              <a:t>an </a:t>
            </a:r>
            <a:r>
              <a:rPr sz="2800" spc="-15" dirty="0">
                <a:latin typeface="Carlito"/>
                <a:cs typeface="Carlito"/>
              </a:rPr>
              <a:t>interaction </a:t>
            </a:r>
            <a:r>
              <a:rPr sz="2800" spc="-10" dirty="0">
                <a:latin typeface="Carlito"/>
                <a:cs typeface="Carlito"/>
              </a:rPr>
              <a:t>between  </a:t>
            </a:r>
            <a:r>
              <a:rPr sz="2800" spc="-5" dirty="0">
                <a:latin typeface="Carlito"/>
                <a:cs typeface="Carlito"/>
              </a:rPr>
              <a:t>media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5" dirty="0">
                <a:latin typeface="Carlito"/>
                <a:cs typeface="Carlito"/>
              </a:rPr>
              <a:t>time of </a:t>
            </a:r>
            <a:r>
              <a:rPr sz="2800" spc="-10" dirty="0">
                <a:latin typeface="Carlito"/>
                <a:cs typeface="Carlito"/>
              </a:rPr>
              <a:t>culture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15" dirty="0">
                <a:latin typeface="Carlito"/>
                <a:cs typeface="Carlito"/>
              </a:rPr>
              <a:t>expected, </a:t>
            </a:r>
            <a:r>
              <a:rPr sz="2800" spc="-10" dirty="0">
                <a:latin typeface="Carlito"/>
                <a:cs typeface="Carlito"/>
              </a:rPr>
              <a:t>it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15" dirty="0">
                <a:latin typeface="Carlito"/>
                <a:cs typeface="Carlito"/>
              </a:rPr>
              <a:t>important to </a:t>
            </a:r>
            <a:r>
              <a:rPr sz="2800" spc="-20" dirty="0">
                <a:latin typeface="Carlito"/>
                <a:cs typeface="Carlito"/>
              </a:rPr>
              <a:t>test </a:t>
            </a:r>
            <a:r>
              <a:rPr sz="2800" spc="-5" dirty="0">
                <a:latin typeface="Carlito"/>
                <a:cs typeface="Carlito"/>
              </a:rPr>
              <a:t>a </a:t>
            </a:r>
            <a:r>
              <a:rPr sz="2800" spc="-15" dirty="0">
                <a:latin typeface="Carlito"/>
                <a:cs typeface="Carlito"/>
              </a:rPr>
              <a:t>range </a:t>
            </a:r>
            <a:r>
              <a:rPr sz="2800" spc="-5" dirty="0">
                <a:latin typeface="Carlito"/>
                <a:cs typeface="Carlito"/>
              </a:rPr>
              <a:t>of  media </a:t>
            </a:r>
            <a:r>
              <a:rPr sz="2800" spc="-15" dirty="0">
                <a:latin typeface="Carlito"/>
                <a:cs typeface="Carlito"/>
              </a:rPr>
              <a:t>ranging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15" dirty="0">
                <a:latin typeface="Carlito"/>
                <a:cs typeface="Carlito"/>
              </a:rPr>
              <a:t>complex </a:t>
            </a:r>
            <a:r>
              <a:rPr sz="2800" spc="-5" dirty="0">
                <a:latin typeface="Carlito"/>
                <a:cs typeface="Carlito"/>
              </a:rPr>
              <a:t>with high </a:t>
            </a:r>
            <a:r>
              <a:rPr sz="2800" spc="-10" dirty="0">
                <a:latin typeface="Carlito"/>
                <a:cs typeface="Carlito"/>
              </a:rPr>
              <a:t>sucrose </a:t>
            </a:r>
            <a:r>
              <a:rPr sz="2800" spc="-20" dirty="0">
                <a:latin typeface="Carlito"/>
                <a:cs typeface="Carlito"/>
              </a:rPr>
              <a:t>to </a:t>
            </a:r>
            <a:r>
              <a:rPr sz="2800" spc="-10" dirty="0">
                <a:latin typeface="Carlito"/>
                <a:cs typeface="Carlito"/>
              </a:rPr>
              <a:t>simple </a:t>
            </a:r>
            <a:r>
              <a:rPr sz="2800" spc="-5" dirty="0">
                <a:latin typeface="Carlito"/>
                <a:cs typeface="Carlito"/>
              </a:rPr>
              <a:t>with </a:t>
            </a:r>
            <a:r>
              <a:rPr sz="2800" spc="-10" dirty="0">
                <a:latin typeface="Carlito"/>
                <a:cs typeface="Carlito"/>
              </a:rPr>
              <a:t>low sucrose  </a:t>
            </a:r>
            <a:r>
              <a:rPr sz="2800" spc="-15" dirty="0">
                <a:latin typeface="Carlito"/>
                <a:cs typeface="Carlito"/>
              </a:rPr>
              <a:t>at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various culture</a:t>
            </a:r>
            <a:r>
              <a:rPr sz="2800" spc="6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times.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431" y="375615"/>
            <a:ext cx="5701188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Times New Roman"/>
                <a:cs typeface="Times New Roman"/>
              </a:rPr>
              <a:t>General embryo </a:t>
            </a:r>
            <a:r>
              <a:rPr sz="4000" b="1" spc="-15" dirty="0">
                <a:latin typeface="Times New Roman"/>
                <a:cs typeface="Times New Roman"/>
              </a:rPr>
              <a:t>rescue</a:t>
            </a:r>
            <a:r>
              <a:rPr sz="4000" b="1" spc="25" dirty="0">
                <a:latin typeface="Times New Roman"/>
                <a:cs typeface="Times New Roman"/>
              </a:rPr>
              <a:t> </a:t>
            </a:r>
            <a:r>
              <a:rPr sz="4000" b="1" spc="-20" dirty="0">
                <a:latin typeface="Times New Roman"/>
                <a:cs typeface="Times New Roman"/>
              </a:rPr>
              <a:t>procedures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073" y="1696924"/>
            <a:ext cx="8751570" cy="60016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764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Embryo </a:t>
            </a:r>
            <a:r>
              <a:rPr sz="2400" b="1" spc="-10" dirty="0">
                <a:latin typeface="Times New Roman"/>
                <a:cs typeface="Times New Roman"/>
              </a:rPr>
              <a:t>culture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50">
              <a:latin typeface="Times New Roman"/>
              <a:cs typeface="Times New Roman"/>
            </a:endParaRPr>
          </a:p>
          <a:p>
            <a:pPr marL="241300" marR="8255" indent="-229235" algn="just">
              <a:lnSpc>
                <a:spcPts val="302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It is the most commonly used embryo rescue procedure is </a:t>
            </a:r>
            <a:r>
              <a:rPr sz="2800" spc="-10" dirty="0">
                <a:latin typeface="Times New Roman"/>
                <a:cs typeface="Times New Roman"/>
              </a:rPr>
              <a:t>embryo </a:t>
            </a:r>
            <a:r>
              <a:rPr sz="2800" spc="-5" dirty="0">
                <a:latin typeface="Times New Roman"/>
                <a:cs typeface="Times New Roman"/>
              </a:rPr>
              <a:t>culture, in  which embryos are excised and placed directly onto culture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medium.</a:t>
            </a:r>
            <a:endParaRPr sz="2800">
              <a:latin typeface="Times New Roman"/>
              <a:cs typeface="Times New Roman"/>
            </a:endParaRPr>
          </a:p>
          <a:p>
            <a:pPr marL="241300" marR="6350" indent="-229235" algn="just">
              <a:lnSpc>
                <a:spcPct val="90000"/>
              </a:lnSpc>
              <a:spcBef>
                <a:spcPts val="965"/>
              </a:spcBef>
              <a:buFont typeface="Arial"/>
              <a:buChar char="•"/>
              <a:tabLst>
                <a:tab pos="241935" algn="l"/>
              </a:tabLst>
            </a:pPr>
            <a:r>
              <a:rPr sz="2800" dirty="0">
                <a:latin typeface="Times New Roman"/>
                <a:cs typeface="Times New Roman"/>
              </a:rPr>
              <a:t>Fruit </a:t>
            </a:r>
            <a:r>
              <a:rPr sz="2800" spc="-5" dirty="0">
                <a:latin typeface="Times New Roman"/>
                <a:cs typeface="Times New Roman"/>
              </a:rPr>
              <a:t>from </a:t>
            </a:r>
            <a:r>
              <a:rPr sz="2800" dirty="0">
                <a:latin typeface="Times New Roman"/>
                <a:cs typeface="Times New Roman"/>
              </a:rPr>
              <a:t>controlled </a:t>
            </a:r>
            <a:r>
              <a:rPr sz="2800" spc="-5" dirty="0">
                <a:latin typeface="Times New Roman"/>
                <a:cs typeface="Times New Roman"/>
              </a:rPr>
              <a:t>pollination of greenhouse- or field </a:t>
            </a:r>
            <a:r>
              <a:rPr sz="2800" dirty="0">
                <a:latin typeface="Times New Roman"/>
                <a:cs typeface="Times New Roman"/>
              </a:rPr>
              <a:t>grown </a:t>
            </a:r>
            <a:r>
              <a:rPr sz="2800" spc="-5" dirty="0">
                <a:latin typeface="Times New Roman"/>
                <a:cs typeface="Times New Roman"/>
              </a:rPr>
              <a:t>plants </a:t>
            </a:r>
            <a:r>
              <a:rPr sz="2800" spc="-15" dirty="0">
                <a:latin typeface="Times New Roman"/>
                <a:cs typeface="Times New Roman"/>
              </a:rPr>
              <a:t>is  </a:t>
            </a:r>
            <a:r>
              <a:rPr sz="2800" spc="-5" dirty="0">
                <a:latin typeface="Times New Roman"/>
                <a:cs typeface="Times New Roman"/>
              </a:rPr>
              <a:t>collected </a:t>
            </a:r>
            <a:r>
              <a:rPr sz="2800" dirty="0">
                <a:latin typeface="Times New Roman"/>
                <a:cs typeface="Times New Roman"/>
              </a:rPr>
              <a:t>prior </a:t>
            </a:r>
            <a:r>
              <a:rPr sz="2800" spc="-5" dirty="0">
                <a:latin typeface="Times New Roman"/>
                <a:cs typeface="Times New Roman"/>
              </a:rPr>
              <a:t>to the </a:t>
            </a:r>
            <a:r>
              <a:rPr sz="2800" spc="-10" dirty="0">
                <a:latin typeface="Times New Roman"/>
                <a:cs typeface="Times New Roman"/>
              </a:rPr>
              <a:t>time at </a:t>
            </a:r>
            <a:r>
              <a:rPr sz="2800" spc="-5" dirty="0">
                <a:latin typeface="Times New Roman"/>
                <a:cs typeface="Times New Roman"/>
              </a:rPr>
              <a:t>which embryo abortion is thought to </a:t>
            </a:r>
            <a:r>
              <a:rPr sz="2800" spc="-30" dirty="0">
                <a:latin typeface="Times New Roman"/>
                <a:cs typeface="Times New Roman"/>
              </a:rPr>
              <a:t>occur. </a:t>
            </a:r>
            <a:r>
              <a:rPr sz="2800" dirty="0">
                <a:latin typeface="Times New Roman"/>
                <a:cs typeface="Times New Roman"/>
              </a:rPr>
              <a:t>Since  </a:t>
            </a:r>
            <a:r>
              <a:rPr sz="2800" spc="-5" dirty="0">
                <a:latin typeface="Times New Roman"/>
                <a:cs typeface="Times New Roman"/>
              </a:rPr>
              <a:t>embryos are located in a sterile environment, disinfestation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embryo itself  is </a:t>
            </a:r>
            <a:r>
              <a:rPr sz="2800" dirty="0">
                <a:latin typeface="Times New Roman"/>
                <a:cs typeface="Times New Roman"/>
              </a:rPr>
              <a:t>not required. </a:t>
            </a:r>
            <a:r>
              <a:rPr sz="2800" spc="-5" dirty="0">
                <a:latin typeface="Times New Roman"/>
                <a:cs typeface="Times New Roman"/>
              </a:rPr>
              <a:t>In some cases,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entire ovary is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surface-sterilized.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9235" algn="just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embryo will be placed directly into </a:t>
            </a:r>
            <a:r>
              <a:rPr sz="2800" dirty="0">
                <a:latin typeface="Times New Roman"/>
                <a:cs typeface="Times New Roman"/>
              </a:rPr>
              <a:t>culture </a:t>
            </a:r>
            <a:r>
              <a:rPr sz="2800" spc="-5" dirty="0">
                <a:latin typeface="Times New Roman"/>
                <a:cs typeface="Times New Roman"/>
              </a:rPr>
              <a:t>after its excision </a:t>
            </a:r>
            <a:r>
              <a:rPr sz="2800" spc="-10" dirty="0">
                <a:latin typeface="Times New Roman"/>
                <a:cs typeface="Times New Roman"/>
              </a:rPr>
              <a:t>so </a:t>
            </a:r>
            <a:r>
              <a:rPr sz="2800" spc="-5" dirty="0">
                <a:latin typeface="Times New Roman"/>
                <a:cs typeface="Times New Roman"/>
              </a:rPr>
              <a:t>that it does 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become </a:t>
            </a:r>
            <a:r>
              <a:rPr sz="2800" spc="-45" dirty="0">
                <a:latin typeface="Times New Roman"/>
                <a:cs typeface="Times New Roman"/>
              </a:rPr>
              <a:t>dry.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heart-shaped and younger embryos,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embryo </a:t>
            </a:r>
            <a:r>
              <a:rPr sz="2800" spc="-5" dirty="0">
                <a:latin typeface="Times New Roman"/>
                <a:cs typeface="Times New Roman"/>
              </a:rPr>
              <a:t>should </a:t>
            </a:r>
            <a:r>
              <a:rPr sz="2800" dirty="0">
                <a:latin typeface="Times New Roman"/>
                <a:cs typeface="Times New Roman"/>
              </a:rPr>
              <a:t>be  </a:t>
            </a:r>
            <a:r>
              <a:rPr sz="2800" spc="-5" dirty="0">
                <a:latin typeface="Times New Roman"/>
                <a:cs typeface="Times New Roman"/>
              </a:rPr>
              <a:t>excised with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suspensor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intact.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7705" y="344500"/>
            <a:ext cx="2104549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Ovule</a:t>
            </a:r>
            <a:r>
              <a:rPr sz="4000" spc="-6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culture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837" y="1168655"/>
            <a:ext cx="8507254" cy="5341206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 algn="just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Embryos are </a:t>
            </a:r>
            <a:r>
              <a:rPr sz="2800" spc="-10" dirty="0">
                <a:latin typeface="Times New Roman"/>
                <a:cs typeface="Times New Roman"/>
              </a:rPr>
              <a:t>difficult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spc="-10" dirty="0">
                <a:latin typeface="Times New Roman"/>
                <a:cs typeface="Times New Roman"/>
              </a:rPr>
              <a:t>excise </a:t>
            </a:r>
            <a:r>
              <a:rPr sz="2800" spc="-5" dirty="0">
                <a:latin typeface="Times New Roman"/>
                <a:cs typeface="Times New Roman"/>
              </a:rPr>
              <a:t>when very young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from small-seeded  species. </a:t>
            </a:r>
            <a:r>
              <a:rPr sz="2800" spc="-105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prevent damaging embryos </a:t>
            </a:r>
            <a:r>
              <a:rPr sz="2800" dirty="0">
                <a:latin typeface="Times New Roman"/>
                <a:cs typeface="Times New Roman"/>
              </a:rPr>
              <a:t>during the </a:t>
            </a:r>
            <a:r>
              <a:rPr sz="2800" spc="-5" dirty="0">
                <a:latin typeface="Times New Roman"/>
                <a:cs typeface="Times New Roman"/>
              </a:rPr>
              <a:t>excision process, they are  sometimes </a:t>
            </a:r>
            <a:r>
              <a:rPr sz="2800" dirty="0">
                <a:latin typeface="Times New Roman"/>
                <a:cs typeface="Times New Roman"/>
              </a:rPr>
              <a:t>cultured </a:t>
            </a:r>
            <a:r>
              <a:rPr sz="2800" spc="-5" dirty="0">
                <a:latin typeface="Times New Roman"/>
                <a:cs typeface="Times New Roman"/>
              </a:rPr>
              <a:t>while still inside the </a:t>
            </a:r>
            <a:r>
              <a:rPr sz="2800" dirty="0">
                <a:latin typeface="Times New Roman"/>
                <a:cs typeface="Times New Roman"/>
              </a:rPr>
              <a:t>ovule. </a:t>
            </a:r>
            <a:r>
              <a:rPr sz="2800" spc="-5" dirty="0">
                <a:latin typeface="Times New Roman"/>
                <a:cs typeface="Times New Roman"/>
              </a:rPr>
              <a:t>This technique is referred </a:t>
            </a:r>
            <a:r>
              <a:rPr sz="2800" spc="-15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ovule </a:t>
            </a:r>
            <a:r>
              <a:rPr sz="2800" spc="-5" dirty="0">
                <a:latin typeface="Times New Roman"/>
                <a:cs typeface="Times New Roman"/>
              </a:rPr>
              <a:t>culture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i="1" spc="-5" dirty="0">
                <a:latin typeface="Times New Roman"/>
                <a:cs typeface="Times New Roman"/>
              </a:rPr>
              <a:t>in ovolo </a:t>
            </a:r>
            <a:r>
              <a:rPr sz="2800" spc="-5" dirty="0">
                <a:latin typeface="Times New Roman"/>
                <a:cs typeface="Times New Roman"/>
              </a:rPr>
              <a:t>embryo culture.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with embryo culture, ovaries are collected prior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time at </a:t>
            </a:r>
            <a:r>
              <a:rPr sz="2800" spc="-5" dirty="0">
                <a:latin typeface="Times New Roman"/>
                <a:cs typeface="Times New Roman"/>
              </a:rPr>
              <a:t>which  embryo abortion is thought to </a:t>
            </a:r>
            <a:r>
              <a:rPr sz="2800" spc="-30" dirty="0">
                <a:latin typeface="Times New Roman"/>
                <a:cs typeface="Times New Roman"/>
              </a:rPr>
              <a:t>occur. </a:t>
            </a:r>
            <a:r>
              <a:rPr sz="2800" spc="-5" dirty="0">
                <a:latin typeface="Times New Roman"/>
                <a:cs typeface="Times New Roman"/>
              </a:rPr>
              <a:t>The ovary is surface sterilized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 ovules </a:t>
            </a:r>
            <a:r>
              <a:rPr sz="2800" spc="-5" dirty="0">
                <a:latin typeface="Times New Roman"/>
                <a:cs typeface="Times New Roman"/>
              </a:rPr>
              <a:t>removed and placed </a:t>
            </a:r>
            <a:r>
              <a:rPr sz="2800" dirty="0">
                <a:latin typeface="Times New Roman"/>
                <a:cs typeface="Times New Roman"/>
              </a:rPr>
              <a:t>into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culture.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step </a:t>
            </a:r>
            <a:r>
              <a:rPr sz="2800" spc="-5" dirty="0">
                <a:latin typeface="Times New Roman"/>
                <a:cs typeface="Times New Roman"/>
              </a:rPr>
              <a:t>ranges from extremely easy to accomplish,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10" dirty="0">
                <a:latin typeface="Times New Roman"/>
                <a:cs typeface="Times New Roman"/>
              </a:rPr>
              <a:t>large-seeded </a:t>
            </a:r>
            <a:r>
              <a:rPr sz="2800" spc="-5" dirty="0">
                <a:latin typeface="Times New Roman"/>
                <a:cs typeface="Times New Roman"/>
              </a:rPr>
              <a:t>species  in which only a single </a:t>
            </a:r>
            <a:r>
              <a:rPr sz="2800" dirty="0">
                <a:latin typeface="Times New Roman"/>
                <a:cs typeface="Times New Roman"/>
              </a:rPr>
              <a:t>ovule </a:t>
            </a:r>
            <a:r>
              <a:rPr sz="2800" spc="-5" dirty="0">
                <a:latin typeface="Times New Roman"/>
                <a:cs typeface="Times New Roman"/>
              </a:rPr>
              <a:t>is present,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time-consuming and </a:t>
            </a:r>
            <a:r>
              <a:rPr sz="2800" spc="-10" dirty="0">
                <a:latin typeface="Times New Roman"/>
                <a:cs typeface="Times New Roman"/>
              </a:rPr>
              <a:t>difficult, </a:t>
            </a:r>
            <a:r>
              <a:rPr sz="2800" dirty="0">
                <a:latin typeface="Times New Roman"/>
                <a:cs typeface="Times New Roman"/>
              </a:rPr>
              <a:t>for  </a:t>
            </a:r>
            <a:r>
              <a:rPr sz="2800" spc="-5" dirty="0">
                <a:latin typeface="Times New Roman"/>
                <a:cs typeface="Times New Roman"/>
              </a:rPr>
              <a:t>small-seeded </a:t>
            </a:r>
            <a:r>
              <a:rPr sz="2800" dirty="0">
                <a:latin typeface="Times New Roman"/>
                <a:cs typeface="Times New Roman"/>
              </a:rPr>
              <a:t>polyovulate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species.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7704" y="609982"/>
            <a:ext cx="2248853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25" dirty="0"/>
              <a:t>Ovary</a:t>
            </a:r>
            <a:r>
              <a:rPr sz="4400" spc="-505" dirty="0"/>
              <a:t> </a:t>
            </a:r>
            <a:r>
              <a:rPr sz="4400" spc="-265" dirty="0"/>
              <a:t>culture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87704" y="1793493"/>
            <a:ext cx="7760970" cy="3933128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rlito"/>
                <a:cs typeface="Carlito"/>
              </a:rPr>
              <a:t>In </a:t>
            </a:r>
            <a:r>
              <a:rPr sz="2800" spc="-15" dirty="0">
                <a:latin typeface="Carlito"/>
                <a:cs typeface="Carlito"/>
              </a:rPr>
              <a:t>ovary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pod culture,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entire </a:t>
            </a:r>
            <a:r>
              <a:rPr sz="2800" spc="-10" dirty="0">
                <a:latin typeface="Carlito"/>
                <a:cs typeface="Carlito"/>
              </a:rPr>
              <a:t>ovary is </a:t>
            </a:r>
            <a:r>
              <a:rPr sz="2800" spc="-5" dirty="0">
                <a:latin typeface="Carlito"/>
                <a:cs typeface="Carlito"/>
              </a:rPr>
              <a:t>placed </a:t>
            </a:r>
            <a:r>
              <a:rPr sz="2800" spc="-20" dirty="0">
                <a:latin typeface="Carlito"/>
                <a:cs typeface="Carlito"/>
              </a:rPr>
              <a:t>into </a:t>
            </a:r>
            <a:r>
              <a:rPr sz="2800" spc="-10" dirty="0">
                <a:latin typeface="Carlito"/>
                <a:cs typeface="Carlito"/>
              </a:rPr>
              <a:t>culture. Ovaries  </a:t>
            </a:r>
            <a:r>
              <a:rPr sz="2800" spc="-2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collected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20" dirty="0">
                <a:latin typeface="Carlito"/>
                <a:cs typeface="Carlito"/>
              </a:rPr>
              <a:t>any </a:t>
            </a:r>
            <a:r>
              <a:rPr sz="2800" spc="-10" dirty="0">
                <a:latin typeface="Carlito"/>
                <a:cs typeface="Carlito"/>
              </a:rPr>
              <a:t>remaining </a:t>
            </a:r>
            <a:r>
              <a:rPr sz="2800" spc="-15" dirty="0">
                <a:latin typeface="Carlito"/>
                <a:cs typeface="Carlito"/>
              </a:rPr>
              <a:t>flower </a:t>
            </a:r>
            <a:r>
              <a:rPr sz="2800" spc="-10" dirty="0">
                <a:latin typeface="Carlito"/>
                <a:cs typeface="Carlito"/>
              </a:rPr>
              <a:t>parts </a:t>
            </a:r>
            <a:r>
              <a:rPr sz="2800" spc="-15" dirty="0">
                <a:latin typeface="Carlito"/>
                <a:cs typeface="Carlito"/>
              </a:rPr>
              <a:t>removed. </a:t>
            </a:r>
            <a:r>
              <a:rPr sz="2800" spc="-20" dirty="0">
                <a:latin typeface="Carlito"/>
                <a:cs typeface="Carlito"/>
              </a:rPr>
              <a:t>Disinfestation  protocols </a:t>
            </a:r>
            <a:r>
              <a:rPr sz="2800" spc="-15" dirty="0">
                <a:latin typeface="Carlito"/>
                <a:cs typeface="Carlito"/>
              </a:rPr>
              <a:t>must </a:t>
            </a:r>
            <a:r>
              <a:rPr sz="2800" spc="-20" dirty="0">
                <a:latin typeface="Carlito"/>
                <a:cs typeface="Carlito"/>
              </a:rPr>
              <a:t>remove </a:t>
            </a:r>
            <a:r>
              <a:rPr sz="2800" spc="-15" dirty="0">
                <a:latin typeface="Carlito"/>
                <a:cs typeface="Carlito"/>
              </a:rPr>
              <a:t>surface contaminants </a:t>
            </a:r>
            <a:r>
              <a:rPr sz="2800" spc="-5" dirty="0">
                <a:latin typeface="Carlito"/>
                <a:cs typeface="Carlito"/>
              </a:rPr>
              <a:t>without </a:t>
            </a:r>
            <a:r>
              <a:rPr sz="2800" spc="-10" dirty="0">
                <a:latin typeface="Carlito"/>
                <a:cs typeface="Carlito"/>
              </a:rPr>
              <a:t>damaging </a:t>
            </a:r>
            <a:r>
              <a:rPr sz="2800" spc="-5" dirty="0">
                <a:latin typeface="Carlito"/>
                <a:cs typeface="Carlito"/>
              </a:rPr>
              <a:t>the  </a:t>
            </a:r>
            <a:r>
              <a:rPr sz="2800" spc="-40" dirty="0">
                <a:latin typeface="Carlito"/>
                <a:cs typeface="Carlito"/>
              </a:rPr>
              <a:t>ovary.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ovary is </a:t>
            </a:r>
            <a:r>
              <a:rPr sz="2800" spc="-5" dirty="0">
                <a:latin typeface="Carlito"/>
                <a:cs typeface="Carlito"/>
              </a:rPr>
              <a:t>placed </a:t>
            </a:r>
            <a:r>
              <a:rPr sz="2800" spc="-20" dirty="0">
                <a:latin typeface="Carlito"/>
                <a:cs typeface="Carlito"/>
              </a:rPr>
              <a:t>into </a:t>
            </a:r>
            <a:r>
              <a:rPr sz="2800" spc="-10" dirty="0">
                <a:latin typeface="Carlito"/>
                <a:cs typeface="Carlito"/>
              </a:rPr>
              <a:t>culture </a:t>
            </a:r>
            <a:r>
              <a:rPr sz="2800" spc="-5" dirty="0">
                <a:latin typeface="Carlito"/>
                <a:cs typeface="Carlito"/>
              </a:rPr>
              <a:t>so </a:t>
            </a:r>
            <a:r>
              <a:rPr sz="2800" spc="-10" dirty="0">
                <a:latin typeface="Carlito"/>
                <a:cs typeface="Carlito"/>
              </a:rPr>
              <a:t>that </a:t>
            </a:r>
            <a:r>
              <a:rPr sz="2800" spc="-5" dirty="0">
                <a:latin typeface="Carlito"/>
                <a:cs typeface="Carlito"/>
              </a:rPr>
              <a:t>the cut end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 </a:t>
            </a:r>
            <a:r>
              <a:rPr sz="2800" spc="-10" dirty="0">
                <a:latin typeface="Carlito"/>
                <a:cs typeface="Carlito"/>
              </a:rPr>
              <a:t>pedicel </a:t>
            </a:r>
            <a:r>
              <a:rPr sz="2800" spc="-5" dirty="0">
                <a:latin typeface="Carlito"/>
                <a:cs typeface="Carlito"/>
              </a:rPr>
              <a:t>is in the </a:t>
            </a:r>
            <a:r>
              <a:rPr sz="2800" spc="-10" dirty="0">
                <a:latin typeface="Carlito"/>
                <a:cs typeface="Carlito"/>
              </a:rPr>
              <a:t>medium. </a:t>
            </a:r>
            <a:r>
              <a:rPr sz="2800" spc="-40" dirty="0">
                <a:latin typeface="Carlito"/>
                <a:cs typeface="Carlito"/>
              </a:rPr>
              <a:t>At </a:t>
            </a:r>
            <a:r>
              <a:rPr sz="2800" spc="-5" dirty="0">
                <a:latin typeface="Carlito"/>
                <a:cs typeface="Carlito"/>
              </a:rPr>
              <a:t>the end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experiment, </a:t>
            </a:r>
            <a:r>
              <a:rPr sz="2800" spc="-10" dirty="0">
                <a:latin typeface="Carlito"/>
                <a:cs typeface="Carlito"/>
              </a:rPr>
              <a:t>seed </a:t>
            </a:r>
            <a:r>
              <a:rPr sz="2800" spc="-20" dirty="0">
                <a:latin typeface="Carlito"/>
                <a:cs typeface="Carlito"/>
              </a:rPr>
              <a:t>are  </a:t>
            </a:r>
            <a:r>
              <a:rPr sz="2800" spc="-15" dirty="0">
                <a:latin typeface="Carlito"/>
                <a:cs typeface="Carlito"/>
              </a:rPr>
              <a:t>removed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fruit that develop </a:t>
            </a:r>
            <a:r>
              <a:rPr sz="2800" spc="-5" dirty="0">
                <a:latin typeface="Carlito"/>
                <a:cs typeface="Carlito"/>
              </a:rPr>
              <a:t>in</a:t>
            </a:r>
            <a:r>
              <a:rPr sz="2800" spc="1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culture.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996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Causes of embryo abortion </vt:lpstr>
      <vt:lpstr>Slide 2</vt:lpstr>
      <vt:lpstr>Slide 3</vt:lpstr>
      <vt:lpstr>Slide 4</vt:lpstr>
      <vt:lpstr>Factors involved in embryo rescue</vt:lpstr>
      <vt:lpstr>Temperature and light</vt:lpstr>
      <vt:lpstr>General embryo rescue procedures</vt:lpstr>
      <vt:lpstr>Ovule culture</vt:lpstr>
      <vt:lpstr>Ovary culture</vt:lpstr>
      <vt:lpstr>Slide 10</vt:lpstr>
      <vt:lpstr>Application of Embryo Rescue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Causes of embryo abortion</dc:title>
  <dc:creator>Hp</dc:creator>
  <cp:lastModifiedBy>Hp</cp:lastModifiedBy>
  <cp:revision>4</cp:revision>
  <dcterms:created xsi:type="dcterms:W3CDTF">2020-12-03T06:07:09Z</dcterms:created>
  <dcterms:modified xsi:type="dcterms:W3CDTF">2021-02-23T09:33:44Z</dcterms:modified>
</cp:coreProperties>
</file>