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6C354-36B2-4CB7-A627-7AB1A3A6E30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2F7EA-4756-4436-8A6E-10C754DDB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643049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111250" algn="just">
              <a:lnSpc>
                <a:spcPts val="1410"/>
              </a:lnSpc>
              <a:spcBef>
                <a:spcPts val="100"/>
              </a:spcBef>
            </a:pPr>
            <a:r>
              <a:rPr lang="en-US" sz="3600" dirty="0" smtClean="0"/>
              <a:t>Structure and Development of embryo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(Monocot and </a:t>
            </a:r>
            <a:r>
              <a:rPr lang="en-US" sz="3600" dirty="0" err="1" smtClean="0"/>
              <a:t>Dicot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550070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zygote gives rise to an embryo by a predetermined series of cell divisions and cell  differentiations . This process is called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embryogenesis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embryo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then germinates and grows into an adult plant. In  seed plants, embryogenesis occurs within the embryo sac of  the ovule.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69865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Structure and development of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Dicot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embryo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A typical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dicot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embryo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has:</a:t>
            </a:r>
          </a:p>
          <a:p>
            <a:pPr algn="just"/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embryonic leaves called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cotyledons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attached to  an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embryonal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axis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embryonic shoot apex called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plumule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This  develops into the future shoot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 embryonic root apex called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radicle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This  develops into the future root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part of axis above radical is called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hypocotyle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and below the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plumule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is called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epicotyle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3"/>
          <p:cNvGrpSpPr/>
          <p:nvPr/>
        </p:nvGrpSpPr>
        <p:grpSpPr>
          <a:xfrm>
            <a:off x="571472" y="285728"/>
            <a:ext cx="8001056" cy="6357982"/>
            <a:chOff x="4793101" y="2237052"/>
            <a:chExt cx="2072639" cy="1924685"/>
          </a:xfrm>
        </p:grpSpPr>
        <p:pic>
          <p:nvPicPr>
            <p:cNvPr id="3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14280" y="2283178"/>
              <a:ext cx="2013503" cy="1861492"/>
            </a:xfrm>
            <a:prstGeom prst="rect">
              <a:avLst/>
            </a:prstGeom>
          </p:spPr>
        </p:pic>
        <p:sp>
          <p:nvSpPr>
            <p:cNvPr id="4" name="object 5"/>
            <p:cNvSpPr/>
            <p:nvPr/>
          </p:nvSpPr>
          <p:spPr>
            <a:xfrm>
              <a:off x="4793101" y="2237052"/>
              <a:ext cx="2072639" cy="1924685"/>
            </a:xfrm>
            <a:custGeom>
              <a:avLst/>
              <a:gdLst/>
              <a:ahLst/>
              <a:cxnLst/>
              <a:rect l="l" t="t" r="r" b="b"/>
              <a:pathLst>
                <a:path w="2072640" h="1924685">
                  <a:moveTo>
                    <a:pt x="0" y="1924656"/>
                  </a:moveTo>
                  <a:lnTo>
                    <a:pt x="2072460" y="1924656"/>
                  </a:lnTo>
                  <a:lnTo>
                    <a:pt x="2072460" y="0"/>
                  </a:lnTo>
                  <a:lnTo>
                    <a:pt x="0" y="0"/>
                  </a:lnTo>
                  <a:lnTo>
                    <a:pt x="0" y="192465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Development (Crucifer type)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first division of the  zygote is almost always 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asymmetrical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(uneven)  and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transverse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its long  axis, producing a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small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apical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cell and a  large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basal (bottom) cell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apical cell divides  vertically and the basal cell  divides transversely to  form a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4-celled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structure  called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 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shaped).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upper three cells of the 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divide further  both by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anticlinal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periclinal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divisions to form  a 32-celled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globular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Development  of various organs of  embryo or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Organogenesis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6"/>
          <p:cNvGrpSpPr/>
          <p:nvPr/>
        </p:nvGrpSpPr>
        <p:grpSpPr>
          <a:xfrm>
            <a:off x="357158" y="142852"/>
            <a:ext cx="8286808" cy="6357982"/>
            <a:chOff x="2944452" y="5054503"/>
            <a:chExt cx="3717290" cy="3965575"/>
          </a:xfrm>
        </p:grpSpPr>
        <p:pic>
          <p:nvPicPr>
            <p:cNvPr id="3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20272" y="5080455"/>
              <a:ext cx="3552998" cy="3888660"/>
            </a:xfrm>
            <a:prstGeom prst="rect">
              <a:avLst/>
            </a:prstGeom>
          </p:spPr>
        </p:pic>
        <p:sp>
          <p:nvSpPr>
            <p:cNvPr id="4" name="object 8"/>
            <p:cNvSpPr/>
            <p:nvPr/>
          </p:nvSpPr>
          <p:spPr>
            <a:xfrm>
              <a:off x="2949214" y="5059265"/>
              <a:ext cx="3707765" cy="3956050"/>
            </a:xfrm>
            <a:custGeom>
              <a:avLst/>
              <a:gdLst/>
              <a:ahLst/>
              <a:cxnLst/>
              <a:rect l="l" t="t" r="r" b="b"/>
              <a:pathLst>
                <a:path w="3707765" h="3956050">
                  <a:moveTo>
                    <a:pt x="0" y="3955968"/>
                  </a:moveTo>
                  <a:lnTo>
                    <a:pt x="3707587" y="3955968"/>
                  </a:lnTo>
                  <a:lnTo>
                    <a:pt x="3707587" y="0"/>
                  </a:lnTo>
                  <a:lnTo>
                    <a:pt x="0" y="0"/>
                  </a:lnTo>
                  <a:lnTo>
                    <a:pt x="0" y="3955968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6954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Development  of various organs of  embryo or Organogenesis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occurs in the 32 celled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outer most layer of cells of the globular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develop into a distinct layer called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dermatogen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which forms the future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epidermis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inner cells of the upper region develop into the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cotyledons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plumule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while the lower  cells develop into the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radicle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cotyledonary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cells divide rapidly than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plumule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cells. Therefore the embryo becomes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heart shaped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When the cotyledons are completely formed, they enclose the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plumule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at the base.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lower most cell formed by the basal cell does not contribute  to embryo structure. It may divide by a few transverse divisions  to form a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filamentous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structure known as the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suspensor,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which  anchors the embryo to the embryo sac wall and helps in nutrient  absorption from the surrounding tissues.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57167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2400" b="1" spc="-5" dirty="0" smtClean="0">
                <a:latin typeface="Times New Roman"/>
                <a:cs typeface="Times New Roman"/>
              </a:rPr>
              <a:t>Structure </a:t>
            </a:r>
            <a:r>
              <a:rPr lang="en-US" sz="2400" b="1" dirty="0" smtClean="0">
                <a:latin typeface="Times New Roman"/>
                <a:cs typeface="Times New Roman"/>
              </a:rPr>
              <a:t>and </a:t>
            </a:r>
            <a:r>
              <a:rPr lang="en-US" sz="2400" b="1" spc="-5" dirty="0" smtClean="0">
                <a:latin typeface="Times New Roman"/>
                <a:cs typeface="Times New Roman"/>
              </a:rPr>
              <a:t>development </a:t>
            </a:r>
            <a:r>
              <a:rPr lang="en-US" sz="2400" b="1" dirty="0" smtClean="0">
                <a:latin typeface="Times New Roman"/>
                <a:cs typeface="Times New Roman"/>
              </a:rPr>
              <a:t>of </a:t>
            </a:r>
            <a:r>
              <a:rPr lang="en-US" sz="2400" b="1" spc="-5" dirty="0" smtClean="0">
                <a:latin typeface="Times New Roman"/>
                <a:cs typeface="Times New Roman"/>
              </a:rPr>
              <a:t>Monocot embryo</a:t>
            </a:r>
            <a:r>
              <a:rPr lang="en-US" sz="2400" spc="-5" dirty="0" smtClean="0">
                <a:latin typeface="Times New Roman"/>
                <a:cs typeface="Times New Roman"/>
              </a:rPr>
              <a:t>:</a:t>
            </a:r>
          </a:p>
          <a:p>
            <a:pPr marL="240665" indent="-228600">
              <a:lnSpc>
                <a:spcPct val="150000"/>
              </a:lnSpc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The monocot embryo has </a:t>
            </a:r>
            <a:r>
              <a:rPr lang="en-US" sz="2400" dirty="0" smtClean="0">
                <a:latin typeface="Times New Roman"/>
                <a:cs typeface="Times New Roman"/>
              </a:rPr>
              <a:t>a </a:t>
            </a:r>
            <a:r>
              <a:rPr lang="en-US" sz="2400" spc="-5" dirty="0" smtClean="0">
                <a:latin typeface="Times New Roman"/>
                <a:cs typeface="Times New Roman"/>
              </a:rPr>
              <a:t>single large cotyledon</a:t>
            </a:r>
            <a:r>
              <a:rPr lang="en-US" sz="2400" spc="45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called </a:t>
            </a:r>
            <a:r>
              <a:rPr lang="en-US" sz="2400" b="1" spc="-5" dirty="0" err="1" smtClean="0">
                <a:latin typeface="Times New Roman"/>
                <a:cs typeface="Times New Roman"/>
              </a:rPr>
              <a:t>scutellum</a:t>
            </a:r>
            <a:r>
              <a:rPr lang="en-US" sz="2400" spc="-5" dirty="0" smtClean="0">
                <a:latin typeface="Times New Roman"/>
                <a:cs typeface="Times New Roman"/>
              </a:rPr>
              <a:t>.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240665" indent="-228600">
              <a:lnSpc>
                <a:spcPct val="150000"/>
              </a:lnSpc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The </a:t>
            </a:r>
            <a:r>
              <a:rPr lang="en-US" sz="2400" b="1" spc="-5" dirty="0" err="1" smtClean="0">
                <a:latin typeface="Times New Roman"/>
                <a:cs typeface="Times New Roman"/>
              </a:rPr>
              <a:t>plumule</a:t>
            </a:r>
            <a:r>
              <a:rPr lang="en-US" sz="2400" b="1" spc="-5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and </a:t>
            </a:r>
            <a:r>
              <a:rPr lang="en-US" sz="2400" b="1" spc="-5" dirty="0" err="1" smtClean="0">
                <a:latin typeface="Times New Roman"/>
                <a:cs typeface="Times New Roman"/>
              </a:rPr>
              <a:t>radicle</a:t>
            </a:r>
            <a:r>
              <a:rPr lang="en-US" sz="2400" b="1" spc="-5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are lateral </a:t>
            </a:r>
            <a:r>
              <a:rPr lang="en-US" sz="2400" dirty="0" smtClean="0">
                <a:latin typeface="Times New Roman"/>
                <a:cs typeface="Times New Roman"/>
              </a:rPr>
              <a:t>in</a:t>
            </a:r>
            <a:r>
              <a:rPr lang="en-US" sz="2400" spc="5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position</a:t>
            </a:r>
          </a:p>
          <a:p>
            <a:pPr marL="240665" indent="-228600">
              <a:lnSpc>
                <a:spcPct val="150000"/>
              </a:lnSpc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The </a:t>
            </a:r>
            <a:r>
              <a:rPr lang="en-US" sz="2400" dirty="0" err="1" smtClean="0">
                <a:latin typeface="Times New Roman"/>
                <a:cs typeface="Times New Roman"/>
              </a:rPr>
              <a:t>plumule</a:t>
            </a:r>
            <a:r>
              <a:rPr lang="en-US" sz="2400" dirty="0" smtClean="0">
                <a:latin typeface="Times New Roman"/>
                <a:cs typeface="Times New Roman"/>
              </a:rPr>
              <a:t> is </a:t>
            </a:r>
            <a:r>
              <a:rPr lang="en-US" sz="2400" spc="-5" dirty="0" smtClean="0">
                <a:latin typeface="Times New Roman"/>
                <a:cs typeface="Times New Roman"/>
              </a:rPr>
              <a:t>protected </a:t>
            </a:r>
            <a:r>
              <a:rPr lang="en-US" sz="2400" spc="5" dirty="0" smtClean="0">
                <a:latin typeface="Times New Roman"/>
                <a:cs typeface="Times New Roman"/>
              </a:rPr>
              <a:t>by </a:t>
            </a:r>
            <a:r>
              <a:rPr lang="en-US" sz="2400" dirty="0" smtClean="0">
                <a:latin typeface="Times New Roman"/>
                <a:cs typeface="Times New Roman"/>
              </a:rPr>
              <a:t>a </a:t>
            </a:r>
            <a:r>
              <a:rPr lang="en-US" sz="2400" spc="-5" dirty="0" smtClean="0">
                <a:latin typeface="Times New Roman"/>
                <a:cs typeface="Times New Roman"/>
              </a:rPr>
              <a:t>covering </a:t>
            </a:r>
            <a:r>
              <a:rPr lang="en-US" sz="2400" spc="5" dirty="0" smtClean="0">
                <a:latin typeface="Times New Roman"/>
                <a:cs typeface="Times New Roman"/>
              </a:rPr>
              <a:t>of </a:t>
            </a:r>
            <a:r>
              <a:rPr lang="en-US" sz="2400" spc="-5" dirty="0" smtClean="0">
                <a:latin typeface="Times New Roman"/>
                <a:cs typeface="Times New Roman"/>
              </a:rPr>
              <a:t>leaf-like</a:t>
            </a:r>
            <a:r>
              <a:rPr lang="en-US" sz="2400" spc="-30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structures called </a:t>
            </a:r>
            <a:r>
              <a:rPr lang="en-US" sz="2400" b="1" spc="-5" dirty="0" err="1" smtClean="0">
                <a:latin typeface="Times New Roman"/>
                <a:cs typeface="Times New Roman"/>
              </a:rPr>
              <a:t>coleoptile</a:t>
            </a:r>
            <a:r>
              <a:rPr lang="en-US" sz="2400" spc="-5" dirty="0" smtClean="0">
                <a:latin typeface="Times New Roman"/>
                <a:cs typeface="Times New Roman"/>
              </a:rPr>
              <a:t>. </a:t>
            </a:r>
            <a:r>
              <a:rPr lang="en-US" sz="2400" dirty="0" smtClean="0">
                <a:latin typeface="Times New Roman"/>
                <a:cs typeface="Times New Roman"/>
              </a:rPr>
              <a:t>The </a:t>
            </a:r>
            <a:r>
              <a:rPr lang="en-US" sz="2400" spc="-5" dirty="0" err="1" smtClean="0">
                <a:latin typeface="Times New Roman"/>
                <a:cs typeface="Times New Roman"/>
              </a:rPr>
              <a:t>radicle</a:t>
            </a:r>
            <a:r>
              <a:rPr lang="en-US" sz="2400" spc="-5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</a:t>
            </a:r>
            <a:r>
              <a:rPr lang="en-US" sz="2400" spc="-5" dirty="0" smtClean="0">
                <a:latin typeface="Times New Roman"/>
                <a:cs typeface="Times New Roman"/>
              </a:rPr>
              <a:t>protected </a:t>
            </a:r>
            <a:r>
              <a:rPr lang="en-US" sz="2400" spc="10" dirty="0" smtClean="0">
                <a:latin typeface="Times New Roman"/>
                <a:cs typeface="Times New Roman"/>
              </a:rPr>
              <a:t>by </a:t>
            </a:r>
            <a:r>
              <a:rPr lang="en-US" sz="2400" dirty="0" smtClean="0">
                <a:latin typeface="Times New Roman"/>
                <a:cs typeface="Times New Roman"/>
              </a:rPr>
              <a:t>a </a:t>
            </a:r>
            <a:r>
              <a:rPr lang="en-US" sz="2400" b="1" dirty="0" smtClean="0">
                <a:latin typeface="Times New Roman"/>
                <a:cs typeface="Times New Roman"/>
              </a:rPr>
              <a:t>root </a:t>
            </a:r>
            <a:r>
              <a:rPr lang="en-US" sz="2400" b="1" spc="-5" dirty="0" smtClean="0">
                <a:latin typeface="Times New Roman"/>
                <a:cs typeface="Times New Roman"/>
              </a:rPr>
              <a:t>cap </a:t>
            </a:r>
            <a:r>
              <a:rPr lang="en-US" sz="2400" spc="-5" dirty="0" smtClean="0">
                <a:latin typeface="Times New Roman"/>
                <a:cs typeface="Times New Roman"/>
              </a:rPr>
              <a:t>and</a:t>
            </a:r>
            <a:r>
              <a:rPr lang="en-US" sz="2400" spc="-25" dirty="0" smtClean="0">
                <a:latin typeface="Times New Roman"/>
                <a:cs typeface="Times New Roman"/>
              </a:rPr>
              <a:t> </a:t>
            </a:r>
            <a:r>
              <a:rPr lang="en-US" sz="2400" b="1" spc="-5" dirty="0" err="1" smtClean="0">
                <a:latin typeface="Times New Roman"/>
                <a:cs typeface="Times New Roman"/>
              </a:rPr>
              <a:t>coleorhiza</a:t>
            </a:r>
            <a:r>
              <a:rPr lang="en-US" sz="2400" b="1" spc="-5" dirty="0" smtClean="0">
                <a:latin typeface="Times New Roman"/>
                <a:cs typeface="Times New Roman"/>
              </a:rPr>
              <a:t>.</a:t>
            </a:r>
            <a:endParaRPr lang="en-US" sz="2400" dirty="0"/>
          </a:p>
        </p:txBody>
      </p:sp>
      <p:grpSp>
        <p:nvGrpSpPr>
          <p:cNvPr id="3" name="object 3"/>
          <p:cNvGrpSpPr/>
          <p:nvPr/>
        </p:nvGrpSpPr>
        <p:grpSpPr>
          <a:xfrm>
            <a:off x="0" y="868713"/>
            <a:ext cx="9144000" cy="5989287"/>
            <a:chOff x="5238079" y="2279718"/>
            <a:chExt cx="1495425" cy="20942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63402" y="3015715"/>
              <a:ext cx="1431822" cy="133661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238079" y="2279718"/>
              <a:ext cx="1495425" cy="2094230"/>
            </a:xfrm>
            <a:custGeom>
              <a:avLst/>
              <a:gdLst/>
              <a:ahLst/>
              <a:cxnLst/>
              <a:rect l="l" t="t" r="r" b="b"/>
              <a:pathLst>
                <a:path w="1495425" h="2094229">
                  <a:moveTo>
                    <a:pt x="0" y="2093796"/>
                  </a:moveTo>
                  <a:lnTo>
                    <a:pt x="1494912" y="2093796"/>
                  </a:lnTo>
                  <a:lnTo>
                    <a:pt x="1494912" y="0"/>
                  </a:lnTo>
                  <a:lnTo>
                    <a:pt x="0" y="0"/>
                  </a:lnTo>
                  <a:lnTo>
                    <a:pt x="0" y="209379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5556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Development (Grass type)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first division of the zygote is oblique,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asymmetrical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(uneven) and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transverse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producing a small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apical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cell and a large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basal (bottom) cell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Both cells divide again at right  angles to the first division,  forming the 4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-celled 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Further divisions at different  planes result in the formation of  a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 celled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32 celled pro-  embryos.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Development of various organs  of embryo or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Organogenesis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occurs in the 32 celled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proembryo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cells of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lateral-apical  region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 into the single  cotyledon or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scutellum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Below the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scutellum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plumule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and radical are developed. The  outer layer of cells develop into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coleoptile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root cap and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coleorhiza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6"/>
          <p:cNvGrpSpPr/>
          <p:nvPr/>
        </p:nvGrpSpPr>
        <p:grpSpPr>
          <a:xfrm>
            <a:off x="214282" y="214290"/>
            <a:ext cx="8358246" cy="6357982"/>
            <a:chOff x="3233981" y="5551278"/>
            <a:chExt cx="3729354" cy="3350260"/>
          </a:xfrm>
        </p:grpSpPr>
        <p:pic>
          <p:nvPicPr>
            <p:cNvPr id="3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13955" y="5597991"/>
              <a:ext cx="3631685" cy="3256424"/>
            </a:xfrm>
            <a:prstGeom prst="rect">
              <a:avLst/>
            </a:prstGeom>
          </p:spPr>
        </p:pic>
        <p:sp>
          <p:nvSpPr>
            <p:cNvPr id="4" name="object 8"/>
            <p:cNvSpPr/>
            <p:nvPr/>
          </p:nvSpPr>
          <p:spPr>
            <a:xfrm>
              <a:off x="3238743" y="5556040"/>
              <a:ext cx="3719829" cy="3340735"/>
            </a:xfrm>
            <a:custGeom>
              <a:avLst/>
              <a:gdLst/>
              <a:ahLst/>
              <a:cxnLst/>
              <a:rect l="l" t="t" r="r" b="b"/>
              <a:pathLst>
                <a:path w="3719829" h="3340734">
                  <a:moveTo>
                    <a:pt x="0" y="3340333"/>
                  </a:moveTo>
                  <a:lnTo>
                    <a:pt x="3719779" y="3340333"/>
                  </a:lnTo>
                  <a:lnTo>
                    <a:pt x="3719779" y="0"/>
                  </a:lnTo>
                  <a:lnTo>
                    <a:pt x="0" y="0"/>
                  </a:lnTo>
                  <a:lnTo>
                    <a:pt x="0" y="334033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534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Structure and Development of embryo    (Monocot and Dicot)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and Development  of Embryo    (Monocot and Dicot)</dc:title>
  <dc:creator>Hp</dc:creator>
  <cp:lastModifiedBy>Hp</cp:lastModifiedBy>
  <cp:revision>5</cp:revision>
  <dcterms:created xsi:type="dcterms:W3CDTF">2020-11-30T10:11:02Z</dcterms:created>
  <dcterms:modified xsi:type="dcterms:W3CDTF">2021-02-23T09:29:43Z</dcterms:modified>
</cp:coreProperties>
</file>