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D2463E3-F3DE-4D49-AE47-73A1E2899B39}" type="datetimeFigureOut">
              <a:rPr lang="en-US" smtClean="0"/>
              <a:pPr/>
              <a:t>7/24/2021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506D51-9487-478D-BB34-B14CEB97C1D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2463E3-F3DE-4D49-AE47-73A1E2899B39}" type="datetimeFigureOut">
              <a:rPr lang="en-US" smtClean="0"/>
              <a:pPr/>
              <a:t>7/24/2021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506D51-9487-478D-BB34-B14CEB97C1D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2463E3-F3DE-4D49-AE47-73A1E2899B39}" type="datetimeFigureOut">
              <a:rPr lang="en-US" smtClean="0"/>
              <a:pPr/>
              <a:t>7/24/2021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506D51-9487-478D-BB34-B14CEB97C1D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2463E3-F3DE-4D49-AE47-73A1E2899B39}" type="datetimeFigureOut">
              <a:rPr lang="en-US" smtClean="0"/>
              <a:pPr/>
              <a:t>7/24/2021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506D51-9487-478D-BB34-B14CEB97C1D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2463E3-F3DE-4D49-AE47-73A1E2899B39}" type="datetimeFigureOut">
              <a:rPr lang="en-US" smtClean="0"/>
              <a:pPr/>
              <a:t>7/24/2021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506D51-9487-478D-BB34-B14CEB97C1D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D2463E3-F3DE-4D49-AE47-73A1E2899B39}" type="datetimeFigureOut">
              <a:rPr lang="en-US" smtClean="0"/>
              <a:pPr/>
              <a:t>7/24/2021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506D51-9487-478D-BB34-B14CEB97C1D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D2463E3-F3DE-4D49-AE47-73A1E2899B39}" type="datetimeFigureOut">
              <a:rPr lang="en-US" smtClean="0"/>
              <a:pPr/>
              <a:t>7/24/2021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506D51-9487-478D-BB34-B14CEB97C1D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D2463E3-F3DE-4D49-AE47-73A1E2899B39}" type="datetimeFigureOut">
              <a:rPr lang="en-US" smtClean="0"/>
              <a:pPr/>
              <a:t>7/24/2021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506D51-9487-478D-BB34-B14CEB97C1D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2463E3-F3DE-4D49-AE47-73A1E2899B39}" type="datetimeFigureOut">
              <a:rPr lang="en-US" smtClean="0"/>
              <a:pPr/>
              <a:t>7/24/2021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506D51-9487-478D-BB34-B14CEB97C1D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2463E3-F3DE-4D49-AE47-73A1E2899B39}" type="datetimeFigureOut">
              <a:rPr lang="en-US" smtClean="0"/>
              <a:pPr/>
              <a:t>7/24/2021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506D51-9487-478D-BB34-B14CEB97C1D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2463E3-F3DE-4D49-AE47-73A1E2899B39}" type="datetimeFigureOut">
              <a:rPr lang="en-US" smtClean="0"/>
              <a:pPr/>
              <a:t>7/24/2021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506D51-9487-478D-BB34-B14CEB97C1D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2463E3-F3DE-4D49-AE47-73A1E2899B39}" type="datetimeFigureOut">
              <a:rPr lang="en-US" smtClean="0"/>
              <a:pPr/>
              <a:t>7/24/2021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506D51-9487-478D-BB34-B14CEB97C1D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just"/>
            <a:r>
              <a:rPr lang="en-IN" sz="3100" b="1" dirty="0" smtClean="0"/>
              <a:t/>
            </a:r>
            <a:br>
              <a:rPr lang="en-IN" sz="3100" b="1" dirty="0" smtClean="0"/>
            </a:br>
            <a:r>
              <a:rPr lang="en-IN" sz="3100" b="1" dirty="0"/>
              <a:t/>
            </a:r>
            <a:br>
              <a:rPr lang="en-IN" sz="3100" b="1" dirty="0"/>
            </a:br>
            <a:r>
              <a:rPr lang="en-IN" sz="3100" b="1" dirty="0" smtClean="0"/>
              <a:t>Experiment </a:t>
            </a:r>
            <a:r>
              <a:rPr lang="en-IN" sz="3100" b="1" dirty="0"/>
              <a:t>No. </a:t>
            </a:r>
            <a:r>
              <a:rPr lang="en-IN" sz="3100" b="1" dirty="0" smtClean="0"/>
              <a:t>2</a:t>
            </a:r>
            <a:r>
              <a:rPr lang="en-IN" sz="3100" b="1" dirty="0" smtClean="0"/>
              <a:t>: </a:t>
            </a:r>
            <a:r>
              <a:rPr lang="en-IN" sz="3100" b="1" dirty="0"/>
              <a:t>Study of Male Sterility System</a:t>
            </a:r>
            <a:r>
              <a:rPr lang="en-US" sz="3100" dirty="0"/>
              <a:t/>
            </a:r>
            <a:br>
              <a:rPr lang="en-US" sz="3100" dirty="0"/>
            </a:br>
            <a:r>
              <a:rPr lang="en-IN" sz="3100" b="1" dirty="0"/>
              <a:t>Date</a:t>
            </a:r>
            <a:r>
              <a:rPr lang="en-IN" sz="3100" b="1" dirty="0" smtClean="0"/>
              <a:t>.................</a:t>
            </a:r>
            <a:r>
              <a:rPr lang="en-US" sz="3100" b="1" dirty="0" smtClean="0"/>
              <a:t/>
            </a:r>
            <a:br>
              <a:rPr lang="en-US" sz="3100" b="1" dirty="0" smtClean="0"/>
            </a:br>
            <a:r>
              <a:rPr lang="en-US" sz="3100" b="1" dirty="0"/>
              <a:t/>
            </a:r>
            <a:br>
              <a:rPr lang="en-US" sz="3100" b="1" dirty="0"/>
            </a:br>
            <a:r>
              <a:rPr lang="en-IN" sz="3100" b="1" dirty="0" smtClean="0"/>
              <a:t>Aim</a:t>
            </a:r>
            <a:r>
              <a:rPr lang="en-IN" sz="3100" b="1" dirty="0"/>
              <a:t>:</a:t>
            </a:r>
            <a:r>
              <a:rPr lang="en-IN" sz="3100" dirty="0"/>
              <a:t> To study about different types of male sterility system and their utilization in plant </a:t>
            </a:r>
            <a:r>
              <a:rPr lang="en-IN" sz="3100" dirty="0" smtClean="0"/>
              <a:t>breeding</a:t>
            </a:r>
            <a:br>
              <a:rPr lang="en-IN" sz="3100" dirty="0" smtClean="0"/>
            </a:br>
            <a:r>
              <a:rPr lang="en-US" sz="3100" dirty="0"/>
              <a:t/>
            </a:r>
            <a:br>
              <a:rPr lang="en-US" sz="3100" dirty="0"/>
            </a:br>
            <a:r>
              <a:rPr lang="en-IN" sz="3100" b="1" dirty="0"/>
              <a:t>Male </a:t>
            </a:r>
            <a:r>
              <a:rPr lang="en-IN" sz="3100" b="1" dirty="0" err="1"/>
              <a:t>sterility:</a:t>
            </a:r>
            <a:r>
              <a:rPr lang="en-IN" sz="3100" dirty="0" err="1"/>
              <a:t>it</a:t>
            </a:r>
            <a:r>
              <a:rPr lang="en-IN" sz="3100" dirty="0"/>
              <a:t> can be defined as absence or non-function of pollen grains on plant or incapacity of plants to produce or release functional pollen grains.  It acts as an important out breeding device which promote the </a:t>
            </a:r>
            <a:r>
              <a:rPr lang="en-IN" sz="3100" dirty="0" err="1"/>
              <a:t>heterozygosity</a:t>
            </a:r>
            <a:r>
              <a:rPr lang="en-IN" sz="3100" dirty="0"/>
              <a:t>. Male sterility can be resulted from the action of nuclear gene or </a:t>
            </a:r>
            <a:r>
              <a:rPr lang="en-IN" sz="3100" dirty="0" err="1"/>
              <a:t>cytoplasmic</a:t>
            </a:r>
            <a:r>
              <a:rPr lang="en-IN" sz="3100" dirty="0"/>
              <a:t> gene or both. </a:t>
            </a:r>
            <a:r>
              <a:rPr lang="en-US" dirty="0"/>
              <a:t/>
            </a:r>
            <a:br>
              <a:rPr lang="en-US" dirty="0"/>
            </a:br>
            <a:endParaRPr lang="en-US" dirty="0"/>
          </a:p>
        </p:txBody>
      </p:sp>
      <p:sp>
        <p:nvSpPr>
          <p:cNvPr id="3" name="Subtitle 2"/>
          <p:cNvSpPr>
            <a:spLocks noGrp="1"/>
          </p:cNvSpPr>
          <p:nvPr>
            <p:ph type="subTitle" idx="1"/>
          </p:nvPr>
        </p:nvSpPr>
        <p:spPr>
          <a:xfrm>
            <a:off x="1371600" y="5572140"/>
            <a:ext cx="6400800" cy="66660"/>
          </a:xfrm>
        </p:spPr>
        <p:txBody>
          <a:bodyPr>
            <a:normAutofit fontScale="25000" lnSpcReduction="20000"/>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142852"/>
            <a:ext cx="8001056" cy="369332"/>
          </a:xfrm>
          <a:prstGeom prst="rect">
            <a:avLst/>
          </a:prstGeom>
        </p:spPr>
        <p:txBody>
          <a:bodyPr wrap="square">
            <a:spAutoFit/>
          </a:bodyPr>
          <a:lstStyle/>
          <a:p>
            <a:pPr lvl="0" eaLnBrk="0" fontAlgn="base" hangingPunct="0">
              <a:spcBef>
                <a:spcPct val="0"/>
              </a:spcBef>
              <a:spcAft>
                <a:spcPct val="0"/>
              </a:spcAft>
            </a:pPr>
            <a:r>
              <a:rPr kumimoji="0" lang="en-US"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Production of double cross maize hybrids using CGMS</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0" y="0"/>
            <a:ext cx="9144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Classification of male sterility</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Male sterility is mainly categorized into 4 main divisions they are:</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Genetic male sterility- (a) TGMS (b) PGMS (c) Transgenic GMS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Cytoplasmic</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male sterility</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Cytoplasmic</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genetic male sterility</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Chemically induced sterility</a:t>
            </a:r>
          </a:p>
          <a:p>
            <a:pPr marL="0" marR="0" lvl="0" indent="45720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Genetic Male Sterility</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pollen sterility which is caused by nuclear genes is termed as genetic or nuclear male sterility. It is usually governed by a single recessive gene ms or s with monogenic inheritance but dominant gene governing male sterility is known, e.g.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safflower.</a:t>
            </a:r>
            <a:r>
              <a:rPr kumimoji="0" lang="en-US" sz="24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This</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is two-line system i.e. A line (genetic male sterile line) and B line (heterozygous fertile </a:t>
            </a:r>
            <a:r>
              <a:rPr kumimoji="0" lang="en-US" sz="24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line.A</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male sterile line may be maintained by crossing it with heterozygous male fertile plant. Such a mating produces 1:1 male sterile and male fertile plants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Types of genetic male sterility</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Genetic male sterility is sub divided into the followed groups: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TGMS (Temperature Sensitive Genetic Male Sterility)</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In this type of GMS complete male sterility is produced by the ms gene at higher temperature (e.g. 23.3ᴼ c or higher for rice TGMS line pie AI645) but at temperature below this critical point there is normal fertility this type of genetic male sterility is being used to develop hybrid rice in china. Two rice TGMS (UPRI 94-140 TGMS &amp; UPRI 95-167 TGMS) have been isolated as spontaneous mutants and registered as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germplasm</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 PGMS (Photoperiod sensitive genetic male sterility)</a:t>
            </a:r>
            <a:endPar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In case of PGMS expression of ms gene is drastically affected by the prevailing photoperiod provide the temp below a critical range (e.g. 23-24ᴼ c for rice PGMS) within this temperature range complete sterility in rice is obtain grain in under long day condition (day length more than 13 hr. 45 min) but under short day condition almost normal fertility is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214290"/>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obtained. For example, genetic male sterile lines 5047S and W6154S have same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msgene</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from Nong-Keng58S. Line 5047S shows PGMS, while W6154S shows TGMS.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(C)Transgenic genetic male sterility(</a:t>
            </a: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TrGMS</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gene introduced in gamete of an organism by recombinants DNA technology or genetic engineering is called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transgene.Many</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transgenes</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have been shown to produce genetic male sterility which is dominant to fertility. In such cases, it would be essential to develop effective fertility restoration system for their use in hybrid seed production.</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400"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Barnase</a:t>
            </a:r>
            <a:r>
              <a:rPr kumimoji="0" lang="en-US"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a:t>
            </a:r>
            <a:r>
              <a:rPr kumimoji="0" lang="en-US" sz="2400"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Barstar</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system is a good example of transgenic male sterility.</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a:t>
            </a:r>
            <a:r>
              <a:rPr kumimoji="0" lang="en-US" sz="2400"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Barnase</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gene of </a:t>
            </a:r>
            <a:r>
              <a:rPr kumimoji="0" lang="en-US"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Bacillus </a:t>
            </a:r>
            <a:r>
              <a:rPr kumimoji="0" lang="en-US" sz="2400"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amyloliquefaciens</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encodes</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an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RNase.When</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Barnase</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gene</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is driven by TA29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promotes,it</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is expressed only in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tapetum</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cell causing their degeneration. Transgenic tobacco and </a:t>
            </a:r>
            <a:r>
              <a:rPr kumimoji="0" lang="en-US" sz="2400"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Brassica</a:t>
            </a:r>
            <a:r>
              <a:rPr kumimoji="0" lang="en-US"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napus</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plant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expressing</a:t>
            </a:r>
            <a:r>
              <a:rPr kumimoji="0" lang="en-US" sz="2400"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Barnase</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were</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completely male sterile.</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Another gene, </a:t>
            </a:r>
            <a:r>
              <a:rPr kumimoji="0" lang="en-US" sz="2400"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Barstar</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from same bacterium encodes a protein, which is highly specific inhibitor of </a:t>
            </a:r>
            <a:r>
              <a:rPr kumimoji="0" lang="en-US" sz="2400"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Barnase</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RNase</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Therefore, transgenic plants expressing both </a:t>
            </a:r>
            <a:r>
              <a:rPr kumimoji="0" lang="en-US" sz="2400"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Barnase</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and</a:t>
            </a:r>
            <a:r>
              <a:rPr kumimoji="0" lang="en-US" sz="2400"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Barstar</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are</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fully male fertile.</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0"/>
            <a:ext cx="914400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a:t>
            </a: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Cytoplasmic</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Male Sterility</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When pollen sterility is control by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cytoplasmic</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gene known as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Cytoplasmic</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Male Sterility. CMS is the result of mutation in mitochondrial genome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mtDNA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e.g.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cms</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 of maize, </a:t>
            </a:r>
            <a:r>
              <a:rPr kumimoji="0" lang="en-US" sz="20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Ogura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CMS of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brassica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or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cytoplasmic</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genome e.g. tobacco, barely, sorghum and rapeseed.</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Usually the cytoplasm of zygote comes primarily from the egg cell and due to this progeny of such male sterility plants would always be male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sterility.</a:t>
            </a:r>
            <a:r>
              <a:rPr kumimoji="0" lang="en-US"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The</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male sterile line is maintained by crossing it with pollinator strain (recurrent parent) in backcross, since the nuclear genotype of the pollinator is identical with that of the new male sterile </a:t>
            </a:r>
            <a:r>
              <a:rPr kumimoji="0" lang="en-US"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line.</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Such</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as male fertile line is known as maintainer line or B line and male sterility line is also known as A line. CMS is not influence by environmental factor.</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3. </a:t>
            </a:r>
            <a:r>
              <a:rPr kumimoji="0" lang="en-US" sz="20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Cytoplasmic</a:t>
            </a:r>
            <a:r>
              <a:rPr kumimoji="0" lang="en-US"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Genetic Male Sterility</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When pollen sterility is control by both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cytoplasmic</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and nuclear gene known as CGMS (</a:t>
            </a:r>
            <a:r>
              <a:rPr kumimoji="0" lang="en-US"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Nucleoplasmic</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male sterility).</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Jones and Davis first discover this type of male sterility in 1994 in cotton.</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system includes A, B and R line. </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 line is a male sterile line, B is similar to </a:t>
            </a:r>
            <a:r>
              <a:rPr kumimoji="0" lang="en-US" sz="2000" b="0" i="0" u="none" strike="noStrike" cap="none" normalizeH="0" baseline="0" dirty="0" smtClean="0">
                <a:ln>
                  <a:noFill/>
                </a:ln>
                <a:solidFill>
                  <a:srgbClr val="000000"/>
                </a:solidFill>
                <a:effectLst/>
                <a:latin typeface="Calibri"/>
                <a:ea typeface="Times New Roman" pitchFamily="18" charset="0"/>
                <a:cs typeface="Times New Roman" pitchFamily="18" charset="0"/>
              </a:rPr>
              <a:t>‘</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a:t>
            </a:r>
            <a:r>
              <a:rPr kumimoji="0" lang="en-US" sz="2000" b="0" i="0" u="none" strike="noStrike" cap="none" normalizeH="0" baseline="0" dirty="0" smtClean="0">
                <a:ln>
                  <a:noFill/>
                </a:ln>
                <a:solidFill>
                  <a:srgbClr val="000000"/>
                </a:solidFill>
                <a:effectLst/>
                <a:latin typeface="Calibri"/>
                <a:ea typeface="Times New Roman" pitchFamily="18" charset="0"/>
                <a:cs typeface="Times New Roman" pitchFamily="18" charset="0"/>
              </a:rPr>
              <a:t>’</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in all features but it is a male fertile and R is restoring line it restores the fertility in the F1hybrid.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Since B line is use to maintain the fertility and is also refer as maintainer line. The fertility restorer gene R is dominant and found in certain strain of species that is Maize,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Jowar</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Bajra</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Sunflower, Rice, Wheat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etc.</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0"/>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3359150" algn="l"/>
              </a:tabLst>
            </a:pPr>
            <a:r>
              <a:rPr kumimoji="0" lang="en-US" sz="1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Chemically induced male sterility</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3359150" algn="l"/>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CHA is a chemical that induces artificial, monogenic male sterility in plants so that they can be effectively used as female parent in hybrid seed production. It is also called as male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gametocide</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pollenicide</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male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sterilants</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selective male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sterilants</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pollen suppressants,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androcide</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etc.</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3359150" algn="l"/>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First report was given by more and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Nulum</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in the year 1950. They included male sterility in maize using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Maleic</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Hydrazide</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(MH). NC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Rac</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(1985) used in a single term chemical hybridizing agent (CHA). Examples of some CHAs are listed as below.</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359150" algn="l"/>
              </a:tabLst>
            </a:pP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Ethrel</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Rice</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359150" algn="l"/>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Sodium methyl arsenate- Rice</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359150" algn="l"/>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Zinc methyl arsenate- Rice</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359150" algn="l"/>
              </a:tabLst>
            </a:pP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Malic</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hydrazide</a:t>
            </a:r>
            <a:r>
              <a:rPr kumimoji="0" lang="en-US" sz="24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Cotton, Wheat,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Corionder</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359150" algn="l"/>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FIN-50</a:t>
            </a:r>
            <a:r>
              <a:rPr kumimoji="0" lang="en-US" sz="24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Rice</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359150" algn="l"/>
              </a:tabLst>
            </a:pP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Trifluro</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methyl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sulphonamide</a:t>
            </a:r>
            <a:r>
              <a:rPr kumimoji="0" lang="en-US" sz="24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Maize</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359150" algn="l"/>
              </a:tabLst>
            </a:pP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Eribberrellie</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acid</a:t>
            </a:r>
            <a:r>
              <a:rPr kumimoji="0" lang="en-US" sz="24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Corionder</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359150" algn="l"/>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Ethyl 4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flurooxanilate</a:t>
            </a:r>
            <a:r>
              <a:rPr kumimoji="0" lang="en-US" sz="24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Soyabean</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359150" algn="l"/>
              </a:tabLst>
            </a:pPr>
            <a:r>
              <a:rPr kumimoji="0" lang="en-US"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Ethyloxanilots</a:t>
            </a:r>
            <a:r>
              <a:rPr kumimoji="0" lang="en-US" sz="24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Wheat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1"/>
            <a:ext cx="9144000" cy="12311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Things to do:</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Genetic male sterility </a:t>
            </a:r>
            <a:r>
              <a:rPr kumimoji="0" lang="en-US" sz="2800" b="1"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en-US"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Maintenance of male sterile line</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0"/>
            <a:ext cx="7453131"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Transfer of </a:t>
            </a:r>
            <a:r>
              <a:rPr kumimoji="0" lang="en-US"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cytoplasmic</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male sterility to a new strain</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0" y="0"/>
            <a:ext cx="9144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 Inheritance of </a:t>
            </a:r>
            <a:r>
              <a:rPr kumimoji="0" lang="en-US" sz="32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cytoplasmic</a:t>
            </a:r>
            <a:r>
              <a:rPr kumimoji="0" lang="en-US"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genetic male-sterility</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967</Words>
  <Application>Microsoft Office PowerPoint</Application>
  <PresentationFormat>On-screen Show (4:3)</PresentationFormat>
  <Paragraphs>46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  Experiment No. 2: Study of Male Sterility System Date.................  Aim: To study about different types of male sterility system and their utilization in plant breeding  Male sterility:it can be defined as absence or non-function of pollen grains on plant or incapacity of plants to produce or release functional pollen grains.  It acts as an important out breeding device which promote the heterozygosity. Male sterility can be resulted from the action of nuclear gene or cytoplasmic gene or both.  </vt:lpstr>
      <vt:lpstr>Slide 2</vt:lpstr>
      <vt:lpstr>Slide 3</vt:lpstr>
      <vt:lpstr>Slide 4</vt:lpstr>
      <vt:lpstr>Slide 5</vt:lpstr>
      <vt:lpstr>Slide 6</vt:lpstr>
      <vt:lpstr>Slide 7</vt:lpstr>
      <vt:lpstr>Slide 8</vt:lpstr>
      <vt:lpstr>Slide 9</vt:lpstr>
      <vt:lpstr>Slide 10</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Hp</cp:lastModifiedBy>
  <cp:revision>5</cp:revision>
  <dcterms:created xsi:type="dcterms:W3CDTF">2021-06-04T08:33:30Z</dcterms:created>
  <dcterms:modified xsi:type="dcterms:W3CDTF">2021-07-24T10:31:04Z</dcterms:modified>
</cp:coreProperties>
</file>