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7391400" cy="1894362"/>
          </a:xfrm>
        </p:spPr>
        <p:txBody>
          <a:bodyPr/>
          <a:lstStyle/>
          <a:p>
            <a:r>
              <a:rPr lang="en-US" b="1" dirty="0" smtClean="0"/>
              <a:t> QTL mapping: Definition and case studies</a:t>
            </a:r>
            <a:endParaRPr lang="en-US" dirty="0"/>
          </a:p>
        </p:txBody>
      </p:sp>
      <p:pic>
        <p:nvPicPr>
          <p:cNvPr id="3" name="~PP2206.WAV">
            <a:hlinkClick r:id="" action="ppaction://media"/>
          </p:cNvPr>
          <p:cNvPicPr>
            <a:picLocks noRot="1" noChangeAspect="1"/>
          </p:cNvPicPr>
          <p:nvPr>
            <a:wavAudioFile r:embed="rId1" name="~PP2206.WAV"/>
          </p:nvPr>
        </p:nvPicPr>
        <p:blipFill>
          <a:blip r:embed="rId3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9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" y="990600"/>
            <a:ext cx="90678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162" y="229361"/>
            <a:ext cx="8839200" cy="609600"/>
          </a:xfrm>
          <a:prstGeom prst="rect">
            <a:avLst/>
          </a:prstGeom>
          <a:solidFill>
            <a:srgbClr val="FCEADA"/>
          </a:solidFill>
          <a:ln w="25907">
            <a:solidFill>
              <a:srgbClr val="385D89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marL="3134995" marR="440055" indent="-2693670">
              <a:lnSpc>
                <a:spcPct val="100000"/>
              </a:lnSpc>
              <a:spcBef>
                <a:spcPts val="115"/>
              </a:spcBef>
            </a:pPr>
            <a:r>
              <a:rPr sz="1800" b="0" spc="-5" dirty="0">
                <a:solidFill>
                  <a:srgbClr val="001F5F"/>
                </a:solidFill>
                <a:latin typeface="Carlito"/>
                <a:cs typeface="Carlito"/>
              </a:rPr>
              <a:t>Analysis of </a:t>
            </a:r>
            <a:r>
              <a:rPr sz="1800" b="0" spc="-10" dirty="0">
                <a:solidFill>
                  <a:srgbClr val="001F5F"/>
                </a:solidFill>
                <a:latin typeface="Carlito"/>
                <a:cs typeface="Carlito"/>
              </a:rPr>
              <a:t>heterogeneous </a:t>
            </a:r>
            <a:r>
              <a:rPr sz="1800" b="0" spc="-5" dirty="0">
                <a:solidFill>
                  <a:srgbClr val="001F5F"/>
                </a:solidFill>
                <a:latin typeface="Carlito"/>
                <a:cs typeface="Carlito"/>
              </a:rPr>
              <a:t>loci in </a:t>
            </a:r>
            <a:r>
              <a:rPr sz="1800" b="0" spc="-15" dirty="0">
                <a:solidFill>
                  <a:srgbClr val="001F5F"/>
                </a:solidFill>
                <a:latin typeface="Carlito"/>
                <a:cs typeface="Carlito"/>
              </a:rPr>
              <a:t>different </a:t>
            </a:r>
            <a:r>
              <a:rPr sz="1800" b="0" spc="-5" dirty="0">
                <a:solidFill>
                  <a:srgbClr val="001F5F"/>
                </a:solidFill>
                <a:latin typeface="Carlito"/>
                <a:cs typeface="Carlito"/>
              </a:rPr>
              <a:t>RIL pool </a:t>
            </a:r>
            <a:r>
              <a:rPr sz="1800" b="0" spc="-15" dirty="0">
                <a:solidFill>
                  <a:srgbClr val="001F5F"/>
                </a:solidFill>
                <a:latin typeface="Carlito"/>
                <a:cs typeface="Carlito"/>
              </a:rPr>
              <a:t>sizes </a:t>
            </a:r>
            <a:r>
              <a:rPr sz="1800" b="0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1800" b="0" spc="-10" dirty="0">
                <a:solidFill>
                  <a:srgbClr val="001F5F"/>
                </a:solidFill>
                <a:latin typeface="Carlito"/>
                <a:cs typeface="Carlito"/>
              </a:rPr>
              <a:t>mixture </a:t>
            </a:r>
            <a:r>
              <a:rPr sz="1800" b="0" spc="-5" dirty="0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sz="1800" b="0" spc="-10" dirty="0">
                <a:solidFill>
                  <a:srgbClr val="001F5F"/>
                </a:solidFill>
                <a:latin typeface="Carlito"/>
                <a:cs typeface="Carlito"/>
              </a:rPr>
              <a:t>parental </a:t>
            </a:r>
            <a:r>
              <a:rPr sz="1800" b="0" spc="-5" dirty="0">
                <a:solidFill>
                  <a:srgbClr val="001F5F"/>
                </a:solidFill>
                <a:latin typeface="Carlito"/>
                <a:cs typeface="Carlito"/>
              </a:rPr>
              <a:t>DNA  samples using </a:t>
            </a:r>
            <a:r>
              <a:rPr sz="1800" b="0" dirty="0">
                <a:solidFill>
                  <a:srgbClr val="001F5F"/>
                </a:solidFill>
                <a:latin typeface="Carlito"/>
                <a:cs typeface="Carlito"/>
              </a:rPr>
              <a:t>50K </a:t>
            </a:r>
            <a:r>
              <a:rPr sz="1800" b="0" spc="-5" dirty="0">
                <a:solidFill>
                  <a:srgbClr val="001F5F"/>
                </a:solidFill>
                <a:latin typeface="Carlito"/>
                <a:cs typeface="Carlito"/>
              </a:rPr>
              <a:t>SNP</a:t>
            </a:r>
            <a:r>
              <a:rPr sz="1800" b="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Carlito"/>
                <a:cs typeface="Carlito"/>
              </a:rPr>
              <a:t>chip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191" y="5093208"/>
            <a:ext cx="9169400" cy="1778000"/>
            <a:chOff x="-12191" y="5093208"/>
            <a:chExt cx="9169400" cy="1778000"/>
          </a:xfrm>
        </p:grpSpPr>
        <p:sp>
          <p:nvSpPr>
            <p:cNvPr id="5" name="object 5"/>
            <p:cNvSpPr/>
            <p:nvPr/>
          </p:nvSpPr>
          <p:spPr>
            <a:xfrm>
              <a:off x="762" y="5106162"/>
              <a:ext cx="9143365" cy="1751964"/>
            </a:xfrm>
            <a:custGeom>
              <a:avLst/>
              <a:gdLst/>
              <a:ahLst/>
              <a:cxnLst/>
              <a:rect l="l" t="t" r="r" b="b"/>
              <a:pathLst>
                <a:path w="9143365" h="1751965">
                  <a:moveTo>
                    <a:pt x="8813800" y="0"/>
                  </a:moveTo>
                  <a:lnTo>
                    <a:pt x="330212" y="0"/>
                  </a:lnTo>
                  <a:lnTo>
                    <a:pt x="281416" y="3580"/>
                  </a:lnTo>
                  <a:lnTo>
                    <a:pt x="234842" y="13979"/>
                  </a:lnTo>
                  <a:lnTo>
                    <a:pt x="191003" y="30688"/>
                  </a:lnTo>
                  <a:lnTo>
                    <a:pt x="150408" y="53195"/>
                  </a:lnTo>
                  <a:lnTo>
                    <a:pt x="113568" y="80989"/>
                  </a:lnTo>
                  <a:lnTo>
                    <a:pt x="80995" y="113561"/>
                  </a:lnTo>
                  <a:lnTo>
                    <a:pt x="53199" y="150399"/>
                  </a:lnTo>
                  <a:lnTo>
                    <a:pt x="30690" y="190992"/>
                  </a:lnTo>
                  <a:lnTo>
                    <a:pt x="13980" y="234831"/>
                  </a:lnTo>
                  <a:lnTo>
                    <a:pt x="3580" y="281403"/>
                  </a:lnTo>
                  <a:lnTo>
                    <a:pt x="0" y="330200"/>
                  </a:lnTo>
                  <a:lnTo>
                    <a:pt x="0" y="1650989"/>
                  </a:lnTo>
                  <a:lnTo>
                    <a:pt x="3580" y="1699785"/>
                  </a:lnTo>
                  <a:lnTo>
                    <a:pt x="13980" y="1746358"/>
                  </a:lnTo>
                  <a:lnTo>
                    <a:pt x="16068" y="1751834"/>
                  </a:lnTo>
                  <a:lnTo>
                    <a:pt x="9127933" y="1751834"/>
                  </a:lnTo>
                  <a:lnTo>
                    <a:pt x="9130020" y="1746358"/>
                  </a:lnTo>
                  <a:lnTo>
                    <a:pt x="9140419" y="1699785"/>
                  </a:lnTo>
                  <a:lnTo>
                    <a:pt x="9143238" y="1661375"/>
                  </a:lnTo>
                  <a:lnTo>
                    <a:pt x="9143238" y="319813"/>
                  </a:lnTo>
                  <a:lnTo>
                    <a:pt x="9140419" y="281403"/>
                  </a:lnTo>
                  <a:lnTo>
                    <a:pt x="9130020" y="234831"/>
                  </a:lnTo>
                  <a:lnTo>
                    <a:pt x="9113311" y="190992"/>
                  </a:lnTo>
                  <a:lnTo>
                    <a:pt x="9090804" y="150399"/>
                  </a:lnTo>
                  <a:lnTo>
                    <a:pt x="9063010" y="113561"/>
                  </a:lnTo>
                  <a:lnTo>
                    <a:pt x="9030438" y="80989"/>
                  </a:lnTo>
                  <a:lnTo>
                    <a:pt x="8993600" y="53195"/>
                  </a:lnTo>
                  <a:lnTo>
                    <a:pt x="8953007" y="30688"/>
                  </a:lnTo>
                  <a:lnTo>
                    <a:pt x="8909168" y="13979"/>
                  </a:lnTo>
                  <a:lnTo>
                    <a:pt x="8862596" y="3580"/>
                  </a:lnTo>
                  <a:lnTo>
                    <a:pt x="881380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5106162"/>
              <a:ext cx="9143365" cy="1751964"/>
            </a:xfrm>
            <a:custGeom>
              <a:avLst/>
              <a:gdLst/>
              <a:ahLst/>
              <a:cxnLst/>
              <a:rect l="l" t="t" r="r" b="b"/>
              <a:pathLst>
                <a:path w="9143365" h="1751965">
                  <a:moveTo>
                    <a:pt x="0" y="330200"/>
                  </a:moveTo>
                  <a:lnTo>
                    <a:pt x="3580" y="281403"/>
                  </a:lnTo>
                  <a:lnTo>
                    <a:pt x="13980" y="234831"/>
                  </a:lnTo>
                  <a:lnTo>
                    <a:pt x="30690" y="190992"/>
                  </a:lnTo>
                  <a:lnTo>
                    <a:pt x="53199" y="150399"/>
                  </a:lnTo>
                  <a:lnTo>
                    <a:pt x="80995" y="113561"/>
                  </a:lnTo>
                  <a:lnTo>
                    <a:pt x="113568" y="80989"/>
                  </a:lnTo>
                  <a:lnTo>
                    <a:pt x="150408" y="53195"/>
                  </a:lnTo>
                  <a:lnTo>
                    <a:pt x="191003" y="30688"/>
                  </a:lnTo>
                  <a:lnTo>
                    <a:pt x="234842" y="13979"/>
                  </a:lnTo>
                  <a:lnTo>
                    <a:pt x="281416" y="3580"/>
                  </a:lnTo>
                  <a:lnTo>
                    <a:pt x="330212" y="0"/>
                  </a:lnTo>
                  <a:lnTo>
                    <a:pt x="8813800" y="0"/>
                  </a:lnTo>
                  <a:lnTo>
                    <a:pt x="8862596" y="3580"/>
                  </a:lnTo>
                  <a:lnTo>
                    <a:pt x="8909168" y="13979"/>
                  </a:lnTo>
                  <a:lnTo>
                    <a:pt x="8953007" y="30688"/>
                  </a:lnTo>
                  <a:lnTo>
                    <a:pt x="8993600" y="53195"/>
                  </a:lnTo>
                  <a:lnTo>
                    <a:pt x="9030438" y="80989"/>
                  </a:lnTo>
                  <a:lnTo>
                    <a:pt x="9063010" y="113561"/>
                  </a:lnTo>
                  <a:lnTo>
                    <a:pt x="9090804" y="150399"/>
                  </a:lnTo>
                  <a:lnTo>
                    <a:pt x="9113311" y="190992"/>
                  </a:lnTo>
                  <a:lnTo>
                    <a:pt x="9130020" y="234831"/>
                  </a:lnTo>
                  <a:lnTo>
                    <a:pt x="9140419" y="281403"/>
                  </a:lnTo>
                  <a:lnTo>
                    <a:pt x="9143238" y="319813"/>
                  </a:lnTo>
                </a:path>
                <a:path w="9143365" h="1751965">
                  <a:moveTo>
                    <a:pt x="9143238" y="1661375"/>
                  </a:moveTo>
                  <a:lnTo>
                    <a:pt x="9140419" y="1699785"/>
                  </a:lnTo>
                  <a:lnTo>
                    <a:pt x="9130020" y="1746358"/>
                  </a:lnTo>
                  <a:lnTo>
                    <a:pt x="9127933" y="1751834"/>
                  </a:lnTo>
                </a:path>
                <a:path w="9143365" h="1751965">
                  <a:moveTo>
                    <a:pt x="16068" y="1751834"/>
                  </a:moveTo>
                  <a:lnTo>
                    <a:pt x="13980" y="1746358"/>
                  </a:lnTo>
                  <a:lnTo>
                    <a:pt x="3580" y="1699785"/>
                  </a:lnTo>
                  <a:lnTo>
                    <a:pt x="0" y="1650989"/>
                  </a:lnTo>
                  <a:lnTo>
                    <a:pt x="0" y="330200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2663" y="5246370"/>
            <a:ext cx="86747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Genomic DNA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from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10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to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50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individual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RILs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of CSR11/MI48 mapping population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were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pooled  in equal amounts, with higher pools including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all the RILs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of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lower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pools </a:t>
            </a:r>
            <a:r>
              <a:rPr sz="1800" spc="-15" dirty="0">
                <a:solidFill>
                  <a:srgbClr val="E36C09"/>
                </a:solidFill>
                <a:latin typeface="Carlito"/>
                <a:cs typeface="Carlito"/>
              </a:rPr>
              <a:t>for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the analysis of  allele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heterogeneity (Redline). Computational expectations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on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Bootstrap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analysis of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the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pools  of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10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to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50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lines, showing successive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increase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in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heterogeneity upto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94%</a:t>
            </a:r>
            <a:r>
              <a:rPr sz="1800" spc="180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(Greenline).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Observed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heterogeneity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with mixing of genomic DNA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from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the </a:t>
            </a: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two parental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lines in</a:t>
            </a:r>
            <a:r>
              <a:rPr sz="1800" spc="145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the</a:t>
            </a:r>
            <a:endParaRPr sz="1800">
              <a:latin typeface="Carlito"/>
              <a:cs typeface="Carlito"/>
            </a:endParaRPr>
          </a:p>
          <a:p>
            <a:pPr marL="3810" algn="ctr">
              <a:lnSpc>
                <a:spcPct val="100000"/>
              </a:lnSpc>
            </a:pPr>
            <a:r>
              <a:rPr sz="1800" spc="-10" dirty="0">
                <a:solidFill>
                  <a:srgbClr val="E36C09"/>
                </a:solidFill>
                <a:latin typeface="Carlito"/>
                <a:cs typeface="Carlito"/>
              </a:rPr>
              <a:t>proportions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of 1:5,1:4,1:3,1:2 </a:t>
            </a:r>
            <a:r>
              <a:rPr sz="1800" dirty="0">
                <a:solidFill>
                  <a:srgbClr val="E36C09"/>
                </a:solidFill>
                <a:latin typeface="Carlito"/>
                <a:cs typeface="Carlito"/>
              </a:rPr>
              <a:t>and 1:1</a:t>
            </a:r>
            <a:r>
              <a:rPr sz="1800" spc="85" dirty="0">
                <a:solidFill>
                  <a:srgbClr val="E36C09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E36C09"/>
                </a:solidFill>
                <a:latin typeface="Carlito"/>
                <a:cs typeface="Carlito"/>
              </a:rPr>
              <a:t>(Blueline).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8" name="~PP1792.WAV">
            <a:hlinkClick r:id="" action="ppaction://media"/>
          </p:cNvPr>
          <p:cNvPicPr>
            <a:picLocks noRot="1" noChangeAspect="1"/>
          </p:cNvPicPr>
          <p:nvPr>
            <a:wavAudioFile r:embed="rId1" name="~PP1792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0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52400" y="1219200"/>
              <a:ext cx="8839200" cy="3810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162" y="229361"/>
              <a:ext cx="8839200" cy="762000"/>
            </a:xfrm>
            <a:custGeom>
              <a:avLst/>
              <a:gdLst/>
              <a:ahLst/>
              <a:cxnLst/>
              <a:rect l="l" t="t" r="r" b="b"/>
              <a:pathLst>
                <a:path w="8839200" h="762000">
                  <a:moveTo>
                    <a:pt x="8712200" y="0"/>
                  </a:moveTo>
                  <a:lnTo>
                    <a:pt x="126999" y="0"/>
                  </a:lnTo>
                  <a:lnTo>
                    <a:pt x="77565" y="9985"/>
                  </a:lnTo>
                  <a:lnTo>
                    <a:pt x="37196" y="37210"/>
                  </a:lnTo>
                  <a:lnTo>
                    <a:pt x="9980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0" y="684418"/>
                  </a:lnTo>
                  <a:lnTo>
                    <a:pt x="37196" y="724789"/>
                  </a:lnTo>
                  <a:lnTo>
                    <a:pt x="77565" y="752014"/>
                  </a:lnTo>
                  <a:lnTo>
                    <a:pt x="126999" y="762000"/>
                  </a:lnTo>
                  <a:lnTo>
                    <a:pt x="8712200" y="762000"/>
                  </a:lnTo>
                  <a:lnTo>
                    <a:pt x="8761618" y="752014"/>
                  </a:lnTo>
                  <a:lnTo>
                    <a:pt x="8801989" y="724789"/>
                  </a:lnTo>
                  <a:lnTo>
                    <a:pt x="8829214" y="684418"/>
                  </a:lnTo>
                  <a:lnTo>
                    <a:pt x="8839200" y="635000"/>
                  </a:lnTo>
                  <a:lnTo>
                    <a:pt x="8839200" y="127000"/>
                  </a:lnTo>
                  <a:lnTo>
                    <a:pt x="8829214" y="77581"/>
                  </a:lnTo>
                  <a:lnTo>
                    <a:pt x="8801989" y="37210"/>
                  </a:lnTo>
                  <a:lnTo>
                    <a:pt x="8761618" y="9985"/>
                  </a:lnTo>
                  <a:lnTo>
                    <a:pt x="87122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162" y="229361"/>
              <a:ext cx="8839200" cy="762000"/>
            </a:xfrm>
            <a:custGeom>
              <a:avLst/>
              <a:gdLst/>
              <a:ahLst/>
              <a:cxnLst/>
              <a:rect l="l" t="t" r="r" b="b"/>
              <a:pathLst>
                <a:path w="8839200" h="762000">
                  <a:moveTo>
                    <a:pt x="0" y="127000"/>
                  </a:moveTo>
                  <a:lnTo>
                    <a:pt x="9980" y="77581"/>
                  </a:lnTo>
                  <a:lnTo>
                    <a:pt x="37196" y="37210"/>
                  </a:lnTo>
                  <a:lnTo>
                    <a:pt x="77565" y="9985"/>
                  </a:lnTo>
                  <a:lnTo>
                    <a:pt x="126999" y="0"/>
                  </a:lnTo>
                  <a:lnTo>
                    <a:pt x="8712200" y="0"/>
                  </a:lnTo>
                  <a:lnTo>
                    <a:pt x="8761618" y="9985"/>
                  </a:lnTo>
                  <a:lnTo>
                    <a:pt x="8801989" y="37210"/>
                  </a:lnTo>
                  <a:lnTo>
                    <a:pt x="8829214" y="77581"/>
                  </a:lnTo>
                  <a:lnTo>
                    <a:pt x="8839200" y="127000"/>
                  </a:lnTo>
                  <a:lnTo>
                    <a:pt x="8839200" y="635000"/>
                  </a:lnTo>
                  <a:lnTo>
                    <a:pt x="8829214" y="684418"/>
                  </a:lnTo>
                  <a:lnTo>
                    <a:pt x="8801989" y="724789"/>
                  </a:lnTo>
                  <a:lnTo>
                    <a:pt x="8761618" y="752014"/>
                  </a:lnTo>
                  <a:lnTo>
                    <a:pt x="8712200" y="762000"/>
                  </a:lnTo>
                  <a:lnTo>
                    <a:pt x="126999" y="762000"/>
                  </a:lnTo>
                  <a:lnTo>
                    <a:pt x="77565" y="752014"/>
                  </a:lnTo>
                  <a:lnTo>
                    <a:pt x="37196" y="724789"/>
                  </a:lnTo>
                  <a:lnTo>
                    <a:pt x="9980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7087" y="427431"/>
            <a:ext cx="798893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20" dirty="0">
                <a:solidFill>
                  <a:srgbClr val="00AF50"/>
                </a:solidFill>
                <a:latin typeface="Carlito"/>
                <a:cs typeface="Carlito"/>
              </a:rPr>
              <a:t>QTL </a:t>
            </a:r>
            <a:r>
              <a:rPr sz="2000" b="0" spc="-5" dirty="0">
                <a:solidFill>
                  <a:srgbClr val="00AF50"/>
                </a:solidFill>
                <a:latin typeface="Carlito"/>
                <a:cs typeface="Carlito"/>
              </a:rPr>
              <a:t>positions identified </a:t>
            </a:r>
            <a:r>
              <a:rPr sz="2000" b="0" dirty="0">
                <a:solidFill>
                  <a:srgbClr val="00AF50"/>
                </a:solidFill>
                <a:latin typeface="Carlito"/>
                <a:cs typeface="Carlito"/>
              </a:rPr>
              <a:t>in CSR27/MI48 </a:t>
            </a:r>
            <a:r>
              <a:rPr sz="2000" b="0" spc="-5" dirty="0">
                <a:solidFill>
                  <a:srgbClr val="00AF50"/>
                </a:solidFill>
                <a:latin typeface="Carlito"/>
                <a:cs typeface="Carlito"/>
              </a:rPr>
              <a:t>population by </a:t>
            </a:r>
            <a:r>
              <a:rPr sz="2000" b="0" dirty="0">
                <a:solidFill>
                  <a:srgbClr val="00AF50"/>
                </a:solidFill>
                <a:latin typeface="Carlito"/>
                <a:cs typeface="Carlito"/>
              </a:rPr>
              <a:t>BSA </a:t>
            </a:r>
            <a:r>
              <a:rPr sz="2000" b="0" spc="-5" dirty="0">
                <a:solidFill>
                  <a:srgbClr val="00AF50"/>
                </a:solidFill>
                <a:latin typeface="Carlito"/>
                <a:cs typeface="Carlito"/>
              </a:rPr>
              <a:t>using </a:t>
            </a:r>
            <a:r>
              <a:rPr sz="2000" b="0" dirty="0">
                <a:solidFill>
                  <a:srgbClr val="00AF50"/>
                </a:solidFill>
                <a:latin typeface="Carlito"/>
                <a:cs typeface="Carlito"/>
              </a:rPr>
              <a:t>50k SNP</a:t>
            </a:r>
            <a:r>
              <a:rPr sz="2000" b="0" spc="-4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000" b="0" dirty="0">
                <a:solidFill>
                  <a:srgbClr val="00AF50"/>
                </a:solidFill>
                <a:latin typeface="Carlito"/>
                <a:cs typeface="Carlito"/>
              </a:rPr>
              <a:t>chip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0207" y="5169408"/>
            <a:ext cx="8865235" cy="1473835"/>
            <a:chOff x="140207" y="5169408"/>
            <a:chExt cx="8865235" cy="1473835"/>
          </a:xfrm>
        </p:grpSpPr>
        <p:sp>
          <p:nvSpPr>
            <p:cNvPr id="8" name="object 8"/>
            <p:cNvSpPr/>
            <p:nvPr/>
          </p:nvSpPr>
          <p:spPr>
            <a:xfrm>
              <a:off x="153161" y="5182362"/>
              <a:ext cx="8839200" cy="1447800"/>
            </a:xfrm>
            <a:custGeom>
              <a:avLst/>
              <a:gdLst/>
              <a:ahLst/>
              <a:cxnLst/>
              <a:rect l="l" t="t" r="r" b="b"/>
              <a:pathLst>
                <a:path w="8839200" h="1447800">
                  <a:moveTo>
                    <a:pt x="8597900" y="0"/>
                  </a:moveTo>
                  <a:lnTo>
                    <a:pt x="241300" y="0"/>
                  </a:lnTo>
                  <a:lnTo>
                    <a:pt x="192671" y="4904"/>
                  </a:lnTo>
                  <a:lnTo>
                    <a:pt x="147377" y="18968"/>
                  </a:lnTo>
                  <a:lnTo>
                    <a:pt x="106389" y="41221"/>
                  </a:lnTo>
                  <a:lnTo>
                    <a:pt x="70677" y="70691"/>
                  </a:lnTo>
                  <a:lnTo>
                    <a:pt x="41211" y="106405"/>
                  </a:lnTo>
                  <a:lnTo>
                    <a:pt x="18963" y="147393"/>
                  </a:lnTo>
                  <a:lnTo>
                    <a:pt x="4902" y="192682"/>
                  </a:lnTo>
                  <a:lnTo>
                    <a:pt x="0" y="241300"/>
                  </a:lnTo>
                  <a:lnTo>
                    <a:pt x="0" y="1206500"/>
                  </a:lnTo>
                  <a:lnTo>
                    <a:pt x="4902" y="1255128"/>
                  </a:lnTo>
                  <a:lnTo>
                    <a:pt x="18963" y="1300422"/>
                  </a:lnTo>
                  <a:lnTo>
                    <a:pt x="41211" y="1341410"/>
                  </a:lnTo>
                  <a:lnTo>
                    <a:pt x="70677" y="1377122"/>
                  </a:lnTo>
                  <a:lnTo>
                    <a:pt x="106389" y="1406588"/>
                  </a:lnTo>
                  <a:lnTo>
                    <a:pt x="147377" y="1428836"/>
                  </a:lnTo>
                  <a:lnTo>
                    <a:pt x="192671" y="1442897"/>
                  </a:lnTo>
                  <a:lnTo>
                    <a:pt x="241300" y="1447800"/>
                  </a:lnTo>
                  <a:lnTo>
                    <a:pt x="8597900" y="1447800"/>
                  </a:lnTo>
                  <a:lnTo>
                    <a:pt x="8646517" y="1442897"/>
                  </a:lnTo>
                  <a:lnTo>
                    <a:pt x="8691806" y="1428836"/>
                  </a:lnTo>
                  <a:lnTo>
                    <a:pt x="8732794" y="1406588"/>
                  </a:lnTo>
                  <a:lnTo>
                    <a:pt x="8768508" y="1377122"/>
                  </a:lnTo>
                  <a:lnTo>
                    <a:pt x="8797978" y="1341410"/>
                  </a:lnTo>
                  <a:lnTo>
                    <a:pt x="8820231" y="1300422"/>
                  </a:lnTo>
                  <a:lnTo>
                    <a:pt x="8834295" y="1255128"/>
                  </a:lnTo>
                  <a:lnTo>
                    <a:pt x="8839200" y="1206500"/>
                  </a:lnTo>
                  <a:lnTo>
                    <a:pt x="8839200" y="241300"/>
                  </a:lnTo>
                  <a:lnTo>
                    <a:pt x="8834295" y="192682"/>
                  </a:lnTo>
                  <a:lnTo>
                    <a:pt x="8820231" y="147393"/>
                  </a:lnTo>
                  <a:lnTo>
                    <a:pt x="8797978" y="106405"/>
                  </a:lnTo>
                  <a:lnTo>
                    <a:pt x="8768508" y="70691"/>
                  </a:lnTo>
                  <a:lnTo>
                    <a:pt x="8732794" y="41221"/>
                  </a:lnTo>
                  <a:lnTo>
                    <a:pt x="8691806" y="18968"/>
                  </a:lnTo>
                  <a:lnTo>
                    <a:pt x="8646517" y="4904"/>
                  </a:lnTo>
                  <a:lnTo>
                    <a:pt x="85979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161" y="5182362"/>
              <a:ext cx="8839200" cy="1447800"/>
            </a:xfrm>
            <a:custGeom>
              <a:avLst/>
              <a:gdLst/>
              <a:ahLst/>
              <a:cxnLst/>
              <a:rect l="l" t="t" r="r" b="b"/>
              <a:pathLst>
                <a:path w="8839200" h="1447800">
                  <a:moveTo>
                    <a:pt x="0" y="241300"/>
                  </a:moveTo>
                  <a:lnTo>
                    <a:pt x="4902" y="192682"/>
                  </a:lnTo>
                  <a:lnTo>
                    <a:pt x="18963" y="147393"/>
                  </a:lnTo>
                  <a:lnTo>
                    <a:pt x="41211" y="106405"/>
                  </a:lnTo>
                  <a:lnTo>
                    <a:pt x="70677" y="70691"/>
                  </a:lnTo>
                  <a:lnTo>
                    <a:pt x="106389" y="41221"/>
                  </a:lnTo>
                  <a:lnTo>
                    <a:pt x="147377" y="18968"/>
                  </a:lnTo>
                  <a:lnTo>
                    <a:pt x="192671" y="4904"/>
                  </a:lnTo>
                  <a:lnTo>
                    <a:pt x="241300" y="0"/>
                  </a:lnTo>
                  <a:lnTo>
                    <a:pt x="8597900" y="0"/>
                  </a:lnTo>
                  <a:lnTo>
                    <a:pt x="8646517" y="4904"/>
                  </a:lnTo>
                  <a:lnTo>
                    <a:pt x="8691806" y="18968"/>
                  </a:lnTo>
                  <a:lnTo>
                    <a:pt x="8732794" y="41221"/>
                  </a:lnTo>
                  <a:lnTo>
                    <a:pt x="8768508" y="70691"/>
                  </a:lnTo>
                  <a:lnTo>
                    <a:pt x="8797978" y="106405"/>
                  </a:lnTo>
                  <a:lnTo>
                    <a:pt x="8820231" y="147393"/>
                  </a:lnTo>
                  <a:lnTo>
                    <a:pt x="8834295" y="192682"/>
                  </a:lnTo>
                  <a:lnTo>
                    <a:pt x="8839200" y="241300"/>
                  </a:lnTo>
                  <a:lnTo>
                    <a:pt x="8839200" y="1206500"/>
                  </a:lnTo>
                  <a:lnTo>
                    <a:pt x="8834295" y="1255128"/>
                  </a:lnTo>
                  <a:lnTo>
                    <a:pt x="8820231" y="1300422"/>
                  </a:lnTo>
                  <a:lnTo>
                    <a:pt x="8797978" y="1341410"/>
                  </a:lnTo>
                  <a:lnTo>
                    <a:pt x="8768508" y="1377122"/>
                  </a:lnTo>
                  <a:lnTo>
                    <a:pt x="8732794" y="1406588"/>
                  </a:lnTo>
                  <a:lnTo>
                    <a:pt x="8691806" y="1428836"/>
                  </a:lnTo>
                  <a:lnTo>
                    <a:pt x="8646517" y="1442897"/>
                  </a:lnTo>
                  <a:lnTo>
                    <a:pt x="8597900" y="1447800"/>
                  </a:lnTo>
                  <a:lnTo>
                    <a:pt x="241300" y="1447800"/>
                  </a:lnTo>
                  <a:lnTo>
                    <a:pt x="192671" y="1442897"/>
                  </a:lnTo>
                  <a:lnTo>
                    <a:pt x="147377" y="1428836"/>
                  </a:lnTo>
                  <a:lnTo>
                    <a:pt x="106389" y="1406588"/>
                  </a:lnTo>
                  <a:lnTo>
                    <a:pt x="70677" y="1377122"/>
                  </a:lnTo>
                  <a:lnTo>
                    <a:pt x="41211" y="1341410"/>
                  </a:lnTo>
                  <a:lnTo>
                    <a:pt x="18963" y="1300422"/>
                  </a:lnTo>
                  <a:lnTo>
                    <a:pt x="4902" y="1255128"/>
                  </a:lnTo>
                  <a:lnTo>
                    <a:pt x="0" y="1206500"/>
                  </a:lnTo>
                  <a:lnTo>
                    <a:pt x="0" y="2413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3987" y="5330190"/>
            <a:ext cx="85324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66"/>
                </a:solidFill>
                <a:latin typeface="Carlito"/>
                <a:cs typeface="Carlito"/>
              </a:rPr>
              <a:t>Physical </a:t>
            </a:r>
            <a:r>
              <a:rPr sz="1800" dirty="0">
                <a:solidFill>
                  <a:srgbClr val="FF0066"/>
                </a:solidFill>
                <a:latin typeface="Carlito"/>
                <a:cs typeface="Carlito"/>
              </a:rPr>
              <a:t>map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position of </a:t>
            </a:r>
            <a:r>
              <a:rPr sz="1800" spc="-15" dirty="0">
                <a:solidFill>
                  <a:srgbClr val="FF0066"/>
                </a:solidFill>
                <a:latin typeface="Carlito"/>
                <a:cs typeface="Carlito"/>
              </a:rPr>
              <a:t>QTLs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with green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color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showing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tolerant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allele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coming from tolerant  parent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CSR27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(11loci), red color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showing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tolerant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allele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coming from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sensitive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parent </a:t>
            </a:r>
            <a:r>
              <a:rPr sz="1800" dirty="0">
                <a:solidFill>
                  <a:srgbClr val="FF0066"/>
                </a:solidFill>
                <a:latin typeface="Carlito"/>
                <a:cs typeface="Carlito"/>
              </a:rPr>
              <a:t>MI48 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(23loci). </a:t>
            </a:r>
            <a:r>
              <a:rPr sz="1800" dirty="0">
                <a:solidFill>
                  <a:srgbClr val="FF0066"/>
                </a:solidFill>
                <a:latin typeface="Carlito"/>
                <a:cs typeface="Carlito"/>
              </a:rPr>
              <a:t>Blue and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violet </a:t>
            </a:r>
            <a:r>
              <a:rPr sz="1800" spc="-15" dirty="0">
                <a:solidFill>
                  <a:srgbClr val="FF0066"/>
                </a:solidFill>
                <a:latin typeface="Carlito"/>
                <a:cs typeface="Carlito"/>
              </a:rPr>
              <a:t>bars </a:t>
            </a:r>
            <a:r>
              <a:rPr sz="1800" spc="-10" dirty="0">
                <a:solidFill>
                  <a:srgbClr val="FF0066"/>
                </a:solidFill>
                <a:latin typeface="Carlito"/>
                <a:cs typeface="Carlito"/>
              </a:rPr>
              <a:t>represent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earlier identified </a:t>
            </a:r>
            <a:r>
              <a:rPr sz="1800" spc="-15" dirty="0">
                <a:solidFill>
                  <a:srgbClr val="FF0066"/>
                </a:solidFill>
                <a:latin typeface="Carlito"/>
                <a:cs typeface="Carlito"/>
              </a:rPr>
              <a:t>QTLs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by (Ammar </a:t>
            </a:r>
            <a:r>
              <a:rPr sz="1800" i="1" spc="-5" dirty="0">
                <a:solidFill>
                  <a:srgbClr val="FF0066"/>
                </a:solidFill>
                <a:latin typeface="Carlito"/>
                <a:cs typeface="Carlito"/>
              </a:rPr>
              <a:t>et al </a:t>
            </a:r>
            <a:r>
              <a:rPr sz="1800" dirty="0">
                <a:solidFill>
                  <a:srgbClr val="FF0066"/>
                </a:solidFill>
                <a:latin typeface="Carlito"/>
                <a:cs typeface="Carlito"/>
              </a:rPr>
              <a:t>and  </a:t>
            </a:r>
            <a:r>
              <a:rPr sz="1800" spc="-15" dirty="0">
                <a:solidFill>
                  <a:srgbClr val="FF0066"/>
                </a:solidFill>
                <a:latin typeface="Carlito"/>
                <a:cs typeface="Carlito"/>
              </a:rPr>
              <a:t>Panditeta)</a:t>
            </a:r>
            <a:r>
              <a:rPr sz="1800" spc="10" dirty="0">
                <a:solidFill>
                  <a:srgbClr val="FF00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rlito"/>
                <a:cs typeface="Carlito"/>
              </a:rPr>
              <a:t>,respectively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11" name="~PP188.WAV">
            <a:hlinkClick r:id="" action="ppaction://media"/>
          </p:cNvPr>
          <p:cNvPicPr>
            <a:picLocks noRot="1" noChangeAspect="1"/>
          </p:cNvPicPr>
          <p:nvPr>
            <a:wavAudioFile r:embed="rId1" name="~PP188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Outcome: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838201"/>
            <a:ext cx="8036559" cy="5026376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500" spc="-10" dirty="0" smtClean="0">
                <a:latin typeface="Carlito"/>
                <a:cs typeface="Carlito"/>
              </a:rPr>
              <a:t>S</a:t>
            </a:r>
            <a:r>
              <a:rPr sz="2500" spc="-10" smtClean="0">
                <a:latin typeface="Carlito"/>
                <a:cs typeface="Carlito"/>
              </a:rPr>
              <a:t>tudy </a:t>
            </a:r>
            <a:r>
              <a:rPr sz="2500" spc="-10" dirty="0">
                <a:latin typeface="Carlito"/>
                <a:cs typeface="Carlito"/>
              </a:rPr>
              <a:t>out </a:t>
            </a:r>
            <a:r>
              <a:rPr sz="2500" spc="-5" dirty="0">
                <a:latin typeface="Carlito"/>
                <a:cs typeface="Carlito"/>
              </a:rPr>
              <a:t>of 34 </a:t>
            </a:r>
            <a:r>
              <a:rPr sz="2500" spc="-20" dirty="0">
                <a:latin typeface="Carlito"/>
                <a:cs typeface="Carlito"/>
              </a:rPr>
              <a:t>QTLs </a:t>
            </a:r>
            <a:r>
              <a:rPr sz="2500" dirty="0">
                <a:latin typeface="Carlito"/>
                <a:cs typeface="Carlito"/>
              </a:rPr>
              <a:t>of </a:t>
            </a:r>
            <a:r>
              <a:rPr sz="2500" spc="-5" dirty="0">
                <a:latin typeface="Carlito"/>
                <a:cs typeface="Carlito"/>
              </a:rPr>
              <a:t>CSR27/MI48 population </a:t>
            </a:r>
            <a:r>
              <a:rPr sz="2500" spc="-15" dirty="0">
                <a:latin typeface="Carlito"/>
                <a:cs typeface="Carlito"/>
              </a:rPr>
              <a:t>five </a:t>
            </a:r>
            <a:r>
              <a:rPr sz="2500" spc="-20" dirty="0">
                <a:latin typeface="Carlito"/>
                <a:cs typeface="Carlito"/>
              </a:rPr>
              <a:t>QTLs  </a:t>
            </a:r>
            <a:r>
              <a:rPr sz="2500" spc="-15" dirty="0">
                <a:latin typeface="Carlito"/>
                <a:cs typeface="Carlito"/>
              </a:rPr>
              <a:t>were </a:t>
            </a:r>
            <a:r>
              <a:rPr sz="2500" spc="-10" dirty="0">
                <a:latin typeface="Carlito"/>
                <a:cs typeface="Carlito"/>
              </a:rPr>
              <a:t>reported </a:t>
            </a:r>
            <a:r>
              <a:rPr sz="2500" dirty="0">
                <a:latin typeface="Carlito"/>
                <a:cs typeface="Carlito"/>
              </a:rPr>
              <a:t>earlier </a:t>
            </a:r>
            <a:r>
              <a:rPr sz="2500" spc="-5" dirty="0">
                <a:latin typeface="Carlito"/>
                <a:cs typeface="Carlito"/>
              </a:rPr>
              <a:t>in the and </a:t>
            </a:r>
            <a:r>
              <a:rPr sz="2500" spc="-15" dirty="0">
                <a:latin typeface="Carlito"/>
                <a:cs typeface="Carlito"/>
              </a:rPr>
              <a:t>found </a:t>
            </a:r>
            <a:r>
              <a:rPr sz="2500" spc="-5" dirty="0">
                <a:latin typeface="Carlito"/>
                <a:cs typeface="Carlito"/>
              </a:rPr>
              <a:t>29 </a:t>
            </a:r>
            <a:r>
              <a:rPr sz="2500" spc="-10" dirty="0">
                <a:latin typeface="Carlito"/>
                <a:cs typeface="Carlito"/>
              </a:rPr>
              <a:t>novel </a:t>
            </a:r>
            <a:r>
              <a:rPr sz="2500" spc="-25" dirty="0">
                <a:latin typeface="Carlito"/>
                <a:cs typeface="Carlito"/>
              </a:rPr>
              <a:t>QTL  </a:t>
            </a:r>
            <a:r>
              <a:rPr sz="2500" spc="-10" dirty="0">
                <a:latin typeface="Carlito"/>
                <a:cs typeface="Carlito"/>
              </a:rPr>
              <a:t>regions </a:t>
            </a:r>
            <a:r>
              <a:rPr sz="2500" spc="-5" dirty="0">
                <a:latin typeface="Carlito"/>
                <a:cs typeface="Carlito"/>
              </a:rPr>
              <a:t>on rice </a:t>
            </a:r>
            <a:r>
              <a:rPr sz="2500" spc="-10" dirty="0">
                <a:latin typeface="Carlito"/>
                <a:cs typeface="Carlito"/>
              </a:rPr>
              <a:t>chromosomes </a:t>
            </a:r>
            <a:r>
              <a:rPr sz="2500" spc="-5" dirty="0">
                <a:latin typeface="Carlito"/>
                <a:cs typeface="Carlito"/>
              </a:rPr>
              <a:t>1,2,3,5,6,9,11 and 12 </a:t>
            </a:r>
            <a:r>
              <a:rPr sz="2500" spc="-10" dirty="0">
                <a:latin typeface="Carlito"/>
                <a:cs typeface="Carlito"/>
              </a:rPr>
              <a:t>due to  dense </a:t>
            </a:r>
            <a:r>
              <a:rPr sz="2500" spc="-5" dirty="0">
                <a:latin typeface="Carlito"/>
                <a:cs typeface="Carlito"/>
              </a:rPr>
              <a:t>SNP </a:t>
            </a:r>
            <a:r>
              <a:rPr sz="2500" dirty="0">
                <a:latin typeface="Carlito"/>
                <a:cs typeface="Carlito"/>
              </a:rPr>
              <a:t>map </a:t>
            </a:r>
            <a:r>
              <a:rPr sz="2500" spc="-5" dirty="0">
                <a:latin typeface="Carlito"/>
                <a:cs typeface="Carlito"/>
              </a:rPr>
              <a:t>of polymorphic locus </a:t>
            </a:r>
            <a:r>
              <a:rPr sz="2500" spc="-10" dirty="0">
                <a:latin typeface="Carlito"/>
                <a:cs typeface="Carlito"/>
              </a:rPr>
              <a:t>covering </a:t>
            </a:r>
            <a:r>
              <a:rPr sz="2500" dirty="0">
                <a:latin typeface="Carlito"/>
                <a:cs typeface="Carlito"/>
              </a:rPr>
              <a:t>all </a:t>
            </a:r>
            <a:r>
              <a:rPr sz="2500" spc="-10" dirty="0">
                <a:latin typeface="Carlito"/>
                <a:cs typeface="Carlito"/>
              </a:rPr>
              <a:t>regions of  </a:t>
            </a:r>
            <a:r>
              <a:rPr sz="2500" spc="-5" dirty="0">
                <a:latin typeface="Carlito"/>
                <a:cs typeface="Carlito"/>
              </a:rPr>
              <a:t>the</a:t>
            </a:r>
            <a:r>
              <a:rPr sz="2500" dirty="0">
                <a:latin typeface="Carlito"/>
                <a:cs typeface="Carlito"/>
              </a:rPr>
              <a:t> </a:t>
            </a:r>
            <a:r>
              <a:rPr sz="2500" spc="-5">
                <a:latin typeface="Carlito"/>
                <a:cs typeface="Carlito"/>
              </a:rPr>
              <a:t>genome</a:t>
            </a:r>
            <a:r>
              <a:rPr sz="2500" spc="-5" smtClean="0">
                <a:latin typeface="Carlito"/>
                <a:cs typeface="Carlito"/>
              </a:rPr>
              <a:t>.</a:t>
            </a:r>
            <a:endParaRPr lang="en-US" sz="2500" spc="-5" dirty="0" smtClean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95"/>
              </a:spcBef>
              <a:tabLst>
                <a:tab pos="354965" algn="l"/>
                <a:tab pos="355600" algn="l"/>
              </a:tabLst>
            </a:pPr>
            <a:endParaRPr sz="2500">
              <a:latin typeface="Carlito"/>
              <a:cs typeface="Carlito"/>
            </a:endParaRPr>
          </a:p>
          <a:p>
            <a:pPr marL="355600" marR="103505" indent="-342900" algn="just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rlito"/>
                <a:cs typeface="Carlito"/>
              </a:rPr>
              <a:t>Earlier </a:t>
            </a:r>
            <a:r>
              <a:rPr sz="2500" spc="-10" dirty="0">
                <a:latin typeface="Carlito"/>
                <a:cs typeface="Carlito"/>
              </a:rPr>
              <a:t>highest </a:t>
            </a:r>
            <a:r>
              <a:rPr sz="2500" spc="-5" dirty="0">
                <a:latin typeface="Carlito"/>
                <a:cs typeface="Carlito"/>
              </a:rPr>
              <a:t>41 </a:t>
            </a:r>
            <a:r>
              <a:rPr sz="2500" spc="-25" dirty="0">
                <a:latin typeface="Carlito"/>
                <a:cs typeface="Carlito"/>
              </a:rPr>
              <a:t>QTLs </a:t>
            </a:r>
            <a:r>
              <a:rPr sz="2500" spc="-20" dirty="0">
                <a:latin typeface="Carlito"/>
                <a:cs typeface="Carlito"/>
              </a:rPr>
              <a:t>have </a:t>
            </a:r>
            <a:r>
              <a:rPr sz="2500" spc="-5" dirty="0">
                <a:latin typeface="Carlito"/>
                <a:cs typeface="Carlito"/>
              </a:rPr>
              <a:t>been </a:t>
            </a:r>
            <a:r>
              <a:rPr sz="2500" spc="-10" dirty="0">
                <a:latin typeface="Carlito"/>
                <a:cs typeface="Carlito"/>
              </a:rPr>
              <a:t>reported </a:t>
            </a:r>
            <a:r>
              <a:rPr sz="2500" spc="-5" dirty="0">
                <a:latin typeface="Carlito"/>
                <a:cs typeface="Carlito"/>
              </a:rPr>
              <a:t>by Ghomi </a:t>
            </a:r>
            <a:r>
              <a:rPr sz="2500" i="1" spc="-15" dirty="0">
                <a:latin typeface="Carlito"/>
                <a:cs typeface="Carlito"/>
              </a:rPr>
              <a:t>et </a:t>
            </a:r>
            <a:r>
              <a:rPr sz="2500" i="1" spc="-5" dirty="0">
                <a:latin typeface="Carlito"/>
                <a:cs typeface="Carlito"/>
              </a:rPr>
              <a:t>al</a:t>
            </a:r>
            <a:r>
              <a:rPr sz="2500" spc="-5" dirty="0">
                <a:latin typeface="Carlito"/>
                <a:cs typeface="Carlito"/>
              </a:rPr>
              <a:t>,  on </a:t>
            </a:r>
            <a:r>
              <a:rPr sz="2500" dirty="0">
                <a:latin typeface="Carlito"/>
                <a:cs typeface="Carlito"/>
              </a:rPr>
              <a:t>all </a:t>
            </a:r>
            <a:r>
              <a:rPr sz="2500" spc="-5" dirty="0">
                <a:latin typeface="Carlito"/>
                <a:cs typeface="Carlito"/>
              </a:rPr>
              <a:t>the 12 rice </a:t>
            </a:r>
            <a:r>
              <a:rPr sz="2500" spc="-10" dirty="0">
                <a:latin typeface="Carlito"/>
                <a:cs typeface="Carlito"/>
              </a:rPr>
              <a:t>chromosomes </a:t>
            </a:r>
            <a:r>
              <a:rPr sz="2500" spc="-25" dirty="0">
                <a:latin typeface="Carlito"/>
                <a:cs typeface="Carlito"/>
              </a:rPr>
              <a:t>for </a:t>
            </a:r>
            <a:r>
              <a:rPr sz="2500" spc="-5" dirty="0">
                <a:latin typeface="Carlito"/>
                <a:cs typeface="Carlito"/>
              </a:rPr>
              <a:t>salinity </a:t>
            </a:r>
            <a:r>
              <a:rPr sz="2500" spc="-10" dirty="0">
                <a:latin typeface="Carlito"/>
                <a:cs typeface="Carlito"/>
              </a:rPr>
              <a:t>tolerance </a:t>
            </a:r>
            <a:r>
              <a:rPr sz="2500" spc="-15" dirty="0">
                <a:latin typeface="Carlito"/>
                <a:cs typeface="Carlito"/>
              </a:rPr>
              <a:t>at  </a:t>
            </a:r>
            <a:r>
              <a:rPr sz="2500" spc="-5" dirty="0">
                <a:latin typeface="Carlito"/>
                <a:cs typeface="Carlito"/>
              </a:rPr>
              <a:t>seedling </a:t>
            </a:r>
            <a:r>
              <a:rPr sz="2500" spc="-20" dirty="0">
                <a:latin typeface="Carlito"/>
                <a:cs typeface="Carlito"/>
              </a:rPr>
              <a:t>stage </a:t>
            </a:r>
            <a:r>
              <a:rPr sz="2500" dirty="0">
                <a:latin typeface="Carlito"/>
                <a:cs typeface="Carlito"/>
              </a:rPr>
              <a:t>in</a:t>
            </a:r>
            <a:r>
              <a:rPr sz="2500" spc="35" dirty="0">
                <a:latin typeface="Carlito"/>
                <a:cs typeface="Carlito"/>
              </a:rPr>
              <a:t> </a:t>
            </a:r>
            <a:r>
              <a:rPr sz="2500" spc="-5">
                <a:latin typeface="Carlito"/>
                <a:cs typeface="Carlito"/>
              </a:rPr>
              <a:t>rice</a:t>
            </a:r>
            <a:r>
              <a:rPr sz="2500" spc="-5" smtClean="0">
                <a:latin typeface="Carlito"/>
                <a:cs typeface="Carlito"/>
              </a:rPr>
              <a:t>.</a:t>
            </a:r>
            <a:endParaRPr lang="en-US" sz="2500" spc="-5" dirty="0" smtClean="0">
              <a:latin typeface="Carlito"/>
              <a:cs typeface="Carlito"/>
            </a:endParaRPr>
          </a:p>
          <a:p>
            <a:pPr marL="355600" marR="103505" indent="-342900" algn="just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500">
              <a:latin typeface="Carlito"/>
              <a:cs typeface="Carlito"/>
            </a:endParaRPr>
          </a:p>
          <a:p>
            <a:pPr marL="355600" marR="88265" indent="-342900" algn="just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rlito"/>
                <a:cs typeface="Carlito"/>
              </a:rPr>
              <a:t>There are several </a:t>
            </a:r>
            <a:r>
              <a:rPr sz="2500" spc="-5" dirty="0">
                <a:latin typeface="Carlito"/>
                <a:cs typeface="Carlito"/>
              </a:rPr>
              <a:t>reports on </a:t>
            </a:r>
            <a:r>
              <a:rPr sz="2500" spc="-25" dirty="0">
                <a:latin typeface="Carlito"/>
                <a:cs typeface="Carlito"/>
              </a:rPr>
              <a:t>QTL </a:t>
            </a:r>
            <a:r>
              <a:rPr sz="2500" spc="-5" dirty="0">
                <a:latin typeface="Carlito"/>
                <a:cs typeface="Carlito"/>
              </a:rPr>
              <a:t>mapping </a:t>
            </a:r>
            <a:r>
              <a:rPr sz="2500" spc="-25" dirty="0">
                <a:latin typeface="Carlito"/>
                <a:cs typeface="Carlito"/>
              </a:rPr>
              <a:t>for </a:t>
            </a:r>
            <a:r>
              <a:rPr sz="2500" spc="-10" dirty="0">
                <a:latin typeface="Carlito"/>
                <a:cs typeface="Carlito"/>
              </a:rPr>
              <a:t>salt </a:t>
            </a:r>
            <a:r>
              <a:rPr sz="2500" spc="-15" dirty="0">
                <a:latin typeface="Carlito"/>
                <a:cs typeface="Carlito"/>
              </a:rPr>
              <a:t>stress </a:t>
            </a:r>
            <a:r>
              <a:rPr sz="2500" spc="-10" dirty="0">
                <a:latin typeface="Carlito"/>
                <a:cs typeface="Carlito"/>
              </a:rPr>
              <a:t>by  </a:t>
            </a:r>
            <a:r>
              <a:rPr sz="2500" dirty="0">
                <a:latin typeface="Carlito"/>
                <a:cs typeface="Carlito"/>
              </a:rPr>
              <a:t>SSR </a:t>
            </a:r>
            <a:r>
              <a:rPr sz="2500" spc="-5" dirty="0">
                <a:latin typeface="Carlito"/>
                <a:cs typeface="Carlito"/>
              </a:rPr>
              <a:t>genotyping on whole population in rice </a:t>
            </a:r>
            <a:r>
              <a:rPr sz="2500" spc="-10" dirty="0">
                <a:latin typeface="Carlito"/>
                <a:cs typeface="Carlito"/>
              </a:rPr>
              <a:t>but </a:t>
            </a:r>
            <a:r>
              <a:rPr sz="2500" spc="-5" dirty="0">
                <a:latin typeface="Carlito"/>
                <a:cs typeface="Carlito"/>
              </a:rPr>
              <a:t>no one has  </a:t>
            </a:r>
            <a:r>
              <a:rPr sz="2500" spc="-10" dirty="0">
                <a:latin typeface="Carlito"/>
                <a:cs typeface="Carlito"/>
              </a:rPr>
              <a:t>done </a:t>
            </a:r>
            <a:r>
              <a:rPr sz="2500" spc="-25" dirty="0">
                <a:latin typeface="Carlito"/>
                <a:cs typeface="Carlito"/>
              </a:rPr>
              <a:t>QTL </a:t>
            </a:r>
            <a:r>
              <a:rPr sz="2500" spc="-5" dirty="0">
                <a:latin typeface="Carlito"/>
                <a:cs typeface="Carlito"/>
              </a:rPr>
              <a:t>mapping </a:t>
            </a:r>
            <a:r>
              <a:rPr sz="2500" spc="-10" dirty="0">
                <a:latin typeface="Carlito"/>
                <a:cs typeface="Carlito"/>
              </a:rPr>
              <a:t>by BSA </a:t>
            </a:r>
            <a:r>
              <a:rPr sz="2500" spc="-5" dirty="0">
                <a:latin typeface="Carlito"/>
                <a:cs typeface="Carlito"/>
              </a:rPr>
              <a:t>approach </a:t>
            </a:r>
            <a:r>
              <a:rPr sz="2500" spc="-25" dirty="0">
                <a:latin typeface="Carlito"/>
                <a:cs typeface="Carlito"/>
              </a:rPr>
              <a:t>for </a:t>
            </a:r>
            <a:r>
              <a:rPr sz="2500" spc="-10" dirty="0">
                <a:latin typeface="Carlito"/>
                <a:cs typeface="Carlito"/>
              </a:rPr>
              <a:t>salt </a:t>
            </a:r>
            <a:r>
              <a:rPr sz="2500" spc="-15" dirty="0">
                <a:latin typeface="Carlito"/>
                <a:cs typeface="Carlito"/>
              </a:rPr>
              <a:t>stress </a:t>
            </a:r>
            <a:r>
              <a:rPr sz="2500" spc="-5" dirty="0">
                <a:latin typeface="Carlito"/>
                <a:cs typeface="Carlito"/>
              </a:rPr>
              <a:t>in rice.It  gives </a:t>
            </a:r>
            <a:r>
              <a:rPr sz="2500" dirty="0">
                <a:latin typeface="Carlito"/>
                <a:cs typeface="Carlito"/>
              </a:rPr>
              <a:t>clear </a:t>
            </a:r>
            <a:r>
              <a:rPr sz="2500" spc="-10" dirty="0">
                <a:latin typeface="Carlito"/>
                <a:cs typeface="Carlito"/>
              </a:rPr>
              <a:t>picture that </a:t>
            </a:r>
            <a:r>
              <a:rPr sz="2500" spc="-25" dirty="0">
                <a:latin typeface="Carlito"/>
                <a:cs typeface="Carlito"/>
              </a:rPr>
              <a:t>QTL </a:t>
            </a:r>
            <a:r>
              <a:rPr sz="2500" spc="-5" dirty="0">
                <a:latin typeface="Carlito"/>
                <a:cs typeface="Carlito"/>
              </a:rPr>
              <a:t>mapping </a:t>
            </a:r>
            <a:r>
              <a:rPr sz="2500" spc="-20" dirty="0">
                <a:latin typeface="Carlito"/>
                <a:cs typeface="Carlito"/>
              </a:rPr>
              <a:t>effective </a:t>
            </a:r>
            <a:r>
              <a:rPr sz="2500" spc="-5" dirty="0">
                <a:latin typeface="Carlito"/>
                <a:cs typeface="Carlito"/>
              </a:rPr>
              <a:t>in  </a:t>
            </a:r>
            <a:r>
              <a:rPr sz="2500" spc="-10" dirty="0">
                <a:latin typeface="Carlito"/>
                <a:cs typeface="Carlito"/>
              </a:rPr>
              <a:t>identification </a:t>
            </a:r>
            <a:r>
              <a:rPr sz="2500" spc="-5" dirty="0">
                <a:latin typeface="Carlito"/>
                <a:cs typeface="Carlito"/>
              </a:rPr>
              <a:t>of </a:t>
            </a:r>
            <a:r>
              <a:rPr sz="2500" spc="-15" dirty="0">
                <a:latin typeface="Carlito"/>
                <a:cs typeface="Carlito"/>
              </a:rPr>
              <a:t>tolerant</a:t>
            </a:r>
            <a:r>
              <a:rPr sz="2500" spc="5" dirty="0">
                <a:latin typeface="Carlito"/>
                <a:cs typeface="Carlito"/>
              </a:rPr>
              <a:t> </a:t>
            </a:r>
            <a:r>
              <a:rPr sz="2500" spc="-5" dirty="0">
                <a:latin typeface="Carlito"/>
                <a:cs typeface="Carlito"/>
              </a:rPr>
              <a:t>alleles.</a:t>
            </a:r>
            <a:endParaRPr sz="2500">
              <a:latin typeface="Carlito"/>
              <a:cs typeface="Carlito"/>
            </a:endParaRPr>
          </a:p>
        </p:txBody>
      </p:sp>
      <p:pic>
        <p:nvPicPr>
          <p:cNvPr id="4" name="~PP2329.WAV">
            <a:hlinkClick r:id="" action="ppaction://media"/>
          </p:cNvPr>
          <p:cNvPicPr>
            <a:picLocks noRot="1" noChangeAspect="1"/>
          </p:cNvPicPr>
          <p:nvPr>
            <a:wavAudioFile r:embed="rId1" name="~PP2329.WAV"/>
          </p:nvPr>
        </p:nvPicPr>
        <p:blipFill>
          <a:blip r:embed="rId3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1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0914_thank_you_note_with_blue_pen_on_white_background_stock_photo_Slid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199" y="1295401"/>
            <a:ext cx="4083051" cy="3062288"/>
          </a:xfrm>
          <a:prstGeom prst="rect">
            <a:avLst/>
          </a:prstGeom>
          <a:noFill/>
        </p:spPr>
      </p:pic>
      <p:pic>
        <p:nvPicPr>
          <p:cNvPr id="3" name="~PP199.WAV">
            <a:hlinkClick r:id="" action="ppaction://media"/>
          </p:cNvPr>
          <p:cNvPicPr>
            <a:picLocks noRot="1" noChangeAspect="1"/>
          </p:cNvPicPr>
          <p:nvPr>
            <a:wavAudioFile r:embed="rId1" name="~PP199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273.WAV">
            <a:hlinkClick r:id="" action="ppaction://media"/>
          </p:cNvPr>
          <p:cNvPicPr>
            <a:picLocks noRot="1" noChangeAspect="1"/>
          </p:cNvPicPr>
          <p:nvPr>
            <a:wavAudioFile r:embed="rId1" name="~PP273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6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"/>
            <a:ext cx="8763000" cy="557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5080" indent="344170" algn="just">
              <a:lnSpc>
                <a:spcPct val="1501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lang="en-US" sz="2000" spc="-5" dirty="0" smtClean="0">
                <a:latin typeface="Carlito"/>
                <a:cs typeface="Carlito"/>
              </a:rPr>
              <a:t>The </a:t>
            </a:r>
            <a:r>
              <a:rPr lang="en-US" sz="2000" spc="-10" dirty="0" smtClean="0">
                <a:latin typeface="Carlito"/>
                <a:cs typeface="Carlito"/>
              </a:rPr>
              <a:t>process </a:t>
            </a:r>
            <a:r>
              <a:rPr lang="en-US" sz="2000" spc="-5" dirty="0" smtClean="0">
                <a:latin typeface="Carlito"/>
                <a:cs typeface="Carlito"/>
              </a:rPr>
              <a:t>of constructing </a:t>
            </a:r>
            <a:r>
              <a:rPr lang="en-US" sz="2000" spc="-10" dirty="0" smtClean="0">
                <a:latin typeface="Carlito"/>
                <a:cs typeface="Carlito"/>
              </a:rPr>
              <a:t>linkage </a:t>
            </a:r>
            <a:r>
              <a:rPr lang="en-US" sz="2000" spc="-5" dirty="0" smtClean="0">
                <a:latin typeface="Carlito"/>
                <a:cs typeface="Carlito"/>
              </a:rPr>
              <a:t>maps </a:t>
            </a:r>
            <a:r>
              <a:rPr lang="en-US" sz="2000" dirty="0" smtClean="0">
                <a:latin typeface="Carlito"/>
                <a:cs typeface="Carlito"/>
              </a:rPr>
              <a:t>and </a:t>
            </a:r>
            <a:r>
              <a:rPr lang="en-US" sz="2000" spc="-5" dirty="0" smtClean="0">
                <a:latin typeface="Carlito"/>
                <a:cs typeface="Carlito"/>
              </a:rPr>
              <a:t>conducting </a:t>
            </a:r>
            <a:r>
              <a:rPr lang="en-US" sz="2000" spc="-20" dirty="0" smtClean="0">
                <a:latin typeface="Carlito"/>
                <a:cs typeface="Carlito"/>
              </a:rPr>
              <a:t>QTL </a:t>
            </a:r>
            <a:r>
              <a:rPr lang="en-US" sz="2000" spc="-10" dirty="0" smtClean="0">
                <a:latin typeface="Carlito"/>
                <a:cs typeface="Carlito"/>
              </a:rPr>
              <a:t>analysis </a:t>
            </a:r>
            <a:r>
              <a:rPr lang="en-US" sz="2000" spc="-5" dirty="0" smtClean="0">
                <a:latin typeface="Carlito"/>
                <a:cs typeface="Carlito"/>
              </a:rPr>
              <a:t>i.e.  </a:t>
            </a:r>
            <a:r>
              <a:rPr lang="en-US" sz="2000" spc="-15" dirty="0" smtClean="0">
                <a:latin typeface="Carlito"/>
                <a:cs typeface="Carlito"/>
              </a:rPr>
              <a:t>to </a:t>
            </a:r>
            <a:r>
              <a:rPr lang="en-US" sz="2000" spc="-5" dirty="0" smtClean="0">
                <a:latin typeface="Carlito"/>
                <a:cs typeface="Carlito"/>
              </a:rPr>
              <a:t>identify genomic regions </a:t>
            </a:r>
            <a:r>
              <a:rPr lang="en-US" sz="2000" spc="-10" dirty="0" smtClean="0">
                <a:latin typeface="Carlito"/>
                <a:cs typeface="Carlito"/>
              </a:rPr>
              <a:t>associated </a:t>
            </a:r>
            <a:r>
              <a:rPr lang="en-US" sz="2000" spc="-5" dirty="0" smtClean="0">
                <a:latin typeface="Carlito"/>
                <a:cs typeface="Carlito"/>
              </a:rPr>
              <a:t>with </a:t>
            </a:r>
            <a:r>
              <a:rPr lang="en-US" sz="2000" spc="-10" dirty="0" smtClean="0">
                <a:latin typeface="Carlito"/>
                <a:cs typeface="Carlito"/>
              </a:rPr>
              <a:t>traits </a:t>
            </a:r>
            <a:r>
              <a:rPr lang="en-US" sz="2000" spc="-5" dirty="0" smtClean="0">
                <a:latin typeface="Carlito"/>
                <a:cs typeface="Carlito"/>
              </a:rPr>
              <a:t>is </a:t>
            </a:r>
            <a:r>
              <a:rPr lang="en-US" sz="2000" dirty="0" smtClean="0">
                <a:latin typeface="Carlito"/>
                <a:cs typeface="Carlito"/>
              </a:rPr>
              <a:t>known as </a:t>
            </a:r>
            <a:r>
              <a:rPr lang="en-US" sz="2000" b="1" spc="-15" dirty="0" smtClean="0">
                <a:latin typeface="Carlito"/>
                <a:cs typeface="Carlito"/>
              </a:rPr>
              <a:t>QTL</a:t>
            </a:r>
            <a:r>
              <a:rPr lang="en-US" sz="2000" b="1" spc="110" dirty="0" smtClean="0">
                <a:latin typeface="Carlito"/>
                <a:cs typeface="Carlito"/>
              </a:rPr>
              <a:t> </a:t>
            </a:r>
            <a:r>
              <a:rPr lang="en-US" sz="2000" b="1" dirty="0" smtClean="0">
                <a:latin typeface="Carlito"/>
                <a:cs typeface="Carlito"/>
              </a:rPr>
              <a:t>mapping</a:t>
            </a:r>
            <a:r>
              <a:rPr lang="en-US" sz="2000" dirty="0" smtClean="0">
                <a:latin typeface="Carlito"/>
                <a:cs typeface="Carlito"/>
              </a:rPr>
              <a:t>.</a:t>
            </a:r>
          </a:p>
          <a:p>
            <a:pPr marL="74930" marR="5080" indent="344170" algn="just">
              <a:lnSpc>
                <a:spcPct val="1501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lang="en-US" sz="2000" spc="-5" dirty="0" smtClean="0">
                <a:latin typeface="Carlito"/>
                <a:cs typeface="Carlito"/>
              </a:rPr>
              <a:t>Identification </a:t>
            </a:r>
            <a:r>
              <a:rPr lang="en-US" sz="2000" dirty="0" smtClean="0">
                <a:latin typeface="Carlito"/>
                <a:cs typeface="Carlito"/>
              </a:rPr>
              <a:t>and </a:t>
            </a:r>
            <a:r>
              <a:rPr lang="en-US" sz="2000" spc="-5" dirty="0" smtClean="0">
                <a:latin typeface="Carlito"/>
                <a:cs typeface="Carlito"/>
              </a:rPr>
              <a:t>location of </a:t>
            </a:r>
            <a:r>
              <a:rPr lang="en-US" sz="2000" spc="-5" dirty="0" err="1" smtClean="0">
                <a:latin typeface="Carlito"/>
                <a:cs typeface="Carlito"/>
              </a:rPr>
              <a:t>polygenes</a:t>
            </a:r>
            <a:r>
              <a:rPr lang="en-US" sz="2000" spc="-5" dirty="0" smtClean="0">
                <a:latin typeface="Carlito"/>
                <a:cs typeface="Carlito"/>
              </a:rPr>
              <a:t> </a:t>
            </a:r>
            <a:r>
              <a:rPr lang="en-US" sz="2000" dirty="0" smtClean="0">
                <a:latin typeface="Carlito"/>
                <a:cs typeface="Carlito"/>
              </a:rPr>
              <a:t>or </a:t>
            </a:r>
            <a:r>
              <a:rPr lang="en-US" sz="2000" b="1" spc="-15" dirty="0" smtClean="0">
                <a:latin typeface="Carlito"/>
                <a:cs typeface="Carlito"/>
              </a:rPr>
              <a:t>QTL </a:t>
            </a:r>
            <a:r>
              <a:rPr lang="en-US" sz="2000" spc="-5" dirty="0" smtClean="0">
                <a:latin typeface="Carlito"/>
                <a:cs typeface="Carlito"/>
              </a:rPr>
              <a:t>by use of DNA</a:t>
            </a:r>
            <a:r>
              <a:rPr lang="en-US" sz="2000" spc="-40" dirty="0" smtClean="0">
                <a:latin typeface="Carlito"/>
                <a:cs typeface="Carlito"/>
              </a:rPr>
              <a:t> </a:t>
            </a:r>
            <a:r>
              <a:rPr lang="en-US" sz="2000" spc="-15" dirty="0" smtClean="0">
                <a:latin typeface="Carlito"/>
                <a:cs typeface="Carlito"/>
              </a:rPr>
              <a:t>markers.</a:t>
            </a:r>
          </a:p>
          <a:p>
            <a:pPr marL="74930" marR="5080" indent="344170" algn="just">
              <a:lnSpc>
                <a:spcPct val="150100"/>
              </a:lnSpc>
              <a:spcBef>
                <a:spcPts val="100"/>
              </a:spcBef>
              <a:buFont typeface="Wingdings" pitchFamily="2" charset="2"/>
              <a:buChar char="ü"/>
            </a:pPr>
            <a:r>
              <a:rPr lang="en-US" sz="2000" spc="-5" dirty="0" smtClean="0">
                <a:latin typeface="Carlito"/>
                <a:cs typeface="Carlito"/>
              </a:rPr>
              <a:t>It</a:t>
            </a:r>
            <a:r>
              <a:rPr lang="en-US" sz="2000" spc="105" dirty="0" smtClean="0">
                <a:latin typeface="Carlito"/>
                <a:cs typeface="Carlito"/>
              </a:rPr>
              <a:t> </a:t>
            </a:r>
            <a:r>
              <a:rPr lang="en-US" sz="2000" spc="-15" dirty="0" smtClean="0">
                <a:latin typeface="Carlito"/>
                <a:cs typeface="Carlito"/>
              </a:rPr>
              <a:t>involves</a:t>
            </a:r>
            <a:r>
              <a:rPr lang="en-US" sz="2000" spc="110" dirty="0" smtClean="0">
                <a:latin typeface="Carlito"/>
                <a:cs typeface="Carlito"/>
              </a:rPr>
              <a:t> </a:t>
            </a:r>
            <a:r>
              <a:rPr lang="en-US" sz="2000" spc="-10" dirty="0" smtClean="0">
                <a:latin typeface="Carlito"/>
                <a:cs typeface="Carlito"/>
              </a:rPr>
              <a:t>testing</a:t>
            </a:r>
            <a:r>
              <a:rPr lang="en-US" sz="2000" spc="110" dirty="0" smtClean="0">
                <a:latin typeface="Carlito"/>
                <a:cs typeface="Carlito"/>
              </a:rPr>
              <a:t> </a:t>
            </a:r>
            <a:r>
              <a:rPr lang="en-US" sz="2000" spc="-5" dirty="0" smtClean="0">
                <a:latin typeface="Carlito"/>
                <a:cs typeface="Carlito"/>
              </a:rPr>
              <a:t>DNA</a:t>
            </a:r>
            <a:r>
              <a:rPr lang="en-US" sz="2000" spc="110" dirty="0" smtClean="0">
                <a:latin typeface="Carlito"/>
                <a:cs typeface="Carlito"/>
              </a:rPr>
              <a:t> </a:t>
            </a:r>
            <a:r>
              <a:rPr lang="en-US" sz="2000" spc="-15" dirty="0" smtClean="0">
                <a:latin typeface="Carlito"/>
                <a:cs typeface="Carlito"/>
              </a:rPr>
              <a:t>markers</a:t>
            </a:r>
            <a:r>
              <a:rPr lang="en-US" sz="2000" spc="110" dirty="0" smtClean="0">
                <a:latin typeface="Carlito"/>
                <a:cs typeface="Carlito"/>
              </a:rPr>
              <a:t> </a:t>
            </a:r>
            <a:r>
              <a:rPr lang="en-US" sz="2000" spc="-5" dirty="0" smtClean="0">
                <a:latin typeface="Carlito"/>
                <a:cs typeface="Carlito"/>
              </a:rPr>
              <a:t>throughout</a:t>
            </a:r>
            <a:r>
              <a:rPr lang="en-US" sz="2000" spc="100" dirty="0" smtClean="0">
                <a:latin typeface="Carlito"/>
                <a:cs typeface="Carlito"/>
              </a:rPr>
              <a:t> </a:t>
            </a:r>
            <a:r>
              <a:rPr lang="en-US" sz="2000" dirty="0" smtClean="0">
                <a:latin typeface="Carlito"/>
                <a:cs typeface="Carlito"/>
              </a:rPr>
              <a:t>the</a:t>
            </a:r>
            <a:r>
              <a:rPr lang="en-US" sz="2000" spc="95" dirty="0" smtClean="0">
                <a:latin typeface="Carlito"/>
                <a:cs typeface="Carlito"/>
              </a:rPr>
              <a:t> </a:t>
            </a:r>
            <a:r>
              <a:rPr lang="en-US" sz="2000" spc="-5" dirty="0" smtClean="0">
                <a:latin typeface="Carlito"/>
                <a:cs typeface="Carlito"/>
              </a:rPr>
              <a:t>genome</a:t>
            </a:r>
            <a:r>
              <a:rPr lang="en-US" sz="2000" spc="110" dirty="0" smtClean="0">
                <a:latin typeface="Carlito"/>
                <a:cs typeface="Carlito"/>
              </a:rPr>
              <a:t> </a:t>
            </a:r>
            <a:r>
              <a:rPr lang="en-US" sz="2000" spc="-20" dirty="0" smtClean="0">
                <a:latin typeface="Carlito"/>
                <a:cs typeface="Carlito"/>
              </a:rPr>
              <a:t>for</a:t>
            </a:r>
            <a:r>
              <a:rPr lang="en-US" sz="2000" spc="114" dirty="0" smtClean="0">
                <a:latin typeface="Carlito"/>
                <a:cs typeface="Carlito"/>
              </a:rPr>
              <a:t> </a:t>
            </a:r>
            <a:r>
              <a:rPr lang="en-US" sz="2000" dirty="0" smtClean="0">
                <a:latin typeface="Carlito"/>
                <a:cs typeface="Carlito"/>
              </a:rPr>
              <a:t>the</a:t>
            </a:r>
            <a:r>
              <a:rPr lang="en-US" sz="2000" spc="105" dirty="0" smtClean="0">
                <a:latin typeface="Carlito"/>
                <a:cs typeface="Carlito"/>
              </a:rPr>
              <a:t> </a:t>
            </a:r>
            <a:r>
              <a:rPr lang="en-US" sz="2000" spc="-10" dirty="0" smtClean="0">
                <a:latin typeface="Carlito"/>
                <a:cs typeface="Carlito"/>
              </a:rPr>
              <a:t>likelihood </a:t>
            </a:r>
            <a:r>
              <a:rPr lang="en-US" sz="2000" spc="-5" dirty="0" smtClean="0">
                <a:latin typeface="Carlito"/>
                <a:cs typeface="Carlito"/>
              </a:rPr>
              <a:t>that they </a:t>
            </a:r>
            <a:r>
              <a:rPr lang="en-US" sz="2000" spc="-10" dirty="0" smtClean="0">
                <a:latin typeface="Carlito"/>
                <a:cs typeface="Carlito"/>
              </a:rPr>
              <a:t>are associated </a:t>
            </a:r>
            <a:r>
              <a:rPr lang="en-US" sz="2000" dirty="0" smtClean="0">
                <a:latin typeface="Carlito"/>
                <a:cs typeface="Carlito"/>
              </a:rPr>
              <a:t>with a</a:t>
            </a:r>
            <a:r>
              <a:rPr lang="en-US" sz="2000" spc="35" dirty="0" smtClean="0">
                <a:latin typeface="Carlito"/>
                <a:cs typeface="Carlito"/>
              </a:rPr>
              <a:t> </a:t>
            </a:r>
            <a:r>
              <a:rPr lang="en-US" sz="2000" spc="-15" dirty="0" smtClean="0">
                <a:latin typeface="Carlito"/>
                <a:cs typeface="Carlito"/>
              </a:rPr>
              <a:t>QTL.</a:t>
            </a:r>
            <a:endParaRPr lang="en-US" sz="2000" dirty="0" smtClean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1555"/>
              </a:spcBef>
              <a:buFont typeface="Wingdings" pitchFamily="2" charset="2"/>
              <a:buChar char="q"/>
            </a:pPr>
            <a:r>
              <a:rPr lang="en-US" sz="2400" b="1" spc="-5" dirty="0" smtClean="0">
                <a:solidFill>
                  <a:srgbClr val="C00000"/>
                </a:solidFill>
                <a:latin typeface="Carlito"/>
                <a:cs typeface="Carlito"/>
              </a:rPr>
              <a:t>   Principles </a:t>
            </a:r>
            <a:r>
              <a:rPr lang="en-US" sz="2400" b="1" dirty="0" smtClean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lang="en-US" sz="2400" b="1" spc="-20" dirty="0" smtClean="0">
                <a:solidFill>
                  <a:srgbClr val="C00000"/>
                </a:solidFill>
                <a:latin typeface="Carlito"/>
                <a:cs typeface="Carlito"/>
              </a:rPr>
              <a:t>QTL</a:t>
            </a:r>
            <a:r>
              <a:rPr lang="en-US" sz="2400" b="1" spc="-25" dirty="0" smtClean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2400" b="1" spc="-5" dirty="0" smtClean="0">
                <a:solidFill>
                  <a:srgbClr val="C00000"/>
                </a:solidFill>
                <a:latin typeface="Carlito"/>
                <a:cs typeface="Carlito"/>
              </a:rPr>
              <a:t>mapping</a:t>
            </a:r>
            <a:endParaRPr lang="en-US" sz="2400" dirty="0" smtClean="0">
              <a:latin typeface="Carlito"/>
              <a:cs typeface="Carlito"/>
            </a:endParaRPr>
          </a:p>
          <a:p>
            <a:pPr marL="378460" marR="274955" algn="just">
              <a:lnSpc>
                <a:spcPct val="150000"/>
              </a:lnSpc>
              <a:spcBef>
                <a:spcPts val="155"/>
              </a:spcBef>
              <a:buFont typeface="Wingdings" pitchFamily="2" charset="2"/>
              <a:buChar char="ü"/>
            </a:pPr>
            <a:r>
              <a:rPr lang="en-US" dirty="0" smtClean="0">
                <a:latin typeface="Carlito"/>
                <a:cs typeface="Carlito"/>
              </a:rPr>
              <a:t>Genes and </a:t>
            </a:r>
            <a:r>
              <a:rPr lang="en-US" spc="-15" dirty="0" smtClean="0">
                <a:latin typeface="Carlito"/>
                <a:cs typeface="Carlito"/>
              </a:rPr>
              <a:t>markers segregate </a:t>
            </a:r>
            <a:r>
              <a:rPr lang="en-US" dirty="0" smtClean="0">
                <a:latin typeface="Carlito"/>
                <a:cs typeface="Carlito"/>
              </a:rPr>
              <a:t>via </a:t>
            </a:r>
            <a:r>
              <a:rPr lang="en-US" spc="-10" dirty="0" smtClean="0">
                <a:latin typeface="Carlito"/>
                <a:cs typeface="Carlito"/>
              </a:rPr>
              <a:t>chromosome recombination </a:t>
            </a:r>
            <a:r>
              <a:rPr lang="en-US" spc="-5" dirty="0" smtClean="0">
                <a:latin typeface="Carlito"/>
                <a:cs typeface="Carlito"/>
              </a:rPr>
              <a:t>during meiosis,  </a:t>
            </a:r>
            <a:r>
              <a:rPr lang="en-US" dirty="0" smtClean="0">
                <a:latin typeface="Carlito"/>
                <a:cs typeface="Carlito"/>
              </a:rPr>
              <a:t>thus </a:t>
            </a:r>
            <a:r>
              <a:rPr lang="en-US" spc="-10" dirty="0" smtClean="0">
                <a:latin typeface="Carlito"/>
                <a:cs typeface="Carlito"/>
              </a:rPr>
              <a:t>allowing </a:t>
            </a:r>
            <a:r>
              <a:rPr lang="en-US" dirty="0" smtClean="0">
                <a:latin typeface="Carlito"/>
                <a:cs typeface="Carlito"/>
              </a:rPr>
              <a:t>their </a:t>
            </a:r>
            <a:r>
              <a:rPr lang="en-US" spc="-5" dirty="0" smtClean="0">
                <a:latin typeface="Carlito"/>
                <a:cs typeface="Carlito"/>
              </a:rPr>
              <a:t>analysis in </a:t>
            </a:r>
            <a:r>
              <a:rPr lang="en-US" dirty="0" smtClean="0">
                <a:latin typeface="Carlito"/>
                <a:cs typeface="Carlito"/>
              </a:rPr>
              <a:t>the</a:t>
            </a:r>
            <a:r>
              <a:rPr lang="en-US" spc="80" dirty="0" smtClean="0">
                <a:latin typeface="Carlito"/>
                <a:cs typeface="Carlito"/>
              </a:rPr>
              <a:t> </a:t>
            </a:r>
            <a:r>
              <a:rPr lang="en-US" spc="-25" dirty="0" smtClean="0">
                <a:latin typeface="Carlito"/>
                <a:cs typeface="Carlito"/>
              </a:rPr>
              <a:t>progeny.</a:t>
            </a:r>
            <a:endParaRPr lang="en-US" dirty="0" smtClean="0">
              <a:latin typeface="Carlito"/>
              <a:cs typeface="Carlito"/>
            </a:endParaRPr>
          </a:p>
          <a:p>
            <a:pPr marL="378460" algn="just">
              <a:lnSpc>
                <a:spcPct val="100000"/>
              </a:lnSpc>
              <a:spcBef>
                <a:spcPts val="1080"/>
              </a:spcBef>
              <a:buFont typeface="Wingdings" pitchFamily="2" charset="2"/>
              <a:buChar char="ü"/>
            </a:pPr>
            <a:r>
              <a:rPr lang="en-US" spc="-5" dirty="0" smtClean="0">
                <a:latin typeface="Carlito"/>
                <a:cs typeface="Carlito"/>
              </a:rPr>
              <a:t>The </a:t>
            </a:r>
            <a:r>
              <a:rPr lang="en-US" spc="-10" dirty="0" smtClean="0">
                <a:latin typeface="Carlito"/>
                <a:cs typeface="Carlito"/>
              </a:rPr>
              <a:t>detection </a:t>
            </a:r>
            <a:r>
              <a:rPr lang="en-US" spc="-5" dirty="0" smtClean="0">
                <a:latin typeface="Carlito"/>
                <a:cs typeface="Carlito"/>
              </a:rPr>
              <a:t>of association between phenotype </a:t>
            </a:r>
            <a:r>
              <a:rPr lang="en-US" dirty="0" smtClean="0">
                <a:latin typeface="Carlito"/>
                <a:cs typeface="Carlito"/>
              </a:rPr>
              <a:t>and </a:t>
            </a:r>
            <a:r>
              <a:rPr lang="en-US" spc="-5" dirty="0" smtClean="0">
                <a:latin typeface="Carlito"/>
                <a:cs typeface="Carlito"/>
              </a:rPr>
              <a:t>genotype of</a:t>
            </a:r>
            <a:r>
              <a:rPr lang="en-US" spc="150" dirty="0" smtClean="0">
                <a:latin typeface="Carlito"/>
                <a:cs typeface="Carlito"/>
              </a:rPr>
              <a:t> </a:t>
            </a:r>
            <a:r>
              <a:rPr lang="en-US" spc="-15" dirty="0" smtClean="0">
                <a:latin typeface="Carlito"/>
                <a:cs typeface="Carlito"/>
              </a:rPr>
              <a:t>markers.</a:t>
            </a:r>
            <a:endParaRPr lang="en-US" dirty="0" smtClean="0">
              <a:latin typeface="Carlito"/>
              <a:cs typeface="Carlito"/>
            </a:endParaRPr>
          </a:p>
          <a:p>
            <a:pPr marL="378460" algn="just">
              <a:lnSpc>
                <a:spcPct val="100000"/>
              </a:lnSpc>
              <a:spcBef>
                <a:spcPts val="1080"/>
              </a:spcBef>
              <a:buFont typeface="Wingdings" pitchFamily="2" charset="2"/>
              <a:buChar char="ü"/>
            </a:pPr>
            <a:r>
              <a:rPr lang="en-US" spc="-15" dirty="0" smtClean="0">
                <a:latin typeface="Carlito"/>
                <a:cs typeface="Carlito"/>
              </a:rPr>
              <a:t>QTL </a:t>
            </a:r>
            <a:r>
              <a:rPr lang="en-US" spc="-5" dirty="0" smtClean="0">
                <a:latin typeface="Carlito"/>
                <a:cs typeface="Carlito"/>
              </a:rPr>
              <a:t>analysis </a:t>
            </a:r>
            <a:r>
              <a:rPr lang="en-US" dirty="0" smtClean="0">
                <a:latin typeface="Carlito"/>
                <a:cs typeface="Carlito"/>
              </a:rPr>
              <a:t>depends </a:t>
            </a:r>
            <a:r>
              <a:rPr lang="en-US" spc="-5" dirty="0" smtClean="0">
                <a:latin typeface="Carlito"/>
                <a:cs typeface="Carlito"/>
              </a:rPr>
              <a:t>on </a:t>
            </a:r>
            <a:r>
              <a:rPr lang="en-US" dirty="0" smtClean="0">
                <a:latin typeface="Carlito"/>
                <a:cs typeface="Carlito"/>
              </a:rPr>
              <a:t>the </a:t>
            </a:r>
            <a:r>
              <a:rPr lang="en-US" spc="-10" dirty="0" smtClean="0">
                <a:latin typeface="Carlito"/>
                <a:cs typeface="Carlito"/>
              </a:rPr>
              <a:t>linkage</a:t>
            </a:r>
            <a:r>
              <a:rPr lang="en-US" spc="55" dirty="0" smtClean="0">
                <a:latin typeface="Carlito"/>
                <a:cs typeface="Carlito"/>
              </a:rPr>
              <a:t> </a:t>
            </a:r>
            <a:r>
              <a:rPr lang="en-US" spc="-5" dirty="0" smtClean="0">
                <a:latin typeface="Carlito"/>
                <a:cs typeface="Carlito"/>
              </a:rPr>
              <a:t>disequilibrium.</a:t>
            </a:r>
            <a:endParaRPr lang="en-US" dirty="0" smtClean="0">
              <a:latin typeface="Carlito"/>
              <a:cs typeface="Carlito"/>
            </a:endParaRPr>
          </a:p>
          <a:p>
            <a:pPr marL="378460" algn="just">
              <a:lnSpc>
                <a:spcPct val="100000"/>
              </a:lnSpc>
              <a:spcBef>
                <a:spcPts val="1085"/>
              </a:spcBef>
              <a:buFont typeface="Wingdings" pitchFamily="2" charset="2"/>
              <a:buChar char="ü"/>
            </a:pPr>
            <a:r>
              <a:rPr lang="en-US" spc="-15" dirty="0" smtClean="0">
                <a:latin typeface="Carlito"/>
                <a:cs typeface="Carlito"/>
              </a:rPr>
              <a:t>QTL </a:t>
            </a:r>
            <a:r>
              <a:rPr lang="en-US" spc="-5" dirty="0" smtClean="0">
                <a:latin typeface="Carlito"/>
                <a:cs typeface="Carlito"/>
              </a:rPr>
              <a:t>analysis is usually </a:t>
            </a:r>
            <a:r>
              <a:rPr lang="en-US" spc="-15" dirty="0" smtClean="0">
                <a:latin typeface="Carlito"/>
                <a:cs typeface="Carlito"/>
              </a:rPr>
              <a:t>undertaken </a:t>
            </a:r>
            <a:r>
              <a:rPr lang="en-US" spc="-5" dirty="0" smtClean="0">
                <a:latin typeface="Carlito"/>
                <a:cs typeface="Carlito"/>
              </a:rPr>
              <a:t>in </a:t>
            </a:r>
            <a:r>
              <a:rPr lang="en-US" spc="-10" dirty="0" smtClean="0">
                <a:latin typeface="Carlito"/>
                <a:cs typeface="Carlito"/>
              </a:rPr>
              <a:t>segregating </a:t>
            </a:r>
            <a:r>
              <a:rPr lang="en-US" spc="-5" dirty="0" smtClean="0">
                <a:latin typeface="Carlito"/>
                <a:cs typeface="Carlito"/>
              </a:rPr>
              <a:t>mapping</a:t>
            </a:r>
            <a:r>
              <a:rPr lang="en-US" spc="135" dirty="0" smtClean="0">
                <a:latin typeface="Carlito"/>
                <a:cs typeface="Carlito"/>
              </a:rPr>
              <a:t> </a:t>
            </a:r>
            <a:r>
              <a:rPr lang="en-US" spc="-5" dirty="0" smtClean="0">
                <a:latin typeface="Carlito"/>
                <a:cs typeface="Carlito"/>
              </a:rPr>
              <a:t>populations.</a:t>
            </a:r>
            <a:endParaRPr lang="en-US" dirty="0">
              <a:latin typeface="Carlito"/>
              <a:cs typeface="Carli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QTL Mapping: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~PP317.WAV">
            <a:hlinkClick r:id="" action="ppaction://media"/>
          </p:cNvPr>
          <p:cNvPicPr>
            <a:picLocks noRot="1" noChangeAspect="1"/>
          </p:cNvPicPr>
          <p:nvPr>
            <a:wavAudioFile r:embed="rId1" name="~PP317.WAV"/>
          </p:nvPr>
        </p:nvPicPr>
        <p:blipFill>
          <a:blip r:embed="rId3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4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457200" y="1308861"/>
            <a:ext cx="792670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6730" indent="-28257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4640" algn="l"/>
                <a:tab pos="295275" algn="l"/>
              </a:tabLst>
            </a:pPr>
            <a:r>
              <a:rPr sz="2400" spc="-10" dirty="0">
                <a:latin typeface="Carlito"/>
                <a:cs typeface="Carlito"/>
              </a:rPr>
              <a:t>Availability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good linkage </a:t>
            </a:r>
            <a:r>
              <a:rPr sz="2400" dirty="0">
                <a:latin typeface="Carlito"/>
                <a:cs typeface="Carlito"/>
              </a:rPr>
              <a:t>map (this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done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5" dirty="0">
                <a:latin typeface="Carlito"/>
                <a:cs typeface="Carlito"/>
              </a:rPr>
              <a:t>same </a:t>
            </a:r>
            <a:r>
              <a:rPr sz="2400" dirty="0">
                <a:latin typeface="Carlito"/>
                <a:cs typeface="Carlito"/>
              </a:rPr>
              <a:t>time the </a:t>
            </a:r>
            <a:r>
              <a:rPr sz="2400" spc="-20" dirty="0">
                <a:latin typeface="Carlito"/>
                <a:cs typeface="Carlito"/>
              </a:rPr>
              <a:t>QTL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mapping)</a:t>
            </a:r>
            <a:endParaRPr sz="240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350">
              <a:latin typeface="Carlito"/>
              <a:cs typeface="Carlito"/>
            </a:endParaRPr>
          </a:p>
          <a:p>
            <a:pPr marL="294640" marR="5080" indent="-282575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5275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segregating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population </a:t>
            </a:r>
            <a:r>
              <a:rPr sz="2400" spc="-10" dirty="0">
                <a:latin typeface="Carlito"/>
                <a:cs typeface="Carlito"/>
              </a:rPr>
              <a:t>derived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10" dirty="0">
                <a:latin typeface="Carlito"/>
                <a:cs typeface="Carlito"/>
              </a:rPr>
              <a:t>parents that </a:t>
            </a:r>
            <a:r>
              <a:rPr sz="2400" spc="-20" dirty="0">
                <a:latin typeface="Carlito"/>
                <a:cs typeface="Carlito"/>
              </a:rPr>
              <a:t>differ for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trait(s)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interest, </a:t>
            </a:r>
            <a:r>
              <a:rPr sz="2400" dirty="0">
                <a:latin typeface="Carlito"/>
                <a:cs typeface="Carlito"/>
              </a:rPr>
              <a:t>and which </a:t>
            </a:r>
            <a:r>
              <a:rPr sz="2400" spc="-5" dirty="0">
                <a:latin typeface="Carlito"/>
                <a:cs typeface="Carlito"/>
              </a:rPr>
              <a:t>allow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10" dirty="0">
                <a:latin typeface="Carlito"/>
                <a:cs typeface="Carlito"/>
              </a:rPr>
              <a:t>replication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each  </a:t>
            </a:r>
            <a:r>
              <a:rPr sz="2400" spc="-15" dirty="0">
                <a:latin typeface="Carlito"/>
                <a:cs typeface="Carlito"/>
              </a:rPr>
              <a:t>segregant, </a:t>
            </a:r>
            <a:r>
              <a:rPr sz="2400" spc="-5" dirty="0">
                <a:latin typeface="Carlito"/>
                <a:cs typeface="Carlito"/>
              </a:rPr>
              <a:t>so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5" dirty="0">
                <a:latin typeface="Carlito"/>
                <a:cs typeface="Carlito"/>
              </a:rPr>
              <a:t>phenotype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measured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5" dirty="0">
                <a:latin typeface="Carlito"/>
                <a:cs typeface="Carlito"/>
              </a:rPr>
              <a:t>precision  (such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dirty="0">
                <a:solidFill>
                  <a:srgbClr val="0F08B8"/>
                </a:solidFill>
                <a:latin typeface="Carlito"/>
                <a:cs typeface="Carlito"/>
              </a:rPr>
              <a:t>RILs </a:t>
            </a:r>
            <a:r>
              <a:rPr sz="2400" spc="-5" dirty="0">
                <a:solidFill>
                  <a:srgbClr val="0F08B8"/>
                </a:solidFill>
                <a:latin typeface="Carlito"/>
                <a:cs typeface="Carlito"/>
              </a:rPr>
              <a:t>or</a:t>
            </a:r>
            <a:r>
              <a:rPr sz="2400" spc="-55" dirty="0">
                <a:solidFill>
                  <a:srgbClr val="0F08B8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F08B8"/>
                </a:solidFill>
                <a:latin typeface="Carlito"/>
                <a:cs typeface="Carlito"/>
              </a:rPr>
              <a:t>DHs</a:t>
            </a:r>
            <a:r>
              <a:rPr sz="2400" spc="-5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350">
              <a:latin typeface="Carlito"/>
              <a:cs typeface="Carlito"/>
            </a:endParaRPr>
          </a:p>
          <a:p>
            <a:pPr marL="294640" indent="-282575" algn="just">
              <a:lnSpc>
                <a:spcPct val="100000"/>
              </a:lnSpc>
              <a:buFont typeface="Wingdings"/>
              <a:buChar char=""/>
              <a:tabLst>
                <a:tab pos="294640" algn="l"/>
                <a:tab pos="295275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good </a:t>
            </a:r>
            <a:r>
              <a:rPr sz="2400" spc="-15" dirty="0">
                <a:latin typeface="Carlito"/>
                <a:cs typeface="Carlito"/>
              </a:rPr>
              <a:t>assay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trait(s)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interest</a:t>
            </a:r>
            <a:endParaRPr sz="240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350">
              <a:latin typeface="Carlito"/>
              <a:cs typeface="Carlito"/>
            </a:endParaRPr>
          </a:p>
          <a:p>
            <a:pPr marL="294640" indent="-282575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4640" algn="l"/>
                <a:tab pos="295275" algn="l"/>
              </a:tabLst>
            </a:pP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10" dirty="0">
                <a:latin typeface="Carlito"/>
                <a:cs typeface="Carlito"/>
              </a:rPr>
              <a:t>available </a:t>
            </a:r>
            <a:r>
              <a:rPr sz="2400" spc="-20" dirty="0">
                <a:latin typeface="Carlito"/>
                <a:cs typeface="Carlito"/>
              </a:rPr>
              <a:t>for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analyses</a:t>
            </a:r>
            <a:endParaRPr sz="2400">
              <a:latin typeface="Carlito"/>
              <a:cs typeface="Carlito"/>
            </a:endParaRPr>
          </a:p>
          <a:p>
            <a:pPr marL="294640" indent="-282575" algn="just">
              <a:lnSpc>
                <a:spcPct val="100000"/>
              </a:lnSpc>
              <a:buFont typeface="Wingdings"/>
              <a:buChar char=""/>
              <a:tabLst>
                <a:tab pos="294640" algn="l"/>
                <a:tab pos="295275" algn="l"/>
              </a:tabLst>
            </a:pPr>
            <a:r>
              <a:rPr sz="2400" dirty="0">
                <a:latin typeface="Carlito"/>
                <a:cs typeface="Carlito"/>
              </a:rPr>
              <a:t>Molecular</a:t>
            </a:r>
            <a:r>
              <a:rPr sz="2400" spc="-15" dirty="0">
                <a:latin typeface="Carlito"/>
                <a:cs typeface="Carlito"/>
              </a:rPr>
              <a:t> Markers</a:t>
            </a:r>
            <a:endParaRPr sz="2400">
              <a:latin typeface="Carlito"/>
              <a:cs typeface="Carlito"/>
            </a:endParaRPr>
          </a:p>
          <a:p>
            <a:pPr marL="363220" indent="-351155" algn="just">
              <a:lnSpc>
                <a:spcPct val="100000"/>
              </a:lnSpc>
              <a:buFont typeface="Wingdings"/>
              <a:buChar char=""/>
              <a:tabLst>
                <a:tab pos="363220" algn="l"/>
                <a:tab pos="363855" algn="l"/>
              </a:tabLst>
            </a:pPr>
            <a:r>
              <a:rPr sz="2400" spc="-10" dirty="0">
                <a:latin typeface="Carlito"/>
                <a:cs typeface="Carlito"/>
              </a:rPr>
              <a:t>Sophisticated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Laboratory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92100" y="245491"/>
            <a:ext cx="8166100" cy="705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smtClean="0">
                <a:solidFill>
                  <a:srgbClr val="17375E"/>
                </a:solidFill>
                <a:latin typeface="Times New Roman"/>
                <a:cs typeface="Times New Roman"/>
              </a:rPr>
              <a:t>Prerequisites </a:t>
            </a:r>
            <a:r>
              <a:rPr sz="4500" dirty="0">
                <a:solidFill>
                  <a:srgbClr val="17375E"/>
                </a:solidFill>
                <a:latin typeface="Times New Roman"/>
                <a:cs typeface="Times New Roman"/>
              </a:rPr>
              <a:t>for QTL</a:t>
            </a:r>
            <a:r>
              <a:rPr sz="4500" spc="-38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17375E"/>
                </a:solidFill>
                <a:latin typeface="Times New Roman"/>
                <a:cs typeface="Times New Roman"/>
              </a:rPr>
              <a:t>mapping</a:t>
            </a:r>
            <a:endParaRPr sz="4500">
              <a:latin typeface="Times New Roman"/>
              <a:cs typeface="Times New Roman"/>
            </a:endParaRPr>
          </a:p>
        </p:txBody>
      </p:sp>
      <p:pic>
        <p:nvPicPr>
          <p:cNvPr id="6" name="~PP240.WAV">
            <a:hlinkClick r:id="" action="ppaction://media"/>
          </p:cNvPr>
          <p:cNvPicPr>
            <a:picLocks noRot="1" noChangeAspect="1"/>
          </p:cNvPicPr>
          <p:nvPr>
            <a:wavAudioFile r:embed="rId1" name="~PP240.WAV"/>
          </p:nvPr>
        </p:nvPicPr>
        <p:blipFill>
          <a:blip r:embed="rId3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8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114.WAV">
            <a:hlinkClick r:id="" action="ppaction://media"/>
          </p:cNvPr>
          <p:cNvPicPr>
            <a:picLocks noRot="1" noChangeAspect="1"/>
          </p:cNvPicPr>
          <p:nvPr>
            <a:wavAudioFile r:embed="rId1" name="~PP1114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9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84581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~PP136.WAV">
            <a:hlinkClick r:id="" action="ppaction://media"/>
          </p:cNvPr>
          <p:cNvPicPr>
            <a:picLocks noRot="1" noChangeAspect="1"/>
          </p:cNvPicPr>
          <p:nvPr>
            <a:wavAudioFile r:embed="rId1" name="~PP136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1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990600"/>
            <a:ext cx="86868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161" y="34290"/>
            <a:ext cx="6934200" cy="7620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35"/>
              </a:spcBef>
            </a:pPr>
            <a:r>
              <a:rPr sz="2800" b="0" spc="-60" dirty="0">
                <a:latin typeface="Carlito"/>
                <a:cs typeface="Carlito"/>
              </a:rPr>
              <a:t>SALT </a:t>
            </a:r>
            <a:r>
              <a:rPr sz="2800" b="0" spc="-15" dirty="0">
                <a:latin typeface="Carlito"/>
                <a:cs typeface="Carlito"/>
              </a:rPr>
              <a:t>STESS </a:t>
            </a:r>
            <a:r>
              <a:rPr sz="2800" b="0" spc="-5" dirty="0">
                <a:latin typeface="Carlito"/>
                <a:cs typeface="Carlito"/>
              </a:rPr>
              <a:t>SUSCEPTIBILITY</a:t>
            </a:r>
            <a:r>
              <a:rPr sz="2800" b="0" spc="30" dirty="0">
                <a:latin typeface="Carlito"/>
                <a:cs typeface="Carlito"/>
              </a:rPr>
              <a:t> </a:t>
            </a:r>
            <a:r>
              <a:rPr sz="2800" b="0" spc="-10" dirty="0">
                <a:latin typeface="Carlito"/>
                <a:cs typeface="Carlito"/>
              </a:rPr>
              <a:t>INDEX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4" name="~PP1591.WAV">
            <a:hlinkClick r:id="" action="ppaction://media"/>
          </p:cNvPr>
          <p:cNvPicPr>
            <a:picLocks noRot="1" noChangeAspect="1"/>
          </p:cNvPicPr>
          <p:nvPr>
            <a:wavAudioFile r:embed="rId1" name="~PP1591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0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7970" cy="6858000"/>
            <a:chOff x="0" y="0"/>
            <a:chExt cx="9157970" cy="6858000"/>
          </a:xfrm>
        </p:grpSpPr>
        <p:sp>
          <p:nvSpPr>
            <p:cNvPr id="3" name="object 3"/>
            <p:cNvSpPr/>
            <p:nvPr/>
          </p:nvSpPr>
          <p:spPr>
            <a:xfrm>
              <a:off x="228600" y="304800"/>
              <a:ext cx="6400800" cy="617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30161" y="1677161"/>
              <a:ext cx="838200" cy="485140"/>
            </a:xfrm>
            <a:custGeom>
              <a:avLst/>
              <a:gdLst/>
              <a:ahLst/>
              <a:cxnLst/>
              <a:rect l="l" t="t" r="r" b="b"/>
              <a:pathLst>
                <a:path w="838200" h="485139">
                  <a:moveTo>
                    <a:pt x="242316" y="0"/>
                  </a:moveTo>
                  <a:lnTo>
                    <a:pt x="0" y="242315"/>
                  </a:lnTo>
                  <a:lnTo>
                    <a:pt x="242316" y="484632"/>
                  </a:lnTo>
                  <a:lnTo>
                    <a:pt x="242316" y="377063"/>
                  </a:lnTo>
                  <a:lnTo>
                    <a:pt x="838200" y="377063"/>
                  </a:lnTo>
                  <a:lnTo>
                    <a:pt x="838200" y="107568"/>
                  </a:lnTo>
                  <a:lnTo>
                    <a:pt x="242316" y="107568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30161" y="1677161"/>
              <a:ext cx="838200" cy="485140"/>
            </a:xfrm>
            <a:custGeom>
              <a:avLst/>
              <a:gdLst/>
              <a:ahLst/>
              <a:cxnLst/>
              <a:rect l="l" t="t" r="r" b="b"/>
              <a:pathLst>
                <a:path w="838200" h="485139">
                  <a:moveTo>
                    <a:pt x="0" y="242315"/>
                  </a:moveTo>
                  <a:lnTo>
                    <a:pt x="242316" y="0"/>
                  </a:lnTo>
                  <a:lnTo>
                    <a:pt x="242316" y="107568"/>
                  </a:lnTo>
                  <a:lnTo>
                    <a:pt x="838200" y="107568"/>
                  </a:lnTo>
                  <a:lnTo>
                    <a:pt x="838200" y="377063"/>
                  </a:lnTo>
                  <a:lnTo>
                    <a:pt x="242316" y="377063"/>
                  </a:lnTo>
                  <a:lnTo>
                    <a:pt x="242316" y="484632"/>
                  </a:lnTo>
                  <a:lnTo>
                    <a:pt x="0" y="24231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761" y="1448561"/>
              <a:ext cx="1524000" cy="942340"/>
            </a:xfrm>
            <a:custGeom>
              <a:avLst/>
              <a:gdLst/>
              <a:ahLst/>
              <a:cxnLst/>
              <a:rect l="l" t="t" r="r" b="b"/>
              <a:pathLst>
                <a:path w="1524000" h="942339">
                  <a:moveTo>
                    <a:pt x="762000" y="0"/>
                  </a:moveTo>
                  <a:lnTo>
                    <a:pt x="702445" y="1416"/>
                  </a:lnTo>
                  <a:lnTo>
                    <a:pt x="644145" y="5597"/>
                  </a:lnTo>
                  <a:lnTo>
                    <a:pt x="587268" y="12436"/>
                  </a:lnTo>
                  <a:lnTo>
                    <a:pt x="531985" y="21830"/>
                  </a:lnTo>
                  <a:lnTo>
                    <a:pt x="478464" y="33673"/>
                  </a:lnTo>
                  <a:lnTo>
                    <a:pt x="426875" y="47861"/>
                  </a:lnTo>
                  <a:lnTo>
                    <a:pt x="377387" y="64290"/>
                  </a:lnTo>
                  <a:lnTo>
                    <a:pt x="330170" y="82854"/>
                  </a:lnTo>
                  <a:lnTo>
                    <a:pt x="285392" y="103449"/>
                  </a:lnTo>
                  <a:lnTo>
                    <a:pt x="243223" y="125971"/>
                  </a:lnTo>
                  <a:lnTo>
                    <a:pt x="203833" y="150314"/>
                  </a:lnTo>
                  <a:lnTo>
                    <a:pt x="167391" y="176375"/>
                  </a:lnTo>
                  <a:lnTo>
                    <a:pt x="134065" y="204047"/>
                  </a:lnTo>
                  <a:lnTo>
                    <a:pt x="104027" y="233228"/>
                  </a:lnTo>
                  <a:lnTo>
                    <a:pt x="77444" y="263811"/>
                  </a:lnTo>
                  <a:lnTo>
                    <a:pt x="54486" y="295693"/>
                  </a:lnTo>
                  <a:lnTo>
                    <a:pt x="35322" y="328769"/>
                  </a:lnTo>
                  <a:lnTo>
                    <a:pt x="9056" y="398083"/>
                  </a:lnTo>
                  <a:lnTo>
                    <a:pt x="0" y="470915"/>
                  </a:lnTo>
                  <a:lnTo>
                    <a:pt x="2292" y="507719"/>
                  </a:lnTo>
                  <a:lnTo>
                    <a:pt x="20123" y="578897"/>
                  </a:lnTo>
                  <a:lnTo>
                    <a:pt x="54486" y="646138"/>
                  </a:lnTo>
                  <a:lnTo>
                    <a:pt x="77444" y="678020"/>
                  </a:lnTo>
                  <a:lnTo>
                    <a:pt x="104027" y="708603"/>
                  </a:lnTo>
                  <a:lnTo>
                    <a:pt x="134065" y="737784"/>
                  </a:lnTo>
                  <a:lnTo>
                    <a:pt x="167391" y="765456"/>
                  </a:lnTo>
                  <a:lnTo>
                    <a:pt x="203833" y="791517"/>
                  </a:lnTo>
                  <a:lnTo>
                    <a:pt x="243223" y="815860"/>
                  </a:lnTo>
                  <a:lnTo>
                    <a:pt x="285392" y="838382"/>
                  </a:lnTo>
                  <a:lnTo>
                    <a:pt x="330170" y="858977"/>
                  </a:lnTo>
                  <a:lnTo>
                    <a:pt x="377387" y="877541"/>
                  </a:lnTo>
                  <a:lnTo>
                    <a:pt x="426875" y="893970"/>
                  </a:lnTo>
                  <a:lnTo>
                    <a:pt x="478464" y="908158"/>
                  </a:lnTo>
                  <a:lnTo>
                    <a:pt x="531985" y="920001"/>
                  </a:lnTo>
                  <a:lnTo>
                    <a:pt x="587268" y="929395"/>
                  </a:lnTo>
                  <a:lnTo>
                    <a:pt x="644145" y="936234"/>
                  </a:lnTo>
                  <a:lnTo>
                    <a:pt x="702445" y="940415"/>
                  </a:lnTo>
                  <a:lnTo>
                    <a:pt x="762000" y="941832"/>
                  </a:lnTo>
                  <a:lnTo>
                    <a:pt x="821554" y="940415"/>
                  </a:lnTo>
                  <a:lnTo>
                    <a:pt x="879854" y="936234"/>
                  </a:lnTo>
                  <a:lnTo>
                    <a:pt x="936731" y="929395"/>
                  </a:lnTo>
                  <a:lnTo>
                    <a:pt x="992014" y="920001"/>
                  </a:lnTo>
                  <a:lnTo>
                    <a:pt x="1045535" y="908158"/>
                  </a:lnTo>
                  <a:lnTo>
                    <a:pt x="1097124" y="893970"/>
                  </a:lnTo>
                  <a:lnTo>
                    <a:pt x="1146612" y="877541"/>
                  </a:lnTo>
                  <a:lnTo>
                    <a:pt x="1193829" y="858977"/>
                  </a:lnTo>
                  <a:lnTo>
                    <a:pt x="1238607" y="838382"/>
                  </a:lnTo>
                  <a:lnTo>
                    <a:pt x="1280776" y="815860"/>
                  </a:lnTo>
                  <a:lnTo>
                    <a:pt x="1320166" y="791517"/>
                  </a:lnTo>
                  <a:lnTo>
                    <a:pt x="1356608" y="765456"/>
                  </a:lnTo>
                  <a:lnTo>
                    <a:pt x="1389934" y="737784"/>
                  </a:lnTo>
                  <a:lnTo>
                    <a:pt x="1419972" y="708603"/>
                  </a:lnTo>
                  <a:lnTo>
                    <a:pt x="1446555" y="678020"/>
                  </a:lnTo>
                  <a:lnTo>
                    <a:pt x="1469513" y="646138"/>
                  </a:lnTo>
                  <a:lnTo>
                    <a:pt x="1488677" y="613062"/>
                  </a:lnTo>
                  <a:lnTo>
                    <a:pt x="1514943" y="543748"/>
                  </a:lnTo>
                  <a:lnTo>
                    <a:pt x="1524000" y="470915"/>
                  </a:lnTo>
                  <a:lnTo>
                    <a:pt x="1521707" y="434112"/>
                  </a:lnTo>
                  <a:lnTo>
                    <a:pt x="1503876" y="362934"/>
                  </a:lnTo>
                  <a:lnTo>
                    <a:pt x="1469513" y="295693"/>
                  </a:lnTo>
                  <a:lnTo>
                    <a:pt x="1446555" y="263811"/>
                  </a:lnTo>
                  <a:lnTo>
                    <a:pt x="1419972" y="233228"/>
                  </a:lnTo>
                  <a:lnTo>
                    <a:pt x="1389934" y="204047"/>
                  </a:lnTo>
                  <a:lnTo>
                    <a:pt x="1356608" y="176375"/>
                  </a:lnTo>
                  <a:lnTo>
                    <a:pt x="1320166" y="150314"/>
                  </a:lnTo>
                  <a:lnTo>
                    <a:pt x="1280776" y="125971"/>
                  </a:lnTo>
                  <a:lnTo>
                    <a:pt x="1238607" y="103449"/>
                  </a:lnTo>
                  <a:lnTo>
                    <a:pt x="1193829" y="82854"/>
                  </a:lnTo>
                  <a:lnTo>
                    <a:pt x="1146612" y="64290"/>
                  </a:lnTo>
                  <a:lnTo>
                    <a:pt x="1097124" y="47861"/>
                  </a:lnTo>
                  <a:lnTo>
                    <a:pt x="1045535" y="33673"/>
                  </a:lnTo>
                  <a:lnTo>
                    <a:pt x="992014" y="21830"/>
                  </a:lnTo>
                  <a:lnTo>
                    <a:pt x="936731" y="12436"/>
                  </a:lnTo>
                  <a:lnTo>
                    <a:pt x="879854" y="5597"/>
                  </a:lnTo>
                  <a:lnTo>
                    <a:pt x="821554" y="141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0761" y="1448561"/>
              <a:ext cx="1524000" cy="942340"/>
            </a:xfrm>
            <a:custGeom>
              <a:avLst/>
              <a:gdLst/>
              <a:ahLst/>
              <a:cxnLst/>
              <a:rect l="l" t="t" r="r" b="b"/>
              <a:pathLst>
                <a:path w="1524000" h="942339">
                  <a:moveTo>
                    <a:pt x="0" y="470915"/>
                  </a:moveTo>
                  <a:lnTo>
                    <a:pt x="9056" y="398083"/>
                  </a:lnTo>
                  <a:lnTo>
                    <a:pt x="35322" y="328769"/>
                  </a:lnTo>
                  <a:lnTo>
                    <a:pt x="54486" y="295693"/>
                  </a:lnTo>
                  <a:lnTo>
                    <a:pt x="77444" y="263811"/>
                  </a:lnTo>
                  <a:lnTo>
                    <a:pt x="104027" y="233228"/>
                  </a:lnTo>
                  <a:lnTo>
                    <a:pt x="134065" y="204047"/>
                  </a:lnTo>
                  <a:lnTo>
                    <a:pt x="167391" y="176375"/>
                  </a:lnTo>
                  <a:lnTo>
                    <a:pt x="203833" y="150314"/>
                  </a:lnTo>
                  <a:lnTo>
                    <a:pt x="243223" y="125971"/>
                  </a:lnTo>
                  <a:lnTo>
                    <a:pt x="285392" y="103449"/>
                  </a:lnTo>
                  <a:lnTo>
                    <a:pt x="330170" y="82854"/>
                  </a:lnTo>
                  <a:lnTo>
                    <a:pt x="377387" y="64290"/>
                  </a:lnTo>
                  <a:lnTo>
                    <a:pt x="426875" y="47861"/>
                  </a:lnTo>
                  <a:lnTo>
                    <a:pt x="478464" y="33673"/>
                  </a:lnTo>
                  <a:lnTo>
                    <a:pt x="531985" y="21830"/>
                  </a:lnTo>
                  <a:lnTo>
                    <a:pt x="587268" y="12436"/>
                  </a:lnTo>
                  <a:lnTo>
                    <a:pt x="644145" y="5597"/>
                  </a:lnTo>
                  <a:lnTo>
                    <a:pt x="702445" y="1416"/>
                  </a:lnTo>
                  <a:lnTo>
                    <a:pt x="762000" y="0"/>
                  </a:lnTo>
                  <a:lnTo>
                    <a:pt x="821554" y="1416"/>
                  </a:lnTo>
                  <a:lnTo>
                    <a:pt x="879854" y="5597"/>
                  </a:lnTo>
                  <a:lnTo>
                    <a:pt x="936731" y="12436"/>
                  </a:lnTo>
                  <a:lnTo>
                    <a:pt x="992014" y="21830"/>
                  </a:lnTo>
                  <a:lnTo>
                    <a:pt x="1045535" y="33673"/>
                  </a:lnTo>
                  <a:lnTo>
                    <a:pt x="1097124" y="47861"/>
                  </a:lnTo>
                  <a:lnTo>
                    <a:pt x="1146612" y="64290"/>
                  </a:lnTo>
                  <a:lnTo>
                    <a:pt x="1193829" y="82854"/>
                  </a:lnTo>
                  <a:lnTo>
                    <a:pt x="1238607" y="103449"/>
                  </a:lnTo>
                  <a:lnTo>
                    <a:pt x="1280776" y="125971"/>
                  </a:lnTo>
                  <a:lnTo>
                    <a:pt x="1320166" y="150314"/>
                  </a:lnTo>
                  <a:lnTo>
                    <a:pt x="1356608" y="176375"/>
                  </a:lnTo>
                  <a:lnTo>
                    <a:pt x="1389934" y="204047"/>
                  </a:lnTo>
                  <a:lnTo>
                    <a:pt x="1419972" y="233228"/>
                  </a:lnTo>
                  <a:lnTo>
                    <a:pt x="1446555" y="263811"/>
                  </a:lnTo>
                  <a:lnTo>
                    <a:pt x="1469513" y="295693"/>
                  </a:lnTo>
                  <a:lnTo>
                    <a:pt x="1488677" y="328769"/>
                  </a:lnTo>
                  <a:lnTo>
                    <a:pt x="1514943" y="398083"/>
                  </a:lnTo>
                  <a:lnTo>
                    <a:pt x="1524000" y="470915"/>
                  </a:lnTo>
                  <a:lnTo>
                    <a:pt x="1521707" y="507719"/>
                  </a:lnTo>
                  <a:lnTo>
                    <a:pt x="1503876" y="578897"/>
                  </a:lnTo>
                  <a:lnTo>
                    <a:pt x="1469513" y="646138"/>
                  </a:lnTo>
                  <a:lnTo>
                    <a:pt x="1446555" y="678020"/>
                  </a:lnTo>
                  <a:lnTo>
                    <a:pt x="1419972" y="708603"/>
                  </a:lnTo>
                  <a:lnTo>
                    <a:pt x="1389934" y="737784"/>
                  </a:lnTo>
                  <a:lnTo>
                    <a:pt x="1356608" y="765456"/>
                  </a:lnTo>
                  <a:lnTo>
                    <a:pt x="1320166" y="791517"/>
                  </a:lnTo>
                  <a:lnTo>
                    <a:pt x="1280776" y="815860"/>
                  </a:lnTo>
                  <a:lnTo>
                    <a:pt x="1238607" y="838382"/>
                  </a:lnTo>
                  <a:lnTo>
                    <a:pt x="1193829" y="858977"/>
                  </a:lnTo>
                  <a:lnTo>
                    <a:pt x="1146612" y="877541"/>
                  </a:lnTo>
                  <a:lnTo>
                    <a:pt x="1097124" y="893970"/>
                  </a:lnTo>
                  <a:lnTo>
                    <a:pt x="1045535" y="908158"/>
                  </a:lnTo>
                  <a:lnTo>
                    <a:pt x="992014" y="920001"/>
                  </a:lnTo>
                  <a:lnTo>
                    <a:pt x="936731" y="929395"/>
                  </a:lnTo>
                  <a:lnTo>
                    <a:pt x="879854" y="936234"/>
                  </a:lnTo>
                  <a:lnTo>
                    <a:pt x="821554" y="940415"/>
                  </a:lnTo>
                  <a:lnTo>
                    <a:pt x="762000" y="941832"/>
                  </a:lnTo>
                  <a:lnTo>
                    <a:pt x="702445" y="940415"/>
                  </a:lnTo>
                  <a:lnTo>
                    <a:pt x="644145" y="936234"/>
                  </a:lnTo>
                  <a:lnTo>
                    <a:pt x="587268" y="929395"/>
                  </a:lnTo>
                  <a:lnTo>
                    <a:pt x="531985" y="920001"/>
                  </a:lnTo>
                  <a:lnTo>
                    <a:pt x="478464" y="908158"/>
                  </a:lnTo>
                  <a:lnTo>
                    <a:pt x="426875" y="893970"/>
                  </a:lnTo>
                  <a:lnTo>
                    <a:pt x="377387" y="877541"/>
                  </a:lnTo>
                  <a:lnTo>
                    <a:pt x="330170" y="858977"/>
                  </a:lnTo>
                  <a:lnTo>
                    <a:pt x="285392" y="838382"/>
                  </a:lnTo>
                  <a:lnTo>
                    <a:pt x="243223" y="815860"/>
                  </a:lnTo>
                  <a:lnTo>
                    <a:pt x="203833" y="791517"/>
                  </a:lnTo>
                  <a:lnTo>
                    <a:pt x="167391" y="765456"/>
                  </a:lnTo>
                  <a:lnTo>
                    <a:pt x="134065" y="737784"/>
                  </a:lnTo>
                  <a:lnTo>
                    <a:pt x="104027" y="708603"/>
                  </a:lnTo>
                  <a:lnTo>
                    <a:pt x="77444" y="678020"/>
                  </a:lnTo>
                  <a:lnTo>
                    <a:pt x="54486" y="646138"/>
                  </a:lnTo>
                  <a:lnTo>
                    <a:pt x="35322" y="613062"/>
                  </a:lnTo>
                  <a:lnTo>
                    <a:pt x="9056" y="543748"/>
                  </a:lnTo>
                  <a:lnTo>
                    <a:pt x="0" y="47091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46517" y="1680718"/>
            <a:ext cx="8718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rlito"/>
                <a:cs typeface="Carlito"/>
              </a:rPr>
              <a:t>MODER</a:t>
            </a:r>
            <a:r>
              <a:rPr sz="1400" b="1" spc="-110" dirty="0">
                <a:latin typeface="Carlito"/>
                <a:cs typeface="Carlito"/>
              </a:rPr>
              <a:t>A</a:t>
            </a:r>
            <a:r>
              <a:rPr sz="1400" b="1" spc="-5" dirty="0">
                <a:latin typeface="Carlito"/>
                <a:cs typeface="Carlito"/>
              </a:rPr>
              <a:t>TE  SODICITY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93407" y="4255008"/>
            <a:ext cx="2463800" cy="967740"/>
            <a:chOff x="6693407" y="4255008"/>
            <a:chExt cx="2463800" cy="967740"/>
          </a:xfrm>
        </p:grpSpPr>
        <p:sp>
          <p:nvSpPr>
            <p:cNvPr id="10" name="object 10"/>
            <p:cNvSpPr/>
            <p:nvPr/>
          </p:nvSpPr>
          <p:spPr>
            <a:xfrm>
              <a:off x="6706361" y="4496562"/>
              <a:ext cx="838200" cy="485140"/>
            </a:xfrm>
            <a:custGeom>
              <a:avLst/>
              <a:gdLst/>
              <a:ahLst/>
              <a:cxnLst/>
              <a:rect l="l" t="t" r="r" b="b"/>
              <a:pathLst>
                <a:path w="838200" h="485139">
                  <a:moveTo>
                    <a:pt x="242316" y="0"/>
                  </a:moveTo>
                  <a:lnTo>
                    <a:pt x="0" y="242315"/>
                  </a:lnTo>
                  <a:lnTo>
                    <a:pt x="242316" y="484631"/>
                  </a:lnTo>
                  <a:lnTo>
                    <a:pt x="242316" y="377063"/>
                  </a:lnTo>
                  <a:lnTo>
                    <a:pt x="838200" y="377063"/>
                  </a:lnTo>
                  <a:lnTo>
                    <a:pt x="838200" y="107568"/>
                  </a:lnTo>
                  <a:lnTo>
                    <a:pt x="242316" y="107568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6361" y="4496562"/>
              <a:ext cx="838200" cy="485140"/>
            </a:xfrm>
            <a:custGeom>
              <a:avLst/>
              <a:gdLst/>
              <a:ahLst/>
              <a:cxnLst/>
              <a:rect l="l" t="t" r="r" b="b"/>
              <a:pathLst>
                <a:path w="838200" h="485139">
                  <a:moveTo>
                    <a:pt x="0" y="242315"/>
                  </a:moveTo>
                  <a:lnTo>
                    <a:pt x="242316" y="0"/>
                  </a:lnTo>
                  <a:lnTo>
                    <a:pt x="242316" y="107568"/>
                  </a:lnTo>
                  <a:lnTo>
                    <a:pt x="838200" y="107568"/>
                  </a:lnTo>
                  <a:lnTo>
                    <a:pt x="838200" y="377063"/>
                  </a:lnTo>
                  <a:lnTo>
                    <a:pt x="242316" y="377063"/>
                  </a:lnTo>
                  <a:lnTo>
                    <a:pt x="242316" y="484631"/>
                  </a:lnTo>
                  <a:lnTo>
                    <a:pt x="0" y="24231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49717" y="4267962"/>
              <a:ext cx="1494790" cy="942340"/>
            </a:xfrm>
            <a:custGeom>
              <a:avLst/>
              <a:gdLst/>
              <a:ahLst/>
              <a:cxnLst/>
              <a:rect l="l" t="t" r="r" b="b"/>
              <a:pathLst>
                <a:path w="1494790" h="942339">
                  <a:moveTo>
                    <a:pt x="762000" y="0"/>
                  </a:moveTo>
                  <a:lnTo>
                    <a:pt x="702445" y="1416"/>
                  </a:lnTo>
                  <a:lnTo>
                    <a:pt x="644145" y="5597"/>
                  </a:lnTo>
                  <a:lnTo>
                    <a:pt x="587268" y="12436"/>
                  </a:lnTo>
                  <a:lnTo>
                    <a:pt x="531985" y="21830"/>
                  </a:lnTo>
                  <a:lnTo>
                    <a:pt x="478464" y="33673"/>
                  </a:lnTo>
                  <a:lnTo>
                    <a:pt x="426875" y="47861"/>
                  </a:lnTo>
                  <a:lnTo>
                    <a:pt x="377387" y="64290"/>
                  </a:lnTo>
                  <a:lnTo>
                    <a:pt x="330170" y="82854"/>
                  </a:lnTo>
                  <a:lnTo>
                    <a:pt x="285392" y="103449"/>
                  </a:lnTo>
                  <a:lnTo>
                    <a:pt x="243223" y="125971"/>
                  </a:lnTo>
                  <a:lnTo>
                    <a:pt x="203833" y="150314"/>
                  </a:lnTo>
                  <a:lnTo>
                    <a:pt x="167391" y="176375"/>
                  </a:lnTo>
                  <a:lnTo>
                    <a:pt x="134065" y="204047"/>
                  </a:lnTo>
                  <a:lnTo>
                    <a:pt x="104027" y="233228"/>
                  </a:lnTo>
                  <a:lnTo>
                    <a:pt x="77444" y="263811"/>
                  </a:lnTo>
                  <a:lnTo>
                    <a:pt x="54486" y="295693"/>
                  </a:lnTo>
                  <a:lnTo>
                    <a:pt x="35322" y="328769"/>
                  </a:lnTo>
                  <a:lnTo>
                    <a:pt x="9056" y="398083"/>
                  </a:lnTo>
                  <a:lnTo>
                    <a:pt x="0" y="470915"/>
                  </a:lnTo>
                  <a:lnTo>
                    <a:pt x="2292" y="507719"/>
                  </a:lnTo>
                  <a:lnTo>
                    <a:pt x="20123" y="578897"/>
                  </a:lnTo>
                  <a:lnTo>
                    <a:pt x="54486" y="646138"/>
                  </a:lnTo>
                  <a:lnTo>
                    <a:pt x="77444" y="678020"/>
                  </a:lnTo>
                  <a:lnTo>
                    <a:pt x="104027" y="708603"/>
                  </a:lnTo>
                  <a:lnTo>
                    <a:pt x="134065" y="737784"/>
                  </a:lnTo>
                  <a:lnTo>
                    <a:pt x="167391" y="765456"/>
                  </a:lnTo>
                  <a:lnTo>
                    <a:pt x="203833" y="791517"/>
                  </a:lnTo>
                  <a:lnTo>
                    <a:pt x="243223" y="815860"/>
                  </a:lnTo>
                  <a:lnTo>
                    <a:pt x="285392" y="838382"/>
                  </a:lnTo>
                  <a:lnTo>
                    <a:pt x="330170" y="858977"/>
                  </a:lnTo>
                  <a:lnTo>
                    <a:pt x="377387" y="877541"/>
                  </a:lnTo>
                  <a:lnTo>
                    <a:pt x="426875" y="893970"/>
                  </a:lnTo>
                  <a:lnTo>
                    <a:pt x="478464" y="908158"/>
                  </a:lnTo>
                  <a:lnTo>
                    <a:pt x="531985" y="920001"/>
                  </a:lnTo>
                  <a:lnTo>
                    <a:pt x="587268" y="929395"/>
                  </a:lnTo>
                  <a:lnTo>
                    <a:pt x="644145" y="936234"/>
                  </a:lnTo>
                  <a:lnTo>
                    <a:pt x="702445" y="940415"/>
                  </a:lnTo>
                  <a:lnTo>
                    <a:pt x="762000" y="941832"/>
                  </a:lnTo>
                  <a:lnTo>
                    <a:pt x="821554" y="940415"/>
                  </a:lnTo>
                  <a:lnTo>
                    <a:pt x="879854" y="936234"/>
                  </a:lnTo>
                  <a:lnTo>
                    <a:pt x="936731" y="929395"/>
                  </a:lnTo>
                  <a:lnTo>
                    <a:pt x="992014" y="920001"/>
                  </a:lnTo>
                  <a:lnTo>
                    <a:pt x="1045535" y="908158"/>
                  </a:lnTo>
                  <a:lnTo>
                    <a:pt x="1097124" y="893970"/>
                  </a:lnTo>
                  <a:lnTo>
                    <a:pt x="1146612" y="877541"/>
                  </a:lnTo>
                  <a:lnTo>
                    <a:pt x="1193829" y="858977"/>
                  </a:lnTo>
                  <a:lnTo>
                    <a:pt x="1238607" y="838382"/>
                  </a:lnTo>
                  <a:lnTo>
                    <a:pt x="1280776" y="815860"/>
                  </a:lnTo>
                  <a:lnTo>
                    <a:pt x="1320166" y="791517"/>
                  </a:lnTo>
                  <a:lnTo>
                    <a:pt x="1356608" y="765456"/>
                  </a:lnTo>
                  <a:lnTo>
                    <a:pt x="1389934" y="737784"/>
                  </a:lnTo>
                  <a:lnTo>
                    <a:pt x="1419972" y="708603"/>
                  </a:lnTo>
                  <a:lnTo>
                    <a:pt x="1446555" y="678020"/>
                  </a:lnTo>
                  <a:lnTo>
                    <a:pt x="1469513" y="646138"/>
                  </a:lnTo>
                  <a:lnTo>
                    <a:pt x="1488677" y="613062"/>
                  </a:lnTo>
                  <a:lnTo>
                    <a:pt x="1494281" y="600464"/>
                  </a:lnTo>
                  <a:lnTo>
                    <a:pt x="1494281" y="341367"/>
                  </a:lnTo>
                  <a:lnTo>
                    <a:pt x="1469513" y="295693"/>
                  </a:lnTo>
                  <a:lnTo>
                    <a:pt x="1446555" y="263811"/>
                  </a:lnTo>
                  <a:lnTo>
                    <a:pt x="1419972" y="233228"/>
                  </a:lnTo>
                  <a:lnTo>
                    <a:pt x="1389934" y="204047"/>
                  </a:lnTo>
                  <a:lnTo>
                    <a:pt x="1356608" y="176375"/>
                  </a:lnTo>
                  <a:lnTo>
                    <a:pt x="1320166" y="150314"/>
                  </a:lnTo>
                  <a:lnTo>
                    <a:pt x="1280776" y="125971"/>
                  </a:lnTo>
                  <a:lnTo>
                    <a:pt x="1238607" y="103449"/>
                  </a:lnTo>
                  <a:lnTo>
                    <a:pt x="1193829" y="82854"/>
                  </a:lnTo>
                  <a:lnTo>
                    <a:pt x="1146612" y="64290"/>
                  </a:lnTo>
                  <a:lnTo>
                    <a:pt x="1097124" y="47861"/>
                  </a:lnTo>
                  <a:lnTo>
                    <a:pt x="1045535" y="33673"/>
                  </a:lnTo>
                  <a:lnTo>
                    <a:pt x="992014" y="21830"/>
                  </a:lnTo>
                  <a:lnTo>
                    <a:pt x="936731" y="12436"/>
                  </a:lnTo>
                  <a:lnTo>
                    <a:pt x="879854" y="5597"/>
                  </a:lnTo>
                  <a:lnTo>
                    <a:pt x="821554" y="1416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49717" y="4267962"/>
              <a:ext cx="1494790" cy="942340"/>
            </a:xfrm>
            <a:custGeom>
              <a:avLst/>
              <a:gdLst/>
              <a:ahLst/>
              <a:cxnLst/>
              <a:rect l="l" t="t" r="r" b="b"/>
              <a:pathLst>
                <a:path w="1494790" h="942339">
                  <a:moveTo>
                    <a:pt x="0" y="470915"/>
                  </a:moveTo>
                  <a:lnTo>
                    <a:pt x="9056" y="398083"/>
                  </a:lnTo>
                  <a:lnTo>
                    <a:pt x="35322" y="328769"/>
                  </a:lnTo>
                  <a:lnTo>
                    <a:pt x="54486" y="295693"/>
                  </a:lnTo>
                  <a:lnTo>
                    <a:pt x="77444" y="263811"/>
                  </a:lnTo>
                  <a:lnTo>
                    <a:pt x="104027" y="233228"/>
                  </a:lnTo>
                  <a:lnTo>
                    <a:pt x="134065" y="204047"/>
                  </a:lnTo>
                  <a:lnTo>
                    <a:pt x="167391" y="176375"/>
                  </a:lnTo>
                  <a:lnTo>
                    <a:pt x="203833" y="150314"/>
                  </a:lnTo>
                  <a:lnTo>
                    <a:pt x="243223" y="125971"/>
                  </a:lnTo>
                  <a:lnTo>
                    <a:pt x="285392" y="103449"/>
                  </a:lnTo>
                  <a:lnTo>
                    <a:pt x="330170" y="82854"/>
                  </a:lnTo>
                  <a:lnTo>
                    <a:pt x="377387" y="64290"/>
                  </a:lnTo>
                  <a:lnTo>
                    <a:pt x="426875" y="47861"/>
                  </a:lnTo>
                  <a:lnTo>
                    <a:pt x="478464" y="33673"/>
                  </a:lnTo>
                  <a:lnTo>
                    <a:pt x="531985" y="21830"/>
                  </a:lnTo>
                  <a:lnTo>
                    <a:pt x="587268" y="12436"/>
                  </a:lnTo>
                  <a:lnTo>
                    <a:pt x="644145" y="5597"/>
                  </a:lnTo>
                  <a:lnTo>
                    <a:pt x="702445" y="1416"/>
                  </a:lnTo>
                  <a:lnTo>
                    <a:pt x="762000" y="0"/>
                  </a:lnTo>
                  <a:lnTo>
                    <a:pt x="821554" y="1416"/>
                  </a:lnTo>
                  <a:lnTo>
                    <a:pt x="879854" y="5597"/>
                  </a:lnTo>
                  <a:lnTo>
                    <a:pt x="936731" y="12436"/>
                  </a:lnTo>
                  <a:lnTo>
                    <a:pt x="992014" y="21830"/>
                  </a:lnTo>
                  <a:lnTo>
                    <a:pt x="1045535" y="33673"/>
                  </a:lnTo>
                  <a:lnTo>
                    <a:pt x="1097124" y="47861"/>
                  </a:lnTo>
                  <a:lnTo>
                    <a:pt x="1146612" y="64290"/>
                  </a:lnTo>
                  <a:lnTo>
                    <a:pt x="1193829" y="82854"/>
                  </a:lnTo>
                  <a:lnTo>
                    <a:pt x="1238607" y="103449"/>
                  </a:lnTo>
                  <a:lnTo>
                    <a:pt x="1280776" y="125971"/>
                  </a:lnTo>
                  <a:lnTo>
                    <a:pt x="1320166" y="150314"/>
                  </a:lnTo>
                  <a:lnTo>
                    <a:pt x="1356608" y="176375"/>
                  </a:lnTo>
                  <a:lnTo>
                    <a:pt x="1389934" y="204047"/>
                  </a:lnTo>
                  <a:lnTo>
                    <a:pt x="1419972" y="233228"/>
                  </a:lnTo>
                  <a:lnTo>
                    <a:pt x="1446555" y="263811"/>
                  </a:lnTo>
                  <a:lnTo>
                    <a:pt x="1469513" y="295693"/>
                  </a:lnTo>
                  <a:lnTo>
                    <a:pt x="1488677" y="328769"/>
                  </a:lnTo>
                  <a:lnTo>
                    <a:pt x="1494281" y="341367"/>
                  </a:lnTo>
                </a:path>
                <a:path w="1494790" h="942339">
                  <a:moveTo>
                    <a:pt x="1494281" y="600464"/>
                  </a:moveTo>
                  <a:lnTo>
                    <a:pt x="1469513" y="646138"/>
                  </a:lnTo>
                  <a:lnTo>
                    <a:pt x="1446555" y="678020"/>
                  </a:lnTo>
                  <a:lnTo>
                    <a:pt x="1419972" y="708603"/>
                  </a:lnTo>
                  <a:lnTo>
                    <a:pt x="1389934" y="737784"/>
                  </a:lnTo>
                  <a:lnTo>
                    <a:pt x="1356608" y="765456"/>
                  </a:lnTo>
                  <a:lnTo>
                    <a:pt x="1320166" y="791517"/>
                  </a:lnTo>
                  <a:lnTo>
                    <a:pt x="1280776" y="815860"/>
                  </a:lnTo>
                  <a:lnTo>
                    <a:pt x="1238607" y="838382"/>
                  </a:lnTo>
                  <a:lnTo>
                    <a:pt x="1193829" y="858977"/>
                  </a:lnTo>
                  <a:lnTo>
                    <a:pt x="1146612" y="877541"/>
                  </a:lnTo>
                  <a:lnTo>
                    <a:pt x="1097124" y="893970"/>
                  </a:lnTo>
                  <a:lnTo>
                    <a:pt x="1045535" y="908158"/>
                  </a:lnTo>
                  <a:lnTo>
                    <a:pt x="992014" y="920001"/>
                  </a:lnTo>
                  <a:lnTo>
                    <a:pt x="936731" y="929395"/>
                  </a:lnTo>
                  <a:lnTo>
                    <a:pt x="879854" y="936234"/>
                  </a:lnTo>
                  <a:lnTo>
                    <a:pt x="821554" y="940415"/>
                  </a:lnTo>
                  <a:lnTo>
                    <a:pt x="762000" y="941832"/>
                  </a:lnTo>
                  <a:lnTo>
                    <a:pt x="702445" y="940415"/>
                  </a:lnTo>
                  <a:lnTo>
                    <a:pt x="644145" y="936234"/>
                  </a:lnTo>
                  <a:lnTo>
                    <a:pt x="587268" y="929395"/>
                  </a:lnTo>
                  <a:lnTo>
                    <a:pt x="531985" y="920001"/>
                  </a:lnTo>
                  <a:lnTo>
                    <a:pt x="478464" y="908158"/>
                  </a:lnTo>
                  <a:lnTo>
                    <a:pt x="426875" y="893970"/>
                  </a:lnTo>
                  <a:lnTo>
                    <a:pt x="377387" y="877541"/>
                  </a:lnTo>
                  <a:lnTo>
                    <a:pt x="330170" y="858977"/>
                  </a:lnTo>
                  <a:lnTo>
                    <a:pt x="285392" y="838382"/>
                  </a:lnTo>
                  <a:lnTo>
                    <a:pt x="243223" y="815860"/>
                  </a:lnTo>
                  <a:lnTo>
                    <a:pt x="203833" y="791517"/>
                  </a:lnTo>
                  <a:lnTo>
                    <a:pt x="167391" y="765456"/>
                  </a:lnTo>
                  <a:lnTo>
                    <a:pt x="134065" y="737784"/>
                  </a:lnTo>
                  <a:lnTo>
                    <a:pt x="104027" y="708603"/>
                  </a:lnTo>
                  <a:lnTo>
                    <a:pt x="77444" y="678020"/>
                  </a:lnTo>
                  <a:lnTo>
                    <a:pt x="54486" y="646138"/>
                  </a:lnTo>
                  <a:lnTo>
                    <a:pt x="35322" y="613062"/>
                  </a:lnTo>
                  <a:lnTo>
                    <a:pt x="9056" y="543748"/>
                  </a:lnTo>
                  <a:lnTo>
                    <a:pt x="2292" y="507719"/>
                  </a:lnTo>
                  <a:lnTo>
                    <a:pt x="0" y="470915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54085" y="4500752"/>
            <a:ext cx="7124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HIGH  S</a:t>
            </a:r>
            <a:r>
              <a:rPr sz="1400" b="1" spc="-10" dirty="0">
                <a:latin typeface="Carlito"/>
                <a:cs typeface="Carlito"/>
              </a:rPr>
              <a:t>O</a:t>
            </a:r>
            <a:r>
              <a:rPr sz="1400" b="1" spc="-5" dirty="0">
                <a:latin typeface="Carlito"/>
                <a:cs typeface="Carlito"/>
              </a:rPr>
              <a:t>DICITY</a:t>
            </a:r>
            <a:endParaRPr sz="1400">
              <a:latin typeface="Carlito"/>
              <a:cs typeface="Carlito"/>
            </a:endParaRPr>
          </a:p>
        </p:txBody>
      </p:sp>
      <p:pic>
        <p:nvPicPr>
          <p:cNvPr id="15" name="~PP1447.WAV">
            <a:hlinkClick r:id="" action="ppaction://media"/>
          </p:cNvPr>
          <p:cNvPicPr>
            <a:picLocks noRot="1" noChangeAspect="1"/>
          </p:cNvPicPr>
          <p:nvPr>
            <a:wavAudioFile r:embed="rId1" name="~PP1447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198"/>
            <a:ext cx="9144000" cy="563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262" y="124205"/>
            <a:ext cx="8763000" cy="914400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90170" marR="270510">
              <a:lnSpc>
                <a:spcPct val="100000"/>
              </a:lnSpc>
              <a:spcBef>
                <a:spcPts val="1070"/>
              </a:spcBef>
            </a:pPr>
            <a:r>
              <a:rPr sz="2000" b="0" spc="-10" dirty="0">
                <a:solidFill>
                  <a:srgbClr val="E6E6E6"/>
                </a:solidFill>
                <a:latin typeface="Carlito"/>
                <a:cs typeface="Carlito"/>
              </a:rPr>
              <a:t>Correlation coefficients </a:t>
            </a:r>
            <a:r>
              <a:rPr sz="2000" b="0" spc="-5" dirty="0">
                <a:solidFill>
                  <a:srgbClr val="E6E6E6"/>
                </a:solidFill>
                <a:latin typeface="Carlito"/>
                <a:cs typeface="Carlito"/>
              </a:rPr>
              <a:t>of yield </a:t>
            </a:r>
            <a:r>
              <a:rPr sz="2000" b="0" dirty="0">
                <a:solidFill>
                  <a:srgbClr val="E6E6E6"/>
                </a:solidFill>
                <a:latin typeface="Carlito"/>
                <a:cs typeface="Carlito"/>
              </a:rPr>
              <a:t>and </a:t>
            </a:r>
            <a:r>
              <a:rPr sz="2000" b="0" spc="-5" dirty="0">
                <a:solidFill>
                  <a:srgbClr val="E6E6E6"/>
                </a:solidFill>
                <a:latin typeface="Carlito"/>
                <a:cs typeface="Carlito"/>
              </a:rPr>
              <a:t>yield </a:t>
            </a:r>
            <a:r>
              <a:rPr sz="2000" b="0" spc="-10" dirty="0">
                <a:solidFill>
                  <a:srgbClr val="E6E6E6"/>
                </a:solidFill>
                <a:latin typeface="Carlito"/>
                <a:cs typeface="Carlito"/>
              </a:rPr>
              <a:t>component traits </a:t>
            </a:r>
            <a:r>
              <a:rPr sz="2000" b="0" spc="-5" dirty="0">
                <a:solidFill>
                  <a:srgbClr val="E6E6E6"/>
                </a:solidFill>
                <a:latin typeface="Carlito"/>
                <a:cs typeface="Carlito"/>
              </a:rPr>
              <a:t>with SSI </a:t>
            </a:r>
            <a:r>
              <a:rPr sz="2000" b="0" spc="-15" dirty="0">
                <a:solidFill>
                  <a:srgbClr val="E6E6E6"/>
                </a:solidFill>
                <a:latin typeface="Carlito"/>
                <a:cs typeface="Carlito"/>
              </a:rPr>
              <a:t>for </a:t>
            </a:r>
            <a:r>
              <a:rPr sz="2000" b="0" spc="-10" dirty="0">
                <a:solidFill>
                  <a:srgbClr val="E6E6E6"/>
                </a:solidFill>
                <a:latin typeface="Carlito"/>
                <a:cs typeface="Carlito"/>
              </a:rPr>
              <a:t>grain </a:t>
            </a:r>
            <a:r>
              <a:rPr sz="2000" b="0" spc="-5" dirty="0">
                <a:solidFill>
                  <a:srgbClr val="E6E6E6"/>
                </a:solidFill>
                <a:latin typeface="Carlito"/>
                <a:cs typeface="Carlito"/>
              </a:rPr>
              <a:t>yield  under normal, </a:t>
            </a:r>
            <a:r>
              <a:rPr sz="2000" b="0" spc="-15" dirty="0">
                <a:solidFill>
                  <a:srgbClr val="E6E6E6"/>
                </a:solidFill>
                <a:latin typeface="Carlito"/>
                <a:cs typeface="Carlito"/>
              </a:rPr>
              <a:t>moderate </a:t>
            </a:r>
            <a:r>
              <a:rPr sz="2000" b="0" dirty="0">
                <a:solidFill>
                  <a:srgbClr val="E6E6E6"/>
                </a:solidFill>
                <a:latin typeface="Carlito"/>
                <a:cs typeface="Carlito"/>
              </a:rPr>
              <a:t>and </a:t>
            </a:r>
            <a:r>
              <a:rPr sz="2000" b="0" spc="-5" dirty="0">
                <a:solidFill>
                  <a:srgbClr val="E6E6E6"/>
                </a:solidFill>
                <a:latin typeface="Carlito"/>
                <a:cs typeface="Carlito"/>
              </a:rPr>
              <a:t>high sodicity regimes </a:t>
            </a:r>
            <a:r>
              <a:rPr sz="2000" b="0" dirty="0">
                <a:solidFill>
                  <a:srgbClr val="E6E6E6"/>
                </a:solidFill>
                <a:latin typeface="Carlito"/>
                <a:cs typeface="Carlito"/>
              </a:rPr>
              <a:t>in CSR11/MI48</a:t>
            </a:r>
            <a:r>
              <a:rPr sz="2000" b="0" spc="-5" dirty="0">
                <a:solidFill>
                  <a:srgbClr val="E6E6E6"/>
                </a:solidFill>
                <a:latin typeface="Carlito"/>
                <a:cs typeface="Carlito"/>
              </a:rPr>
              <a:t> </a:t>
            </a:r>
            <a:r>
              <a:rPr sz="2000" b="0" dirty="0">
                <a:solidFill>
                  <a:srgbClr val="E6E6E6"/>
                </a:solidFill>
                <a:latin typeface="Carlito"/>
                <a:cs typeface="Carlito"/>
              </a:rPr>
              <a:t>RILs.</a:t>
            </a:r>
            <a:endParaRPr sz="2000">
              <a:latin typeface="Carlito"/>
              <a:cs typeface="Carlito"/>
            </a:endParaRPr>
          </a:p>
        </p:txBody>
      </p:sp>
      <p:pic>
        <p:nvPicPr>
          <p:cNvPr id="4" name="~PP2473.WAV">
            <a:hlinkClick r:id="" action="ppaction://media"/>
          </p:cNvPr>
          <p:cNvPicPr>
            <a:picLocks noRot="1" noChangeAspect="1"/>
          </p:cNvPicPr>
          <p:nvPr>
            <a:wavAudioFile r:embed="rId1" name="~PP2473.WAV"/>
          </p:nvPr>
        </p:nvPicPr>
        <p:blipFill>
          <a:blip r:embed="rId4"/>
          <a:stretch>
            <a:fillRect/>
          </a:stretch>
        </p:blipFill>
        <p:spPr>
          <a:xfrm>
            <a:off x="8726488" y="64404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7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515</Words>
  <Application>Microsoft Office PowerPoint</Application>
  <PresentationFormat>On-screen Show (4:3)</PresentationFormat>
  <Paragraphs>36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 QTL mapping: Definition and case studies</vt:lpstr>
      <vt:lpstr>Slide 2</vt:lpstr>
      <vt:lpstr>Slide 3</vt:lpstr>
      <vt:lpstr>Prerequisites for QTL mapping</vt:lpstr>
      <vt:lpstr>Slide 5</vt:lpstr>
      <vt:lpstr>Slide 6</vt:lpstr>
      <vt:lpstr>SALT STESS SUSCEPTIBILITY INDEX</vt:lpstr>
      <vt:lpstr>Slide 8</vt:lpstr>
      <vt:lpstr>Correlation coefficients of yield and yield component traits with SSI for grain yield  under normal, moderate and high sodicity regimes in CSR11/MI48 RILs.</vt:lpstr>
      <vt:lpstr>Analysis of heterogeneous loci in different RIL pool sizes and mixture of parental DNA  samples using 50K SNP chip</vt:lpstr>
      <vt:lpstr>QTL positions identified in CSR27/MI48 population by BSA using 50k SNP chip</vt:lpstr>
      <vt:lpstr>Outcome: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QTL mapping: Definition and case studies</dc:title>
  <dc:creator>Admin</dc:creator>
  <cp:lastModifiedBy>Admin</cp:lastModifiedBy>
  <cp:revision>10</cp:revision>
  <dcterms:created xsi:type="dcterms:W3CDTF">2006-08-16T00:00:00Z</dcterms:created>
  <dcterms:modified xsi:type="dcterms:W3CDTF">2021-06-15T05:26:11Z</dcterms:modified>
</cp:coreProperties>
</file>