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3" r:id="rId4"/>
    <p:sldId id="273" r:id="rId5"/>
    <p:sldId id="274" r:id="rId6"/>
    <p:sldId id="275" r:id="rId7"/>
    <p:sldId id="276" r:id="rId8"/>
    <p:sldId id="277" r:id="rId9"/>
    <p:sldId id="262" r:id="rId10"/>
    <p:sldId id="267" r:id="rId11"/>
    <p:sldId id="268" r:id="rId12"/>
    <p:sldId id="279" r:id="rId13"/>
    <p:sldId id="281" r:id="rId14"/>
    <p:sldId id="283" r:id="rId15"/>
    <p:sldId id="269" r:id="rId16"/>
    <p:sldId id="270" r:id="rId17"/>
    <p:sldId id="271" r:id="rId18"/>
    <p:sldId id="264" r:id="rId19"/>
    <p:sldId id="265" r:id="rId20"/>
    <p:sldId id="257" r:id="rId21"/>
    <p:sldId id="258" r:id="rId22"/>
    <p:sldId id="259" r:id="rId23"/>
    <p:sldId id="260" r:id="rId24"/>
    <p:sldId id="261"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206291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216830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0B3741-1309-4408-9C48-8C7499A90814}"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516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61697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0B3741-1309-4408-9C48-8C7499A90814}"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484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2516425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41189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7536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60965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92B34-F826-4F0E-AD24-17D2549C720E}" type="datetimeFigureOut">
              <a:rPr lang="en-IN" smtClean="0"/>
              <a:t>23-03-2021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66481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44250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92B34-F826-4F0E-AD24-17D2549C720E}" type="datetimeFigureOut">
              <a:rPr lang="en-IN" smtClean="0"/>
              <a:t>23-03-2021</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8829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92B34-F826-4F0E-AD24-17D2549C720E}" type="datetimeFigureOut">
              <a:rPr lang="en-IN" smtClean="0"/>
              <a:t>23-03-2021</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237224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92B34-F826-4F0E-AD24-17D2549C720E}" type="datetimeFigureOut">
              <a:rPr lang="en-IN" smtClean="0"/>
              <a:t>23-03-2021</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25724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41694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92B34-F826-4F0E-AD24-17D2549C720E}" type="datetimeFigureOut">
              <a:rPr lang="en-IN" smtClean="0"/>
              <a:t>23-03-2021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65697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F292B34-F826-4F0E-AD24-17D2549C720E}" type="datetimeFigureOut">
              <a:rPr lang="en-IN" smtClean="0"/>
              <a:t>23-03-2021</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0B3741-1309-4408-9C48-8C7499A90814}" type="slidenum">
              <a:rPr lang="en-IN" smtClean="0"/>
              <a:t>‹#›</a:t>
            </a:fld>
            <a:endParaRPr lang="en-IN"/>
          </a:p>
        </p:txBody>
      </p:sp>
    </p:spTree>
    <p:extLst>
      <p:ext uri="{BB962C8B-B14F-4D97-AF65-F5344CB8AC3E}">
        <p14:creationId xmlns:p14="http://schemas.microsoft.com/office/powerpoint/2010/main" val="2905745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49FE-ED86-4154-88F5-8B79E8FE8590}"/>
              </a:ext>
            </a:extLst>
          </p:cNvPr>
          <p:cNvSpPr>
            <a:spLocks noGrp="1"/>
          </p:cNvSpPr>
          <p:nvPr>
            <p:ph type="ctrTitle"/>
          </p:nvPr>
        </p:nvSpPr>
        <p:spPr>
          <a:xfrm>
            <a:off x="2589213" y="2514600"/>
            <a:ext cx="8915399" cy="1267287"/>
          </a:xfrm>
        </p:spPr>
        <p:txBody>
          <a:bodyPr>
            <a:normAutofit/>
          </a:bodyPr>
          <a:lstStyle/>
          <a:p>
            <a:r>
              <a:rPr lang="en-US" sz="3600" b="1" dirty="0">
                <a:latin typeface="Times New Roman" panose="02020603050405020304" pitchFamily="18" charset="0"/>
                <a:cs typeface="Times New Roman" panose="02020603050405020304" pitchFamily="18" charset="0"/>
              </a:rPr>
              <a:t>SEED PROCESSING (Seed cleaning and upgrading </a:t>
            </a:r>
            <a:r>
              <a:rPr lang="en-US" sz="3600" b="1" dirty="0" err="1">
                <a:latin typeface="Times New Roman" panose="02020603050405020304" pitchFamily="18" charset="0"/>
                <a:cs typeface="Times New Roman" panose="02020603050405020304" pitchFamily="18" charset="0"/>
              </a:rPr>
              <a:t>equipments</a:t>
            </a:r>
            <a:r>
              <a:rPr lang="en-US" sz="3600" b="1" dirty="0">
                <a:latin typeface="Times New Roman" panose="02020603050405020304" pitchFamily="18" charset="0"/>
                <a:cs typeface="Times New Roman" panose="02020603050405020304" pitchFamily="18" charset="0"/>
              </a:rPr>
              <a:t>)</a:t>
            </a:r>
            <a:endParaRPr lang="en-I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326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F70F-0A9C-400C-BFCB-794E083F0A61}"/>
              </a:ext>
            </a:extLst>
          </p:cNvPr>
          <p:cNvSpPr>
            <a:spLocks noGrp="1"/>
          </p:cNvSpPr>
          <p:nvPr>
            <p:ph type="title"/>
          </p:nvPr>
        </p:nvSpPr>
        <p:spPr>
          <a:xfrm>
            <a:off x="838200" y="365125"/>
            <a:ext cx="10515600" cy="931015"/>
          </a:xfrm>
        </p:spPr>
        <p:txBody>
          <a:bodyPr>
            <a:normAutofit/>
          </a:bodyPr>
          <a:lstStyle/>
          <a:p>
            <a:pPr algn="ctr"/>
            <a:r>
              <a:rPr lang="en-US" sz="3200" b="1" dirty="0">
                <a:latin typeface="Times New Roman" panose="02020603050405020304" pitchFamily="18" charset="0"/>
                <a:cs typeface="Times New Roman" panose="02020603050405020304" pitchFamily="18" charset="0"/>
              </a:rPr>
              <a:t>SEED CLEANING </a:t>
            </a:r>
            <a:endParaRPr lang="en-IN" sz="3200" dirty="0"/>
          </a:p>
        </p:txBody>
      </p:sp>
      <p:sp>
        <p:nvSpPr>
          <p:cNvPr id="3" name="Content Placeholder 2">
            <a:extLst>
              <a:ext uri="{FF2B5EF4-FFF2-40B4-BE49-F238E27FC236}">
                <a16:creationId xmlns:a16="http://schemas.microsoft.com/office/drawing/2014/main" id="{7A955CEB-F858-4114-963D-5AFFE83A8871}"/>
              </a:ext>
            </a:extLst>
          </p:cNvPr>
          <p:cNvSpPr>
            <a:spLocks noGrp="1"/>
          </p:cNvSpPr>
          <p:nvPr>
            <p:ph idx="1"/>
          </p:nvPr>
        </p:nvSpPr>
        <p:spPr>
          <a:xfrm>
            <a:off x="2068497" y="1072926"/>
            <a:ext cx="9285303" cy="4712147"/>
          </a:xfrm>
        </p:spPr>
        <p:txBody>
          <a:bodyPr>
            <a:normAutofit fontScale="85000" lnSpcReduction="20000"/>
          </a:bodyPr>
          <a:lstStyle/>
          <a:p>
            <a:pPr marL="45720" indent="0" algn="just">
              <a:buNone/>
            </a:pPr>
            <a:r>
              <a:rPr lang="en-IN" b="1" dirty="0">
                <a:latin typeface="Times New Roman" panose="02020603050405020304" pitchFamily="18" charset="0"/>
                <a:cs typeface="Times New Roman" panose="02020603050405020304" pitchFamily="18" charset="0"/>
              </a:rPr>
              <a:t>I</a:t>
            </a:r>
            <a:r>
              <a:rPr lang="en-IN" sz="2200" b="1" dirty="0">
                <a:latin typeface="Times New Roman" panose="02020603050405020304" pitchFamily="18" charset="0"/>
                <a:cs typeface="Times New Roman" panose="02020603050405020304" pitchFamily="18" charset="0"/>
              </a:rPr>
              <a:t>. Air screen cleaner</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This is the most important machine of every cleaning plant. It uses </a:t>
            </a:r>
            <a:r>
              <a:rPr lang="en-US" sz="2200" dirty="0">
                <a:solidFill>
                  <a:srgbClr val="FF0000"/>
                </a:solidFill>
                <a:latin typeface="Times New Roman" panose="02020603050405020304" pitchFamily="18" charset="0"/>
                <a:cs typeface="Times New Roman" panose="02020603050405020304" pitchFamily="18" charset="0"/>
              </a:rPr>
              <a:t>screens and aspiration (air blow)</a:t>
            </a:r>
            <a:r>
              <a:rPr lang="en-US" sz="2200" dirty="0">
                <a:latin typeface="Times New Roman" panose="02020603050405020304" pitchFamily="18" charset="0"/>
                <a:cs typeface="Times New Roman" panose="02020603050405020304" pitchFamily="18" charset="0"/>
              </a:rPr>
              <a:t> for two separations</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coarse </a:t>
            </a:r>
            <a:r>
              <a:rPr lang="en-US" sz="2200" dirty="0">
                <a:solidFill>
                  <a:srgbClr val="FF0000"/>
                </a:solidFill>
                <a:latin typeface="Times New Roman" panose="02020603050405020304" pitchFamily="18" charset="0"/>
                <a:cs typeface="Times New Roman" panose="02020603050405020304" pitchFamily="18" charset="0"/>
              </a:rPr>
              <a:t>upper screen removes larger material</a:t>
            </a:r>
            <a:r>
              <a:rPr lang="en-US" sz="2200" dirty="0">
                <a:latin typeface="Times New Roman" panose="02020603050405020304" pitchFamily="18" charset="0"/>
                <a:cs typeface="Times New Roman" panose="02020603050405020304" pitchFamily="18" charset="0"/>
              </a:rPr>
              <a:t>, a </a:t>
            </a:r>
            <a:r>
              <a:rPr lang="en-US" sz="2200" dirty="0">
                <a:solidFill>
                  <a:srgbClr val="FF0000"/>
                </a:solidFill>
                <a:latin typeface="Times New Roman" panose="02020603050405020304" pitchFamily="18" charset="0"/>
                <a:cs typeface="Times New Roman" panose="02020603050405020304" pitchFamily="18" charset="0"/>
              </a:rPr>
              <a:t>lower fine screen stops the seeds and lets through fine matter </a:t>
            </a:r>
            <a:r>
              <a:rPr lang="en-US" sz="2200" dirty="0">
                <a:latin typeface="Times New Roman" panose="02020603050405020304" pitchFamily="18" charset="0"/>
                <a:cs typeface="Times New Roman" panose="02020603050405020304" pitchFamily="18" charset="0"/>
              </a:rPr>
              <a:t>and then the seed fraction passes through a transverse or nearly </a:t>
            </a:r>
            <a:r>
              <a:rPr lang="en-US" sz="2200" dirty="0">
                <a:solidFill>
                  <a:srgbClr val="FF0000"/>
                </a:solidFill>
                <a:latin typeface="Times New Roman" panose="02020603050405020304" pitchFamily="18" charset="0"/>
                <a:cs typeface="Times New Roman" panose="02020603050405020304" pitchFamily="18" charset="0"/>
              </a:rPr>
              <a:t>vertical air stream </a:t>
            </a:r>
            <a:r>
              <a:rPr lang="en-US" sz="2200" dirty="0">
                <a:latin typeface="Times New Roman" panose="02020603050405020304" pitchFamily="18" charset="0"/>
                <a:cs typeface="Times New Roman" panose="02020603050405020304" pitchFamily="18" charset="0"/>
              </a:rPr>
              <a:t>which can </a:t>
            </a:r>
            <a:r>
              <a:rPr lang="en-US" sz="2200" dirty="0">
                <a:solidFill>
                  <a:srgbClr val="FF0000"/>
                </a:solidFill>
                <a:latin typeface="Times New Roman" panose="02020603050405020304" pitchFamily="18" charset="0"/>
                <a:cs typeface="Times New Roman" panose="02020603050405020304" pitchFamily="18" charset="0"/>
              </a:rPr>
              <a:t>separate light impurities </a:t>
            </a:r>
            <a:r>
              <a:rPr lang="en-US" sz="2200" dirty="0">
                <a:latin typeface="Times New Roman" panose="02020603050405020304" pitchFamily="18" charset="0"/>
                <a:cs typeface="Times New Roman" panose="02020603050405020304" pitchFamily="18" charset="0"/>
              </a:rPr>
              <a:t>such as empty or partly filled seeds, husks and glumes from the seed</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In most cases a number of sieves with different sized perforations are used and the cleaning is a process of gradually shifting out smaller particles</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Factors which determine the quality and quantity of seed cleaned include</a:t>
            </a:r>
          </a:p>
          <a:p>
            <a:pPr marL="4572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size of the perforations</a:t>
            </a:r>
          </a:p>
          <a:p>
            <a:pPr marL="45720" indent="0" algn="just">
              <a:buNone/>
            </a:pPr>
            <a:r>
              <a:rPr lang="en-US" sz="2200" dirty="0">
                <a:latin typeface="Times New Roman" panose="02020603050405020304" pitchFamily="18" charset="0"/>
                <a:cs typeface="Times New Roman" panose="02020603050405020304" pitchFamily="18" charset="0"/>
              </a:rPr>
              <a:t> (ii) the precision of the perforation</a:t>
            </a:r>
          </a:p>
          <a:p>
            <a:pPr marL="45720" indent="0" algn="just">
              <a:buNone/>
            </a:pPr>
            <a:r>
              <a:rPr lang="en-US" sz="2200" dirty="0">
                <a:latin typeface="Times New Roman" panose="02020603050405020304" pitchFamily="18" charset="0"/>
                <a:cs typeface="Times New Roman" panose="02020603050405020304" pitchFamily="18" charset="0"/>
              </a:rPr>
              <a:t>(iii) the angle at which the sieves operate</a:t>
            </a:r>
          </a:p>
          <a:p>
            <a:pPr marL="45720" indent="0" algn="just">
              <a:buNone/>
            </a:pPr>
            <a:r>
              <a:rPr lang="en-US" sz="2200" dirty="0">
                <a:latin typeface="Times New Roman" panose="02020603050405020304" pitchFamily="18" charset="0"/>
                <a:cs typeface="Times New Roman" panose="02020603050405020304" pitchFamily="18" charset="0"/>
              </a:rPr>
              <a:t> (iv) the amplitude and speed of movement of the sieves</a:t>
            </a:r>
          </a:p>
          <a:p>
            <a:pPr marL="45720" indent="0" algn="just">
              <a:buNone/>
            </a:pPr>
            <a:r>
              <a:rPr lang="en-US" sz="2200" dirty="0">
                <a:latin typeface="Times New Roman" panose="02020603050405020304" pitchFamily="18" charset="0"/>
                <a:cs typeface="Times New Roman" panose="02020603050405020304" pitchFamily="18" charset="0"/>
              </a:rPr>
              <a:t>(v) correct cleaning and maintenance of the equipment</a:t>
            </a:r>
          </a:p>
          <a:p>
            <a:endParaRPr lang="en-IN" dirty="0"/>
          </a:p>
        </p:txBody>
      </p:sp>
    </p:spTree>
    <p:extLst>
      <p:ext uri="{BB962C8B-B14F-4D97-AF65-F5344CB8AC3E}">
        <p14:creationId xmlns:p14="http://schemas.microsoft.com/office/powerpoint/2010/main" val="2154586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AD96C-E6CF-4D2E-AF24-B1D8FF56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913" y="523781"/>
            <a:ext cx="6208687" cy="5120709"/>
          </a:xfrm>
          <a:prstGeom prst="rect">
            <a:avLst/>
          </a:prstGeom>
        </p:spPr>
      </p:pic>
      <p:sp>
        <p:nvSpPr>
          <p:cNvPr id="5" name="Rectangle 4">
            <a:extLst>
              <a:ext uri="{FF2B5EF4-FFF2-40B4-BE49-F238E27FC236}">
                <a16:creationId xmlns:a16="http://schemas.microsoft.com/office/drawing/2014/main" id="{6F31954D-14A0-4137-A91C-AAF6BF87E653}"/>
              </a:ext>
            </a:extLst>
          </p:cNvPr>
          <p:cNvSpPr/>
          <p:nvPr/>
        </p:nvSpPr>
        <p:spPr>
          <a:xfrm>
            <a:off x="4957808" y="5748728"/>
            <a:ext cx="1868012" cy="392159"/>
          </a:xfrm>
          <a:prstGeom prst="rect">
            <a:avLst/>
          </a:prstGeom>
        </p:spPr>
        <p:txBody>
          <a:bodyPr wrap="none">
            <a:spAutoFit/>
          </a:bodyPr>
          <a:lstStyle/>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Air screen cleaner</a:t>
            </a:r>
          </a:p>
        </p:txBody>
      </p:sp>
    </p:spTree>
    <p:extLst>
      <p:ext uri="{BB962C8B-B14F-4D97-AF65-F5344CB8AC3E}">
        <p14:creationId xmlns:p14="http://schemas.microsoft.com/office/powerpoint/2010/main" val="162728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19007" y="1295400"/>
            <a:ext cx="7597648" cy="5181600"/>
          </a:xfrm>
          <a:prstGeom prst="rect">
            <a:avLst/>
          </a:prstGeom>
        </p:spPr>
      </p:pic>
      <p:sp>
        <p:nvSpPr>
          <p:cNvPr id="6" name="object 6"/>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75260">
              <a:lnSpc>
                <a:spcPct val="100000"/>
              </a:lnSpc>
              <a:spcBef>
                <a:spcPts val="100"/>
              </a:spcBef>
            </a:pPr>
            <a:r>
              <a:rPr spc="-95" dirty="0"/>
              <a:t>D</a:t>
            </a:r>
            <a:r>
              <a:rPr spc="-100" dirty="0"/>
              <a:t>I</a:t>
            </a:r>
            <a:r>
              <a:rPr spc="-105" dirty="0"/>
              <a:t>FF</a:t>
            </a:r>
            <a:r>
              <a:rPr spc="-100" dirty="0"/>
              <a:t>E</a:t>
            </a:r>
            <a:r>
              <a:rPr spc="-95" dirty="0"/>
              <a:t>R</a:t>
            </a:r>
            <a:r>
              <a:rPr spc="-100" dirty="0"/>
              <a:t>E</a:t>
            </a:r>
            <a:r>
              <a:rPr spc="-95" dirty="0"/>
              <a:t>N</a:t>
            </a:r>
            <a:r>
              <a:rPr dirty="0"/>
              <a:t>T</a:t>
            </a:r>
            <a:r>
              <a:rPr spc="-305" dirty="0"/>
              <a:t> </a:t>
            </a:r>
            <a:r>
              <a:rPr spc="-100" dirty="0"/>
              <a:t>S</a:t>
            </a:r>
            <a:r>
              <a:rPr spc="-95" dirty="0"/>
              <a:t>CR</a:t>
            </a:r>
            <a:r>
              <a:rPr spc="-100" dirty="0"/>
              <a:t>EE</a:t>
            </a:r>
            <a:r>
              <a:rPr spc="-110" dirty="0"/>
              <a:t>N</a:t>
            </a:r>
            <a:r>
              <a:rPr spc="-100" dirty="0"/>
              <a:t>S</a:t>
            </a:r>
            <a:r>
              <a:rPr dirty="0"/>
              <a:t>/</a:t>
            </a:r>
            <a:r>
              <a:rPr spc="-245" dirty="0"/>
              <a:t> </a:t>
            </a:r>
            <a:r>
              <a:rPr spc="-100" dirty="0"/>
              <a:t>SIE</a:t>
            </a:r>
            <a:r>
              <a:rPr spc="-95" dirty="0"/>
              <a:t>V</a:t>
            </a:r>
            <a:r>
              <a:rPr spc="-100" dirty="0"/>
              <a:t>E</a:t>
            </a:r>
            <a:r>
              <a:rPr spc="-5" dirty="0"/>
              <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44445" y="224468"/>
            <a:ext cx="10515600" cy="689932"/>
          </a:xfrm>
          <a:prstGeom prst="rect">
            <a:avLst/>
          </a:prstGeom>
        </p:spPr>
        <p:txBody>
          <a:bodyPr vert="horz" wrap="square" lIns="0" tIns="12700" rIns="0" bIns="0" rtlCol="0" anchor="ctr">
            <a:spAutoFit/>
          </a:bodyPr>
          <a:lstStyle/>
          <a:p>
            <a:pPr marL="175260">
              <a:lnSpc>
                <a:spcPct val="100000"/>
              </a:lnSpc>
              <a:spcBef>
                <a:spcPts val="100"/>
              </a:spcBef>
            </a:pPr>
            <a:r>
              <a:rPr spc="-95" dirty="0"/>
              <a:t>D</a:t>
            </a:r>
            <a:r>
              <a:rPr spc="-100" dirty="0"/>
              <a:t>I</a:t>
            </a:r>
            <a:r>
              <a:rPr spc="-105" dirty="0"/>
              <a:t>FF</a:t>
            </a:r>
            <a:r>
              <a:rPr spc="-100" dirty="0"/>
              <a:t>E</a:t>
            </a:r>
            <a:r>
              <a:rPr spc="-95" dirty="0"/>
              <a:t>R</a:t>
            </a:r>
            <a:r>
              <a:rPr spc="-100" dirty="0"/>
              <a:t>E</a:t>
            </a:r>
            <a:r>
              <a:rPr spc="-95" dirty="0"/>
              <a:t>N</a:t>
            </a:r>
            <a:r>
              <a:rPr dirty="0"/>
              <a:t>T</a:t>
            </a:r>
            <a:r>
              <a:rPr spc="-305" dirty="0"/>
              <a:t> </a:t>
            </a:r>
            <a:r>
              <a:rPr spc="-100" dirty="0"/>
              <a:t>S</a:t>
            </a:r>
            <a:r>
              <a:rPr spc="-95" dirty="0"/>
              <a:t>CR</a:t>
            </a:r>
            <a:r>
              <a:rPr spc="-100" dirty="0"/>
              <a:t>EE</a:t>
            </a:r>
            <a:r>
              <a:rPr spc="-110" dirty="0"/>
              <a:t>N</a:t>
            </a:r>
            <a:r>
              <a:rPr spc="-100" dirty="0"/>
              <a:t>S</a:t>
            </a:r>
            <a:r>
              <a:rPr dirty="0"/>
              <a:t>/</a:t>
            </a:r>
            <a:r>
              <a:rPr spc="-245" dirty="0"/>
              <a:t> </a:t>
            </a:r>
            <a:r>
              <a:rPr spc="-100" dirty="0"/>
              <a:t>SIE</a:t>
            </a:r>
            <a:r>
              <a:rPr spc="-95" dirty="0"/>
              <a:t>V</a:t>
            </a:r>
            <a:r>
              <a:rPr spc="-100" dirty="0"/>
              <a:t>E</a:t>
            </a:r>
            <a:r>
              <a:rPr spc="-5" dirty="0"/>
              <a:t>S</a:t>
            </a:r>
          </a:p>
        </p:txBody>
      </p:sp>
      <p:pic>
        <p:nvPicPr>
          <p:cNvPr id="6" name="object 6"/>
          <p:cNvPicPr/>
          <p:nvPr/>
        </p:nvPicPr>
        <p:blipFill>
          <a:blip r:embed="rId2" cstate="print"/>
          <a:stretch>
            <a:fillRect/>
          </a:stretch>
        </p:blipFill>
        <p:spPr>
          <a:xfrm>
            <a:off x="2057400" y="1219200"/>
            <a:ext cx="7545578" cy="472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73300" y="368301"/>
            <a:ext cx="7797800" cy="866775"/>
            <a:chOff x="749300" y="368300"/>
            <a:chExt cx="7797800" cy="866775"/>
          </a:xfrm>
        </p:grpSpPr>
        <p:sp>
          <p:nvSpPr>
            <p:cNvPr id="3" name="object 3"/>
            <p:cNvSpPr/>
            <p:nvPr/>
          </p:nvSpPr>
          <p:spPr>
            <a:xfrm>
              <a:off x="762000" y="381000"/>
              <a:ext cx="7772400" cy="841375"/>
            </a:xfrm>
            <a:custGeom>
              <a:avLst/>
              <a:gdLst/>
              <a:ahLst/>
              <a:cxnLst/>
              <a:rect l="l" t="t" r="r" b="b"/>
              <a:pathLst>
                <a:path w="7772400" h="841375">
                  <a:moveTo>
                    <a:pt x="7772400" y="0"/>
                  </a:moveTo>
                  <a:lnTo>
                    <a:pt x="0" y="0"/>
                  </a:lnTo>
                  <a:lnTo>
                    <a:pt x="0" y="841375"/>
                  </a:lnTo>
                  <a:lnTo>
                    <a:pt x="7772400" y="841375"/>
                  </a:lnTo>
                  <a:lnTo>
                    <a:pt x="7772400" y="0"/>
                  </a:lnTo>
                  <a:close/>
                </a:path>
              </a:pathLst>
            </a:custGeom>
            <a:solidFill>
              <a:srgbClr val="FFFFFF"/>
            </a:solidFill>
          </p:spPr>
          <p:txBody>
            <a:bodyPr wrap="square" lIns="0" tIns="0" rIns="0" bIns="0" rtlCol="0"/>
            <a:lstStyle/>
            <a:p>
              <a:endParaRPr/>
            </a:p>
          </p:txBody>
        </p:sp>
        <p:sp>
          <p:nvSpPr>
            <p:cNvPr id="4" name="object 4"/>
            <p:cNvSpPr/>
            <p:nvPr/>
          </p:nvSpPr>
          <p:spPr>
            <a:xfrm>
              <a:off x="762000" y="381000"/>
              <a:ext cx="7772400" cy="841375"/>
            </a:xfrm>
            <a:custGeom>
              <a:avLst/>
              <a:gdLst/>
              <a:ahLst/>
              <a:cxnLst/>
              <a:rect l="l" t="t" r="r" b="b"/>
              <a:pathLst>
                <a:path w="7772400" h="841375">
                  <a:moveTo>
                    <a:pt x="0" y="841375"/>
                  </a:moveTo>
                  <a:lnTo>
                    <a:pt x="7772400" y="841375"/>
                  </a:lnTo>
                  <a:lnTo>
                    <a:pt x="7772400" y="0"/>
                  </a:lnTo>
                  <a:lnTo>
                    <a:pt x="0" y="0"/>
                  </a:lnTo>
                  <a:lnTo>
                    <a:pt x="0" y="841375"/>
                  </a:lnTo>
                  <a:close/>
                </a:path>
              </a:pathLst>
            </a:custGeom>
            <a:ln w="25400">
              <a:solidFill>
                <a:srgbClr val="9CBDBC"/>
              </a:solidFill>
            </a:ln>
          </p:spPr>
          <p:txBody>
            <a:bodyPr wrap="square" lIns="0" tIns="0" rIns="0" bIns="0" rtlCol="0"/>
            <a:lstStyle/>
            <a:p>
              <a:endParaRPr/>
            </a:p>
          </p:txBody>
        </p:sp>
      </p:grpSp>
      <p:sp>
        <p:nvSpPr>
          <p:cNvPr id="5" name="object 5"/>
          <p:cNvSpPr txBox="1">
            <a:spLocks noGrp="1"/>
          </p:cNvSpPr>
          <p:nvPr>
            <p:ph type="title"/>
          </p:nvPr>
        </p:nvSpPr>
        <p:spPr>
          <a:xfrm>
            <a:off x="2577465" y="544830"/>
            <a:ext cx="7189470" cy="513715"/>
          </a:xfrm>
          <a:prstGeom prst="rect">
            <a:avLst/>
          </a:prstGeom>
        </p:spPr>
        <p:txBody>
          <a:bodyPr vert="horz" wrap="square" lIns="0" tIns="13335" rIns="0" bIns="0" rtlCol="0" anchor="ctr">
            <a:spAutoFit/>
          </a:bodyPr>
          <a:lstStyle/>
          <a:p>
            <a:pPr marL="12700">
              <a:lnSpc>
                <a:spcPct val="100000"/>
              </a:lnSpc>
              <a:spcBef>
                <a:spcPts val="105"/>
              </a:spcBef>
            </a:pPr>
            <a:r>
              <a:rPr sz="3200" spc="-100" dirty="0">
                <a:solidFill>
                  <a:srgbClr val="001F5F"/>
                </a:solidFill>
              </a:rPr>
              <a:t>P</a:t>
            </a:r>
            <a:r>
              <a:rPr sz="3200" spc="-90" dirty="0">
                <a:solidFill>
                  <a:srgbClr val="001F5F"/>
                </a:solidFill>
              </a:rPr>
              <a:t>r</a:t>
            </a:r>
            <a:r>
              <a:rPr sz="3200" spc="-100" dirty="0">
                <a:solidFill>
                  <a:srgbClr val="001F5F"/>
                </a:solidFill>
              </a:rPr>
              <a:t>i</a:t>
            </a:r>
            <a:r>
              <a:rPr sz="3200" spc="-105" dirty="0">
                <a:solidFill>
                  <a:srgbClr val="001F5F"/>
                </a:solidFill>
              </a:rPr>
              <a:t>n</a:t>
            </a:r>
            <a:r>
              <a:rPr sz="3200" spc="-90" dirty="0">
                <a:solidFill>
                  <a:srgbClr val="001F5F"/>
                </a:solidFill>
              </a:rPr>
              <a:t>c</a:t>
            </a:r>
            <a:r>
              <a:rPr sz="3200" spc="-100" dirty="0">
                <a:solidFill>
                  <a:srgbClr val="001F5F"/>
                </a:solidFill>
              </a:rPr>
              <a:t>i</a:t>
            </a:r>
            <a:r>
              <a:rPr sz="3200" spc="-114" dirty="0">
                <a:solidFill>
                  <a:srgbClr val="001F5F"/>
                </a:solidFill>
              </a:rPr>
              <a:t>p</a:t>
            </a:r>
            <a:r>
              <a:rPr sz="3200" spc="-100" dirty="0">
                <a:solidFill>
                  <a:srgbClr val="001F5F"/>
                </a:solidFill>
              </a:rPr>
              <a:t>l</a:t>
            </a:r>
            <a:r>
              <a:rPr sz="3200" dirty="0">
                <a:solidFill>
                  <a:srgbClr val="001F5F"/>
                </a:solidFill>
              </a:rPr>
              <a:t>e</a:t>
            </a:r>
            <a:r>
              <a:rPr sz="3200" spc="-229" dirty="0">
                <a:solidFill>
                  <a:srgbClr val="001F5F"/>
                </a:solidFill>
              </a:rPr>
              <a:t> </a:t>
            </a:r>
            <a:r>
              <a:rPr sz="3200" spc="-90" dirty="0">
                <a:solidFill>
                  <a:srgbClr val="001F5F"/>
                </a:solidFill>
              </a:rPr>
              <a:t>o</a:t>
            </a:r>
            <a:r>
              <a:rPr sz="3200" dirty="0">
                <a:solidFill>
                  <a:srgbClr val="001F5F"/>
                </a:solidFill>
              </a:rPr>
              <a:t>f</a:t>
            </a:r>
            <a:r>
              <a:rPr sz="3200" spc="-225" dirty="0">
                <a:solidFill>
                  <a:srgbClr val="001F5F"/>
                </a:solidFill>
              </a:rPr>
              <a:t> </a:t>
            </a:r>
            <a:r>
              <a:rPr sz="3200" spc="-95" dirty="0">
                <a:solidFill>
                  <a:srgbClr val="001F5F"/>
                </a:solidFill>
              </a:rPr>
              <a:t>O</a:t>
            </a:r>
            <a:r>
              <a:rPr sz="3200" spc="-105" dirty="0">
                <a:solidFill>
                  <a:srgbClr val="001F5F"/>
                </a:solidFill>
              </a:rPr>
              <a:t>p</a:t>
            </a:r>
            <a:r>
              <a:rPr sz="3200" spc="-90" dirty="0">
                <a:solidFill>
                  <a:srgbClr val="001F5F"/>
                </a:solidFill>
              </a:rPr>
              <a:t>era</a:t>
            </a:r>
            <a:r>
              <a:rPr sz="3200" spc="-110" dirty="0">
                <a:solidFill>
                  <a:srgbClr val="001F5F"/>
                </a:solidFill>
              </a:rPr>
              <a:t>t</a:t>
            </a:r>
            <a:r>
              <a:rPr sz="3200" spc="-100" dirty="0">
                <a:solidFill>
                  <a:srgbClr val="001F5F"/>
                </a:solidFill>
              </a:rPr>
              <a:t>i</a:t>
            </a:r>
            <a:r>
              <a:rPr sz="3200" spc="-105" dirty="0">
                <a:solidFill>
                  <a:srgbClr val="001F5F"/>
                </a:solidFill>
              </a:rPr>
              <a:t>o</a:t>
            </a:r>
            <a:r>
              <a:rPr sz="3200" dirty="0">
                <a:solidFill>
                  <a:srgbClr val="001F5F"/>
                </a:solidFill>
              </a:rPr>
              <a:t>n</a:t>
            </a:r>
            <a:r>
              <a:rPr sz="3200" spc="-254" dirty="0">
                <a:solidFill>
                  <a:srgbClr val="001F5F"/>
                </a:solidFill>
              </a:rPr>
              <a:t> </a:t>
            </a:r>
            <a:r>
              <a:rPr sz="3200" spc="-90" dirty="0">
                <a:solidFill>
                  <a:srgbClr val="001F5F"/>
                </a:solidFill>
              </a:rPr>
              <a:t>o</a:t>
            </a:r>
            <a:r>
              <a:rPr sz="3200" dirty="0">
                <a:solidFill>
                  <a:srgbClr val="001F5F"/>
                </a:solidFill>
              </a:rPr>
              <a:t>f</a:t>
            </a:r>
            <a:r>
              <a:rPr sz="3200" spc="-215" dirty="0">
                <a:solidFill>
                  <a:srgbClr val="001F5F"/>
                </a:solidFill>
              </a:rPr>
              <a:t> </a:t>
            </a:r>
            <a:r>
              <a:rPr sz="3200" spc="-90" dirty="0">
                <a:solidFill>
                  <a:srgbClr val="001F5F"/>
                </a:solidFill>
              </a:rPr>
              <a:t>a</a:t>
            </a:r>
            <a:r>
              <a:rPr sz="3200" spc="-100" dirty="0">
                <a:solidFill>
                  <a:srgbClr val="001F5F"/>
                </a:solidFill>
              </a:rPr>
              <a:t>i</a:t>
            </a:r>
            <a:r>
              <a:rPr sz="3200" dirty="0">
                <a:solidFill>
                  <a:srgbClr val="001F5F"/>
                </a:solidFill>
              </a:rPr>
              <a:t>r</a:t>
            </a:r>
            <a:r>
              <a:rPr sz="3200" spc="-270" dirty="0">
                <a:solidFill>
                  <a:srgbClr val="001F5F"/>
                </a:solidFill>
              </a:rPr>
              <a:t> </a:t>
            </a:r>
            <a:r>
              <a:rPr sz="3200" spc="-95" dirty="0">
                <a:solidFill>
                  <a:srgbClr val="001F5F"/>
                </a:solidFill>
              </a:rPr>
              <a:t>s</a:t>
            </a:r>
            <a:r>
              <a:rPr sz="3200" spc="-90" dirty="0">
                <a:solidFill>
                  <a:srgbClr val="001F5F"/>
                </a:solidFill>
              </a:rPr>
              <a:t>c</a:t>
            </a:r>
            <a:r>
              <a:rPr sz="3200" spc="-155" dirty="0">
                <a:solidFill>
                  <a:srgbClr val="001F5F"/>
                </a:solidFill>
              </a:rPr>
              <a:t>r</a:t>
            </a:r>
            <a:r>
              <a:rPr sz="3200" spc="-90" dirty="0">
                <a:solidFill>
                  <a:srgbClr val="001F5F"/>
                </a:solidFill>
              </a:rPr>
              <a:t>ee</a:t>
            </a:r>
            <a:r>
              <a:rPr sz="3200" dirty="0">
                <a:solidFill>
                  <a:srgbClr val="001F5F"/>
                </a:solidFill>
              </a:rPr>
              <a:t>n</a:t>
            </a:r>
            <a:r>
              <a:rPr sz="3200" spc="-235" dirty="0">
                <a:solidFill>
                  <a:srgbClr val="001F5F"/>
                </a:solidFill>
              </a:rPr>
              <a:t> </a:t>
            </a:r>
            <a:r>
              <a:rPr sz="3200" spc="-105" dirty="0">
                <a:solidFill>
                  <a:srgbClr val="001F5F"/>
                </a:solidFill>
              </a:rPr>
              <a:t>m</a:t>
            </a:r>
            <a:r>
              <a:rPr sz="3200" spc="-90" dirty="0">
                <a:solidFill>
                  <a:srgbClr val="001F5F"/>
                </a:solidFill>
              </a:rPr>
              <a:t>ac</a:t>
            </a:r>
            <a:r>
              <a:rPr sz="3200" spc="-105" dirty="0">
                <a:solidFill>
                  <a:srgbClr val="001F5F"/>
                </a:solidFill>
              </a:rPr>
              <a:t>h</a:t>
            </a:r>
            <a:r>
              <a:rPr sz="3200" spc="-100" dirty="0">
                <a:solidFill>
                  <a:srgbClr val="001F5F"/>
                </a:solidFill>
              </a:rPr>
              <a:t>i</a:t>
            </a:r>
            <a:r>
              <a:rPr sz="3200" spc="-105" dirty="0">
                <a:solidFill>
                  <a:srgbClr val="001F5F"/>
                </a:solidFill>
              </a:rPr>
              <a:t>n</a:t>
            </a:r>
            <a:r>
              <a:rPr sz="3200" dirty="0">
                <a:solidFill>
                  <a:srgbClr val="001F5F"/>
                </a:solidFill>
              </a:rPr>
              <a:t>e</a:t>
            </a:r>
            <a:endParaRPr sz="3200" dirty="0"/>
          </a:p>
        </p:txBody>
      </p:sp>
      <p:grpSp>
        <p:nvGrpSpPr>
          <p:cNvPr id="6" name="object 6"/>
          <p:cNvGrpSpPr/>
          <p:nvPr/>
        </p:nvGrpSpPr>
        <p:grpSpPr>
          <a:xfrm>
            <a:off x="1739900" y="1587500"/>
            <a:ext cx="8559800" cy="4826000"/>
            <a:chOff x="215900" y="1587500"/>
            <a:chExt cx="8559800" cy="4826000"/>
          </a:xfrm>
        </p:grpSpPr>
        <p:sp>
          <p:nvSpPr>
            <p:cNvPr id="7" name="object 7"/>
            <p:cNvSpPr/>
            <p:nvPr/>
          </p:nvSpPr>
          <p:spPr>
            <a:xfrm>
              <a:off x="228600" y="1600200"/>
              <a:ext cx="8534400" cy="4800600"/>
            </a:xfrm>
            <a:custGeom>
              <a:avLst/>
              <a:gdLst/>
              <a:ahLst/>
              <a:cxnLst/>
              <a:rect l="l" t="t" r="r" b="b"/>
              <a:pathLst>
                <a:path w="8534400" h="4800600">
                  <a:moveTo>
                    <a:pt x="8534400" y="0"/>
                  </a:moveTo>
                  <a:lnTo>
                    <a:pt x="0" y="0"/>
                  </a:lnTo>
                  <a:lnTo>
                    <a:pt x="0" y="4800600"/>
                  </a:lnTo>
                  <a:lnTo>
                    <a:pt x="8534400" y="4800600"/>
                  </a:lnTo>
                  <a:lnTo>
                    <a:pt x="8534400" y="0"/>
                  </a:lnTo>
                  <a:close/>
                </a:path>
              </a:pathLst>
            </a:custGeom>
            <a:solidFill>
              <a:srgbClr val="FFFFFF"/>
            </a:solidFill>
          </p:spPr>
          <p:txBody>
            <a:bodyPr wrap="square" lIns="0" tIns="0" rIns="0" bIns="0" rtlCol="0"/>
            <a:lstStyle/>
            <a:p>
              <a:endParaRPr/>
            </a:p>
          </p:txBody>
        </p:sp>
        <p:sp>
          <p:nvSpPr>
            <p:cNvPr id="8" name="object 8"/>
            <p:cNvSpPr/>
            <p:nvPr/>
          </p:nvSpPr>
          <p:spPr>
            <a:xfrm>
              <a:off x="228600" y="1600200"/>
              <a:ext cx="8534400" cy="4800600"/>
            </a:xfrm>
            <a:custGeom>
              <a:avLst/>
              <a:gdLst/>
              <a:ahLst/>
              <a:cxnLst/>
              <a:rect l="l" t="t" r="r" b="b"/>
              <a:pathLst>
                <a:path w="8534400" h="4800600">
                  <a:moveTo>
                    <a:pt x="0" y="4800600"/>
                  </a:moveTo>
                  <a:lnTo>
                    <a:pt x="8534400" y="4800600"/>
                  </a:lnTo>
                  <a:lnTo>
                    <a:pt x="8534400" y="0"/>
                  </a:lnTo>
                  <a:lnTo>
                    <a:pt x="0" y="0"/>
                  </a:lnTo>
                  <a:lnTo>
                    <a:pt x="0" y="4800600"/>
                  </a:lnTo>
                  <a:close/>
                </a:path>
              </a:pathLst>
            </a:custGeom>
            <a:ln w="25400">
              <a:solidFill>
                <a:srgbClr val="2E2B1F"/>
              </a:solidFill>
            </a:ln>
          </p:spPr>
          <p:txBody>
            <a:bodyPr wrap="square" lIns="0" tIns="0" rIns="0" bIns="0" rtlCol="0"/>
            <a:lstStyle/>
            <a:p>
              <a:endParaRPr/>
            </a:p>
          </p:txBody>
        </p:sp>
      </p:grpSp>
      <p:sp>
        <p:nvSpPr>
          <p:cNvPr id="9" name="object 9"/>
          <p:cNvSpPr txBox="1"/>
          <p:nvPr/>
        </p:nvSpPr>
        <p:spPr>
          <a:xfrm>
            <a:off x="1831341" y="1581658"/>
            <a:ext cx="8378825" cy="4544695"/>
          </a:xfrm>
          <a:prstGeom prst="rect">
            <a:avLst/>
          </a:prstGeom>
        </p:spPr>
        <p:txBody>
          <a:bodyPr vert="horz" wrap="square" lIns="0" tIns="57785" rIns="0" bIns="0" rtlCol="0">
            <a:spAutoFit/>
          </a:bodyPr>
          <a:lstStyle/>
          <a:p>
            <a:pPr marL="12700" marR="5080" algn="just">
              <a:lnSpc>
                <a:spcPts val="2810"/>
              </a:lnSpc>
              <a:spcBef>
                <a:spcPts val="455"/>
              </a:spcBef>
            </a:pPr>
            <a:r>
              <a:rPr sz="2600" dirty="0">
                <a:solidFill>
                  <a:srgbClr val="2E2B1F"/>
                </a:solidFill>
                <a:latin typeface="Times New Roman"/>
                <a:cs typeface="Times New Roman"/>
              </a:rPr>
              <a:t>1. The </a:t>
            </a:r>
            <a:r>
              <a:rPr sz="2600" spc="-5" dirty="0">
                <a:solidFill>
                  <a:srgbClr val="2E2B1F"/>
                </a:solidFill>
                <a:latin typeface="Times New Roman"/>
                <a:cs typeface="Times New Roman"/>
              </a:rPr>
              <a:t>air </a:t>
            </a:r>
            <a:r>
              <a:rPr sz="2600" dirty="0">
                <a:solidFill>
                  <a:srgbClr val="2E2B1F"/>
                </a:solidFill>
                <a:latin typeface="Times New Roman"/>
                <a:cs typeface="Times New Roman"/>
              </a:rPr>
              <a:t>blast removes lightweight </a:t>
            </a:r>
            <a:r>
              <a:rPr sz="2600" spc="-5" dirty="0">
                <a:solidFill>
                  <a:srgbClr val="2E2B1F"/>
                </a:solidFill>
                <a:latin typeface="Times New Roman"/>
                <a:cs typeface="Times New Roman"/>
              </a:rPr>
              <a:t>seed </a:t>
            </a:r>
            <a:r>
              <a:rPr sz="2600" dirty="0">
                <a:solidFill>
                  <a:srgbClr val="2E2B1F"/>
                </a:solidFill>
                <a:latin typeface="Times New Roman"/>
                <a:cs typeface="Times New Roman"/>
              </a:rPr>
              <a:t>and </a:t>
            </a:r>
            <a:r>
              <a:rPr sz="2600" spc="-15" dirty="0">
                <a:solidFill>
                  <a:srgbClr val="2E2B1F"/>
                </a:solidFill>
                <a:latin typeface="Times New Roman"/>
                <a:cs typeface="Times New Roman"/>
              </a:rPr>
              <a:t>chaffy </a:t>
            </a:r>
            <a:r>
              <a:rPr sz="2600" dirty="0">
                <a:solidFill>
                  <a:srgbClr val="2E2B1F"/>
                </a:solidFill>
                <a:latin typeface="Times New Roman"/>
                <a:cs typeface="Times New Roman"/>
              </a:rPr>
              <a:t>seed. 2. </a:t>
            </a:r>
            <a:r>
              <a:rPr sz="2600" spc="5" dirty="0">
                <a:solidFill>
                  <a:srgbClr val="2E2B1F"/>
                </a:solidFill>
                <a:latin typeface="Times New Roman"/>
                <a:cs typeface="Times New Roman"/>
              </a:rPr>
              <a:t> </a:t>
            </a:r>
            <a:r>
              <a:rPr sz="2600" dirty="0">
                <a:solidFill>
                  <a:srgbClr val="2E2B1F"/>
                </a:solidFill>
                <a:latin typeface="Times New Roman"/>
                <a:cs typeface="Times New Roman"/>
              </a:rPr>
              <a:t>Scalping</a:t>
            </a:r>
            <a:r>
              <a:rPr sz="2600" spc="-15" dirty="0">
                <a:solidFill>
                  <a:srgbClr val="2E2B1F"/>
                </a:solidFill>
                <a:latin typeface="Times New Roman"/>
                <a:cs typeface="Times New Roman"/>
              </a:rPr>
              <a:t> </a:t>
            </a:r>
            <a:r>
              <a:rPr sz="2600" spc="-5" dirty="0">
                <a:solidFill>
                  <a:srgbClr val="2E2B1F"/>
                </a:solidFill>
                <a:latin typeface="Times New Roman"/>
                <a:cs typeface="Times New Roman"/>
              </a:rPr>
              <a:t>screen removes</a:t>
            </a:r>
            <a:r>
              <a:rPr sz="2600" spc="-20" dirty="0">
                <a:solidFill>
                  <a:srgbClr val="2E2B1F"/>
                </a:solidFill>
                <a:latin typeface="Times New Roman"/>
                <a:cs typeface="Times New Roman"/>
              </a:rPr>
              <a:t> </a:t>
            </a:r>
            <a:r>
              <a:rPr sz="2600" spc="-5" dirty="0">
                <a:solidFill>
                  <a:srgbClr val="2E2B1F"/>
                </a:solidFill>
                <a:latin typeface="Times New Roman"/>
                <a:cs typeface="Times New Roman"/>
              </a:rPr>
              <a:t>material</a:t>
            </a:r>
            <a:r>
              <a:rPr sz="2600" spc="20" dirty="0">
                <a:solidFill>
                  <a:srgbClr val="2E2B1F"/>
                </a:solidFill>
                <a:latin typeface="Times New Roman"/>
                <a:cs typeface="Times New Roman"/>
              </a:rPr>
              <a:t> </a:t>
            </a:r>
            <a:r>
              <a:rPr sz="2600" spc="-10" dirty="0">
                <a:solidFill>
                  <a:srgbClr val="2E2B1F"/>
                </a:solidFill>
                <a:latin typeface="Times New Roman"/>
                <a:cs typeface="Times New Roman"/>
              </a:rPr>
              <a:t>larger</a:t>
            </a:r>
            <a:r>
              <a:rPr sz="2600" spc="-20" dirty="0">
                <a:solidFill>
                  <a:srgbClr val="2E2B1F"/>
                </a:solidFill>
                <a:latin typeface="Times New Roman"/>
                <a:cs typeface="Times New Roman"/>
              </a:rPr>
              <a:t> </a:t>
            </a:r>
            <a:r>
              <a:rPr sz="2600" dirty="0">
                <a:solidFill>
                  <a:srgbClr val="2E2B1F"/>
                </a:solidFill>
                <a:latin typeface="Times New Roman"/>
                <a:cs typeface="Times New Roman"/>
              </a:rPr>
              <a:t>than</a:t>
            </a:r>
            <a:r>
              <a:rPr sz="2600" spc="-15" dirty="0">
                <a:solidFill>
                  <a:srgbClr val="2E2B1F"/>
                </a:solidFill>
                <a:latin typeface="Times New Roman"/>
                <a:cs typeface="Times New Roman"/>
              </a:rPr>
              <a:t> </a:t>
            </a:r>
            <a:r>
              <a:rPr sz="2600" dirty="0">
                <a:solidFill>
                  <a:srgbClr val="2E2B1F"/>
                </a:solidFill>
                <a:latin typeface="Times New Roman"/>
                <a:cs typeface="Times New Roman"/>
              </a:rPr>
              <a:t>the</a:t>
            </a:r>
            <a:r>
              <a:rPr sz="2600" spc="-10" dirty="0">
                <a:solidFill>
                  <a:srgbClr val="2E2B1F"/>
                </a:solidFill>
                <a:latin typeface="Times New Roman"/>
                <a:cs typeface="Times New Roman"/>
              </a:rPr>
              <a:t> </a:t>
            </a:r>
            <a:r>
              <a:rPr sz="2600" spc="-5" dirty="0">
                <a:solidFill>
                  <a:srgbClr val="2E2B1F"/>
                </a:solidFill>
                <a:latin typeface="Times New Roman"/>
                <a:cs typeface="Times New Roman"/>
              </a:rPr>
              <a:t>crop seed.</a:t>
            </a:r>
            <a:endParaRPr sz="2600">
              <a:latin typeface="Times New Roman"/>
              <a:cs typeface="Times New Roman"/>
            </a:endParaRPr>
          </a:p>
          <a:p>
            <a:pPr marL="342900" indent="-330835" algn="just">
              <a:spcBef>
                <a:spcPts val="270"/>
              </a:spcBef>
              <a:buAutoNum type="arabicPeriod" startAt="3"/>
              <a:tabLst>
                <a:tab pos="343535" algn="l"/>
              </a:tabLst>
            </a:pPr>
            <a:r>
              <a:rPr sz="2600" dirty="0">
                <a:solidFill>
                  <a:srgbClr val="2E2B1F"/>
                </a:solidFill>
                <a:latin typeface="Times New Roman"/>
                <a:cs typeface="Times New Roman"/>
              </a:rPr>
              <a:t>Grading</a:t>
            </a:r>
            <a:r>
              <a:rPr sz="2600" spc="-30" dirty="0">
                <a:solidFill>
                  <a:srgbClr val="2E2B1F"/>
                </a:solidFill>
                <a:latin typeface="Times New Roman"/>
                <a:cs typeface="Times New Roman"/>
              </a:rPr>
              <a:t> </a:t>
            </a:r>
            <a:r>
              <a:rPr sz="2600" spc="-5" dirty="0">
                <a:solidFill>
                  <a:srgbClr val="2E2B1F"/>
                </a:solidFill>
                <a:latin typeface="Times New Roman"/>
                <a:cs typeface="Times New Roman"/>
              </a:rPr>
              <a:t>screen</a:t>
            </a:r>
            <a:r>
              <a:rPr sz="2600" spc="-10" dirty="0">
                <a:solidFill>
                  <a:srgbClr val="2E2B1F"/>
                </a:solidFill>
                <a:latin typeface="Times New Roman"/>
                <a:cs typeface="Times New Roman"/>
              </a:rPr>
              <a:t> </a:t>
            </a:r>
            <a:r>
              <a:rPr sz="2600" dirty="0">
                <a:solidFill>
                  <a:srgbClr val="2E2B1F"/>
                </a:solidFill>
                <a:latin typeface="Times New Roman"/>
                <a:cs typeface="Times New Roman"/>
              </a:rPr>
              <a:t>drop</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out</a:t>
            </a:r>
            <a:r>
              <a:rPr sz="2600" spc="-25" dirty="0">
                <a:solidFill>
                  <a:srgbClr val="2E2B1F"/>
                </a:solidFill>
                <a:latin typeface="Times New Roman"/>
                <a:cs typeface="Times New Roman"/>
              </a:rPr>
              <a:t> </a:t>
            </a:r>
            <a:r>
              <a:rPr sz="2600" spc="-5" dirty="0">
                <a:solidFill>
                  <a:srgbClr val="2E2B1F"/>
                </a:solidFill>
                <a:latin typeface="Times New Roman"/>
                <a:cs typeface="Times New Roman"/>
              </a:rPr>
              <a:t>material smaller</a:t>
            </a:r>
            <a:r>
              <a:rPr sz="2600" spc="20" dirty="0">
                <a:solidFill>
                  <a:srgbClr val="2E2B1F"/>
                </a:solidFill>
                <a:latin typeface="Times New Roman"/>
                <a:cs typeface="Times New Roman"/>
              </a:rPr>
              <a:t> </a:t>
            </a:r>
            <a:r>
              <a:rPr sz="2600" dirty="0">
                <a:solidFill>
                  <a:srgbClr val="2E2B1F"/>
                </a:solidFill>
                <a:latin typeface="Times New Roman"/>
                <a:cs typeface="Times New Roman"/>
              </a:rPr>
              <a:t>than</a:t>
            </a:r>
            <a:r>
              <a:rPr sz="2600" spc="-15" dirty="0">
                <a:solidFill>
                  <a:srgbClr val="2E2B1F"/>
                </a:solidFill>
                <a:latin typeface="Times New Roman"/>
                <a:cs typeface="Times New Roman"/>
              </a:rPr>
              <a:t> </a:t>
            </a:r>
            <a:r>
              <a:rPr sz="2600" dirty="0">
                <a:solidFill>
                  <a:srgbClr val="2E2B1F"/>
                </a:solidFill>
                <a:latin typeface="Times New Roman"/>
                <a:cs typeface="Times New Roman"/>
              </a:rPr>
              <a:t>crop</a:t>
            </a:r>
            <a:r>
              <a:rPr sz="2600" spc="-10" dirty="0">
                <a:solidFill>
                  <a:srgbClr val="2E2B1F"/>
                </a:solidFill>
                <a:latin typeface="Times New Roman"/>
                <a:cs typeface="Times New Roman"/>
              </a:rPr>
              <a:t> </a:t>
            </a:r>
            <a:r>
              <a:rPr sz="2600" dirty="0">
                <a:solidFill>
                  <a:srgbClr val="2E2B1F"/>
                </a:solidFill>
                <a:latin typeface="Times New Roman"/>
                <a:cs typeface="Times New Roman"/>
              </a:rPr>
              <a:t>seed.</a:t>
            </a:r>
            <a:endParaRPr sz="2600">
              <a:latin typeface="Times New Roman"/>
              <a:cs typeface="Times New Roman"/>
            </a:endParaRPr>
          </a:p>
          <a:p>
            <a:pPr marL="342900" indent="-330835" algn="just">
              <a:spcBef>
                <a:spcPts val="315"/>
              </a:spcBef>
              <a:buAutoNum type="arabicPeriod" startAt="3"/>
              <a:tabLst>
                <a:tab pos="343535" algn="l"/>
              </a:tabLst>
            </a:pPr>
            <a:r>
              <a:rPr sz="2600" spc="-5" dirty="0">
                <a:solidFill>
                  <a:srgbClr val="2E2B1F"/>
                </a:solidFill>
                <a:latin typeface="Times New Roman"/>
                <a:cs typeface="Times New Roman"/>
              </a:rPr>
              <a:t>Eccentrics</a:t>
            </a:r>
            <a:r>
              <a:rPr sz="2600" spc="-20" dirty="0">
                <a:solidFill>
                  <a:srgbClr val="2E2B1F"/>
                </a:solidFill>
                <a:latin typeface="Times New Roman"/>
                <a:cs typeface="Times New Roman"/>
              </a:rPr>
              <a:t> </a:t>
            </a:r>
            <a:r>
              <a:rPr sz="2600" dirty="0">
                <a:solidFill>
                  <a:srgbClr val="2E2B1F"/>
                </a:solidFill>
                <a:latin typeface="Times New Roman"/>
                <a:cs typeface="Times New Roman"/>
              </a:rPr>
              <a:t>do</a:t>
            </a:r>
            <a:r>
              <a:rPr sz="2600" spc="-10" dirty="0">
                <a:solidFill>
                  <a:srgbClr val="2E2B1F"/>
                </a:solidFill>
                <a:latin typeface="Times New Roman"/>
                <a:cs typeface="Times New Roman"/>
              </a:rPr>
              <a:t> </a:t>
            </a:r>
            <a:r>
              <a:rPr sz="2600" dirty="0">
                <a:solidFill>
                  <a:srgbClr val="2E2B1F"/>
                </a:solidFill>
                <a:latin typeface="Times New Roman"/>
                <a:cs typeface="Times New Roman"/>
              </a:rPr>
              <a:t>the</a:t>
            </a:r>
            <a:r>
              <a:rPr sz="2600" spc="-15" dirty="0">
                <a:solidFill>
                  <a:srgbClr val="2E2B1F"/>
                </a:solidFill>
                <a:latin typeface="Times New Roman"/>
                <a:cs typeface="Times New Roman"/>
              </a:rPr>
              <a:t> </a:t>
            </a:r>
            <a:r>
              <a:rPr sz="2600" dirty="0">
                <a:solidFill>
                  <a:srgbClr val="2E2B1F"/>
                </a:solidFill>
                <a:latin typeface="Times New Roman"/>
                <a:cs typeface="Times New Roman"/>
              </a:rPr>
              <a:t>shaking</a:t>
            </a:r>
            <a:r>
              <a:rPr sz="2600" spc="-5" dirty="0">
                <a:solidFill>
                  <a:srgbClr val="2E2B1F"/>
                </a:solidFill>
                <a:latin typeface="Times New Roman"/>
                <a:cs typeface="Times New Roman"/>
              </a:rPr>
              <a:t> </a:t>
            </a:r>
            <a:r>
              <a:rPr sz="2600" dirty="0">
                <a:solidFill>
                  <a:srgbClr val="2E2B1F"/>
                </a:solidFill>
                <a:latin typeface="Times New Roman"/>
                <a:cs typeface="Times New Roman"/>
              </a:rPr>
              <a:t>motions of</a:t>
            </a:r>
            <a:r>
              <a:rPr sz="2600" spc="-20" dirty="0">
                <a:solidFill>
                  <a:srgbClr val="2E2B1F"/>
                </a:solidFill>
                <a:latin typeface="Times New Roman"/>
                <a:cs typeface="Times New Roman"/>
              </a:rPr>
              <a:t> </a:t>
            </a:r>
            <a:r>
              <a:rPr sz="2600" dirty="0">
                <a:solidFill>
                  <a:srgbClr val="2E2B1F"/>
                </a:solidFill>
                <a:latin typeface="Times New Roman"/>
                <a:cs typeface="Times New Roman"/>
              </a:rPr>
              <a:t>the</a:t>
            </a:r>
            <a:r>
              <a:rPr sz="2600" spc="-5" dirty="0">
                <a:solidFill>
                  <a:srgbClr val="2E2B1F"/>
                </a:solidFill>
                <a:latin typeface="Times New Roman"/>
                <a:cs typeface="Times New Roman"/>
              </a:rPr>
              <a:t> screens.</a:t>
            </a:r>
            <a:endParaRPr sz="2600">
              <a:latin typeface="Times New Roman"/>
              <a:cs typeface="Times New Roman"/>
            </a:endParaRPr>
          </a:p>
          <a:p>
            <a:pPr marL="12700" marR="5715" algn="just">
              <a:lnSpc>
                <a:spcPct val="90000"/>
              </a:lnSpc>
              <a:spcBef>
                <a:spcPts val="620"/>
              </a:spcBef>
              <a:buAutoNum type="arabicPeriod" startAt="3"/>
              <a:tabLst>
                <a:tab pos="464184" algn="l"/>
              </a:tabLst>
            </a:pPr>
            <a:r>
              <a:rPr sz="2600" dirty="0">
                <a:solidFill>
                  <a:srgbClr val="2E2B1F"/>
                </a:solidFill>
                <a:latin typeface="Times New Roman"/>
                <a:cs typeface="Times New Roman"/>
              </a:rPr>
              <a:t>The</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two</a:t>
            </a:r>
            <a:r>
              <a:rPr sz="2600" dirty="0">
                <a:solidFill>
                  <a:srgbClr val="2E2B1F"/>
                </a:solidFill>
                <a:latin typeface="Times New Roman"/>
                <a:cs typeface="Times New Roman"/>
              </a:rPr>
              <a:t> shoes</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in</a:t>
            </a:r>
            <a:r>
              <a:rPr sz="2600" dirty="0">
                <a:solidFill>
                  <a:srgbClr val="2E2B1F"/>
                </a:solidFill>
                <a:latin typeface="Times New Roman"/>
                <a:cs typeface="Times New Roman"/>
              </a:rPr>
              <a:t> 4</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screen</a:t>
            </a:r>
            <a:r>
              <a:rPr sz="2600" dirty="0">
                <a:solidFill>
                  <a:srgbClr val="2E2B1F"/>
                </a:solidFill>
                <a:latin typeface="Times New Roman"/>
                <a:cs typeface="Times New Roman"/>
              </a:rPr>
              <a:t> </a:t>
            </a:r>
            <a:r>
              <a:rPr sz="2600" spc="-5" dirty="0">
                <a:solidFill>
                  <a:srgbClr val="2E2B1F"/>
                </a:solidFill>
                <a:latin typeface="Times New Roman"/>
                <a:cs typeface="Times New Roman"/>
              </a:rPr>
              <a:t>cleaner</a:t>
            </a:r>
            <a:r>
              <a:rPr sz="2600" dirty="0">
                <a:solidFill>
                  <a:srgbClr val="2E2B1F"/>
                </a:solidFill>
                <a:latin typeface="Times New Roman"/>
                <a:cs typeface="Times New Roman"/>
              </a:rPr>
              <a:t> move</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in</a:t>
            </a:r>
            <a:r>
              <a:rPr sz="2600" dirty="0">
                <a:solidFill>
                  <a:srgbClr val="2E2B1F"/>
                </a:solidFill>
                <a:latin typeface="Times New Roman"/>
                <a:cs typeface="Times New Roman"/>
              </a:rPr>
              <a:t> opposite </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direction</a:t>
            </a:r>
            <a:r>
              <a:rPr sz="2600" dirty="0">
                <a:solidFill>
                  <a:srgbClr val="2E2B1F"/>
                </a:solidFill>
                <a:latin typeface="Times New Roman"/>
                <a:cs typeface="Times New Roman"/>
              </a:rPr>
              <a:t> </a:t>
            </a:r>
            <a:r>
              <a:rPr sz="2600" spc="-5" dirty="0">
                <a:solidFill>
                  <a:srgbClr val="2E2B1F"/>
                </a:solidFill>
                <a:latin typeface="Times New Roman"/>
                <a:cs typeface="Times New Roman"/>
              </a:rPr>
              <a:t>to</a:t>
            </a:r>
            <a:r>
              <a:rPr sz="2600" dirty="0">
                <a:solidFill>
                  <a:srgbClr val="2E2B1F"/>
                </a:solidFill>
                <a:latin typeface="Times New Roman"/>
                <a:cs typeface="Times New Roman"/>
              </a:rPr>
              <a:t> </a:t>
            </a:r>
            <a:r>
              <a:rPr sz="2600" spc="-5" dirty="0">
                <a:solidFill>
                  <a:srgbClr val="2E2B1F"/>
                </a:solidFill>
                <a:latin typeface="Times New Roman"/>
                <a:cs typeface="Times New Roman"/>
              </a:rPr>
              <a:t>balance</a:t>
            </a:r>
            <a:r>
              <a:rPr sz="2600" dirty="0">
                <a:solidFill>
                  <a:srgbClr val="2E2B1F"/>
                </a:solidFill>
                <a:latin typeface="Times New Roman"/>
                <a:cs typeface="Times New Roman"/>
              </a:rPr>
              <a:t> </a:t>
            </a:r>
            <a:r>
              <a:rPr sz="2600" spc="-5" dirty="0">
                <a:solidFill>
                  <a:srgbClr val="2E2B1F"/>
                </a:solidFill>
                <a:latin typeface="Times New Roman"/>
                <a:cs typeface="Times New Roman"/>
              </a:rPr>
              <a:t>each</a:t>
            </a:r>
            <a:r>
              <a:rPr sz="2600" dirty="0">
                <a:solidFill>
                  <a:srgbClr val="2E2B1F"/>
                </a:solidFill>
                <a:latin typeface="Times New Roman"/>
                <a:cs typeface="Times New Roman"/>
              </a:rPr>
              <a:t> </a:t>
            </a:r>
            <a:r>
              <a:rPr sz="2600" spc="-5" dirty="0">
                <a:solidFill>
                  <a:srgbClr val="2E2B1F"/>
                </a:solidFill>
                <a:latin typeface="Times New Roman"/>
                <a:cs typeface="Times New Roman"/>
              </a:rPr>
              <a:t>other</a:t>
            </a:r>
            <a:r>
              <a:rPr sz="2600" dirty="0">
                <a:solidFill>
                  <a:srgbClr val="2E2B1F"/>
                </a:solidFill>
                <a:latin typeface="Times New Roman"/>
                <a:cs typeface="Times New Roman"/>
              </a:rPr>
              <a:t> </a:t>
            </a:r>
            <a:r>
              <a:rPr sz="2600" spc="-5" dirty="0">
                <a:solidFill>
                  <a:srgbClr val="2E2B1F"/>
                </a:solidFill>
                <a:latin typeface="Times New Roman"/>
                <a:cs typeface="Times New Roman"/>
              </a:rPr>
              <a:t>also</a:t>
            </a:r>
            <a:r>
              <a:rPr sz="2600" dirty="0">
                <a:solidFill>
                  <a:srgbClr val="2E2B1F"/>
                </a:solidFill>
                <a:latin typeface="Times New Roman"/>
                <a:cs typeface="Times New Roman"/>
              </a:rPr>
              <a:t> </a:t>
            </a:r>
            <a:r>
              <a:rPr sz="2600" spc="-5" dirty="0">
                <a:solidFill>
                  <a:srgbClr val="2E2B1F"/>
                </a:solidFill>
                <a:latin typeface="Times New Roman"/>
                <a:cs typeface="Times New Roman"/>
              </a:rPr>
              <a:t>to</a:t>
            </a:r>
            <a:r>
              <a:rPr sz="2600" dirty="0">
                <a:solidFill>
                  <a:srgbClr val="2E2B1F"/>
                </a:solidFill>
                <a:latin typeface="Times New Roman"/>
                <a:cs typeface="Times New Roman"/>
              </a:rPr>
              <a:t> reduce</a:t>
            </a:r>
            <a:r>
              <a:rPr sz="2600" spc="5" dirty="0">
                <a:solidFill>
                  <a:srgbClr val="2E2B1F"/>
                </a:solidFill>
                <a:latin typeface="Times New Roman"/>
                <a:cs typeface="Times New Roman"/>
              </a:rPr>
              <a:t> </a:t>
            </a:r>
            <a:r>
              <a:rPr sz="2600" spc="-5" dirty="0">
                <a:solidFill>
                  <a:srgbClr val="2E2B1F"/>
                </a:solidFill>
                <a:latin typeface="Times New Roman"/>
                <a:cs typeface="Times New Roman"/>
              </a:rPr>
              <a:t>machine </a:t>
            </a:r>
            <a:r>
              <a:rPr sz="2600" dirty="0">
                <a:solidFill>
                  <a:srgbClr val="2E2B1F"/>
                </a:solidFill>
                <a:latin typeface="Times New Roman"/>
                <a:cs typeface="Times New Roman"/>
              </a:rPr>
              <a:t> vibrations</a:t>
            </a:r>
            <a:r>
              <a:rPr sz="2600" spc="-20" dirty="0">
                <a:solidFill>
                  <a:srgbClr val="2E2B1F"/>
                </a:solidFill>
                <a:latin typeface="Times New Roman"/>
                <a:cs typeface="Times New Roman"/>
              </a:rPr>
              <a:t> </a:t>
            </a:r>
            <a:r>
              <a:rPr sz="2600" spc="-5" dirty="0">
                <a:solidFill>
                  <a:srgbClr val="2E2B1F"/>
                </a:solidFill>
                <a:latin typeface="Times New Roman"/>
                <a:cs typeface="Times New Roman"/>
              </a:rPr>
              <a:t>to</a:t>
            </a:r>
            <a:r>
              <a:rPr sz="2600" dirty="0">
                <a:solidFill>
                  <a:srgbClr val="2E2B1F"/>
                </a:solidFill>
                <a:latin typeface="Times New Roman"/>
                <a:cs typeface="Times New Roman"/>
              </a:rPr>
              <a:t> </a:t>
            </a:r>
            <a:r>
              <a:rPr sz="2600" spc="-5" dirty="0">
                <a:solidFill>
                  <a:srgbClr val="2E2B1F"/>
                </a:solidFill>
                <a:latin typeface="Times New Roman"/>
                <a:cs typeface="Times New Roman"/>
              </a:rPr>
              <a:t>minimum.</a:t>
            </a:r>
            <a:endParaRPr sz="2600">
              <a:latin typeface="Times New Roman"/>
              <a:cs typeface="Times New Roman"/>
            </a:endParaRPr>
          </a:p>
          <a:p>
            <a:pPr marL="527685" indent="-515620">
              <a:spcBef>
                <a:spcPts val="315"/>
              </a:spcBef>
              <a:buClr>
                <a:srgbClr val="A9A47B"/>
              </a:buClr>
              <a:buFont typeface="Wingdings"/>
              <a:buChar char=""/>
              <a:tabLst>
                <a:tab pos="527685" algn="l"/>
                <a:tab pos="528320" algn="l"/>
              </a:tabLst>
            </a:pPr>
            <a:r>
              <a:rPr sz="2600" spc="-5" dirty="0">
                <a:solidFill>
                  <a:srgbClr val="C00000"/>
                </a:solidFill>
                <a:latin typeface="Times New Roman"/>
                <a:cs typeface="Times New Roman"/>
              </a:rPr>
              <a:t>First</a:t>
            </a:r>
            <a:r>
              <a:rPr sz="2600" dirty="0">
                <a:solidFill>
                  <a:srgbClr val="C00000"/>
                </a:solidFill>
                <a:latin typeface="Times New Roman"/>
                <a:cs typeface="Times New Roman"/>
              </a:rPr>
              <a:t> </a:t>
            </a:r>
            <a:r>
              <a:rPr sz="2600" spc="-5" dirty="0">
                <a:solidFill>
                  <a:srgbClr val="C00000"/>
                </a:solidFill>
                <a:latin typeface="Times New Roman"/>
                <a:cs typeface="Times New Roman"/>
              </a:rPr>
              <a:t>screen</a:t>
            </a:r>
            <a:r>
              <a:rPr sz="2600" spc="-15" dirty="0">
                <a:solidFill>
                  <a:srgbClr val="C00000"/>
                </a:solidFill>
                <a:latin typeface="Times New Roman"/>
                <a:cs typeface="Times New Roman"/>
              </a:rPr>
              <a:t> </a:t>
            </a:r>
            <a:r>
              <a:rPr sz="2600" dirty="0">
                <a:solidFill>
                  <a:srgbClr val="C00000"/>
                </a:solidFill>
                <a:latin typeface="Times New Roman"/>
                <a:cs typeface="Times New Roman"/>
              </a:rPr>
              <a:t>does</a:t>
            </a:r>
            <a:r>
              <a:rPr sz="2600" spc="-25" dirty="0">
                <a:solidFill>
                  <a:srgbClr val="C00000"/>
                </a:solidFill>
                <a:latin typeface="Times New Roman"/>
                <a:cs typeface="Times New Roman"/>
              </a:rPr>
              <a:t> </a:t>
            </a:r>
            <a:r>
              <a:rPr sz="2600" spc="-5" dirty="0">
                <a:solidFill>
                  <a:srgbClr val="C00000"/>
                </a:solidFill>
                <a:latin typeface="Times New Roman"/>
                <a:cs typeface="Times New Roman"/>
              </a:rPr>
              <a:t>scalping</a:t>
            </a:r>
            <a:endParaRPr sz="2600">
              <a:latin typeface="Times New Roman"/>
              <a:cs typeface="Times New Roman"/>
            </a:endParaRPr>
          </a:p>
          <a:p>
            <a:pPr marL="527685" indent="-515620">
              <a:spcBef>
                <a:spcPts val="315"/>
              </a:spcBef>
              <a:buClr>
                <a:srgbClr val="A9A47B"/>
              </a:buClr>
              <a:buFont typeface="Wingdings"/>
              <a:buChar char=""/>
              <a:tabLst>
                <a:tab pos="527685" algn="l"/>
                <a:tab pos="528320" algn="l"/>
              </a:tabLst>
            </a:pPr>
            <a:r>
              <a:rPr sz="2600" dirty="0">
                <a:solidFill>
                  <a:srgbClr val="C00000"/>
                </a:solidFill>
                <a:latin typeface="Times New Roman"/>
                <a:cs typeface="Times New Roman"/>
              </a:rPr>
              <a:t>Second</a:t>
            </a:r>
            <a:r>
              <a:rPr sz="2600" spc="-30" dirty="0">
                <a:solidFill>
                  <a:srgbClr val="C00000"/>
                </a:solidFill>
                <a:latin typeface="Times New Roman"/>
                <a:cs typeface="Times New Roman"/>
              </a:rPr>
              <a:t> </a:t>
            </a:r>
            <a:r>
              <a:rPr sz="2600" spc="-5" dirty="0">
                <a:solidFill>
                  <a:srgbClr val="C00000"/>
                </a:solidFill>
                <a:latin typeface="Times New Roman"/>
                <a:cs typeface="Times New Roman"/>
              </a:rPr>
              <a:t>screen</a:t>
            </a:r>
            <a:r>
              <a:rPr sz="2600" spc="-15" dirty="0">
                <a:solidFill>
                  <a:srgbClr val="C00000"/>
                </a:solidFill>
                <a:latin typeface="Times New Roman"/>
                <a:cs typeface="Times New Roman"/>
              </a:rPr>
              <a:t> </a:t>
            </a:r>
            <a:r>
              <a:rPr sz="2600" dirty="0">
                <a:solidFill>
                  <a:srgbClr val="C00000"/>
                </a:solidFill>
                <a:latin typeface="Times New Roman"/>
                <a:cs typeface="Times New Roman"/>
              </a:rPr>
              <a:t>does</a:t>
            </a:r>
            <a:r>
              <a:rPr sz="2600" spc="-35" dirty="0">
                <a:solidFill>
                  <a:srgbClr val="C00000"/>
                </a:solidFill>
                <a:latin typeface="Times New Roman"/>
                <a:cs typeface="Times New Roman"/>
              </a:rPr>
              <a:t> </a:t>
            </a:r>
            <a:r>
              <a:rPr sz="2600" dirty="0">
                <a:solidFill>
                  <a:srgbClr val="C00000"/>
                </a:solidFill>
                <a:latin typeface="Times New Roman"/>
                <a:cs typeface="Times New Roman"/>
              </a:rPr>
              <a:t>grading</a:t>
            </a:r>
            <a:endParaRPr sz="2600">
              <a:latin typeface="Times New Roman"/>
              <a:cs typeface="Times New Roman"/>
            </a:endParaRPr>
          </a:p>
          <a:p>
            <a:pPr marL="527685" indent="-515620">
              <a:spcBef>
                <a:spcPts val="310"/>
              </a:spcBef>
              <a:buClr>
                <a:srgbClr val="A9A47B"/>
              </a:buClr>
              <a:buFont typeface="Wingdings"/>
              <a:buChar char=""/>
              <a:tabLst>
                <a:tab pos="527685" algn="l"/>
                <a:tab pos="528320" algn="l"/>
              </a:tabLst>
            </a:pPr>
            <a:r>
              <a:rPr sz="2600" dirty="0">
                <a:solidFill>
                  <a:srgbClr val="C00000"/>
                </a:solidFill>
                <a:latin typeface="Times New Roman"/>
                <a:cs typeface="Times New Roman"/>
              </a:rPr>
              <a:t>Third</a:t>
            </a:r>
            <a:r>
              <a:rPr sz="2600" spc="-30" dirty="0">
                <a:solidFill>
                  <a:srgbClr val="C00000"/>
                </a:solidFill>
                <a:latin typeface="Times New Roman"/>
                <a:cs typeface="Times New Roman"/>
              </a:rPr>
              <a:t> </a:t>
            </a:r>
            <a:r>
              <a:rPr sz="2600" spc="-5" dirty="0">
                <a:solidFill>
                  <a:srgbClr val="C00000"/>
                </a:solidFill>
                <a:latin typeface="Times New Roman"/>
                <a:cs typeface="Times New Roman"/>
              </a:rPr>
              <a:t>screen</a:t>
            </a:r>
            <a:r>
              <a:rPr sz="2600" spc="5" dirty="0">
                <a:solidFill>
                  <a:srgbClr val="C00000"/>
                </a:solidFill>
                <a:latin typeface="Times New Roman"/>
                <a:cs typeface="Times New Roman"/>
              </a:rPr>
              <a:t> </a:t>
            </a:r>
            <a:r>
              <a:rPr sz="2600" dirty="0">
                <a:solidFill>
                  <a:srgbClr val="C00000"/>
                </a:solidFill>
                <a:latin typeface="Times New Roman"/>
                <a:cs typeface="Times New Roman"/>
              </a:rPr>
              <a:t>does</a:t>
            </a:r>
            <a:r>
              <a:rPr sz="2600" spc="-20" dirty="0">
                <a:solidFill>
                  <a:srgbClr val="C00000"/>
                </a:solidFill>
                <a:latin typeface="Times New Roman"/>
                <a:cs typeface="Times New Roman"/>
              </a:rPr>
              <a:t> </a:t>
            </a:r>
            <a:r>
              <a:rPr sz="2600" spc="-5" dirty="0">
                <a:solidFill>
                  <a:srgbClr val="C00000"/>
                </a:solidFill>
                <a:latin typeface="Times New Roman"/>
                <a:cs typeface="Times New Roman"/>
              </a:rPr>
              <a:t>close scalping</a:t>
            </a:r>
            <a:endParaRPr sz="2600">
              <a:latin typeface="Times New Roman"/>
              <a:cs typeface="Times New Roman"/>
            </a:endParaRPr>
          </a:p>
          <a:p>
            <a:pPr marL="527685" indent="-515620">
              <a:spcBef>
                <a:spcPts val="310"/>
              </a:spcBef>
              <a:buClr>
                <a:srgbClr val="A9A47B"/>
              </a:buClr>
              <a:buFont typeface="Wingdings"/>
              <a:buChar char=""/>
              <a:tabLst>
                <a:tab pos="527685" algn="l"/>
                <a:tab pos="528320" algn="l"/>
              </a:tabLst>
            </a:pPr>
            <a:r>
              <a:rPr sz="2600" dirty="0">
                <a:solidFill>
                  <a:srgbClr val="C00000"/>
                </a:solidFill>
                <a:latin typeface="Times New Roman"/>
                <a:cs typeface="Times New Roman"/>
              </a:rPr>
              <a:t>Fourth</a:t>
            </a:r>
            <a:r>
              <a:rPr sz="2600" spc="-25" dirty="0">
                <a:solidFill>
                  <a:srgbClr val="C00000"/>
                </a:solidFill>
                <a:latin typeface="Times New Roman"/>
                <a:cs typeface="Times New Roman"/>
              </a:rPr>
              <a:t> </a:t>
            </a:r>
            <a:r>
              <a:rPr sz="2600" spc="-5" dirty="0">
                <a:solidFill>
                  <a:srgbClr val="C00000"/>
                </a:solidFill>
                <a:latin typeface="Times New Roman"/>
                <a:cs typeface="Times New Roman"/>
              </a:rPr>
              <a:t>screen</a:t>
            </a:r>
            <a:r>
              <a:rPr sz="2600" dirty="0">
                <a:solidFill>
                  <a:srgbClr val="C00000"/>
                </a:solidFill>
                <a:latin typeface="Times New Roman"/>
                <a:cs typeface="Times New Roman"/>
              </a:rPr>
              <a:t> does</a:t>
            </a:r>
            <a:r>
              <a:rPr sz="2600" spc="-30" dirty="0">
                <a:solidFill>
                  <a:srgbClr val="C00000"/>
                </a:solidFill>
                <a:latin typeface="Times New Roman"/>
                <a:cs typeface="Times New Roman"/>
              </a:rPr>
              <a:t> </a:t>
            </a:r>
            <a:r>
              <a:rPr sz="2600" spc="-5" dirty="0">
                <a:solidFill>
                  <a:srgbClr val="C00000"/>
                </a:solidFill>
                <a:latin typeface="Times New Roman"/>
                <a:cs typeface="Times New Roman"/>
              </a:rPr>
              <a:t>close</a:t>
            </a:r>
            <a:r>
              <a:rPr sz="2600" spc="-10" dirty="0">
                <a:solidFill>
                  <a:srgbClr val="C00000"/>
                </a:solidFill>
                <a:latin typeface="Times New Roman"/>
                <a:cs typeface="Times New Roman"/>
              </a:rPr>
              <a:t> </a:t>
            </a:r>
            <a:r>
              <a:rPr sz="2600" dirty="0">
                <a:solidFill>
                  <a:srgbClr val="C00000"/>
                </a:solidFill>
                <a:latin typeface="Times New Roman"/>
                <a:cs typeface="Times New Roman"/>
              </a:rPr>
              <a:t>grading</a:t>
            </a:r>
            <a:endParaRPr sz="26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54F05-6E1A-4B59-BF45-EFD6EAE194D9}"/>
              </a:ext>
            </a:extLst>
          </p:cNvPr>
          <p:cNvSpPr>
            <a:spLocks noGrp="1"/>
          </p:cNvSpPr>
          <p:nvPr>
            <p:ph idx="1"/>
          </p:nvPr>
        </p:nvSpPr>
        <p:spPr>
          <a:xfrm>
            <a:off x="1802166" y="514904"/>
            <a:ext cx="9551633" cy="6098959"/>
          </a:xfrm>
        </p:spPr>
        <p:txBody>
          <a:bodyPr>
            <a:normAutofit fontScale="92500" lnSpcReduction="10000"/>
          </a:bodyPr>
          <a:lstStyle/>
          <a:p>
            <a:pPr marL="45720" indent="0">
              <a:buNone/>
            </a:pPr>
            <a:r>
              <a:rPr lang="en-IN" sz="1900" b="1" dirty="0">
                <a:latin typeface="Times New Roman" panose="02020603050405020304" pitchFamily="18" charset="0"/>
                <a:cs typeface="Times New Roman" panose="02020603050405020304" pitchFamily="18" charset="0"/>
              </a:rPr>
              <a:t>II. Cleaner cum grader</a:t>
            </a:r>
          </a:p>
          <a:p>
            <a:pPr marL="45720" indent="0">
              <a:lnSpc>
                <a:spcPct val="120000"/>
              </a:lnSpc>
              <a:spcBef>
                <a:spcPts val="0"/>
              </a:spcBef>
              <a:buNone/>
            </a:pPr>
            <a:r>
              <a:rPr lang="en-US" sz="1900" dirty="0">
                <a:latin typeface="Times New Roman" panose="02020603050405020304" pitchFamily="18" charset="0"/>
                <a:cs typeface="Times New Roman" panose="02020603050405020304" pitchFamily="18" charset="0"/>
              </a:rPr>
              <a:t>The dried seeds should be cleaned and graded with help of a cleaner cum grader. For large scale cleaning and grading the commonly available machine is the “Crippen Model Seed Cleaner cum Grader”. </a:t>
            </a:r>
          </a:p>
          <a:p>
            <a:pPr marL="45720" indent="0">
              <a:buNone/>
            </a:pPr>
            <a:r>
              <a:rPr lang="en-US" sz="1900" dirty="0">
                <a:latin typeface="Times New Roman" panose="02020603050405020304" pitchFamily="18" charset="0"/>
                <a:cs typeface="Times New Roman" panose="02020603050405020304" pitchFamily="18" charset="0"/>
              </a:rPr>
              <a:t>It consists of the following parts</a:t>
            </a:r>
          </a:p>
          <a:p>
            <a:r>
              <a:rPr lang="en-US" sz="1900" dirty="0">
                <a:latin typeface="Times New Roman" panose="02020603050405020304" pitchFamily="18" charset="0"/>
                <a:cs typeface="Times New Roman" panose="02020603050405020304" pitchFamily="18" charset="0"/>
              </a:rPr>
              <a:t>A </a:t>
            </a:r>
            <a:r>
              <a:rPr lang="en-US" sz="1900" b="1" dirty="0">
                <a:latin typeface="Times New Roman" panose="02020603050405020304" pitchFamily="18" charset="0"/>
                <a:cs typeface="Times New Roman" panose="02020603050405020304" pitchFamily="18" charset="0"/>
              </a:rPr>
              <a:t>hopper</a:t>
            </a:r>
            <a:r>
              <a:rPr lang="en-US" sz="1900" dirty="0">
                <a:latin typeface="Times New Roman" panose="02020603050405020304" pitchFamily="18" charset="0"/>
                <a:cs typeface="Times New Roman" panose="02020603050405020304" pitchFamily="18" charset="0"/>
              </a:rPr>
              <a:t> in the top for </a:t>
            </a:r>
            <a:r>
              <a:rPr lang="en-US" sz="1900" b="1" dirty="0">
                <a:latin typeface="Times New Roman" panose="02020603050405020304" pitchFamily="18" charset="0"/>
                <a:cs typeface="Times New Roman" panose="02020603050405020304" pitchFamily="18" charset="0"/>
              </a:rPr>
              <a:t>seed filling </a:t>
            </a:r>
          </a:p>
          <a:p>
            <a:r>
              <a:rPr lang="en-US" sz="1900" dirty="0">
                <a:latin typeface="Times New Roman" panose="02020603050405020304" pitchFamily="18" charset="0"/>
                <a:cs typeface="Times New Roman" panose="02020603050405020304" pitchFamily="18" charset="0"/>
              </a:rPr>
              <a:t>A </a:t>
            </a:r>
            <a:r>
              <a:rPr lang="en-US" sz="1900" b="1" dirty="0" err="1">
                <a:latin typeface="Times New Roman" panose="02020603050405020304" pitchFamily="18" charset="0"/>
                <a:cs typeface="Times New Roman" panose="02020603050405020304" pitchFamily="18" charset="0"/>
              </a:rPr>
              <a:t>flutted</a:t>
            </a:r>
            <a:r>
              <a:rPr lang="en-US" sz="1900" b="1" dirty="0">
                <a:latin typeface="Times New Roman" panose="02020603050405020304" pitchFamily="18" charset="0"/>
                <a:cs typeface="Times New Roman" panose="02020603050405020304" pitchFamily="18" charset="0"/>
              </a:rPr>
              <a:t> roller </a:t>
            </a:r>
            <a:r>
              <a:rPr lang="en-US" sz="1900" dirty="0">
                <a:latin typeface="Times New Roman" panose="02020603050405020304" pitchFamily="18" charset="0"/>
                <a:cs typeface="Times New Roman" panose="02020603050405020304" pitchFamily="18" charset="0"/>
              </a:rPr>
              <a:t>below the hopper to </a:t>
            </a:r>
            <a:r>
              <a:rPr lang="en-US" sz="1900" b="1" dirty="0">
                <a:latin typeface="Times New Roman" panose="02020603050405020304" pitchFamily="18" charset="0"/>
                <a:cs typeface="Times New Roman" panose="02020603050405020304" pitchFamily="18" charset="0"/>
              </a:rPr>
              <a:t>regulate the seed flow to the screen</a:t>
            </a:r>
          </a:p>
          <a:p>
            <a:r>
              <a:rPr lang="en-US" sz="1900" b="1" dirty="0">
                <a:latin typeface="Times New Roman" panose="02020603050405020304" pitchFamily="18" charset="0"/>
                <a:cs typeface="Times New Roman" panose="02020603050405020304" pitchFamily="18" charset="0"/>
              </a:rPr>
              <a:t>Screen</a:t>
            </a:r>
            <a:r>
              <a:rPr lang="en-US" sz="1900" dirty="0">
                <a:latin typeface="Times New Roman" panose="02020603050405020304" pitchFamily="18" charset="0"/>
                <a:cs typeface="Times New Roman" panose="02020603050405020304" pitchFamily="18" charset="0"/>
              </a:rPr>
              <a:t> (or) sieves: Perforated metal sheet with specific size of perforation in which there are two types</a:t>
            </a:r>
          </a:p>
          <a:p>
            <a:pPr marL="0" indent="0">
              <a:buNone/>
            </a:pPr>
            <a:r>
              <a:rPr lang="en-US" sz="1900" dirty="0">
                <a:latin typeface="Times New Roman" panose="02020603050405020304" pitchFamily="18" charset="0"/>
                <a:cs typeface="Times New Roman" panose="02020603050405020304" pitchFamily="18" charset="0"/>
              </a:rPr>
              <a:t>Rectangular perforations for paddy</a:t>
            </a:r>
          </a:p>
          <a:p>
            <a:pPr marL="0" indent="0">
              <a:buNone/>
            </a:pPr>
            <a:r>
              <a:rPr lang="en-US" sz="1900" dirty="0">
                <a:latin typeface="Times New Roman" panose="02020603050405020304" pitchFamily="18" charset="0"/>
                <a:cs typeface="Times New Roman" panose="02020603050405020304" pitchFamily="18" charset="0"/>
              </a:rPr>
              <a:t>Round perforations for seed other than paddy </a:t>
            </a:r>
          </a:p>
          <a:p>
            <a:r>
              <a:rPr lang="en-US" sz="1900" b="1" dirty="0">
                <a:latin typeface="Times New Roman" panose="02020603050405020304" pitchFamily="18" charset="0"/>
                <a:cs typeface="Times New Roman" panose="02020603050405020304" pitchFamily="18" charset="0"/>
              </a:rPr>
              <a:t>Screen shaking unit : </a:t>
            </a:r>
            <a:r>
              <a:rPr lang="en-US" sz="1900" dirty="0">
                <a:latin typeface="Times New Roman" panose="02020603050405020304" pitchFamily="18" charset="0"/>
                <a:cs typeface="Times New Roman" panose="02020603050405020304" pitchFamily="18" charset="0"/>
              </a:rPr>
              <a:t>for oscillating the sieves to move the seeds on the screens </a:t>
            </a:r>
          </a:p>
          <a:p>
            <a:r>
              <a:rPr lang="en-US" sz="1900" b="1" dirty="0">
                <a:latin typeface="Times New Roman" panose="02020603050405020304" pitchFamily="18" charset="0"/>
                <a:cs typeface="Times New Roman" panose="02020603050405020304" pitchFamily="18" charset="0"/>
              </a:rPr>
              <a:t>Screen brushes </a:t>
            </a:r>
            <a:r>
              <a:rPr lang="en-US" sz="1900" dirty="0">
                <a:latin typeface="Times New Roman" panose="02020603050405020304" pitchFamily="18" charset="0"/>
                <a:cs typeface="Times New Roman" panose="02020603050405020304" pitchFamily="18" charset="0"/>
              </a:rPr>
              <a:t>to remove the blocked seeds </a:t>
            </a:r>
          </a:p>
          <a:p>
            <a:r>
              <a:rPr lang="en-US" sz="1900" b="1" dirty="0">
                <a:latin typeface="Times New Roman" panose="02020603050405020304" pitchFamily="18" charset="0"/>
                <a:cs typeface="Times New Roman" panose="02020603050405020304" pitchFamily="18" charset="0"/>
              </a:rPr>
              <a:t>Air blower </a:t>
            </a:r>
            <a:r>
              <a:rPr lang="en-US" sz="1900" dirty="0">
                <a:latin typeface="Times New Roman" panose="02020603050405020304" pitchFamily="18" charset="0"/>
                <a:cs typeface="Times New Roman" panose="02020603050405020304" pitchFamily="18" charset="0"/>
              </a:rPr>
              <a:t>with adjustments for air outlet </a:t>
            </a:r>
          </a:p>
          <a:p>
            <a:r>
              <a:rPr lang="en-US" sz="1900" b="1" dirty="0">
                <a:latin typeface="Times New Roman" panose="02020603050405020304" pitchFamily="18" charset="0"/>
                <a:cs typeface="Times New Roman" panose="02020603050405020304" pitchFamily="18" charset="0"/>
              </a:rPr>
              <a:t>Collecting outlet </a:t>
            </a:r>
          </a:p>
          <a:p>
            <a:r>
              <a:rPr lang="en-US" sz="1900" b="1" dirty="0">
                <a:latin typeface="Times New Roman" panose="02020603050405020304" pitchFamily="18" charset="0"/>
                <a:cs typeface="Times New Roman" panose="02020603050405020304" pitchFamily="18" charset="0"/>
              </a:rPr>
              <a:t>Air duct for directing the blown up light particles to outside </a:t>
            </a:r>
          </a:p>
          <a:p>
            <a:r>
              <a:rPr lang="en-US" sz="1900" b="1" dirty="0">
                <a:latin typeface="Times New Roman" panose="02020603050405020304" pitchFamily="18" charset="0"/>
                <a:cs typeface="Times New Roman" panose="02020603050405020304" pitchFamily="18" charset="0"/>
              </a:rPr>
              <a:t>Collecting bins</a:t>
            </a:r>
            <a:endParaRPr lang="en-IN" sz="1900" b="1"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7984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64A3F-07C9-4C70-B5A3-7F1E5E9E93CD}"/>
              </a:ext>
            </a:extLst>
          </p:cNvPr>
          <p:cNvSpPr>
            <a:spLocks noGrp="1"/>
          </p:cNvSpPr>
          <p:nvPr>
            <p:ph idx="1"/>
          </p:nvPr>
        </p:nvSpPr>
        <p:spPr>
          <a:xfrm>
            <a:off x="1837678" y="701337"/>
            <a:ext cx="9516122" cy="5734974"/>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Working principle</a:t>
            </a:r>
          </a:p>
          <a:p>
            <a:pPr algn="just"/>
            <a:r>
              <a:rPr lang="en-US" sz="2400" dirty="0">
                <a:latin typeface="Times New Roman" panose="02020603050405020304" pitchFamily="18" charset="0"/>
                <a:cs typeface="Times New Roman" panose="02020603050405020304" pitchFamily="18" charset="0"/>
              </a:rPr>
              <a:t> The seeds are fed into the hopper and they are guided to fall on the first sieve. The </a:t>
            </a:r>
            <a:r>
              <a:rPr lang="en-US" sz="2400" b="1" dirty="0">
                <a:latin typeface="Times New Roman" panose="02020603050405020304" pitchFamily="18" charset="0"/>
                <a:cs typeface="Times New Roman" panose="02020603050405020304" pitchFamily="18" charset="0"/>
              </a:rPr>
              <a:t>first sieve </a:t>
            </a:r>
            <a:r>
              <a:rPr lang="en-US" sz="2400" dirty="0">
                <a:latin typeface="Times New Roman" panose="02020603050405020304" pitchFamily="18" charset="0"/>
                <a:cs typeface="Times New Roman" panose="02020603050405020304" pitchFamily="18" charset="0"/>
              </a:rPr>
              <a:t>is a </a:t>
            </a:r>
            <a:r>
              <a:rPr lang="en-US" sz="2400" b="1" dirty="0">
                <a:latin typeface="Times New Roman" panose="02020603050405020304" pitchFamily="18" charset="0"/>
                <a:cs typeface="Times New Roman" panose="02020603050405020304" pitchFamily="18" charset="0"/>
              </a:rPr>
              <a:t>scalping screen</a:t>
            </a:r>
            <a:r>
              <a:rPr lang="en-US" sz="2400" dirty="0">
                <a:latin typeface="Times New Roman" panose="02020603050405020304" pitchFamily="18" charset="0"/>
                <a:cs typeface="Times New Roman" panose="02020603050405020304" pitchFamily="18" charset="0"/>
              </a:rPr>
              <a:t> which scalps all the foreign materials larger and heavier than seed and the entire quantity of seed passes through the first sieve</a:t>
            </a:r>
          </a:p>
          <a:p>
            <a:pPr algn="just"/>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second sieve </a:t>
            </a:r>
            <a:r>
              <a:rPr lang="en-US" sz="2400" dirty="0">
                <a:latin typeface="Times New Roman" panose="02020603050405020304" pitchFamily="18" charset="0"/>
                <a:cs typeface="Times New Roman" panose="02020603050405020304" pitchFamily="18" charset="0"/>
              </a:rPr>
              <a:t>is a </a:t>
            </a:r>
            <a:r>
              <a:rPr lang="en-US" sz="2400" b="1" dirty="0">
                <a:latin typeface="Times New Roman" panose="02020603050405020304" pitchFamily="18" charset="0"/>
                <a:cs typeface="Times New Roman" panose="02020603050405020304" pitchFamily="18" charset="0"/>
              </a:rPr>
              <a:t>cleaning sieve </a:t>
            </a:r>
            <a:r>
              <a:rPr lang="en-US" sz="2400" dirty="0">
                <a:latin typeface="Times New Roman" panose="02020603050405020304" pitchFamily="18" charset="0"/>
                <a:cs typeface="Times New Roman" panose="02020603050405020304" pitchFamily="18" charset="0"/>
              </a:rPr>
              <a:t>which removes all the unwanted particles larger in size than the seed</a:t>
            </a:r>
          </a:p>
          <a:p>
            <a:pPr algn="just"/>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third sieve </a:t>
            </a:r>
            <a:r>
              <a:rPr lang="en-US" sz="2400" dirty="0">
                <a:latin typeface="Times New Roman" panose="02020603050405020304" pitchFamily="18" charset="0"/>
                <a:cs typeface="Times New Roman" panose="02020603050405020304" pitchFamily="18" charset="0"/>
              </a:rPr>
              <a:t>is actually the </a:t>
            </a:r>
            <a:r>
              <a:rPr lang="en-US" sz="2400" b="1" dirty="0">
                <a:latin typeface="Times New Roman" panose="02020603050405020304" pitchFamily="18" charset="0"/>
                <a:cs typeface="Times New Roman" panose="02020603050405020304" pitchFamily="18" charset="0"/>
              </a:rPr>
              <a:t>grading sieve </a:t>
            </a:r>
            <a:r>
              <a:rPr lang="en-US" sz="2400" dirty="0">
                <a:latin typeface="Times New Roman" panose="02020603050405020304" pitchFamily="18" charset="0"/>
                <a:cs typeface="Times New Roman" panose="02020603050405020304" pitchFamily="18" charset="0"/>
              </a:rPr>
              <a:t>which size grade the seed lot and bring into a uniform size and which also screen the undersized, shriveled and immature seed, dust and dirt</a:t>
            </a:r>
          </a:p>
          <a:p>
            <a:pPr algn="just"/>
            <a:r>
              <a:rPr lang="en-US" sz="2400" dirty="0">
                <a:latin typeface="Times New Roman" panose="02020603050405020304" pitchFamily="18" charset="0"/>
                <a:cs typeface="Times New Roman" panose="02020603050405020304" pitchFamily="18" charset="0"/>
              </a:rPr>
              <a:t> The seeds are then rolled and passed through </a:t>
            </a:r>
            <a:r>
              <a:rPr lang="en-US" sz="2400" b="1" dirty="0">
                <a:latin typeface="Times New Roman" panose="02020603050405020304" pitchFamily="18" charset="0"/>
                <a:cs typeface="Times New Roman" panose="02020603050405020304" pitchFamily="18" charset="0"/>
              </a:rPr>
              <a:t>air column</a:t>
            </a:r>
            <a:r>
              <a:rPr lang="en-US" sz="2400" dirty="0">
                <a:latin typeface="Times New Roman" panose="02020603050405020304" pitchFamily="18" charset="0"/>
                <a:cs typeface="Times New Roman" panose="02020603050405020304" pitchFamily="18" charset="0"/>
              </a:rPr>
              <a:t>, where they are relived of the light chaffy and other materials by the blowing air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03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E058D-3A35-411A-8E2F-C1C0EEE79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250" y="568170"/>
            <a:ext cx="4846446" cy="5060272"/>
          </a:xfrm>
          <a:prstGeom prst="rect">
            <a:avLst/>
          </a:prstGeom>
        </p:spPr>
      </p:pic>
      <p:sp>
        <p:nvSpPr>
          <p:cNvPr id="5" name="Rectangle 4">
            <a:extLst>
              <a:ext uri="{FF2B5EF4-FFF2-40B4-BE49-F238E27FC236}">
                <a16:creationId xmlns:a16="http://schemas.microsoft.com/office/drawing/2014/main" id="{A11D746B-62DA-48C1-8300-F42A0F6C5334}"/>
              </a:ext>
            </a:extLst>
          </p:cNvPr>
          <p:cNvSpPr/>
          <p:nvPr/>
        </p:nvSpPr>
        <p:spPr>
          <a:xfrm>
            <a:off x="4896279" y="5770484"/>
            <a:ext cx="2026580" cy="392159"/>
          </a:xfrm>
          <a:prstGeom prst="rect">
            <a:avLst/>
          </a:prstGeom>
        </p:spPr>
        <p:txBody>
          <a:bodyPr wrap="none">
            <a:spAutoFit/>
          </a:bodyPr>
          <a:lstStyle/>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Cleaner cum grader</a:t>
            </a:r>
          </a:p>
        </p:txBody>
      </p:sp>
    </p:spTree>
    <p:extLst>
      <p:ext uri="{BB962C8B-B14F-4D97-AF65-F5344CB8AC3E}">
        <p14:creationId xmlns:p14="http://schemas.microsoft.com/office/powerpoint/2010/main" val="65147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D105C-6604-4B5F-B19C-1F18F6CB1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05" y="300718"/>
            <a:ext cx="7439487" cy="6322023"/>
          </a:xfrm>
          <a:prstGeom prst="rect">
            <a:avLst/>
          </a:prstGeom>
        </p:spPr>
      </p:pic>
    </p:spTree>
    <p:extLst>
      <p:ext uri="{BB962C8B-B14F-4D97-AF65-F5344CB8AC3E}">
        <p14:creationId xmlns:p14="http://schemas.microsoft.com/office/powerpoint/2010/main" val="353926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EF86B-A42D-49B9-82DC-36898291D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215" y="274636"/>
            <a:ext cx="6454238" cy="2036203"/>
          </a:xfrm>
          <a:prstGeom prst="rect">
            <a:avLst/>
          </a:prstGeom>
        </p:spPr>
      </p:pic>
      <p:pic>
        <p:nvPicPr>
          <p:cNvPr id="3" name="Picture 2">
            <a:extLst>
              <a:ext uri="{FF2B5EF4-FFF2-40B4-BE49-F238E27FC236}">
                <a16:creationId xmlns:a16="http://schemas.microsoft.com/office/drawing/2014/main" id="{9B010D30-F75B-46BD-AF78-09390B881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216" y="2182668"/>
            <a:ext cx="6454238" cy="4400696"/>
          </a:xfrm>
          <a:prstGeom prst="rect">
            <a:avLst/>
          </a:prstGeom>
        </p:spPr>
      </p:pic>
    </p:spTree>
    <p:extLst>
      <p:ext uri="{BB962C8B-B14F-4D97-AF65-F5344CB8AC3E}">
        <p14:creationId xmlns:p14="http://schemas.microsoft.com/office/powerpoint/2010/main" val="34354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B09F-047A-4869-BF91-8704CF11C18B}"/>
              </a:ext>
            </a:extLst>
          </p:cNvPr>
          <p:cNvSpPr>
            <a:spLocks noGrp="1"/>
          </p:cNvSpPr>
          <p:nvPr>
            <p:ph type="title"/>
          </p:nvPr>
        </p:nvSpPr>
        <p:spPr>
          <a:xfrm>
            <a:off x="838200" y="365126"/>
            <a:ext cx="10515600" cy="895504"/>
          </a:xfrm>
        </p:spPr>
        <p:txBody>
          <a:bodyPr>
            <a:normAutofit/>
          </a:bodyPr>
          <a:lstStyle/>
          <a:p>
            <a:pPr algn="ctr"/>
            <a:r>
              <a:rPr lang="en-IN" sz="3200" b="1" dirty="0">
                <a:latin typeface="Times New Roman" panose="02020603050405020304" pitchFamily="18" charset="0"/>
                <a:cs typeface="Times New Roman" panose="02020603050405020304" pitchFamily="18" charset="0"/>
              </a:rPr>
              <a:t>SEED PROCESSING </a:t>
            </a:r>
          </a:p>
        </p:txBody>
      </p:sp>
      <p:sp>
        <p:nvSpPr>
          <p:cNvPr id="3" name="Content Placeholder 2">
            <a:extLst>
              <a:ext uri="{FF2B5EF4-FFF2-40B4-BE49-F238E27FC236}">
                <a16:creationId xmlns:a16="http://schemas.microsoft.com/office/drawing/2014/main" id="{B8BA0770-C658-448D-BD11-43DB32E4B988}"/>
              </a:ext>
            </a:extLst>
          </p:cNvPr>
          <p:cNvSpPr>
            <a:spLocks noGrp="1"/>
          </p:cNvSpPr>
          <p:nvPr>
            <p:ph idx="1"/>
          </p:nvPr>
        </p:nvSpPr>
        <p:spPr>
          <a:xfrm>
            <a:off x="838200" y="1260629"/>
            <a:ext cx="10515600" cy="4916333"/>
          </a:xfrm>
        </p:spPr>
        <p:txBody>
          <a:bodyPr>
            <a:normAutofit/>
          </a:bodyPr>
          <a:lstStyle/>
          <a:p>
            <a:pPr algn="just"/>
            <a:r>
              <a:rPr lang="en-US" sz="2400" dirty="0">
                <a:latin typeface="Times New Roman" panose="02020603050405020304" pitchFamily="18" charset="0"/>
                <a:cs typeface="Times New Roman" panose="02020603050405020304" pitchFamily="18" charset="0"/>
              </a:rPr>
              <a:t>Seed lots received from the field are often at high moisture content and contain trash and other inert material, weed seeds, deteriorated and damaged seeds, off-size seeds, etc. </a:t>
            </a:r>
          </a:p>
          <a:p>
            <a:pPr algn="just"/>
            <a:r>
              <a:rPr lang="en-US" sz="2400" dirty="0">
                <a:latin typeface="Times New Roman" panose="02020603050405020304" pitchFamily="18" charset="0"/>
                <a:cs typeface="Times New Roman" panose="02020603050405020304" pitchFamily="18" charset="0"/>
              </a:rPr>
              <a:t>Seed processing is necessary in order to dry the seeds to safe moisture level; remove or reduce to the extent possible the various undesirable material, weed seeds, other crop seeds, deteriorated or damaged seeds.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05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C4BB-F1DD-4619-90D1-CA97114B0A82}"/>
              </a:ext>
            </a:extLst>
          </p:cNvPr>
          <p:cNvSpPr>
            <a:spLocks noGrp="1"/>
          </p:cNvSpPr>
          <p:nvPr>
            <p:ph type="title"/>
          </p:nvPr>
        </p:nvSpPr>
        <p:spPr>
          <a:xfrm>
            <a:off x="838200" y="178695"/>
            <a:ext cx="10515600" cy="52264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Seed upgrading </a:t>
            </a:r>
            <a:r>
              <a:rPr lang="en-US" sz="3600" b="1" dirty="0" err="1">
                <a:latin typeface="Times New Roman" panose="02020603050405020304" pitchFamily="18" charset="0"/>
                <a:cs typeface="Times New Roman" panose="02020603050405020304" pitchFamily="18" charset="0"/>
              </a:rPr>
              <a:t>equipments</a:t>
            </a:r>
            <a:endParaRPr lang="en-IN" sz="3600" dirty="0"/>
          </a:p>
        </p:txBody>
      </p:sp>
      <p:graphicFrame>
        <p:nvGraphicFramePr>
          <p:cNvPr id="4" name="Content Placeholder 3">
            <a:extLst>
              <a:ext uri="{FF2B5EF4-FFF2-40B4-BE49-F238E27FC236}">
                <a16:creationId xmlns:a16="http://schemas.microsoft.com/office/drawing/2014/main" id="{EEBBF718-BD0B-4608-BE1D-80C9C17C7069}"/>
              </a:ext>
            </a:extLst>
          </p:cNvPr>
          <p:cNvGraphicFramePr>
            <a:graphicFrameLocks noGrp="1"/>
          </p:cNvGraphicFramePr>
          <p:nvPr>
            <p:ph idx="1"/>
            <p:extLst>
              <p:ext uri="{D42A27DB-BD31-4B8C-83A1-F6EECF244321}">
                <p14:modId xmlns:p14="http://schemas.microsoft.com/office/powerpoint/2010/main" val="3922602261"/>
              </p:ext>
            </p:extLst>
          </p:nvPr>
        </p:nvGraphicFramePr>
        <p:xfrm>
          <a:off x="904783" y="852257"/>
          <a:ext cx="10449017" cy="5754210"/>
        </p:xfrm>
        <a:graphic>
          <a:graphicData uri="http://schemas.openxmlformats.org/drawingml/2006/table">
            <a:tbl>
              <a:tblPr firstRow="1" firstCol="1" bandRow="1">
                <a:tableStyleId>{5C22544A-7EE6-4342-B048-85BDC9FD1C3A}</a:tableStyleId>
              </a:tblPr>
              <a:tblGrid>
                <a:gridCol w="3487257">
                  <a:extLst>
                    <a:ext uri="{9D8B030D-6E8A-4147-A177-3AD203B41FA5}">
                      <a16:colId xmlns:a16="http://schemas.microsoft.com/office/drawing/2014/main" val="1744976446"/>
                    </a:ext>
                  </a:extLst>
                </a:gridCol>
                <a:gridCol w="3469872">
                  <a:extLst>
                    <a:ext uri="{9D8B030D-6E8A-4147-A177-3AD203B41FA5}">
                      <a16:colId xmlns:a16="http://schemas.microsoft.com/office/drawing/2014/main" val="147700316"/>
                    </a:ext>
                  </a:extLst>
                </a:gridCol>
                <a:gridCol w="3491888">
                  <a:extLst>
                    <a:ext uri="{9D8B030D-6E8A-4147-A177-3AD203B41FA5}">
                      <a16:colId xmlns:a16="http://schemas.microsoft.com/office/drawing/2014/main" val="2610810088"/>
                    </a:ext>
                  </a:extLst>
                </a:gridCol>
              </a:tblGrid>
              <a:tr h="413114">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Type of upgrading Operations &amp; types of Machines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Principle of operation of the equipment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Uses of the machine</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1598718628"/>
                  </a:ext>
                </a:extLst>
              </a:tr>
              <a:tr h="235935">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Sizing and Grading</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1202017517"/>
                  </a:ext>
                </a:extLst>
              </a:tr>
              <a:tr h="1784383">
                <a:tc>
                  <a:txBody>
                    <a:bodyPr/>
                    <a:lstStyle/>
                    <a:p>
                      <a:pPr marL="342900" lvl="0" indent="-342900">
                        <a:lnSpc>
                          <a:spcPct val="115000"/>
                        </a:lnSpc>
                        <a:spcAft>
                          <a:spcPts val="0"/>
                        </a:spcAft>
                        <a:buFont typeface="+mj-lt"/>
                        <a:buAutoNum type="alphaLcPeriod"/>
                      </a:pPr>
                      <a:r>
                        <a:rPr lang="en-IN" sz="1200" dirty="0">
                          <a:solidFill>
                            <a:schemeClr val="tx1"/>
                          </a:solidFill>
                          <a:effectLst/>
                          <a:latin typeface="Times New Roman" panose="02020603050405020304" pitchFamily="18" charset="0"/>
                          <a:cs typeface="Times New Roman" panose="02020603050405020304" pitchFamily="18" charset="0"/>
                        </a:rPr>
                        <a:t>Width and Thickness sizing and grading</a:t>
                      </a:r>
                    </a:p>
                    <a:p>
                      <a:pPr marL="180340">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1. Horizontal flat screen separator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Clipper corn sizer, superior cork-it-corn grader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2. Vertical ribbed screen separator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a:t>
                      </a:r>
                      <a:r>
                        <a:rPr lang="en-IN" sz="1200" dirty="0" err="1">
                          <a:solidFill>
                            <a:schemeClr val="tx1"/>
                          </a:solidFill>
                          <a:effectLst/>
                          <a:latin typeface="Times New Roman" panose="02020603050405020304" pitchFamily="18" charset="0"/>
                          <a:cs typeface="Times New Roman" panose="02020603050405020304" pitchFamily="18" charset="0"/>
                        </a:rPr>
                        <a:t>Dockins</a:t>
                      </a:r>
                      <a:r>
                        <a:rPr lang="en-IN" sz="1200" dirty="0">
                          <a:solidFill>
                            <a:schemeClr val="tx1"/>
                          </a:solidFill>
                          <a:effectLst/>
                          <a:latin typeface="Times New Roman" panose="02020603050405020304" pitchFamily="18" charset="0"/>
                          <a:cs typeface="Times New Roman" panose="02020603050405020304" pitchFamily="18" charset="0"/>
                        </a:rPr>
                        <a:t> seed grader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3. Cylindrical screen separator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These machines make extremely sensitive separations on the basis of differences in width and thickness. The seeds are sized for width by using round hole screen openings and for thickness by using slotted screen openings. The separators employ gravity, centrifugal force, product pressure or a combination of these forces to make the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marL="342900" lvl="0" indent="-342900">
                        <a:lnSpc>
                          <a:spcPct val="115000"/>
                        </a:lnSpc>
                        <a:spcAft>
                          <a:spcPts val="0"/>
                        </a:spcAft>
                        <a:buFont typeface="+mj-lt"/>
                        <a:buAutoNum type="arabicPeriod"/>
                      </a:pPr>
                      <a:r>
                        <a:rPr lang="en-IN" sz="1200">
                          <a:solidFill>
                            <a:schemeClr val="tx1"/>
                          </a:solidFill>
                          <a:effectLst/>
                          <a:latin typeface="Times New Roman" panose="02020603050405020304" pitchFamily="18" charset="0"/>
                          <a:cs typeface="Times New Roman" panose="02020603050405020304" pitchFamily="18" charset="0"/>
                        </a:rPr>
                        <a:t>Removal of splits from soybeans, peanuts etc. </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2. The removal of chips and splits from sorghum seeds</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3. Removal of cheat from wheat</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4. Removal of cockleburs from cotton seed, wild onion from fescue, and wild oats from</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26640194"/>
                  </a:ext>
                </a:extLst>
              </a:tr>
              <a:tr h="3320778">
                <a:tc>
                  <a:txBody>
                    <a:bodyPr/>
                    <a:lstStyle/>
                    <a:p>
                      <a:pPr marL="342900" lvl="0" indent="-342900">
                        <a:lnSpc>
                          <a:spcPct val="115000"/>
                        </a:lnSpc>
                        <a:spcAft>
                          <a:spcPts val="0"/>
                        </a:spcAft>
                        <a:buFont typeface="+mj-lt"/>
                        <a:buAutoNum type="alphaLcPeriod"/>
                      </a:pPr>
                      <a:r>
                        <a:rPr lang="en-IN" sz="1200" dirty="0">
                          <a:solidFill>
                            <a:schemeClr val="tx1"/>
                          </a:solidFill>
                          <a:effectLst/>
                          <a:latin typeface="Times New Roman" panose="02020603050405020304" pitchFamily="18" charset="0"/>
                          <a:cs typeface="Times New Roman" panose="02020603050405020304" pitchFamily="18" charset="0"/>
                        </a:rPr>
                        <a:t>Length sizing and grading</a:t>
                      </a:r>
                    </a:p>
                    <a:p>
                      <a:pPr marL="201930">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 Disc Separator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Cylinder separator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Seeds are separated on pure length basis</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disc separator the disc lifts uniformly shaped and sized and under sized particles out of a mass of seed. The separation is not affected by seed coat texture, weight or moisture content</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 cylinder separator operates on a centrifugal force principle in which the speed of the cylinder holds seed in the indents, lifting them out of the mass until the indents are inverted to the point where gravity causes the particles to fall. Shape and size of the indents and seed, seed coat texture moisture content and weight of seed all combine to affect seed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Removal of weed seeds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Cross broken crop seeds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To upgrade general appearance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Size grade for precision planting</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2304417325"/>
                  </a:ext>
                </a:extLst>
              </a:tr>
            </a:tbl>
          </a:graphicData>
        </a:graphic>
      </p:graphicFrame>
    </p:spTree>
    <p:extLst>
      <p:ext uri="{BB962C8B-B14F-4D97-AF65-F5344CB8AC3E}">
        <p14:creationId xmlns:p14="http://schemas.microsoft.com/office/powerpoint/2010/main" val="39860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6B2B95E-B858-470B-AF57-36DAA20467F2}"/>
              </a:ext>
            </a:extLst>
          </p:cNvPr>
          <p:cNvGraphicFramePr>
            <a:graphicFrameLocks noGrp="1"/>
          </p:cNvGraphicFramePr>
          <p:nvPr>
            <p:extLst>
              <p:ext uri="{D42A27DB-BD31-4B8C-83A1-F6EECF244321}">
                <p14:modId xmlns:p14="http://schemas.microsoft.com/office/powerpoint/2010/main" val="1477330545"/>
              </p:ext>
            </p:extLst>
          </p:nvPr>
        </p:nvGraphicFramePr>
        <p:xfrm>
          <a:off x="878889" y="443883"/>
          <a:ext cx="10484528" cy="5965795"/>
        </p:xfrm>
        <a:graphic>
          <a:graphicData uri="http://schemas.openxmlformats.org/drawingml/2006/table">
            <a:tbl>
              <a:tblPr firstRow="1" firstCol="1" bandRow="1">
                <a:tableStyleId>{5C22544A-7EE6-4342-B048-85BDC9FD1C3A}</a:tableStyleId>
              </a:tblPr>
              <a:tblGrid>
                <a:gridCol w="3499107">
                  <a:extLst>
                    <a:ext uri="{9D8B030D-6E8A-4147-A177-3AD203B41FA5}">
                      <a16:colId xmlns:a16="http://schemas.microsoft.com/office/drawing/2014/main" val="3678066010"/>
                    </a:ext>
                  </a:extLst>
                </a:gridCol>
                <a:gridCol w="3481663">
                  <a:extLst>
                    <a:ext uri="{9D8B030D-6E8A-4147-A177-3AD203B41FA5}">
                      <a16:colId xmlns:a16="http://schemas.microsoft.com/office/drawing/2014/main" val="2083830916"/>
                    </a:ext>
                  </a:extLst>
                </a:gridCol>
                <a:gridCol w="3503758">
                  <a:extLst>
                    <a:ext uri="{9D8B030D-6E8A-4147-A177-3AD203B41FA5}">
                      <a16:colId xmlns:a16="http://schemas.microsoft.com/office/drawing/2014/main" val="2332816463"/>
                    </a:ext>
                  </a:extLst>
                </a:gridCol>
              </a:tblGrid>
              <a:tr h="387612">
                <a:tc>
                  <a:txBody>
                    <a:bodyPr/>
                    <a:lstStyle/>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2. Gravity or Weight separations</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a:solidFill>
                            <a:schemeClr val="tx1"/>
                          </a:solidFill>
                          <a:effectLst/>
                          <a:latin typeface="Times New Roman" panose="02020603050405020304" pitchFamily="18" charset="0"/>
                          <a:cs typeface="Times New Roman" panose="02020603050405020304" pitchFamily="18" charset="0"/>
                        </a:rPr>
                        <a:t> </a:t>
                      </a:r>
                      <a:endParaRPr lang="en-IN"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a:solidFill>
                            <a:schemeClr val="tx1"/>
                          </a:solidFill>
                          <a:effectLst/>
                          <a:latin typeface="Times New Roman" panose="02020603050405020304" pitchFamily="18" charset="0"/>
                          <a:cs typeface="Times New Roman" panose="02020603050405020304" pitchFamily="18" charset="0"/>
                        </a:rPr>
                        <a:t> </a:t>
                      </a:r>
                      <a:endParaRPr lang="en-IN"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extLst>
                  <a:ext uri="{0D108BD9-81ED-4DB2-BD59-A6C34878D82A}">
                    <a16:rowId xmlns:a16="http://schemas.microsoft.com/office/drawing/2014/main" val="1247629873"/>
                  </a:ext>
                </a:extLst>
              </a:tr>
              <a:tr h="5578183">
                <a:tc>
                  <a:txBody>
                    <a:bodyPr/>
                    <a:lstStyle/>
                    <a:p>
                      <a:pPr marL="0" lvl="0" indent="0">
                        <a:lnSpc>
                          <a:spcPct val="115000"/>
                        </a:lnSpc>
                        <a:spcAft>
                          <a:spcPts val="0"/>
                        </a:spcAft>
                        <a:buFont typeface="+mj-lt"/>
                        <a:buNone/>
                      </a:pPr>
                      <a:r>
                        <a:rPr lang="en-IN" sz="1400" dirty="0">
                          <a:solidFill>
                            <a:schemeClr val="tx1"/>
                          </a:solidFill>
                          <a:effectLst/>
                          <a:latin typeface="Times New Roman" panose="02020603050405020304" pitchFamily="18" charset="0"/>
                          <a:cs typeface="Times New Roman" panose="02020603050405020304" pitchFamily="18" charset="0"/>
                        </a:rPr>
                        <a:t>1. Gravity separator</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400" dirty="0">
                          <a:solidFill>
                            <a:schemeClr val="tx1"/>
                          </a:solidFill>
                          <a:effectLst/>
                          <a:latin typeface="Times New Roman" panose="02020603050405020304" pitchFamily="18" charset="0"/>
                          <a:cs typeface="Times New Roman" panose="02020603050405020304" pitchFamily="18" charset="0"/>
                        </a:rPr>
                        <a:t>2. Stoners</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The gravity separator employs a flotation principle. In this separation seeds are vertically stratified in layers on the deck according to density. Seeds of same size are stratified and separated by differences in their specific gravity. The oscillating movement of the table walks the heavy seeds in contact with the deck uphill while the air floats the light seeds downhill. The seeds travelling to the edge of the table range from light at the lower end to heavy at the upper end. The discharge can be divided into any number of density fractions</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It is a modified gravity separator designated to make two parts of separations by differences in gravity</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badly deteriorated diseased seed and insect damaged seed</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empty or sterile seed</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soil particles and gravel and send mixed with certain kind of seeds</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contaminating crop or weed seed</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Removal of heavy inert material from a larger volume of seed</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extLst>
                  <a:ext uri="{0D108BD9-81ED-4DB2-BD59-A6C34878D82A}">
                    <a16:rowId xmlns:a16="http://schemas.microsoft.com/office/drawing/2014/main" val="4160407835"/>
                  </a:ext>
                </a:extLst>
              </a:tr>
            </a:tbl>
          </a:graphicData>
        </a:graphic>
      </p:graphicFrame>
    </p:spTree>
    <p:extLst>
      <p:ext uri="{BB962C8B-B14F-4D97-AF65-F5344CB8AC3E}">
        <p14:creationId xmlns:p14="http://schemas.microsoft.com/office/powerpoint/2010/main" val="134535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B050A7-2263-4FAE-86FF-D7E0850CA7C2}"/>
              </a:ext>
            </a:extLst>
          </p:cNvPr>
          <p:cNvGraphicFramePr>
            <a:graphicFrameLocks noGrp="1"/>
          </p:cNvGraphicFramePr>
          <p:nvPr>
            <p:extLst>
              <p:ext uri="{D42A27DB-BD31-4B8C-83A1-F6EECF244321}">
                <p14:modId xmlns:p14="http://schemas.microsoft.com/office/powerpoint/2010/main" val="1372100193"/>
              </p:ext>
            </p:extLst>
          </p:nvPr>
        </p:nvGraphicFramePr>
        <p:xfrm>
          <a:off x="955829" y="328474"/>
          <a:ext cx="10280341" cy="6161103"/>
        </p:xfrm>
        <a:graphic>
          <a:graphicData uri="http://schemas.openxmlformats.org/drawingml/2006/table">
            <a:tbl>
              <a:tblPr firstRow="1" firstCol="1" bandRow="1">
                <a:tableStyleId>{5C22544A-7EE6-4342-B048-85BDC9FD1C3A}</a:tableStyleId>
              </a:tblPr>
              <a:tblGrid>
                <a:gridCol w="3430962">
                  <a:extLst>
                    <a:ext uri="{9D8B030D-6E8A-4147-A177-3AD203B41FA5}">
                      <a16:colId xmlns:a16="http://schemas.microsoft.com/office/drawing/2014/main" val="2226078809"/>
                    </a:ext>
                  </a:extLst>
                </a:gridCol>
                <a:gridCol w="3413858">
                  <a:extLst>
                    <a:ext uri="{9D8B030D-6E8A-4147-A177-3AD203B41FA5}">
                      <a16:colId xmlns:a16="http://schemas.microsoft.com/office/drawing/2014/main" val="2688723364"/>
                    </a:ext>
                  </a:extLst>
                </a:gridCol>
                <a:gridCol w="3435521">
                  <a:extLst>
                    <a:ext uri="{9D8B030D-6E8A-4147-A177-3AD203B41FA5}">
                      <a16:colId xmlns:a16="http://schemas.microsoft.com/office/drawing/2014/main" val="182037399"/>
                    </a:ext>
                  </a:extLst>
                </a:gridCol>
              </a:tblGrid>
              <a:tr h="203337">
                <a:tc>
                  <a:txBody>
                    <a:bodyPr/>
                    <a:lstStyle/>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3. Air separations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extLst>
                  <a:ext uri="{0D108BD9-81ED-4DB2-BD59-A6C34878D82A}">
                    <a16:rowId xmlns:a16="http://schemas.microsoft.com/office/drawing/2014/main" val="4166984276"/>
                  </a:ext>
                </a:extLst>
              </a:tr>
              <a:tr h="5957766">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Pneumatic Separator</a:t>
                      </a: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2. Aspirator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3. Fractional Aspirator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It uses the movement of air to divide seeds according to their terminal velocities. Terminal velocity refers to the velocity of air required to suspend particles in a rising air current. Many factors such as density shape and surface and texture effect resistance of a particle to airflow. When the seed is introduced into an air stream all the particles with lightweight are lifted by the velocity of the air, while the seeds with heavy weight fall below. In pneumatic air separator the air is blown through the fan which lifts the light material and the seeds which are light in weight</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IN" sz="1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aspirator the fan is at discharge end and induces a vacuum, which allows the atmospheric pressure to force air through the separator</a:t>
                      </a: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fractional aspirator when a seed mixture is introduced into the lower end of an expanding air column, heavy seeds fall against the airflow and light seeds are lifted. Air velocity through the expanding columns lessens and gradually drops out seeds with lower terminal velocities. Each outlet along the column receives a lighter fraction of seeds the mixture is thereby separated into several grades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1.General cleaning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2. Close grading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3. Specific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extLst>
                  <a:ext uri="{0D108BD9-81ED-4DB2-BD59-A6C34878D82A}">
                    <a16:rowId xmlns:a16="http://schemas.microsoft.com/office/drawing/2014/main" val="1111533035"/>
                  </a:ext>
                </a:extLst>
              </a:tr>
            </a:tbl>
          </a:graphicData>
        </a:graphic>
      </p:graphicFrame>
    </p:spTree>
    <p:extLst>
      <p:ext uri="{BB962C8B-B14F-4D97-AF65-F5344CB8AC3E}">
        <p14:creationId xmlns:p14="http://schemas.microsoft.com/office/powerpoint/2010/main" val="365199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AC69D6-F9A5-4DB5-8B69-1F07DE112674}"/>
              </a:ext>
            </a:extLst>
          </p:cNvPr>
          <p:cNvGraphicFramePr>
            <a:graphicFrameLocks noGrp="1"/>
          </p:cNvGraphicFramePr>
          <p:nvPr>
            <p:extLst>
              <p:ext uri="{D42A27DB-BD31-4B8C-83A1-F6EECF244321}">
                <p14:modId xmlns:p14="http://schemas.microsoft.com/office/powerpoint/2010/main" val="1725983805"/>
              </p:ext>
            </p:extLst>
          </p:nvPr>
        </p:nvGraphicFramePr>
        <p:xfrm>
          <a:off x="941033" y="292963"/>
          <a:ext cx="10315851" cy="6248801"/>
        </p:xfrm>
        <a:graphic>
          <a:graphicData uri="http://schemas.openxmlformats.org/drawingml/2006/table">
            <a:tbl>
              <a:tblPr firstRow="1" firstCol="1" bandRow="1">
                <a:tableStyleId>{5C22544A-7EE6-4342-B048-85BDC9FD1C3A}</a:tableStyleId>
              </a:tblPr>
              <a:tblGrid>
                <a:gridCol w="3442813">
                  <a:extLst>
                    <a:ext uri="{9D8B030D-6E8A-4147-A177-3AD203B41FA5}">
                      <a16:colId xmlns:a16="http://schemas.microsoft.com/office/drawing/2014/main" val="189628981"/>
                    </a:ext>
                  </a:extLst>
                </a:gridCol>
                <a:gridCol w="3425650">
                  <a:extLst>
                    <a:ext uri="{9D8B030D-6E8A-4147-A177-3AD203B41FA5}">
                      <a16:colId xmlns:a16="http://schemas.microsoft.com/office/drawing/2014/main" val="3502758412"/>
                    </a:ext>
                  </a:extLst>
                </a:gridCol>
                <a:gridCol w="3447388">
                  <a:extLst>
                    <a:ext uri="{9D8B030D-6E8A-4147-A177-3AD203B41FA5}">
                      <a16:colId xmlns:a16="http://schemas.microsoft.com/office/drawing/2014/main" val="1225013154"/>
                    </a:ext>
                  </a:extLst>
                </a:gridCol>
              </a:tblGrid>
              <a:tr h="337892">
                <a:tc>
                  <a:txBody>
                    <a:bodyPr/>
                    <a:lstStyle/>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4. Surface Texture Separation</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extLst>
                  <a:ext uri="{0D108BD9-81ED-4DB2-BD59-A6C34878D82A}">
                    <a16:rowId xmlns:a16="http://schemas.microsoft.com/office/drawing/2014/main" val="1472148404"/>
                  </a:ext>
                </a:extLst>
              </a:tr>
              <a:tr h="5910909">
                <a:tc>
                  <a:txBody>
                    <a:bodyPr/>
                    <a:lstStyle/>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1. Roll Mill</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endParaRPr lang="en-IN" sz="11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endParaRPr lang="en-IN" sz="11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2. Magnetic separator</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3. Inclined Draper</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The velvet roll mill classifies seeds according to a difference in texture of seed coat. When a seed mixture is fed on to the upper end of the rolls, the smooth seeds travel down hill between them and are discharged at the lower end. Rough-coated seeds caught in the velvet take a bouncing path between shield and rolls and are thrown over sides. The discharge from the sides of the rolls is caught is several directions. The roughest seeds are ejected first</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Magnetic superiors take advantage of the surface texture and stickiness of seed to make a separation. A seed mixture and proportionate amount of water and finely ground iron powder are mixed in a screw conveyor or other mixing device. In the presence of moisture, the iron powder will adhere to rough cracked and sticky seeds. When the mixture is fed to the top of a horizontal revolving magnetic drum smooth or sticky seeds that are relatively free of iron powder all from the drum, while the rough textured seeds with iron powder stick to the drum until they are removed by a rotary brush</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The inclined draper separator senses differences in shape and surface texture to separate seed on an inclined plane. A mixture to be separated is metered on to the </a:t>
                      </a:r>
                      <a:r>
                        <a:rPr lang="en-IN" sz="1100" dirty="0" err="1">
                          <a:solidFill>
                            <a:schemeClr val="tx1"/>
                          </a:solidFill>
                          <a:effectLst/>
                          <a:latin typeface="Times New Roman" panose="02020603050405020304" pitchFamily="18" charset="0"/>
                          <a:cs typeface="Times New Roman" panose="02020603050405020304" pitchFamily="18" charset="0"/>
                        </a:rPr>
                        <a:t>center</a:t>
                      </a:r>
                      <a:r>
                        <a:rPr lang="en-IN" sz="1100" dirty="0">
                          <a:solidFill>
                            <a:schemeClr val="tx1"/>
                          </a:solidFill>
                          <a:effectLst/>
                          <a:latin typeface="Times New Roman" panose="02020603050405020304" pitchFamily="18" charset="0"/>
                          <a:cs typeface="Times New Roman" panose="02020603050405020304" pitchFamily="18" charset="0"/>
                        </a:rPr>
                        <a:t> of an inclined draper belt travelling in an uphill direction. Round or smooth seeds, which roll or slide down the draper, faster than the draper travelling upwards. Flat or rough-coated seeds are carried to the top of the inclined plane and dropped into a separate hopper</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Separation of smooth clover seeds </a:t>
                      </a:r>
                      <a:r>
                        <a:rPr lang="en-IN" sz="1100" dirty="0" err="1">
                          <a:solidFill>
                            <a:schemeClr val="tx1"/>
                          </a:solidFill>
                          <a:effectLst/>
                          <a:latin typeface="Times New Roman" panose="02020603050405020304" pitchFamily="18" charset="0"/>
                          <a:cs typeface="Times New Roman" panose="02020603050405020304" pitchFamily="18" charset="0"/>
                        </a:rPr>
                        <a:t>eg.</a:t>
                      </a:r>
                      <a:r>
                        <a:rPr lang="en-IN" sz="1100" dirty="0">
                          <a:solidFill>
                            <a:schemeClr val="tx1"/>
                          </a:solidFill>
                          <a:effectLst/>
                          <a:latin typeface="Times New Roman" panose="02020603050405020304" pitchFamily="18" charset="0"/>
                          <a:cs typeface="Times New Roman" panose="02020603050405020304" pitchFamily="18" charset="0"/>
                        </a:rPr>
                        <a:t> From rough seed coats, seeds with irregular shape, wrinkle or shrivelled seeds, broken, clipped or damaged seeds rough or irregular shaped inert material</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Separation of smooth or round seeds from rough, flat or elongated seed</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extLst>
                  <a:ext uri="{0D108BD9-81ED-4DB2-BD59-A6C34878D82A}">
                    <a16:rowId xmlns:a16="http://schemas.microsoft.com/office/drawing/2014/main" val="301791870"/>
                  </a:ext>
                </a:extLst>
              </a:tr>
            </a:tbl>
          </a:graphicData>
        </a:graphic>
      </p:graphicFrame>
    </p:spTree>
    <p:extLst>
      <p:ext uri="{BB962C8B-B14F-4D97-AF65-F5344CB8AC3E}">
        <p14:creationId xmlns:p14="http://schemas.microsoft.com/office/powerpoint/2010/main" val="2796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B40DD8-B967-4F8B-BB86-D353BF2102B4}"/>
              </a:ext>
            </a:extLst>
          </p:cNvPr>
          <p:cNvGraphicFramePr>
            <a:graphicFrameLocks noGrp="1"/>
          </p:cNvGraphicFramePr>
          <p:nvPr>
            <p:extLst>
              <p:ext uri="{D42A27DB-BD31-4B8C-83A1-F6EECF244321}">
                <p14:modId xmlns:p14="http://schemas.microsoft.com/office/powerpoint/2010/main" val="392474884"/>
              </p:ext>
            </p:extLst>
          </p:nvPr>
        </p:nvGraphicFramePr>
        <p:xfrm>
          <a:off x="1083076" y="319596"/>
          <a:ext cx="10280340" cy="6134469"/>
        </p:xfrm>
        <a:graphic>
          <a:graphicData uri="http://schemas.openxmlformats.org/drawingml/2006/table">
            <a:tbl>
              <a:tblPr firstRow="1" firstCol="1" bandRow="1">
                <a:tableStyleId>{5C22544A-7EE6-4342-B048-85BDC9FD1C3A}</a:tableStyleId>
              </a:tblPr>
              <a:tblGrid>
                <a:gridCol w="3430960">
                  <a:extLst>
                    <a:ext uri="{9D8B030D-6E8A-4147-A177-3AD203B41FA5}">
                      <a16:colId xmlns:a16="http://schemas.microsoft.com/office/drawing/2014/main" val="193041158"/>
                    </a:ext>
                  </a:extLst>
                </a:gridCol>
                <a:gridCol w="3413856">
                  <a:extLst>
                    <a:ext uri="{9D8B030D-6E8A-4147-A177-3AD203B41FA5}">
                      <a16:colId xmlns:a16="http://schemas.microsoft.com/office/drawing/2014/main" val="1347281567"/>
                    </a:ext>
                  </a:extLst>
                </a:gridCol>
                <a:gridCol w="3435524">
                  <a:extLst>
                    <a:ext uri="{9D8B030D-6E8A-4147-A177-3AD203B41FA5}">
                      <a16:colId xmlns:a16="http://schemas.microsoft.com/office/drawing/2014/main" val="3834022680"/>
                    </a:ext>
                  </a:extLst>
                </a:gridCol>
              </a:tblGrid>
              <a:tr h="203831">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5. Electronic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1493055144"/>
                  </a:ext>
                </a:extLst>
              </a:tr>
              <a:tr h="1311986">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Electric </a:t>
                      </a:r>
                      <a:r>
                        <a:rPr lang="en-IN" sz="1200" dirty="0" err="1">
                          <a:solidFill>
                            <a:schemeClr val="tx1"/>
                          </a:solidFill>
                          <a:effectLst/>
                          <a:latin typeface="Times New Roman" panose="02020603050405020304" pitchFamily="18" charset="0"/>
                          <a:cs typeface="Times New Roman" panose="02020603050405020304" pitchFamily="18" charset="0"/>
                        </a:rPr>
                        <a:t>color</a:t>
                      </a:r>
                      <a:r>
                        <a:rPr lang="en-IN" sz="1200" dirty="0">
                          <a:solidFill>
                            <a:schemeClr val="tx1"/>
                          </a:solidFill>
                          <a:effectLst/>
                          <a:latin typeface="Times New Roman" panose="02020603050405020304" pitchFamily="18" charset="0"/>
                          <a:cs typeface="Times New Roman" panose="02020603050405020304" pitchFamily="18" charset="0"/>
                        </a:rPr>
                        <a:t> sorters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The electric color sorter separates the seeds on the basis of difference in color brightness. One type of machine picks up the seeds on a series of suction fingers and carries them to a phototube where they are judged for colour brightness and ejected into separate containers one at a time</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Separation of off coloured seeds</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3601218317"/>
                  </a:ext>
                </a:extLst>
              </a:tr>
              <a:tr h="203831">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6. Other Separators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1170140077"/>
                  </a:ext>
                </a:extLst>
              </a:tr>
              <a:tr h="4414821">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Spiral separator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Polishers</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Picker belts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 spiral separator makes a division of seed according to shape or the degree of its ability to roll. The separator resembles a stationary open screw conveyor standing on end. The mixture fed onto the spiral at the top, slides or rolls down the inclined surface. The fast rolling seeds gain speed and are thrown by centrifugal force into an outer housing, which directs them to a chute below. The slow rolling seeds remain on the inner inclined surface and enter a second chute at the bottom</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Polishers use a polishing agent such as sawdust or bran to remove discoloration. In some of the polishers mild mechanical rubbing action is provided</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Separations that cannot be made by machines may be made by hand on hand picker belts. The maize cobs are fed on one end of the moving belt. Operators examine the cobs and that which are of </a:t>
                      </a:r>
                      <a:r>
                        <a:rPr lang="en-IN" sz="1200" dirty="0" err="1">
                          <a:solidFill>
                            <a:schemeClr val="tx1"/>
                          </a:solidFill>
                          <a:effectLst/>
                          <a:latin typeface="Times New Roman" panose="02020603050405020304" pitchFamily="18" charset="0"/>
                          <a:cs typeface="Times New Roman" panose="02020603050405020304" pitchFamily="18" charset="0"/>
                        </a:rPr>
                        <a:t>offtypes</a:t>
                      </a:r>
                      <a:r>
                        <a:rPr lang="en-IN" sz="1200" dirty="0">
                          <a:solidFill>
                            <a:schemeClr val="tx1"/>
                          </a:solidFill>
                          <a:effectLst/>
                          <a:latin typeface="Times New Roman" panose="02020603050405020304" pitchFamily="18" charset="0"/>
                          <a:cs typeface="Times New Roman" panose="02020603050405020304" pitchFamily="18" charset="0"/>
                        </a:rPr>
                        <a:t> are removed by hand</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Separation of rape and soybean seeds from wheat, oat and rye grass. Similarly, separation of flat and wrinkled seed of soybean from smooth seed</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To improve the </a:t>
                      </a:r>
                      <a:r>
                        <a:rPr lang="en-IN" sz="1200" dirty="0" err="1">
                          <a:solidFill>
                            <a:schemeClr val="tx1"/>
                          </a:solidFill>
                          <a:effectLst/>
                          <a:latin typeface="Times New Roman" panose="02020603050405020304" pitchFamily="18" charset="0"/>
                          <a:cs typeface="Times New Roman" panose="02020603050405020304" pitchFamily="18" charset="0"/>
                        </a:rPr>
                        <a:t>lusture</a:t>
                      </a:r>
                      <a:r>
                        <a:rPr lang="en-IN" sz="1200" dirty="0">
                          <a:solidFill>
                            <a:schemeClr val="tx1"/>
                          </a:solidFill>
                          <a:effectLst/>
                          <a:latin typeface="Times New Roman" panose="02020603050405020304" pitchFamily="18" charset="0"/>
                          <a:cs typeface="Times New Roman" panose="02020603050405020304" pitchFamily="18" charset="0"/>
                        </a:rPr>
                        <a:t> of the seeds.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Beans peas, popcorn etc</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Removal of undesirable ears of corn, pods from shelled peanuts and other specific contaminants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549085774"/>
                  </a:ext>
                </a:extLst>
              </a:tr>
            </a:tbl>
          </a:graphicData>
        </a:graphic>
      </p:graphicFrame>
    </p:spTree>
    <p:extLst>
      <p:ext uri="{BB962C8B-B14F-4D97-AF65-F5344CB8AC3E}">
        <p14:creationId xmlns:p14="http://schemas.microsoft.com/office/powerpoint/2010/main" val="423707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B9273-CC52-4C24-94BC-7E4B9F51F3B2}"/>
              </a:ext>
            </a:extLst>
          </p:cNvPr>
          <p:cNvSpPr>
            <a:spLocks noGrp="1"/>
          </p:cNvSpPr>
          <p:nvPr>
            <p:ph type="title"/>
          </p:nvPr>
        </p:nvSpPr>
        <p:spPr>
          <a:xfrm>
            <a:off x="838200" y="2868628"/>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THANK YOU</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3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7C1EB-7398-427E-8115-8C93602B4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91" y="470517"/>
            <a:ext cx="9444409" cy="6012065"/>
          </a:xfrm>
          <a:prstGeom prst="rect">
            <a:avLst/>
          </a:prstGeom>
        </p:spPr>
      </p:pic>
    </p:spTree>
    <p:extLst>
      <p:ext uri="{BB962C8B-B14F-4D97-AF65-F5344CB8AC3E}">
        <p14:creationId xmlns:p14="http://schemas.microsoft.com/office/powerpoint/2010/main" val="282863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6CDE-1322-4327-9BB9-7AAB13351E2E}"/>
              </a:ext>
            </a:extLst>
          </p:cNvPr>
          <p:cNvSpPr>
            <a:spLocks noGrp="1"/>
          </p:cNvSpPr>
          <p:nvPr>
            <p:ph type="title"/>
          </p:nvPr>
        </p:nvSpPr>
        <p:spPr>
          <a:xfrm>
            <a:off x="838200" y="507169"/>
            <a:ext cx="10515600" cy="851116"/>
          </a:xfrm>
        </p:spPr>
        <p:txBody>
          <a:bodyPr>
            <a:normAutofit/>
          </a:bodyPr>
          <a:lstStyle/>
          <a:p>
            <a:pPr algn="ctr"/>
            <a:r>
              <a:rPr lang="en-US" sz="3200" b="1" dirty="0">
                <a:latin typeface="Times New Roman" panose="02020603050405020304" pitchFamily="18" charset="0"/>
                <a:cs typeface="Times New Roman" panose="02020603050405020304" pitchFamily="18" charset="0"/>
              </a:rPr>
              <a:t>Seed Processing Plant Layout Planning </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5EE533-AAE8-487B-9C19-DD12D464D81B}"/>
              </a:ext>
            </a:extLst>
          </p:cNvPr>
          <p:cNvSpPr>
            <a:spLocks noGrp="1"/>
          </p:cNvSpPr>
          <p:nvPr>
            <p:ph idx="1"/>
          </p:nvPr>
        </p:nvSpPr>
        <p:spPr>
          <a:xfrm>
            <a:off x="2725444" y="1624613"/>
            <a:ext cx="8628355" cy="4552349"/>
          </a:xfrm>
        </p:spPr>
        <p:txBody>
          <a:bodyPr>
            <a:normAutofit/>
          </a:bodyPr>
          <a:lstStyle/>
          <a:p>
            <a:pPr algn="just"/>
            <a:r>
              <a:rPr lang="en-US" sz="2400" dirty="0">
                <a:latin typeface="Times New Roman" panose="02020603050405020304" pitchFamily="18" charset="0"/>
                <a:cs typeface="Times New Roman" panose="02020603050405020304" pitchFamily="18" charset="0"/>
              </a:rPr>
              <a:t>Layout plan for construction of a seed processing plant should be carefully planned to ensure that the thorough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Seed cleaning</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Upgrading</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Seed treatment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Other seed processing operations are carried out efficiently, without mixing and damaging seed lots, with a minimum of equipment, personnel, time and at minimum cost</a:t>
            </a:r>
          </a:p>
        </p:txBody>
      </p:sp>
    </p:spTree>
    <p:extLst>
      <p:ext uri="{BB962C8B-B14F-4D97-AF65-F5344CB8AC3E}">
        <p14:creationId xmlns:p14="http://schemas.microsoft.com/office/powerpoint/2010/main" val="245226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53CF8-3883-4577-90AB-B161816D2788}"/>
              </a:ext>
            </a:extLst>
          </p:cNvPr>
          <p:cNvSpPr>
            <a:spLocks noGrp="1"/>
          </p:cNvSpPr>
          <p:nvPr>
            <p:ph idx="1"/>
          </p:nvPr>
        </p:nvSpPr>
        <p:spPr>
          <a:xfrm>
            <a:off x="1766656" y="1065321"/>
            <a:ext cx="9587144" cy="5129398"/>
          </a:xfrm>
        </p:spPr>
        <p:txBody>
          <a:bodyPr>
            <a:normAutofit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The following factors should be considered in planning and designing a seed processing plant</a:t>
            </a:r>
            <a:r>
              <a:rPr lang="en-US" sz="2400" dirty="0">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Kinds of crop seeds to be handled and kinds of contaminating crop and weed seeds usually present in the seed lots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Size of operation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Whether drying facilities should be required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Selection of suitable equipment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Location of the plant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Source of power for running machinery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System of seed delivery to processing plant </a:t>
            </a:r>
          </a:p>
          <a:p>
            <a:pPr marL="514350" indent="-514350" algn="just">
              <a:buFont typeface="+mj-lt"/>
              <a:buAutoNum type="arabicPeriod"/>
            </a:pPr>
            <a:r>
              <a:rPr lang="en-US" sz="2400" dirty="0">
                <a:latin typeface="Times New Roman" panose="02020603050405020304" pitchFamily="18" charset="0"/>
                <a:cs typeface="Times New Roman" panose="02020603050405020304" pitchFamily="18" charset="0"/>
              </a:rPr>
              <a:t>Availability of </a:t>
            </a:r>
            <a:r>
              <a:rPr lang="en-US" sz="2400" dirty="0" err="1">
                <a:latin typeface="Times New Roman" panose="02020603050405020304" pitchFamily="18" charset="0"/>
                <a:cs typeface="Times New Roman" panose="02020603050405020304" pitchFamily="18" charset="0"/>
              </a:rPr>
              <a:t>labour</a:t>
            </a:r>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4218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45DE-6A47-4F44-A88C-692204CAAE33}"/>
              </a:ext>
            </a:extLst>
          </p:cNvPr>
          <p:cNvSpPr>
            <a:spLocks noGrp="1"/>
          </p:cNvSpPr>
          <p:nvPr>
            <p:ph type="title"/>
          </p:nvPr>
        </p:nvSpPr>
        <p:spPr>
          <a:xfrm>
            <a:off x="838200" y="365125"/>
            <a:ext cx="10515600" cy="709073"/>
          </a:xfrm>
        </p:spPr>
        <p:txBody>
          <a:bodyPr>
            <a:normAutofit/>
          </a:bodyPr>
          <a:lstStyle/>
          <a:p>
            <a:pPr algn="ctr"/>
            <a:r>
              <a:rPr lang="en-US" sz="3200" b="1" dirty="0">
                <a:latin typeface="Times New Roman" panose="02020603050405020304" pitchFamily="18" charset="0"/>
                <a:cs typeface="Times New Roman" panose="02020603050405020304" pitchFamily="18" charset="0"/>
              </a:rPr>
              <a:t>Seed Processing Plant Building Layout</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E2378F-95EC-4586-83BD-80E85BB9845A}"/>
              </a:ext>
            </a:extLst>
          </p:cNvPr>
          <p:cNvSpPr>
            <a:spLocks noGrp="1"/>
          </p:cNvSpPr>
          <p:nvPr>
            <p:ph idx="1"/>
          </p:nvPr>
        </p:nvSpPr>
        <p:spPr>
          <a:xfrm>
            <a:off x="1669002" y="1074198"/>
            <a:ext cx="9684798" cy="5102765"/>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Seed processing plant building will comprise of following components:</a:t>
            </a:r>
          </a:p>
          <a:p>
            <a:pPr marL="0" indent="0" algn="just">
              <a:buNone/>
            </a:pPr>
            <a:r>
              <a:rPr lang="en-US" sz="24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Receiving-cum-drying platform </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Utilized to </a:t>
            </a:r>
            <a:r>
              <a:rPr lang="en-US" sz="2400" dirty="0">
                <a:solidFill>
                  <a:srgbClr val="FF0000"/>
                </a:solidFill>
                <a:latin typeface="Times New Roman" panose="02020603050405020304" pitchFamily="18" charset="0"/>
                <a:cs typeface="Times New Roman" panose="02020603050405020304" pitchFamily="18" charset="0"/>
              </a:rPr>
              <a:t>receive the raw seed </a:t>
            </a:r>
            <a:r>
              <a:rPr lang="en-US" sz="2400" dirty="0">
                <a:latin typeface="Times New Roman" panose="02020603050405020304" pitchFamily="18" charset="0"/>
                <a:cs typeface="Times New Roman" panose="02020603050405020304" pitchFamily="18" charset="0"/>
              </a:rPr>
              <a:t>and to sun dry small lots of crop seeds</a:t>
            </a:r>
          </a:p>
          <a:p>
            <a:pPr algn="just"/>
            <a:r>
              <a:rPr lang="en-US" sz="2400" dirty="0">
                <a:latin typeface="Times New Roman" panose="02020603050405020304" pitchFamily="18" charset="0"/>
                <a:cs typeface="Times New Roman" panose="02020603050405020304" pitchFamily="18" charset="0"/>
              </a:rPr>
              <a:t>This area can also be </a:t>
            </a:r>
            <a:r>
              <a:rPr lang="en-US" sz="2400" dirty="0">
                <a:solidFill>
                  <a:srgbClr val="FF0000"/>
                </a:solidFill>
                <a:latin typeface="Times New Roman" panose="02020603050405020304" pitchFamily="18" charset="0"/>
                <a:cs typeface="Times New Roman" panose="02020603050405020304" pitchFamily="18" charset="0"/>
              </a:rPr>
              <a:t>utilized for storage of seeds on wooden palettes</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The platform will be connected to processing shed through a rolling shutter</a:t>
            </a:r>
          </a:p>
          <a:p>
            <a:pPr marL="0" indent="0" algn="just">
              <a:buNone/>
            </a:pPr>
            <a:r>
              <a:rPr lang="en-US" sz="24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Processing area </a:t>
            </a:r>
          </a:p>
          <a:p>
            <a:pPr algn="just"/>
            <a:r>
              <a:rPr lang="en-US" sz="2400" dirty="0">
                <a:latin typeface="Times New Roman" panose="02020603050405020304" pitchFamily="18" charset="0"/>
                <a:cs typeface="Times New Roman" panose="02020603050405020304" pitchFamily="18" charset="0"/>
              </a:rPr>
              <a:t>The hall should be connected to ventilated flat stores through a covered gallery for </a:t>
            </a:r>
            <a:r>
              <a:rPr lang="en-US" sz="2400" dirty="0">
                <a:solidFill>
                  <a:srgbClr val="FF0000"/>
                </a:solidFill>
                <a:latin typeface="Times New Roman" panose="02020603050405020304" pitchFamily="18" charset="0"/>
                <a:cs typeface="Times New Roman" panose="02020603050405020304" pitchFamily="18" charset="0"/>
              </a:rPr>
              <a:t>easy movement of processed and packaged seed to seed stores</a:t>
            </a:r>
          </a:p>
          <a:p>
            <a:pPr algn="just"/>
            <a:r>
              <a:rPr lang="en-US" sz="2400" dirty="0">
                <a:latin typeface="Times New Roman" panose="02020603050405020304" pitchFamily="18" charset="0"/>
                <a:cs typeface="Times New Roman" panose="02020603050405020304" pitchFamily="18" charset="0"/>
              </a:rPr>
              <a:t>The hall should have a big rolling shutter in the processing plant to </a:t>
            </a:r>
            <a:r>
              <a:rPr lang="en-US" sz="2400" dirty="0">
                <a:solidFill>
                  <a:srgbClr val="FF0000"/>
                </a:solidFill>
                <a:latin typeface="Times New Roman" panose="02020603050405020304" pitchFamily="18" charset="0"/>
                <a:cs typeface="Times New Roman" panose="02020603050405020304" pitchFamily="18" charset="0"/>
              </a:rPr>
              <a:t>permit entry of seed processing equipment</a:t>
            </a:r>
            <a:r>
              <a:rPr lang="en-US" sz="2400" dirty="0">
                <a:latin typeface="Times New Roman" panose="02020603050405020304" pitchFamily="18" charset="0"/>
                <a:cs typeface="Times New Roman" panose="02020603050405020304" pitchFamily="18" charset="0"/>
              </a:rPr>
              <a:t> into the hall for installation</a:t>
            </a:r>
          </a:p>
          <a:p>
            <a:pPr algn="just"/>
            <a:r>
              <a:rPr lang="en-US" sz="2400" dirty="0">
                <a:latin typeface="Times New Roman" panose="02020603050405020304" pitchFamily="18" charset="0"/>
                <a:cs typeface="Times New Roman" panose="02020603050405020304" pitchFamily="18" charset="0"/>
              </a:rPr>
              <a:t>Height will be kept to facilitate installation of the seed processing equipment and machinery</a:t>
            </a:r>
          </a:p>
        </p:txBody>
      </p:sp>
    </p:spTree>
    <p:extLst>
      <p:ext uri="{BB962C8B-B14F-4D97-AF65-F5344CB8AC3E}">
        <p14:creationId xmlns:p14="http://schemas.microsoft.com/office/powerpoint/2010/main" val="335646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C22FA-7EC5-497C-9C49-C3CDDA7F67A7}"/>
              </a:ext>
            </a:extLst>
          </p:cNvPr>
          <p:cNvSpPr>
            <a:spLocks noGrp="1"/>
          </p:cNvSpPr>
          <p:nvPr>
            <p:ph idx="1"/>
          </p:nvPr>
        </p:nvSpPr>
        <p:spPr>
          <a:xfrm>
            <a:off x="1731146" y="639192"/>
            <a:ext cx="9622654" cy="5537771"/>
          </a:xfrm>
        </p:spPr>
        <p:txBody>
          <a:bodyPr/>
          <a:lstStyle/>
          <a:p>
            <a:pPr marL="0" indent="0">
              <a:buNone/>
            </a:pPr>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Auxiliary building:</a:t>
            </a:r>
          </a:p>
          <a:p>
            <a:pPr algn="just"/>
            <a:r>
              <a:rPr lang="en-US" sz="2400" dirty="0">
                <a:latin typeface="Times New Roman" panose="02020603050405020304" pitchFamily="18" charset="0"/>
                <a:cs typeface="Times New Roman" panose="02020603050405020304" pitchFamily="18" charset="0"/>
              </a:rPr>
              <a:t>In addition to building discussed above, a provision should be made for </a:t>
            </a:r>
            <a:r>
              <a:rPr lang="en-US" sz="2400" dirty="0">
                <a:solidFill>
                  <a:srgbClr val="FF0000"/>
                </a:solidFill>
                <a:latin typeface="Times New Roman" panose="02020603050405020304" pitchFamily="18" charset="0"/>
                <a:cs typeface="Times New Roman" panose="02020603050405020304" pitchFamily="18" charset="0"/>
              </a:rPr>
              <a:t>generator room</a:t>
            </a:r>
          </a:p>
          <a:p>
            <a:pPr algn="just"/>
            <a:r>
              <a:rPr lang="en-US" sz="2400" dirty="0">
                <a:solidFill>
                  <a:srgbClr val="FF0000"/>
                </a:solidFill>
                <a:latin typeface="Times New Roman" panose="02020603050405020304" pitchFamily="18" charset="0"/>
                <a:cs typeface="Times New Roman" panose="02020603050405020304" pitchFamily="18" charset="0"/>
              </a:rPr>
              <a:t>Sufficient length of road </a:t>
            </a:r>
            <a:r>
              <a:rPr lang="en-US" sz="2400" dirty="0">
                <a:latin typeface="Times New Roman" panose="02020603050405020304" pitchFamily="18" charset="0"/>
                <a:cs typeface="Times New Roman" panose="02020603050405020304" pitchFamily="18" charset="0"/>
              </a:rPr>
              <a:t>should be provided to connect various functional buildings with each other and main highway</a:t>
            </a:r>
          </a:p>
          <a:p>
            <a:pPr algn="just"/>
            <a:r>
              <a:rPr lang="en-US" sz="2400" dirty="0">
                <a:solidFill>
                  <a:srgbClr val="FF0000"/>
                </a:solidFill>
                <a:latin typeface="Times New Roman" panose="02020603050405020304" pitchFamily="18" charset="0"/>
                <a:cs typeface="Times New Roman" panose="02020603050405020304" pitchFamily="18" charset="0"/>
              </a:rPr>
              <a:t>Boundary wall </a:t>
            </a:r>
            <a:r>
              <a:rPr lang="en-US" sz="2400" dirty="0">
                <a:latin typeface="Times New Roman" panose="02020603050405020304" pitchFamily="18" charset="0"/>
                <a:cs typeface="Times New Roman" panose="02020603050405020304" pitchFamily="18" charset="0"/>
              </a:rPr>
              <a:t>should be provided all around the complex for security reasons</a:t>
            </a:r>
          </a:p>
          <a:p>
            <a:pPr algn="just"/>
            <a:r>
              <a:rPr lang="en-US" sz="2400" dirty="0">
                <a:latin typeface="Times New Roman" panose="02020603050405020304" pitchFamily="18" charset="0"/>
                <a:cs typeface="Times New Roman" panose="02020603050405020304" pitchFamily="18" charset="0"/>
              </a:rPr>
              <a:t>Entire complex should have a </a:t>
            </a:r>
            <a:r>
              <a:rPr lang="en-US" sz="2400" dirty="0">
                <a:solidFill>
                  <a:srgbClr val="FF0000"/>
                </a:solidFill>
                <a:latin typeface="Times New Roman" panose="02020603050405020304" pitchFamily="18" charset="0"/>
                <a:cs typeface="Times New Roman" panose="02020603050405020304" pitchFamily="18" charset="0"/>
              </a:rPr>
              <a:t>good drainage system</a:t>
            </a:r>
          </a:p>
          <a:p>
            <a:pPr algn="just"/>
            <a:r>
              <a:rPr lang="en-US" sz="2400" dirty="0">
                <a:latin typeface="Times New Roman" panose="02020603050405020304" pitchFamily="18" charset="0"/>
                <a:cs typeface="Times New Roman" panose="02020603050405020304" pitchFamily="18" charset="0"/>
              </a:rPr>
              <a:t>Provision for </a:t>
            </a:r>
            <a:r>
              <a:rPr lang="en-US" sz="2400" dirty="0">
                <a:solidFill>
                  <a:srgbClr val="FF0000"/>
                </a:solidFill>
                <a:latin typeface="Times New Roman" panose="02020603050405020304" pitchFamily="18" charset="0"/>
                <a:cs typeface="Times New Roman" panose="02020603050405020304" pitchFamily="18" charset="0"/>
              </a:rPr>
              <a:t>firefighting equipment </a:t>
            </a:r>
            <a:r>
              <a:rPr lang="en-US" sz="2400" dirty="0">
                <a:latin typeface="Times New Roman" panose="02020603050405020304" pitchFamily="18" charset="0"/>
                <a:cs typeface="Times New Roman" panose="02020603050405020304" pitchFamily="18" charset="0"/>
              </a:rPr>
              <a:t>such as extinguishers, water buckets, sand buckets etc. should be made to fight minor fire hazards</a:t>
            </a:r>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5213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47C0-D5E9-4338-BCFC-02883937DB30}"/>
              </a:ext>
            </a:extLst>
          </p:cNvPr>
          <p:cNvSpPr>
            <a:spLocks noGrp="1"/>
          </p:cNvSpPr>
          <p:nvPr>
            <p:ph type="title"/>
          </p:nvPr>
        </p:nvSpPr>
        <p:spPr>
          <a:xfrm>
            <a:off x="838200" y="347369"/>
            <a:ext cx="10515600" cy="655807"/>
          </a:xfrm>
        </p:spPr>
        <p:txBody>
          <a:bodyPr>
            <a:normAutofit/>
          </a:bodyPr>
          <a:lstStyle/>
          <a:p>
            <a:pPr algn="ctr"/>
            <a:r>
              <a:rPr lang="en-US" sz="3200" b="1" dirty="0">
                <a:latin typeface="Times New Roman" panose="02020603050405020304" pitchFamily="18" charset="0"/>
                <a:cs typeface="Times New Roman" panose="02020603050405020304" pitchFamily="18" charset="0"/>
              </a:rPr>
              <a:t>Type of Layouts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B3FF64-0CD2-4A06-B4EF-49CE10247748}"/>
              </a:ext>
            </a:extLst>
          </p:cNvPr>
          <p:cNvSpPr>
            <a:spLocks noGrp="1"/>
          </p:cNvSpPr>
          <p:nvPr>
            <p:ph idx="1"/>
          </p:nvPr>
        </p:nvSpPr>
        <p:spPr>
          <a:xfrm>
            <a:off x="1491448" y="1198486"/>
            <a:ext cx="10271465" cy="4987355"/>
          </a:xfrm>
        </p:spPr>
        <p:txBody>
          <a:bodyPr>
            <a:normAutofit/>
          </a:bodyPr>
          <a:lstStyle/>
          <a:p>
            <a:pPr algn="just"/>
            <a:r>
              <a:rPr lang="en-US" sz="2400" dirty="0">
                <a:latin typeface="Times New Roman" panose="02020603050405020304" pitchFamily="18" charset="0"/>
                <a:cs typeface="Times New Roman" panose="02020603050405020304" pitchFamily="18" charset="0"/>
              </a:rPr>
              <a:t>There are three main types of processing plant layouts: </a:t>
            </a:r>
            <a:r>
              <a:rPr lang="en-US" sz="2400" dirty="0" err="1">
                <a:latin typeface="Times New Roman" panose="02020603050405020304" pitchFamily="18" charset="0"/>
                <a:cs typeface="Times New Roman" panose="02020603050405020304" pitchFamily="18" charset="0"/>
              </a:rPr>
              <a:t>multistorey</a:t>
            </a:r>
            <a:r>
              <a:rPr lang="en-US" sz="2400" dirty="0">
                <a:latin typeface="Times New Roman" panose="02020603050405020304" pitchFamily="18" charset="0"/>
                <a:cs typeface="Times New Roman" panose="02020603050405020304" pitchFamily="18" charset="0"/>
              </a:rPr>
              <a:t>, single level and combination. </a:t>
            </a:r>
          </a:p>
          <a:p>
            <a:pPr algn="just"/>
            <a:r>
              <a:rPr lang="en-US" sz="2400" b="1" dirty="0" err="1">
                <a:latin typeface="Times New Roman" panose="02020603050405020304" pitchFamily="18" charset="0"/>
                <a:cs typeface="Times New Roman" panose="02020603050405020304" pitchFamily="18" charset="0"/>
              </a:rPr>
              <a:t>Multistorey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this system, seed is carried by elevators to the top floor and emptied into large bins. Cleaning machines are then arranged in a vertical series on the lower floors. Seed flows from one machine down into the next by gravity. </a:t>
            </a:r>
          </a:p>
          <a:p>
            <a:pPr algn="just"/>
            <a:r>
              <a:rPr lang="en-US" sz="2400" b="1" dirty="0">
                <a:latin typeface="Times New Roman" panose="02020603050405020304" pitchFamily="18" charset="0"/>
                <a:cs typeface="Times New Roman" panose="02020603050405020304" pitchFamily="18" charset="0"/>
              </a:rPr>
              <a:t>Single level: </a:t>
            </a:r>
            <a:r>
              <a:rPr lang="en-US" sz="2400" dirty="0">
                <a:latin typeface="Times New Roman" panose="02020603050405020304" pitchFamily="18" charset="0"/>
                <a:cs typeface="Times New Roman" panose="02020603050405020304" pitchFamily="18" charset="0"/>
              </a:rPr>
              <a:t>In the single </a:t>
            </a:r>
            <a:r>
              <a:rPr lang="en-US" sz="2400" dirty="0" err="1">
                <a:latin typeface="Times New Roman" panose="02020603050405020304" pitchFamily="18" charset="0"/>
                <a:cs typeface="Times New Roman" panose="02020603050405020304" pitchFamily="18" charset="0"/>
              </a:rPr>
              <a:t>storey</a:t>
            </a:r>
            <a:r>
              <a:rPr lang="en-US" sz="2400" dirty="0">
                <a:latin typeface="Times New Roman" panose="02020603050405020304" pitchFamily="18" charset="0"/>
                <a:cs typeface="Times New Roman" panose="02020603050405020304" pitchFamily="18" charset="0"/>
              </a:rPr>
              <a:t> plant, seed is moved from one machine to the next by elevators placed between the machines. A great advantage of the single level system is that one man can supervise the processing line without running up and downstairs. He can thus maintain closer supervision of all operations. </a:t>
            </a:r>
          </a:p>
          <a:p>
            <a:pPr algn="just"/>
            <a:r>
              <a:rPr lang="en-US" sz="2400" b="1" dirty="0">
                <a:latin typeface="Times New Roman" panose="02020603050405020304" pitchFamily="18" charset="0"/>
                <a:cs typeface="Times New Roman" panose="02020603050405020304" pitchFamily="18" charset="0"/>
              </a:rPr>
              <a:t>Combined designs: </a:t>
            </a:r>
            <a:r>
              <a:rPr lang="en-US" sz="2400" dirty="0">
                <a:latin typeface="Times New Roman" panose="02020603050405020304" pitchFamily="18" charset="0"/>
                <a:cs typeface="Times New Roman" panose="02020603050405020304" pitchFamily="18" charset="0"/>
              </a:rPr>
              <a:t>A compromise between the single and </a:t>
            </a:r>
            <a:r>
              <a:rPr lang="en-US" sz="2400" dirty="0" err="1">
                <a:latin typeface="Times New Roman" panose="02020603050405020304" pitchFamily="18" charset="0"/>
                <a:cs typeface="Times New Roman" panose="02020603050405020304" pitchFamily="18" charset="0"/>
              </a:rPr>
              <a:t>multistorey</a:t>
            </a:r>
            <a:r>
              <a:rPr lang="en-US" sz="2400" dirty="0">
                <a:latin typeface="Times New Roman" panose="02020603050405020304" pitchFamily="18" charset="0"/>
                <a:cs typeface="Times New Roman" panose="02020603050405020304" pitchFamily="18" charset="0"/>
              </a:rPr>
              <a:t> system could also be adapted.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19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B21C4-BA2E-41F2-AB27-5ACE80083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482" y="307894"/>
            <a:ext cx="7466120" cy="6217193"/>
          </a:xfrm>
          <a:prstGeom prst="rect">
            <a:avLst/>
          </a:prstGeom>
        </p:spPr>
      </p:pic>
    </p:spTree>
    <p:extLst>
      <p:ext uri="{BB962C8B-B14F-4D97-AF65-F5344CB8AC3E}">
        <p14:creationId xmlns:p14="http://schemas.microsoft.com/office/powerpoint/2010/main" val="14144280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88</TotalTime>
  <Words>2544</Words>
  <Application>Microsoft Office PowerPoint</Application>
  <PresentationFormat>Widescreen</PresentationFormat>
  <Paragraphs>266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Wingdings 3</vt:lpstr>
      <vt:lpstr>Wisp</vt:lpstr>
      <vt:lpstr>SEED PROCESSING (Seed cleaning and upgrading equipments)</vt:lpstr>
      <vt:lpstr>SEED PROCESSING </vt:lpstr>
      <vt:lpstr>PowerPoint Presentation</vt:lpstr>
      <vt:lpstr>Seed Processing Plant Layout Planning </vt:lpstr>
      <vt:lpstr>PowerPoint Presentation</vt:lpstr>
      <vt:lpstr>Seed Processing Plant Building Layout</vt:lpstr>
      <vt:lpstr>PowerPoint Presentation</vt:lpstr>
      <vt:lpstr>Type of Layouts</vt:lpstr>
      <vt:lpstr>PowerPoint Presentation</vt:lpstr>
      <vt:lpstr>SEED CLEANING </vt:lpstr>
      <vt:lpstr>PowerPoint Presentation</vt:lpstr>
      <vt:lpstr>DIFFERENT SCREENS/ SIEVES</vt:lpstr>
      <vt:lpstr>DIFFERENT SCREENS/ SIEVES</vt:lpstr>
      <vt:lpstr>Principle of Operation of air screen machine</vt:lpstr>
      <vt:lpstr>PowerPoint Presentation</vt:lpstr>
      <vt:lpstr>PowerPoint Presentation</vt:lpstr>
      <vt:lpstr>PowerPoint Presentation</vt:lpstr>
      <vt:lpstr>PowerPoint Presentation</vt:lpstr>
      <vt:lpstr>PowerPoint Presentation</vt:lpstr>
      <vt:lpstr> Seed upgrading equipments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sanghamitra.rout49@gmail.com</dc:creator>
  <cp:lastModifiedBy>sanghamitra.rout49@gmail.com</cp:lastModifiedBy>
  <cp:revision>19</cp:revision>
  <dcterms:created xsi:type="dcterms:W3CDTF">2021-03-12T11:05:37Z</dcterms:created>
  <dcterms:modified xsi:type="dcterms:W3CDTF">2021-03-24T05:55:08Z</dcterms:modified>
</cp:coreProperties>
</file>