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60" r:id="rId4"/>
    <p:sldId id="262" r:id="rId5"/>
    <p:sldId id="263" r:id="rId6"/>
    <p:sldId id="264" r:id="rId7"/>
    <p:sldId id="261" r:id="rId8"/>
    <p:sldId id="259" r:id="rId9"/>
    <p:sldId id="258"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4F8DE5C4-5EDA-4C38-8AE2-D9BBEB3CEEA2}"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3146510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F8DE5C4-5EDA-4C38-8AE2-D9BBEB3CEEA2}"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2500117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F8DE5C4-5EDA-4C38-8AE2-D9BBEB3CEEA2}"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656987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F8DE5C4-5EDA-4C38-8AE2-D9BBEB3CEEA2}"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4243501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8DE5C4-5EDA-4C38-8AE2-D9BBEB3CEEA2}"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4200517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4F8DE5C4-5EDA-4C38-8AE2-D9BBEB3CEEA2}"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180528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4F8DE5C4-5EDA-4C38-8AE2-D9BBEB3CEEA2}" type="datetimeFigureOut">
              <a:rPr lang="en-IN" smtClean="0"/>
              <a:t>13-03-2021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396250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F8DE5C4-5EDA-4C38-8AE2-D9BBEB3CEEA2}" type="datetimeFigureOut">
              <a:rPr lang="en-IN" smtClean="0"/>
              <a:t>13-03-2021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1221506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8DE5C4-5EDA-4C38-8AE2-D9BBEB3CEEA2}" type="datetimeFigureOut">
              <a:rPr lang="en-IN" smtClean="0"/>
              <a:t>13-03-2021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1370836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8DE5C4-5EDA-4C38-8AE2-D9BBEB3CEEA2}"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111555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8DE5C4-5EDA-4C38-8AE2-D9BBEB3CEEA2}"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168BB3E-8CAF-49EF-978A-E6E6FB27BE3D}" type="slidenum">
              <a:rPr lang="en-IN" smtClean="0"/>
              <a:t>‹#›</a:t>
            </a:fld>
            <a:endParaRPr lang="en-IN"/>
          </a:p>
        </p:txBody>
      </p:sp>
    </p:spTree>
    <p:extLst>
      <p:ext uri="{BB962C8B-B14F-4D97-AF65-F5344CB8AC3E}">
        <p14:creationId xmlns:p14="http://schemas.microsoft.com/office/powerpoint/2010/main" val="2487103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DE5C4-5EDA-4C38-8AE2-D9BBEB3CEEA2}" type="datetimeFigureOut">
              <a:rPr lang="en-IN" smtClean="0"/>
              <a:t>13-03-2021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68BB3E-8CAF-49EF-978A-E6E6FB27BE3D}" type="slidenum">
              <a:rPr lang="en-IN" smtClean="0"/>
              <a:t>‹#›</a:t>
            </a:fld>
            <a:endParaRPr lang="en-IN"/>
          </a:p>
        </p:txBody>
      </p:sp>
    </p:spTree>
    <p:extLst>
      <p:ext uri="{BB962C8B-B14F-4D97-AF65-F5344CB8AC3E}">
        <p14:creationId xmlns:p14="http://schemas.microsoft.com/office/powerpoint/2010/main" val="3431473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2439" y="2688512"/>
            <a:ext cx="6794678" cy="711512"/>
          </a:xfrm>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r>
              <a:rPr lang="en-IN" sz="4400" dirty="0">
                <a:solidFill>
                  <a:srgbClr val="C00000"/>
                </a:solidFill>
                <a:latin typeface="Aharoni" panose="02010803020104030203" pitchFamily="2" charset="-79"/>
                <a:cs typeface="Aharoni" panose="02010803020104030203" pitchFamily="2" charset="-79"/>
              </a:rPr>
              <a:t>Threshing methods</a:t>
            </a:r>
            <a:endParaRPr lang="en-IN" dirty="0"/>
          </a:p>
        </p:txBody>
      </p:sp>
    </p:spTree>
    <p:extLst>
      <p:ext uri="{BB962C8B-B14F-4D97-AF65-F5344CB8AC3E}">
        <p14:creationId xmlns:p14="http://schemas.microsoft.com/office/powerpoint/2010/main" val="1898569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90943"/>
          </a:xfrm>
          <a:ln w="28575"/>
        </p:spPr>
        <p:style>
          <a:lnRef idx="2">
            <a:schemeClr val="accent1"/>
          </a:lnRef>
          <a:fillRef idx="1">
            <a:schemeClr val="lt1"/>
          </a:fillRef>
          <a:effectRef idx="0">
            <a:schemeClr val="accent1"/>
          </a:effectRef>
          <a:fontRef idx="minor">
            <a:schemeClr val="dk1"/>
          </a:fontRef>
        </p:style>
        <p:txBody>
          <a:bodyPr>
            <a:normAutofit fontScale="90000"/>
          </a:bodyPr>
          <a:lstStyle/>
          <a:p>
            <a:pPr algn="ctr"/>
            <a:br>
              <a:rPr lang="en-IN" dirty="0"/>
            </a:br>
            <a:r>
              <a:rPr lang="en-IN" dirty="0">
                <a:solidFill>
                  <a:srgbClr val="002060"/>
                </a:solidFill>
              </a:rPr>
              <a:t>4. Chemical method</a:t>
            </a:r>
            <a:br>
              <a:rPr lang="en-IN" dirty="0">
                <a:solidFill>
                  <a:srgbClr val="002060"/>
                </a:solidFill>
              </a:rPr>
            </a:br>
            <a:endParaRPr lang="en-IN" dirty="0">
              <a:solidFill>
                <a:srgbClr val="002060"/>
              </a:solidFill>
            </a:endParaRPr>
          </a:p>
        </p:txBody>
      </p:sp>
      <p:sp>
        <p:nvSpPr>
          <p:cNvPr id="3" name="Content Placeholder 2"/>
          <p:cNvSpPr>
            <a:spLocks noGrp="1"/>
          </p:cNvSpPr>
          <p:nvPr>
            <p:ph idx="1"/>
          </p:nvPr>
        </p:nvSpPr>
        <p:spPr>
          <a:xfrm>
            <a:off x="838200" y="1542290"/>
            <a:ext cx="10515600" cy="4472144"/>
          </a:xfrm>
        </p:spPr>
        <p:style>
          <a:lnRef idx="2">
            <a:schemeClr val="accent1"/>
          </a:lnRef>
          <a:fillRef idx="1">
            <a:schemeClr val="lt1"/>
          </a:fillRef>
          <a:effectRef idx="0">
            <a:schemeClr val="accent1"/>
          </a:effectRef>
          <a:fontRef idx="minor">
            <a:schemeClr val="dk1"/>
          </a:fontRef>
        </p:style>
        <p:txBody>
          <a:bodyPr>
            <a:normAutofit/>
          </a:bodyPr>
          <a:lstStyle/>
          <a:p>
            <a:pPr algn="just"/>
            <a:r>
              <a:rPr lang="en-IN" sz="2000" b="1" dirty="0" err="1"/>
              <a:t>i</a:t>
            </a:r>
            <a:r>
              <a:rPr lang="en-IN" sz="2000" b="1" dirty="0"/>
              <a:t>. Alkali method</a:t>
            </a:r>
          </a:p>
          <a:p>
            <a:pPr algn="just"/>
            <a:r>
              <a:rPr lang="en-IN" sz="2000" dirty="0"/>
              <a:t>This method is relatively safe and can be used for small quantities of seed in cooler temperate areas where the fermentation method is not used. </a:t>
            </a:r>
          </a:p>
          <a:p>
            <a:pPr algn="just"/>
            <a:r>
              <a:rPr lang="en-IN" sz="2000" dirty="0"/>
              <a:t>The pulp containing the extracted tomato seed is mixed with an equal volume of a ten per cent solution of sodium carbonate (washing soda). </a:t>
            </a:r>
          </a:p>
          <a:p>
            <a:pPr algn="just"/>
            <a:r>
              <a:rPr lang="en-IN" sz="2000" dirty="0"/>
              <a:t>The mixture is left for up to 48 hours at room temperature and after washed out in a sieve and subsequently dried. This method is not suitable for commercial seed production as sodium carbonate tends to darken the </a:t>
            </a:r>
            <a:r>
              <a:rPr lang="en-IN" sz="2000" dirty="0" err="1"/>
              <a:t>testa</a:t>
            </a:r>
            <a:r>
              <a:rPr lang="en-IN" sz="2000" dirty="0"/>
              <a:t> of the seed.</a:t>
            </a:r>
          </a:p>
          <a:p>
            <a:pPr algn="just"/>
            <a:r>
              <a:rPr lang="en-IN" sz="2000" b="1" dirty="0"/>
              <a:t>ii. Acid method</a:t>
            </a:r>
          </a:p>
          <a:p>
            <a:pPr algn="just"/>
            <a:r>
              <a:rPr lang="en-IN" sz="2000" dirty="0"/>
              <a:t>Acid method is often favoured by large commercial seed producers as it produces a very bright clean seed. Addition of 30ml of hydrochloric acid per litre of seed and pulp mixture, stirred properly and left for half an hour then the seeds are washed thoroughly with water, sieved and dried.</a:t>
            </a:r>
          </a:p>
          <a:p>
            <a:pPr algn="just"/>
            <a:endParaRPr lang="en-IN" sz="2000" dirty="0"/>
          </a:p>
        </p:txBody>
      </p:sp>
    </p:spTree>
    <p:extLst>
      <p:ext uri="{BB962C8B-B14F-4D97-AF65-F5344CB8AC3E}">
        <p14:creationId xmlns:p14="http://schemas.microsoft.com/office/powerpoint/2010/main" val="267772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2610"/>
          </a:xfrm>
          <a:ln w="28575"/>
        </p:spPr>
        <p:style>
          <a:lnRef idx="2">
            <a:schemeClr val="accent1"/>
          </a:lnRef>
          <a:fillRef idx="1">
            <a:schemeClr val="lt1"/>
          </a:fillRef>
          <a:effectRef idx="0">
            <a:schemeClr val="accent1"/>
          </a:effectRef>
          <a:fontRef idx="minor">
            <a:schemeClr val="dk1"/>
          </a:fontRef>
        </p:style>
        <p:txBody>
          <a:bodyPr/>
          <a:lstStyle/>
          <a:p>
            <a:pPr algn="ctr"/>
            <a:r>
              <a:rPr lang="en-IN" dirty="0"/>
              <a:t> </a:t>
            </a:r>
            <a:r>
              <a:rPr lang="en-IN" dirty="0">
                <a:solidFill>
                  <a:srgbClr val="002060"/>
                </a:solidFill>
                <a:latin typeface="Aharoni" panose="02010803020104030203" pitchFamily="2" charset="-79"/>
                <a:cs typeface="Aharoni" panose="02010803020104030203" pitchFamily="2" charset="-79"/>
              </a:rPr>
              <a:t>Benefits of chemical method</a:t>
            </a:r>
          </a:p>
        </p:txBody>
      </p:sp>
      <p:sp>
        <p:nvSpPr>
          <p:cNvPr id="3" name="Content Placeholder 2"/>
          <p:cNvSpPr>
            <a:spLocks noGrp="1"/>
          </p:cNvSpPr>
          <p:nvPr>
            <p:ph idx="1"/>
          </p:nvPr>
        </p:nvSpPr>
        <p:spPr>
          <a:xfrm>
            <a:off x="838200" y="1777285"/>
            <a:ext cx="10515600" cy="3438659"/>
          </a:xfrm>
        </p:spPr>
        <p:style>
          <a:lnRef idx="2">
            <a:schemeClr val="accent1"/>
          </a:lnRef>
          <a:fillRef idx="1">
            <a:schemeClr val="lt1"/>
          </a:fillRef>
          <a:effectRef idx="0">
            <a:schemeClr val="accent1"/>
          </a:effectRef>
          <a:fontRef idx="minor">
            <a:schemeClr val="dk1"/>
          </a:fontRef>
        </p:style>
        <p:txBody>
          <a:bodyPr/>
          <a:lstStyle/>
          <a:p>
            <a:pPr marL="0" lvl="0" indent="0" algn="just">
              <a:lnSpc>
                <a:spcPct val="150000"/>
              </a:lnSpc>
              <a:buNone/>
            </a:pPr>
            <a:r>
              <a:rPr lang="en-IN" sz="2000" dirty="0">
                <a:solidFill>
                  <a:prstClr val="black"/>
                </a:solidFill>
              </a:rPr>
              <a:t>(</a:t>
            </a:r>
            <a:r>
              <a:rPr lang="en-IN" sz="2000" dirty="0" err="1">
                <a:solidFill>
                  <a:prstClr val="black"/>
                </a:solidFill>
              </a:rPr>
              <a:t>i</a:t>
            </a:r>
            <a:r>
              <a:rPr lang="en-IN" sz="2000" dirty="0">
                <a:solidFill>
                  <a:prstClr val="black"/>
                </a:solidFill>
              </a:rPr>
              <a:t>) seed extraction and drying is done on the same day</a:t>
            </a:r>
          </a:p>
          <a:p>
            <a:pPr marL="0" lvl="0" indent="0" algn="just">
              <a:lnSpc>
                <a:spcPct val="150000"/>
              </a:lnSpc>
              <a:buNone/>
            </a:pPr>
            <a:r>
              <a:rPr lang="en-IN" sz="2000" dirty="0">
                <a:solidFill>
                  <a:prstClr val="black"/>
                </a:solidFill>
              </a:rPr>
              <a:t>(ii) higher seed recovery</a:t>
            </a:r>
          </a:p>
          <a:p>
            <a:pPr marL="0" lvl="0" indent="0" algn="just">
              <a:lnSpc>
                <a:spcPct val="150000"/>
              </a:lnSpc>
              <a:buNone/>
            </a:pPr>
            <a:r>
              <a:rPr lang="en-IN" sz="2000" dirty="0">
                <a:solidFill>
                  <a:prstClr val="black"/>
                </a:solidFill>
              </a:rPr>
              <a:t>(iii) the problems of low and high temperatures are avoided</a:t>
            </a:r>
          </a:p>
          <a:p>
            <a:pPr marL="0" lvl="0" indent="0" algn="just">
              <a:lnSpc>
                <a:spcPct val="150000"/>
              </a:lnSpc>
              <a:buNone/>
            </a:pPr>
            <a:r>
              <a:rPr lang="en-IN" sz="2000" dirty="0">
                <a:solidFill>
                  <a:prstClr val="black"/>
                </a:solidFill>
              </a:rPr>
              <a:t>(iv) discoloured seed resulting from fermentation is entirely avoided and</a:t>
            </a:r>
          </a:p>
          <a:p>
            <a:pPr marL="0" lvl="0" indent="0" algn="just">
              <a:lnSpc>
                <a:spcPct val="150000"/>
              </a:lnSpc>
              <a:buNone/>
            </a:pPr>
            <a:r>
              <a:rPr lang="en-IN" sz="2000" dirty="0">
                <a:solidFill>
                  <a:prstClr val="black"/>
                </a:solidFill>
              </a:rPr>
              <a:t>(v) remove external seed borne pathogens.</a:t>
            </a:r>
          </a:p>
          <a:p>
            <a:pPr marL="0" indent="0" algn="just">
              <a:lnSpc>
                <a:spcPct val="150000"/>
              </a:lnSpc>
              <a:buNone/>
            </a:pPr>
            <a:endParaRPr lang="en-IN" dirty="0"/>
          </a:p>
        </p:txBody>
      </p:sp>
    </p:spTree>
    <p:extLst>
      <p:ext uri="{BB962C8B-B14F-4D97-AF65-F5344CB8AC3E}">
        <p14:creationId xmlns:p14="http://schemas.microsoft.com/office/powerpoint/2010/main" val="3538555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p:spPr>
        <p:style>
          <a:lnRef idx="2">
            <a:schemeClr val="accent2"/>
          </a:lnRef>
          <a:fillRef idx="1">
            <a:schemeClr val="lt1"/>
          </a:fillRef>
          <a:effectRef idx="0">
            <a:schemeClr val="accent2"/>
          </a:effectRef>
          <a:fontRef idx="minor">
            <a:schemeClr val="dk1"/>
          </a:fontRef>
        </p:style>
        <p:txBody>
          <a:bodyPr/>
          <a:lstStyle/>
          <a:p>
            <a:pPr algn="ctr"/>
            <a:r>
              <a:rPr lang="en-IN" dirty="0">
                <a:solidFill>
                  <a:srgbClr val="C00000"/>
                </a:solidFill>
                <a:latin typeface="Aharoni" panose="02010803020104030203" pitchFamily="2" charset="-79"/>
                <a:cs typeface="Aharoni" panose="02010803020104030203" pitchFamily="2" charset="-79"/>
              </a:rPr>
              <a:t>Threshing/Extraction</a:t>
            </a:r>
            <a:br>
              <a:rPr lang="en-IN" dirty="0">
                <a:solidFill>
                  <a:srgbClr val="C00000"/>
                </a:solidFill>
                <a:latin typeface="Aharoni" panose="02010803020104030203" pitchFamily="2" charset="-79"/>
                <a:cs typeface="Aharoni" panose="02010803020104030203" pitchFamily="2" charset="-79"/>
              </a:rPr>
            </a:br>
            <a:endParaRPr lang="en-IN" dirty="0">
              <a:solidFill>
                <a:srgbClr val="C0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txBody>
          <a:bodyPr>
            <a:normAutofit/>
          </a:bodyPr>
          <a:lstStyle/>
          <a:p>
            <a:endParaRPr lang="en-IN" dirty="0"/>
          </a:p>
          <a:p>
            <a:pPr algn="just">
              <a:lnSpc>
                <a:spcPct val="150000"/>
              </a:lnSpc>
              <a:buFont typeface="Wingdings" panose="05000000000000000000" pitchFamily="2" charset="2"/>
              <a:buChar char="v"/>
            </a:pPr>
            <a:r>
              <a:rPr lang="en-IN" dirty="0"/>
              <a:t>Threshing involves beating or rubbing the plant material to detach the seed from its pod or fruit. The detached seed is then winnowed to remove chaff, straw and other light material from the seed.</a:t>
            </a:r>
          </a:p>
        </p:txBody>
      </p:sp>
    </p:spTree>
    <p:extLst>
      <p:ext uri="{BB962C8B-B14F-4D97-AF65-F5344CB8AC3E}">
        <p14:creationId xmlns:p14="http://schemas.microsoft.com/office/powerpoint/2010/main" val="1894648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8216"/>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br>
              <a:rPr lang="en-IN" b="1" dirty="0">
                <a:solidFill>
                  <a:srgbClr val="C00000"/>
                </a:solidFill>
                <a:latin typeface="Aharoni" panose="02010803020104030203" pitchFamily="2" charset="-79"/>
                <a:cs typeface="Aharoni" panose="02010803020104030203" pitchFamily="2" charset="-79"/>
              </a:rPr>
            </a:br>
            <a:r>
              <a:rPr lang="en-IN" b="1" dirty="0">
                <a:solidFill>
                  <a:srgbClr val="C00000"/>
                </a:solidFill>
                <a:latin typeface="Aharoni" panose="02010803020104030203" pitchFamily="2" charset="-79"/>
                <a:cs typeface="Aharoni" panose="02010803020104030203" pitchFamily="2" charset="-79"/>
              </a:rPr>
              <a:t>Traditional threshing methods</a:t>
            </a:r>
            <a:br>
              <a:rPr lang="en-IN" b="1" dirty="0">
                <a:solidFill>
                  <a:srgbClr val="C00000"/>
                </a:solidFill>
                <a:latin typeface="Aharoni" panose="02010803020104030203" pitchFamily="2" charset="-79"/>
                <a:cs typeface="Aharoni" panose="02010803020104030203" pitchFamily="2" charset="-79"/>
              </a:rPr>
            </a:br>
            <a:endParaRPr lang="en-IN" b="1" dirty="0">
              <a:solidFill>
                <a:srgbClr val="C0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00000"/>
              </a:lnSpc>
              <a:buFont typeface="Wingdings" panose="05000000000000000000" pitchFamily="2" charset="2"/>
              <a:buChar char="v"/>
            </a:pPr>
            <a:r>
              <a:rPr lang="en-IN" sz="2000" dirty="0"/>
              <a:t>Seed has to be extracted from dry seed heads (e.g. onion, lettuce, brassicas), dried fruits (chilli, pepper and gourds) or from fleshy fruits like tomato, cucumbers and melons in which the seeds are wet at the time of extraction. </a:t>
            </a:r>
          </a:p>
          <a:p>
            <a:pPr algn="just">
              <a:lnSpc>
                <a:spcPct val="100000"/>
              </a:lnSpc>
              <a:buFont typeface="Wingdings" panose="05000000000000000000" pitchFamily="2" charset="2"/>
              <a:buChar char="v"/>
            </a:pPr>
            <a:r>
              <a:rPr lang="en-IN" sz="2000" dirty="0"/>
              <a:t>Threshing may be carried out by flailing, beating or rolling the seed containing material to separate it from other plant debris or straw. </a:t>
            </a:r>
          </a:p>
          <a:p>
            <a:pPr algn="just">
              <a:lnSpc>
                <a:spcPct val="100000"/>
              </a:lnSpc>
              <a:buFont typeface="Wingdings" panose="05000000000000000000" pitchFamily="2" charset="2"/>
              <a:buChar char="v"/>
            </a:pPr>
            <a:r>
              <a:rPr lang="en-IN" sz="2000" dirty="0"/>
              <a:t>It may be performed manually, with animals or mechanically. Hand threshing is simplest and can be a cheaper method if sufficient labour is available. </a:t>
            </a:r>
          </a:p>
          <a:p>
            <a:pPr algn="just">
              <a:lnSpc>
                <a:spcPct val="100000"/>
              </a:lnSpc>
              <a:buFont typeface="Wingdings" panose="05000000000000000000" pitchFamily="2" charset="2"/>
              <a:buChar char="v"/>
            </a:pPr>
            <a:r>
              <a:rPr lang="en-IN" sz="2000" dirty="0"/>
              <a:t>Seeds may be hand rubbed, beaten against a solid wall or on the ground with </a:t>
            </a:r>
            <a:r>
              <a:rPr lang="en-IN" sz="2000" dirty="0" err="1"/>
              <a:t>sickel</a:t>
            </a:r>
            <a:r>
              <a:rPr lang="en-IN" sz="2000" dirty="0"/>
              <a:t> or flail. Thickness or depth or the plant material being threshed should be sufficient to avoid damage to the seeds.</a:t>
            </a:r>
          </a:p>
          <a:p>
            <a:pPr marL="0" indent="0">
              <a:buNone/>
            </a:pPr>
            <a:endParaRPr lang="en-IN" dirty="0"/>
          </a:p>
        </p:txBody>
      </p:sp>
    </p:spTree>
    <p:extLst>
      <p:ext uri="{BB962C8B-B14F-4D97-AF65-F5344CB8AC3E}">
        <p14:creationId xmlns:p14="http://schemas.microsoft.com/office/powerpoint/2010/main" val="4136078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7005"/>
          </a:xfrm>
          <a:ln w="28575"/>
        </p:spPr>
        <p:style>
          <a:lnRef idx="2">
            <a:schemeClr val="accent1"/>
          </a:lnRef>
          <a:fillRef idx="1">
            <a:schemeClr val="lt1"/>
          </a:fillRef>
          <a:effectRef idx="0">
            <a:schemeClr val="accent1"/>
          </a:effectRef>
          <a:fontRef idx="minor">
            <a:schemeClr val="dk1"/>
          </a:fontRef>
        </p:style>
        <p:txBody>
          <a:bodyPr/>
          <a:lstStyle/>
          <a:p>
            <a:pPr algn="ctr"/>
            <a:r>
              <a:rPr lang="en-IN" dirty="0">
                <a:solidFill>
                  <a:srgbClr val="002060"/>
                </a:solidFill>
                <a:latin typeface="Aharoni" panose="02010803020104030203" pitchFamily="2" charset="-79"/>
                <a:cs typeface="Aharoni" panose="02010803020104030203" pitchFamily="2" charset="-79"/>
              </a:rPr>
              <a:t>1. Mechanical threshing</a:t>
            </a:r>
          </a:p>
        </p:txBody>
      </p:sp>
      <p:sp>
        <p:nvSpPr>
          <p:cNvPr id="3" name="Content Placeholder 2"/>
          <p:cNvSpPr>
            <a:spLocks noGrp="1"/>
          </p:cNvSpPr>
          <p:nvPr>
            <p:ph idx="1"/>
          </p:nvPr>
        </p:nvSpPr>
        <p:spPr>
          <a:xfrm>
            <a:off x="838200" y="1722594"/>
            <a:ext cx="10515600" cy="4351338"/>
          </a:xfrm>
        </p:spPr>
        <p:style>
          <a:lnRef idx="2">
            <a:schemeClr val="accent1"/>
          </a:lnRef>
          <a:fillRef idx="1">
            <a:schemeClr val="lt1"/>
          </a:fillRef>
          <a:effectRef idx="0">
            <a:schemeClr val="accent1"/>
          </a:effectRef>
          <a:fontRef idx="minor">
            <a:schemeClr val="dk1"/>
          </a:fontRef>
        </p:style>
        <p:txBody>
          <a:bodyPr>
            <a:noAutofit/>
          </a:bodyPr>
          <a:lstStyle/>
          <a:p>
            <a:pPr lvl="0" algn="just">
              <a:lnSpc>
                <a:spcPct val="100000"/>
              </a:lnSpc>
            </a:pPr>
            <a:r>
              <a:rPr lang="en-IN" sz="2000" dirty="0">
                <a:solidFill>
                  <a:prstClr val="black"/>
                </a:solidFill>
              </a:rPr>
              <a:t>Various types of threshing machines with adjustable cylinder speeds are available for extraction of vegetable seeds. </a:t>
            </a:r>
          </a:p>
          <a:p>
            <a:pPr lvl="0" algn="just">
              <a:lnSpc>
                <a:spcPct val="100000"/>
              </a:lnSpc>
            </a:pPr>
            <a:r>
              <a:rPr lang="en-IN" sz="2000" dirty="0">
                <a:solidFill>
                  <a:prstClr val="black"/>
                </a:solidFill>
              </a:rPr>
              <a:t>The cylinder clearance, concave mesh size, airflow rate and screen size greatly influence the efficiency of these machines. </a:t>
            </a:r>
          </a:p>
          <a:p>
            <a:pPr lvl="0" algn="just">
              <a:lnSpc>
                <a:spcPct val="100000"/>
              </a:lnSpc>
            </a:pPr>
            <a:r>
              <a:rPr lang="en-IN" sz="2000" dirty="0">
                <a:solidFill>
                  <a:prstClr val="black"/>
                </a:solidFill>
              </a:rPr>
              <a:t>Every care must be taken to avoid damage to the seed during mechanical threshing, by properly adjusting the speed of the beaters, the width of the gap between the beaters and the concave, the airflow and the sieve sizes.</a:t>
            </a:r>
          </a:p>
        </p:txBody>
      </p:sp>
    </p:spTree>
    <p:extLst>
      <p:ext uri="{BB962C8B-B14F-4D97-AF65-F5344CB8AC3E}">
        <p14:creationId xmlns:p14="http://schemas.microsoft.com/office/powerpoint/2010/main" val="3936568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4126"/>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br>
              <a:rPr lang="en-IN" dirty="0">
                <a:solidFill>
                  <a:srgbClr val="002060"/>
                </a:solidFill>
                <a:latin typeface="Aharoni" panose="02010803020104030203" pitchFamily="2" charset="-79"/>
                <a:cs typeface="Aharoni" panose="02010803020104030203" pitchFamily="2" charset="-79"/>
              </a:rPr>
            </a:br>
            <a:r>
              <a:rPr lang="en-IN" dirty="0">
                <a:solidFill>
                  <a:srgbClr val="002060"/>
                </a:solidFill>
                <a:latin typeface="Aharoni" panose="02010803020104030203" pitchFamily="2" charset="-79"/>
                <a:cs typeface="Aharoni" panose="02010803020104030203" pitchFamily="2" charset="-79"/>
              </a:rPr>
              <a:t>Hand threshing for dry seed separation</a:t>
            </a:r>
            <a:br>
              <a:rPr lang="en-IN" dirty="0">
                <a:solidFill>
                  <a:srgbClr val="002060"/>
                </a:solidFill>
                <a:latin typeface="Aharoni" panose="02010803020104030203" pitchFamily="2" charset="-79"/>
                <a:cs typeface="Aharoni" panose="02010803020104030203" pitchFamily="2" charset="-79"/>
              </a:rPr>
            </a:br>
            <a:endParaRPr lang="en-IN" dirty="0">
              <a:solidFill>
                <a:srgbClr val="00206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Autofit/>
          </a:bodyPr>
          <a:lstStyle/>
          <a:p>
            <a:pPr>
              <a:lnSpc>
                <a:spcPct val="100000"/>
              </a:lnSpc>
              <a:buFont typeface="Wingdings" panose="05000000000000000000" pitchFamily="2" charset="2"/>
              <a:buChar char="§"/>
            </a:pPr>
            <a:r>
              <a:rPr lang="en-IN" sz="2000" dirty="0"/>
              <a:t>Common method mostly performed by women labour. Relatively cheap, easy and make use of surplus local labour. Usually adopted for threshing high value vegetable seeds. Hand threshing may be done in the following ways.</a:t>
            </a:r>
          </a:p>
          <a:p>
            <a:pPr>
              <a:lnSpc>
                <a:spcPct val="100000"/>
              </a:lnSpc>
              <a:buFont typeface="Wingdings" panose="05000000000000000000" pitchFamily="2" charset="2"/>
              <a:buChar char="§"/>
            </a:pPr>
            <a:r>
              <a:rPr lang="en-IN" sz="2000" b="1" dirty="0"/>
              <a:t>a. Rubbing</a:t>
            </a:r>
          </a:p>
          <a:p>
            <a:pPr>
              <a:lnSpc>
                <a:spcPct val="100000"/>
              </a:lnSpc>
              <a:buFont typeface="Wingdings" panose="05000000000000000000" pitchFamily="2" charset="2"/>
              <a:buChar char="§"/>
            </a:pPr>
            <a:r>
              <a:rPr lang="en-IN" sz="2000" dirty="0"/>
              <a:t>Rubbing seeds materials with a pressure in an open-ended trough line with ribbed rubber (bamboo contained). This method is quite suitable for pod materials such as brassicas and radish.</a:t>
            </a:r>
          </a:p>
          <a:p>
            <a:pPr>
              <a:lnSpc>
                <a:spcPct val="100000"/>
              </a:lnSpc>
              <a:buFont typeface="Wingdings" panose="05000000000000000000" pitchFamily="2" charset="2"/>
              <a:buChar char="§"/>
            </a:pPr>
            <a:r>
              <a:rPr lang="en-IN" sz="2000" b="1" dirty="0"/>
              <a:t>b. Beating</a:t>
            </a:r>
          </a:p>
          <a:p>
            <a:pPr>
              <a:lnSpc>
                <a:spcPct val="100000"/>
              </a:lnSpc>
              <a:buFont typeface="Wingdings" panose="05000000000000000000" pitchFamily="2" charset="2"/>
              <a:buChar char="§"/>
            </a:pPr>
            <a:r>
              <a:rPr lang="en-IN" sz="2000" dirty="0"/>
              <a:t>The seed materials is beaten with the help of wooden pliable sticks repeatedly with a tolerable force as the seeds are separated but not broken.</a:t>
            </a:r>
          </a:p>
          <a:p>
            <a:pPr>
              <a:lnSpc>
                <a:spcPct val="100000"/>
              </a:lnSpc>
              <a:buFont typeface="Wingdings" panose="05000000000000000000" pitchFamily="2" charset="2"/>
              <a:buChar char="§"/>
            </a:pPr>
            <a:r>
              <a:rPr lang="en-IN" sz="2000" b="1" dirty="0"/>
              <a:t>c. Flailing</a:t>
            </a:r>
          </a:p>
          <a:p>
            <a:pPr>
              <a:lnSpc>
                <a:spcPct val="100000"/>
              </a:lnSpc>
              <a:buFont typeface="Wingdings" panose="05000000000000000000" pitchFamily="2" charset="2"/>
              <a:buChar char="§"/>
            </a:pPr>
            <a:r>
              <a:rPr lang="en-IN" sz="2000" dirty="0"/>
              <a:t>Specially designed instruments are used for separating the seeds from the plants. e.g. Sweet corn.</a:t>
            </a:r>
          </a:p>
          <a:p>
            <a:pPr>
              <a:lnSpc>
                <a:spcPct val="100000"/>
              </a:lnSpc>
            </a:pPr>
            <a:endParaRPr lang="en-IN" sz="2000" dirty="0"/>
          </a:p>
        </p:txBody>
      </p:sp>
    </p:spTree>
    <p:extLst>
      <p:ext uri="{BB962C8B-B14F-4D97-AF65-F5344CB8AC3E}">
        <p14:creationId xmlns:p14="http://schemas.microsoft.com/office/powerpoint/2010/main" val="2896985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marL="0" indent="0" algn="just">
              <a:lnSpc>
                <a:spcPct val="150000"/>
              </a:lnSpc>
              <a:buNone/>
            </a:pPr>
            <a:r>
              <a:rPr lang="en-IN" sz="2400" b="1" dirty="0"/>
              <a:t>d. Rolling</a:t>
            </a:r>
          </a:p>
          <a:p>
            <a:pPr algn="just">
              <a:lnSpc>
                <a:spcPct val="150000"/>
              </a:lnSpc>
            </a:pPr>
            <a:r>
              <a:rPr lang="en-IN" sz="2400" dirty="0"/>
              <a:t>Seed materials is rolled on threshing floor or tarpaulin repeatedly and seeds are easily separated.</a:t>
            </a:r>
          </a:p>
          <a:p>
            <a:pPr marL="0" indent="0" algn="just">
              <a:lnSpc>
                <a:spcPct val="150000"/>
              </a:lnSpc>
              <a:buNone/>
            </a:pPr>
            <a:r>
              <a:rPr lang="en-IN" sz="2400" b="1" dirty="0"/>
              <a:t>e. Walked on</a:t>
            </a:r>
          </a:p>
          <a:p>
            <a:pPr algn="just">
              <a:lnSpc>
                <a:spcPct val="150000"/>
              </a:lnSpc>
            </a:pPr>
            <a:r>
              <a:rPr lang="en-IN" sz="2400" dirty="0"/>
              <a:t>The seed material is spread on the threshing floor and children or other persons are asked to walk on the seeds materials till the seeds are separated. </a:t>
            </a:r>
          </a:p>
          <a:p>
            <a:pPr algn="just">
              <a:lnSpc>
                <a:spcPct val="150000"/>
              </a:lnSpc>
            </a:pPr>
            <a:r>
              <a:rPr lang="en-IN" sz="2400" dirty="0"/>
              <a:t>Seeds which have been hand threshed are usually still mixed with the plant debris and further separation is done by winnowing or sieving.</a:t>
            </a:r>
          </a:p>
          <a:p>
            <a:endParaRPr lang="en-IN" dirty="0"/>
          </a:p>
        </p:txBody>
      </p:sp>
      <p:sp>
        <p:nvSpPr>
          <p:cNvPr id="4" name="Title 1"/>
          <p:cNvSpPr>
            <a:spLocks noGrp="1"/>
          </p:cNvSpPr>
          <p:nvPr>
            <p:ph type="title"/>
          </p:nvPr>
        </p:nvSpPr>
        <p:spPr>
          <a:xfrm>
            <a:off x="838200" y="365126"/>
            <a:ext cx="10515600" cy="793974"/>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br>
              <a:rPr lang="en-IN" dirty="0">
                <a:solidFill>
                  <a:srgbClr val="002060"/>
                </a:solidFill>
                <a:latin typeface="Aharoni" panose="02010803020104030203" pitchFamily="2" charset="-79"/>
                <a:cs typeface="Aharoni" panose="02010803020104030203" pitchFamily="2" charset="-79"/>
              </a:rPr>
            </a:br>
            <a:r>
              <a:rPr lang="en-IN" dirty="0">
                <a:solidFill>
                  <a:srgbClr val="002060"/>
                </a:solidFill>
                <a:latin typeface="Aharoni" panose="02010803020104030203" pitchFamily="2" charset="-79"/>
                <a:cs typeface="Aharoni" panose="02010803020104030203" pitchFamily="2" charset="-79"/>
              </a:rPr>
              <a:t>Hand threshing for dry seed separation</a:t>
            </a:r>
            <a:br>
              <a:rPr lang="en-IN" dirty="0">
                <a:solidFill>
                  <a:srgbClr val="002060"/>
                </a:solidFill>
                <a:latin typeface="Aharoni" panose="02010803020104030203" pitchFamily="2" charset="-79"/>
                <a:cs typeface="Aharoni" panose="02010803020104030203" pitchFamily="2" charset="-79"/>
              </a:rPr>
            </a:br>
            <a:endParaRPr lang="en-IN" dirty="0">
              <a:solidFill>
                <a:srgbClr val="00206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434720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6852"/>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br>
              <a:rPr lang="en-IN" dirty="0"/>
            </a:br>
            <a:r>
              <a:rPr lang="en-IN" b="1" dirty="0">
                <a:solidFill>
                  <a:srgbClr val="C00000"/>
                </a:solidFill>
              </a:rPr>
              <a:t>Seed extraction from wet or flashy fruits</a:t>
            </a:r>
            <a:br>
              <a:rPr lang="en-IN" b="1" dirty="0">
                <a:solidFill>
                  <a:srgbClr val="C00000"/>
                </a:solidFill>
              </a:rPr>
            </a:br>
            <a:endParaRPr lang="en-IN" b="1" dirty="0">
              <a:solidFill>
                <a:srgbClr val="C00000"/>
              </a:solidFill>
            </a:endParaRPr>
          </a:p>
        </p:txBody>
      </p:sp>
      <p:sp>
        <p:nvSpPr>
          <p:cNvPr id="3" name="Content Placeholder 2"/>
          <p:cNvSpPr>
            <a:spLocks noGrp="1"/>
          </p:cNvSpPr>
          <p:nvPr>
            <p:ph idx="1"/>
          </p:nvPr>
        </p:nvSpPr>
        <p:spPr>
          <a:xfrm>
            <a:off x="838200" y="1825625"/>
            <a:ext cx="10515600" cy="3738048"/>
          </a:xfrm>
        </p:spPr>
        <p:style>
          <a:lnRef idx="2">
            <a:schemeClr val="accent1"/>
          </a:lnRef>
          <a:fillRef idx="1">
            <a:schemeClr val="lt1"/>
          </a:fillRef>
          <a:effectRef idx="0">
            <a:schemeClr val="accent1"/>
          </a:effectRef>
          <a:fontRef idx="minor">
            <a:schemeClr val="dk1"/>
          </a:fontRef>
        </p:style>
        <p:txBody>
          <a:bodyPr>
            <a:normAutofit/>
          </a:bodyPr>
          <a:lstStyle/>
          <a:p>
            <a:pPr marL="0" lvl="0" indent="0">
              <a:buNone/>
            </a:pPr>
            <a:r>
              <a:rPr lang="en-IN" sz="2000" dirty="0">
                <a:solidFill>
                  <a:prstClr val="black"/>
                </a:solidFill>
              </a:rPr>
              <a:t>The selected fruits are harvested for seed in the same way that is picked for the market.</a:t>
            </a:r>
          </a:p>
          <a:p>
            <a:pPr marL="0" lvl="0" indent="0">
              <a:buNone/>
            </a:pPr>
            <a:r>
              <a:rPr lang="en-IN" sz="2000" dirty="0">
                <a:solidFill>
                  <a:prstClr val="black"/>
                </a:solidFill>
              </a:rPr>
              <a:t>The seeds extraction from wet / flash fruits can be done by the following methods.</a:t>
            </a:r>
          </a:p>
          <a:p>
            <a:pPr lvl="1"/>
            <a:r>
              <a:rPr lang="en-IN" sz="2000" dirty="0">
                <a:solidFill>
                  <a:prstClr val="black"/>
                </a:solidFill>
              </a:rPr>
              <a:t>Manual method</a:t>
            </a:r>
          </a:p>
          <a:p>
            <a:pPr lvl="1"/>
            <a:r>
              <a:rPr lang="en-IN" sz="2000" dirty="0">
                <a:solidFill>
                  <a:prstClr val="black"/>
                </a:solidFill>
              </a:rPr>
              <a:t>Fermentation method</a:t>
            </a:r>
          </a:p>
          <a:p>
            <a:pPr lvl="1"/>
            <a:r>
              <a:rPr lang="en-IN" sz="2000" dirty="0">
                <a:solidFill>
                  <a:prstClr val="black"/>
                </a:solidFill>
              </a:rPr>
              <a:t>Mechanical method</a:t>
            </a:r>
          </a:p>
          <a:p>
            <a:pPr lvl="1"/>
            <a:r>
              <a:rPr lang="en-IN" sz="2000" dirty="0">
                <a:solidFill>
                  <a:prstClr val="black"/>
                </a:solidFill>
              </a:rPr>
              <a:t>Chemical method</a:t>
            </a:r>
          </a:p>
          <a:p>
            <a:pPr lvl="1"/>
            <a:r>
              <a:rPr lang="en-IN" sz="2000" dirty="0">
                <a:solidFill>
                  <a:prstClr val="black"/>
                </a:solidFill>
              </a:rPr>
              <a:t>Juice and seed extraction method</a:t>
            </a:r>
          </a:p>
          <a:p>
            <a:endParaRPr lang="en-IN" sz="2000" dirty="0"/>
          </a:p>
        </p:txBody>
      </p:sp>
    </p:spTree>
    <p:extLst>
      <p:ext uri="{BB962C8B-B14F-4D97-AF65-F5344CB8AC3E}">
        <p14:creationId xmlns:p14="http://schemas.microsoft.com/office/powerpoint/2010/main" val="3119600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4171682" cy="3055468"/>
          </a:xfrm>
        </p:spPr>
        <p:style>
          <a:lnRef idx="2">
            <a:schemeClr val="accent1"/>
          </a:lnRef>
          <a:fillRef idx="1">
            <a:schemeClr val="lt1"/>
          </a:fillRef>
          <a:effectRef idx="0">
            <a:schemeClr val="accent1"/>
          </a:effectRef>
          <a:fontRef idx="minor">
            <a:schemeClr val="dk1"/>
          </a:fontRef>
        </p:style>
        <p:txBody>
          <a:bodyPr>
            <a:noAutofit/>
          </a:bodyPr>
          <a:lstStyle/>
          <a:p>
            <a:pPr marL="0" lvl="0" indent="0" algn="just">
              <a:lnSpc>
                <a:spcPct val="150000"/>
              </a:lnSpc>
              <a:buNone/>
            </a:pPr>
            <a:r>
              <a:rPr lang="en-IN" sz="1800" b="1" dirty="0">
                <a:solidFill>
                  <a:prstClr val="black"/>
                </a:solidFill>
              </a:rPr>
              <a:t>1. Manual Method</a:t>
            </a:r>
          </a:p>
          <a:p>
            <a:pPr marL="0" lvl="0" indent="0" algn="just">
              <a:lnSpc>
                <a:spcPct val="100000"/>
              </a:lnSpc>
              <a:buNone/>
            </a:pPr>
            <a:r>
              <a:rPr lang="en-IN" sz="1800" dirty="0">
                <a:solidFill>
                  <a:prstClr val="black"/>
                </a:solidFill>
              </a:rPr>
              <a:t>(a) Maceration e.g., watermelon,</a:t>
            </a:r>
          </a:p>
          <a:p>
            <a:pPr marL="0" lvl="0" indent="0" algn="just">
              <a:lnSpc>
                <a:spcPct val="100000"/>
              </a:lnSpc>
              <a:buNone/>
            </a:pPr>
            <a:r>
              <a:rPr lang="en-IN" sz="1800" dirty="0">
                <a:solidFill>
                  <a:prstClr val="black"/>
                </a:solidFill>
              </a:rPr>
              <a:t>(b) Crushing e.g., </a:t>
            </a:r>
            <a:r>
              <a:rPr lang="en-IN" sz="1800" dirty="0" err="1">
                <a:solidFill>
                  <a:prstClr val="black"/>
                </a:solidFill>
              </a:rPr>
              <a:t>brinjal</a:t>
            </a:r>
            <a:r>
              <a:rPr lang="en-IN" sz="1800" dirty="0">
                <a:solidFill>
                  <a:prstClr val="black"/>
                </a:solidFill>
              </a:rPr>
              <a:t>,</a:t>
            </a:r>
          </a:p>
          <a:p>
            <a:pPr marL="0" lvl="0" indent="0" algn="just">
              <a:lnSpc>
                <a:spcPct val="100000"/>
              </a:lnSpc>
              <a:buNone/>
            </a:pPr>
            <a:r>
              <a:rPr lang="en-IN" sz="1800" dirty="0">
                <a:solidFill>
                  <a:prstClr val="black"/>
                </a:solidFill>
              </a:rPr>
              <a:t>(c) Scraping e.g., cucumber</a:t>
            </a:r>
          </a:p>
          <a:p>
            <a:pPr marL="0" lvl="0" indent="0" algn="just">
              <a:lnSpc>
                <a:spcPct val="100000"/>
              </a:lnSpc>
              <a:buNone/>
            </a:pPr>
            <a:r>
              <a:rPr lang="en-IN" sz="1800" dirty="0">
                <a:solidFill>
                  <a:prstClr val="black"/>
                </a:solidFill>
              </a:rPr>
              <a:t>(d) Separated e.g., muskmelon,</a:t>
            </a:r>
          </a:p>
          <a:p>
            <a:pPr marL="0" lvl="0" indent="0" algn="just">
              <a:lnSpc>
                <a:spcPct val="100000"/>
              </a:lnSpc>
              <a:buNone/>
            </a:pPr>
            <a:r>
              <a:rPr lang="en-IN" sz="1800" dirty="0">
                <a:solidFill>
                  <a:prstClr val="black"/>
                </a:solidFill>
              </a:rPr>
              <a:t>(e) Scooping e.g., pumpkins and</a:t>
            </a:r>
          </a:p>
          <a:p>
            <a:pPr marL="0" lvl="0" indent="0" algn="just">
              <a:lnSpc>
                <a:spcPct val="100000"/>
              </a:lnSpc>
              <a:buNone/>
            </a:pPr>
            <a:r>
              <a:rPr lang="en-IN" sz="1800" dirty="0">
                <a:solidFill>
                  <a:prstClr val="black"/>
                </a:solidFill>
              </a:rPr>
              <a:t>(f) Extraction e.g., squashes.</a:t>
            </a:r>
          </a:p>
          <a:p>
            <a:pPr marL="0" indent="0" algn="just">
              <a:lnSpc>
                <a:spcPct val="100000"/>
              </a:lnSpc>
              <a:buNone/>
            </a:pPr>
            <a:endParaRPr lang="en-IN" sz="1800" dirty="0"/>
          </a:p>
        </p:txBody>
      </p:sp>
      <p:sp>
        <p:nvSpPr>
          <p:cNvPr id="4" name="Title 1"/>
          <p:cNvSpPr>
            <a:spLocks noGrp="1"/>
          </p:cNvSpPr>
          <p:nvPr>
            <p:ph type="title"/>
          </p:nvPr>
        </p:nvSpPr>
        <p:spPr>
          <a:xfrm>
            <a:off x="838200" y="545429"/>
            <a:ext cx="10515600" cy="729579"/>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br>
              <a:rPr lang="en-IN" dirty="0"/>
            </a:br>
            <a:r>
              <a:rPr lang="en-IN" b="1" dirty="0">
                <a:solidFill>
                  <a:srgbClr val="C00000"/>
                </a:solidFill>
              </a:rPr>
              <a:t>Seed extraction from wet or flashy fruits</a:t>
            </a:r>
            <a:br>
              <a:rPr lang="en-IN" b="1" dirty="0">
                <a:solidFill>
                  <a:srgbClr val="C00000"/>
                </a:solidFill>
              </a:rPr>
            </a:br>
            <a:endParaRPr lang="en-IN" b="1" dirty="0">
              <a:solidFill>
                <a:srgbClr val="C00000"/>
              </a:solidFill>
            </a:endParaRPr>
          </a:p>
        </p:txBody>
      </p:sp>
      <p:sp>
        <p:nvSpPr>
          <p:cNvPr id="5" name="Rectangle 4"/>
          <p:cNvSpPr/>
          <p:nvPr/>
        </p:nvSpPr>
        <p:spPr>
          <a:xfrm>
            <a:off x="5293216" y="1825625"/>
            <a:ext cx="5812665" cy="422154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28600" lvl="0" indent="-228600">
              <a:lnSpc>
                <a:spcPct val="150000"/>
              </a:lnSpc>
              <a:spcBef>
                <a:spcPts val="1000"/>
              </a:spcBef>
              <a:buFont typeface="Arial" panose="020B0604020202020204" pitchFamily="34" charset="0"/>
              <a:buChar char="•"/>
            </a:pPr>
            <a:r>
              <a:rPr lang="en-IN" b="1" dirty="0">
                <a:solidFill>
                  <a:prstClr val="black"/>
                </a:solidFill>
              </a:rPr>
              <a:t>1.1. Dry Extraction</a:t>
            </a:r>
          </a:p>
          <a:p>
            <a:pPr marL="228600" lvl="0" indent="-228600">
              <a:lnSpc>
                <a:spcPct val="150000"/>
              </a:lnSpc>
              <a:spcBef>
                <a:spcPts val="1000"/>
              </a:spcBef>
              <a:buFont typeface="Arial" panose="020B0604020202020204" pitchFamily="34" charset="0"/>
              <a:buChar char="•"/>
            </a:pPr>
            <a:r>
              <a:rPr lang="en-IN" dirty="0">
                <a:solidFill>
                  <a:prstClr val="black"/>
                </a:solidFill>
              </a:rPr>
              <a:t>Dry extraction is done either manually or mechanically.</a:t>
            </a:r>
          </a:p>
          <a:p>
            <a:pPr marL="228600" lvl="0" indent="-228600">
              <a:lnSpc>
                <a:spcPct val="150000"/>
              </a:lnSpc>
              <a:spcBef>
                <a:spcPts val="1000"/>
              </a:spcBef>
              <a:buFont typeface="Arial" panose="020B0604020202020204" pitchFamily="34" charset="0"/>
              <a:buChar char="•"/>
            </a:pPr>
            <a:r>
              <a:rPr lang="en-IN" dirty="0">
                <a:solidFill>
                  <a:prstClr val="black"/>
                </a:solidFill>
              </a:rPr>
              <a:t>Manual extraction is by beating with pliable bamboo stick or by beating against a hard surface.</a:t>
            </a:r>
          </a:p>
          <a:p>
            <a:pPr marL="228600" lvl="0" indent="-228600">
              <a:lnSpc>
                <a:spcPct val="150000"/>
              </a:lnSpc>
              <a:spcBef>
                <a:spcPts val="1000"/>
              </a:spcBef>
              <a:buFont typeface="Arial" panose="020B0604020202020204" pitchFamily="34" charset="0"/>
              <a:buChar char="•"/>
            </a:pPr>
            <a:r>
              <a:rPr lang="en-IN" dirty="0">
                <a:solidFill>
                  <a:prstClr val="black"/>
                </a:solidFill>
              </a:rPr>
              <a:t>Threshers (LCT) are used for mechanical extraction.</a:t>
            </a:r>
          </a:p>
          <a:p>
            <a:pPr marL="228600" lvl="0" indent="-228600">
              <a:lnSpc>
                <a:spcPct val="150000"/>
              </a:lnSpc>
              <a:spcBef>
                <a:spcPts val="1000"/>
              </a:spcBef>
              <a:buFont typeface="Arial" panose="020B0604020202020204" pitchFamily="34" charset="0"/>
              <a:buChar char="•"/>
            </a:pPr>
            <a:r>
              <a:rPr lang="en-IN" dirty="0">
                <a:solidFill>
                  <a:prstClr val="black"/>
                </a:solidFill>
              </a:rPr>
              <a:t>In this method care should be taken to avoid mechanical injury.</a:t>
            </a:r>
          </a:p>
          <a:p>
            <a:pPr marL="228600" lvl="0" indent="-228600">
              <a:lnSpc>
                <a:spcPct val="150000"/>
              </a:lnSpc>
              <a:spcBef>
                <a:spcPts val="1000"/>
              </a:spcBef>
              <a:buFont typeface="Arial" panose="020B0604020202020204" pitchFamily="34" charset="0"/>
              <a:buChar char="•"/>
            </a:pPr>
            <a:endParaRPr lang="en-IN" sz="2800" dirty="0">
              <a:solidFill>
                <a:prstClr val="black"/>
              </a:solidFill>
            </a:endParaRPr>
          </a:p>
        </p:txBody>
      </p:sp>
    </p:spTree>
    <p:extLst>
      <p:ext uri="{BB962C8B-B14F-4D97-AF65-F5344CB8AC3E}">
        <p14:creationId xmlns:p14="http://schemas.microsoft.com/office/powerpoint/2010/main" val="483729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3957" y="653647"/>
            <a:ext cx="10515600" cy="4910026"/>
          </a:xfrm>
        </p:spPr>
        <p:style>
          <a:lnRef idx="2">
            <a:schemeClr val="accent1"/>
          </a:lnRef>
          <a:fillRef idx="1">
            <a:schemeClr val="lt1"/>
          </a:fillRef>
          <a:effectRef idx="0">
            <a:schemeClr val="accent1"/>
          </a:effectRef>
          <a:fontRef idx="minor">
            <a:schemeClr val="dk1"/>
          </a:fontRef>
        </p:style>
        <p:txBody>
          <a:bodyPr>
            <a:normAutofit/>
          </a:bodyPr>
          <a:lstStyle/>
          <a:p>
            <a:pPr lvl="0" algn="just"/>
            <a:r>
              <a:rPr lang="en-IN" sz="2000" b="1" dirty="0">
                <a:solidFill>
                  <a:prstClr val="black"/>
                </a:solidFill>
              </a:rPr>
              <a:t>1.2. Wet Extraction</a:t>
            </a:r>
          </a:p>
          <a:p>
            <a:pPr lvl="0" algn="just"/>
            <a:r>
              <a:rPr lang="en-IN" sz="2000" dirty="0">
                <a:solidFill>
                  <a:prstClr val="black"/>
                </a:solidFill>
              </a:rPr>
              <a:t>It is normally practiced in fleshy fruits of vegetables like tomato, </a:t>
            </a:r>
            <a:r>
              <a:rPr lang="en-IN" sz="2000" dirty="0" err="1">
                <a:solidFill>
                  <a:prstClr val="black"/>
                </a:solidFill>
              </a:rPr>
              <a:t>brinjal</a:t>
            </a:r>
            <a:r>
              <a:rPr lang="en-IN" sz="2000" dirty="0">
                <a:solidFill>
                  <a:prstClr val="black"/>
                </a:solidFill>
              </a:rPr>
              <a:t>, </a:t>
            </a:r>
            <a:r>
              <a:rPr lang="en-IN" sz="2000" dirty="0" err="1">
                <a:solidFill>
                  <a:prstClr val="black"/>
                </a:solidFill>
              </a:rPr>
              <a:t>bittergourd</a:t>
            </a:r>
            <a:r>
              <a:rPr lang="en-IN" sz="2000" dirty="0">
                <a:solidFill>
                  <a:prstClr val="black"/>
                </a:solidFill>
              </a:rPr>
              <a:t>, </a:t>
            </a:r>
            <a:r>
              <a:rPr lang="en-IN" sz="2000" dirty="0" err="1">
                <a:solidFill>
                  <a:prstClr val="black"/>
                </a:solidFill>
              </a:rPr>
              <a:t>snakegourd</a:t>
            </a:r>
            <a:r>
              <a:rPr lang="en-IN" sz="2000" dirty="0">
                <a:solidFill>
                  <a:prstClr val="black"/>
                </a:solidFill>
              </a:rPr>
              <a:t> and </a:t>
            </a:r>
            <a:r>
              <a:rPr lang="en-IN" sz="2000" dirty="0" err="1">
                <a:solidFill>
                  <a:prstClr val="black"/>
                </a:solidFill>
              </a:rPr>
              <a:t>ashgourd</a:t>
            </a:r>
            <a:r>
              <a:rPr lang="en-IN" sz="2000" dirty="0">
                <a:solidFill>
                  <a:prstClr val="black"/>
                </a:solidFill>
              </a:rPr>
              <a:t>. </a:t>
            </a:r>
          </a:p>
          <a:p>
            <a:pPr lvl="0" algn="just"/>
            <a:r>
              <a:rPr lang="en-IN" sz="2000" dirty="0">
                <a:solidFill>
                  <a:prstClr val="black"/>
                </a:solidFill>
              </a:rPr>
              <a:t>Among these, extraction is easier in </a:t>
            </a:r>
            <a:r>
              <a:rPr lang="en-IN" sz="2000" dirty="0" err="1">
                <a:solidFill>
                  <a:prstClr val="black"/>
                </a:solidFill>
              </a:rPr>
              <a:t>brinjal</a:t>
            </a:r>
            <a:r>
              <a:rPr lang="en-IN" sz="2000" dirty="0">
                <a:solidFill>
                  <a:prstClr val="black"/>
                </a:solidFill>
              </a:rPr>
              <a:t> and </a:t>
            </a:r>
            <a:r>
              <a:rPr lang="en-IN" sz="2000" dirty="0" err="1">
                <a:solidFill>
                  <a:prstClr val="black"/>
                </a:solidFill>
              </a:rPr>
              <a:t>ashgourd</a:t>
            </a:r>
            <a:r>
              <a:rPr lang="en-IN" sz="2000" dirty="0">
                <a:solidFill>
                  <a:prstClr val="black"/>
                </a:solidFill>
              </a:rPr>
              <a:t> as the fleshy pulp’s interference is less. Seeds are separated with pulp and are washed with adequate water and for removing the sliminess; seeds are washed with 0.1% HCI for 2-3 minutes. </a:t>
            </a:r>
          </a:p>
          <a:p>
            <a:pPr lvl="0" algn="just"/>
            <a:r>
              <a:rPr lang="en-IN" sz="2000" dirty="0">
                <a:solidFill>
                  <a:prstClr val="black"/>
                </a:solidFill>
              </a:rPr>
              <a:t>In chillies, dry extraction using curry powder grinder is preferable than soaking in water and squeezing off the fruit rind. In tomato seed extraction is done either by fermentation method or acid method. Alkali method (Na2CO3) and citric acid method are also available but are not practiced widely.</a:t>
            </a:r>
          </a:p>
          <a:p>
            <a:pPr lvl="0" algn="just"/>
            <a:r>
              <a:rPr lang="en-IN" sz="2000" b="1" dirty="0">
                <a:solidFill>
                  <a:prstClr val="black"/>
                </a:solidFill>
              </a:rPr>
              <a:t>3. Fermentation Method</a:t>
            </a:r>
          </a:p>
          <a:p>
            <a:pPr lvl="0" algn="just"/>
            <a:r>
              <a:rPr lang="en-IN" sz="2000" dirty="0">
                <a:solidFill>
                  <a:prstClr val="black"/>
                </a:solidFill>
              </a:rPr>
              <a:t>Fruits with pulp and seed are squeezed and kept as such for 24-48 hours. The seeds will settle down. Decayed pulp and </a:t>
            </a:r>
            <a:r>
              <a:rPr lang="en-IN" sz="2000" dirty="0" err="1">
                <a:solidFill>
                  <a:prstClr val="black"/>
                </a:solidFill>
              </a:rPr>
              <a:t>immatured</a:t>
            </a:r>
            <a:r>
              <a:rPr lang="en-IN" sz="2000" dirty="0">
                <a:solidFill>
                  <a:prstClr val="black"/>
                </a:solidFill>
              </a:rPr>
              <a:t> seed will float. The settled seeds are washed with more of water. The seeds are shade dried and then sun dried before using. Care should be taken to avoid germination of seed during fermentation. The seeds will be dull in colour.</a:t>
            </a:r>
          </a:p>
          <a:p>
            <a:pPr algn="just"/>
            <a:endParaRPr lang="en-IN" sz="8000" dirty="0"/>
          </a:p>
        </p:txBody>
      </p:sp>
    </p:spTree>
    <p:extLst>
      <p:ext uri="{BB962C8B-B14F-4D97-AF65-F5344CB8AC3E}">
        <p14:creationId xmlns:p14="http://schemas.microsoft.com/office/powerpoint/2010/main" val="3163424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1092</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Aharoni</vt:lpstr>
      <vt:lpstr>Arial</vt:lpstr>
      <vt:lpstr>Calibri</vt:lpstr>
      <vt:lpstr>Calibri Light</vt:lpstr>
      <vt:lpstr>Wingdings</vt:lpstr>
      <vt:lpstr>Office Theme</vt:lpstr>
      <vt:lpstr>PowerPoint Presentation</vt:lpstr>
      <vt:lpstr>Threshing/Extraction </vt:lpstr>
      <vt:lpstr> Traditional threshing methods </vt:lpstr>
      <vt:lpstr>1. Mechanical threshing</vt:lpstr>
      <vt:lpstr> Hand threshing for dry seed separation </vt:lpstr>
      <vt:lpstr> Hand threshing for dry seed separation </vt:lpstr>
      <vt:lpstr> Seed extraction from wet or flashy fruits </vt:lpstr>
      <vt:lpstr> Seed extraction from wet or flashy fruits </vt:lpstr>
      <vt:lpstr>PowerPoint Presentation</vt:lpstr>
      <vt:lpstr> 4. Chemical method </vt:lpstr>
      <vt:lpstr> Benefits of chemical method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sanghamitra.rout49@gmail.com</cp:lastModifiedBy>
  <cp:revision>6</cp:revision>
  <dcterms:created xsi:type="dcterms:W3CDTF">2021-03-13T08:42:46Z</dcterms:created>
  <dcterms:modified xsi:type="dcterms:W3CDTF">2021-03-13T15:25:15Z</dcterms:modified>
</cp:coreProperties>
</file>