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63" r:id="rId3"/>
    <p:sldId id="256" r:id="rId4"/>
    <p:sldId id="257" r:id="rId5"/>
    <p:sldId id="259" r:id="rId6"/>
    <p:sldId id="260" r:id="rId7"/>
    <p:sldId id="265" r:id="rId8"/>
    <p:sldId id="266"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882511-B935-4F56-B5B1-026CB6329967}" type="datetimeFigureOut">
              <a:rPr lang="en-IN" smtClean="0"/>
              <a:t>17-02-2021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399500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82511-B935-4F56-B5B1-026CB6329967}" type="datetimeFigureOut">
              <a:rPr lang="en-IN" smtClean="0"/>
              <a:t>17-02-2021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191776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82511-B935-4F56-B5B1-026CB6329967}" type="datetimeFigureOut">
              <a:rPr lang="en-IN" smtClean="0"/>
              <a:t>17-02-2021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207651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82511-B935-4F56-B5B1-026CB6329967}" type="datetimeFigureOut">
              <a:rPr lang="en-IN" smtClean="0"/>
              <a:t>17-02-2021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95757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82511-B935-4F56-B5B1-026CB6329967}" type="datetimeFigureOut">
              <a:rPr lang="en-IN" smtClean="0"/>
              <a:t>17-02-2021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298950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882511-B935-4F56-B5B1-026CB6329967}" type="datetimeFigureOut">
              <a:rPr lang="en-IN" smtClean="0"/>
              <a:t>17-02-2021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371837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82511-B935-4F56-B5B1-026CB6329967}" type="datetimeFigureOut">
              <a:rPr lang="en-IN" smtClean="0"/>
              <a:t>17-02-2021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5788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882511-B935-4F56-B5B1-026CB6329967}" type="datetimeFigureOut">
              <a:rPr lang="en-IN" smtClean="0"/>
              <a:t>17-02-2021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323569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82511-B935-4F56-B5B1-026CB6329967}" type="datetimeFigureOut">
              <a:rPr lang="en-IN" smtClean="0"/>
              <a:t>17-02-2021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53703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882511-B935-4F56-B5B1-026CB6329967}" type="datetimeFigureOut">
              <a:rPr lang="en-IN" smtClean="0"/>
              <a:t>17-02-2021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4162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882511-B935-4F56-B5B1-026CB6329967}" type="datetimeFigureOut">
              <a:rPr lang="en-IN" smtClean="0"/>
              <a:t>17-02-2021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FA01DC-90FA-4669-BAE7-564B150B24E4}" type="slidenum">
              <a:rPr lang="en-IN" smtClean="0"/>
              <a:t>‹#›</a:t>
            </a:fld>
            <a:endParaRPr lang="en-IN"/>
          </a:p>
        </p:txBody>
      </p:sp>
    </p:spTree>
    <p:extLst>
      <p:ext uri="{BB962C8B-B14F-4D97-AF65-F5344CB8AC3E}">
        <p14:creationId xmlns:p14="http://schemas.microsoft.com/office/powerpoint/2010/main" val="394930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82511-B935-4F56-B5B1-026CB6329967}" type="datetimeFigureOut">
              <a:rPr lang="en-IN" smtClean="0"/>
              <a:t>17-02-2021</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A01DC-90FA-4669-BAE7-564B150B24E4}" type="slidenum">
              <a:rPr lang="en-IN" smtClean="0"/>
              <a:t>‹#›</a:t>
            </a:fld>
            <a:endParaRPr lang="en-IN"/>
          </a:p>
        </p:txBody>
      </p:sp>
      <p:pic>
        <p:nvPicPr>
          <p:cNvPr id="7" name="Picture 2">
            <a:extLst>
              <a:ext uri="{FF2B5EF4-FFF2-40B4-BE49-F238E27FC236}">
                <a16:creationId xmlns:a16="http://schemas.microsoft.com/office/drawing/2014/main" id="{764F4B98-CF20-4699-BDA3-848F345B7AC0}"/>
              </a:ext>
            </a:extLst>
          </p:cNvPr>
          <p:cNvPicPr>
            <a:picLocks noChangeAspect="1" noChangeArrowheads="1"/>
          </p:cNvPicPr>
          <p:nvPr userDrawn="1"/>
        </p:nvPicPr>
        <p:blipFill>
          <a:blip r:embed="rId13"/>
          <a:srcRect/>
          <a:stretch>
            <a:fillRect/>
          </a:stretch>
        </p:blipFill>
        <p:spPr bwMode="auto">
          <a:xfrm>
            <a:off x="0" y="0"/>
            <a:ext cx="9138241" cy="6857999"/>
          </a:xfrm>
          <a:prstGeom prst="rect">
            <a:avLst/>
          </a:prstGeom>
          <a:noFill/>
          <a:ln w="9525">
            <a:noFill/>
            <a:miter lim="800000"/>
            <a:headEnd/>
            <a:tailEnd/>
          </a:ln>
          <a:effectLst/>
        </p:spPr>
      </p:pic>
    </p:spTree>
    <p:extLst>
      <p:ext uri="{BB962C8B-B14F-4D97-AF65-F5344CB8AC3E}">
        <p14:creationId xmlns:p14="http://schemas.microsoft.com/office/powerpoint/2010/main" val="18009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http://upload.wikimedia.org/wikipedia/commons/thumb/b/b3/Medicago_italica_root_nodules_2.JPG/800px-Medicago_italica_root_nodules_2.JPG" TargetMode="External"/><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4.png"/><Relationship Id="rId5" Type="http://schemas.openxmlformats.org/officeDocument/2006/relationships/image" Target="file:///I:\Internet%20download%20photos\Rhizobium\images5_files\images_013.jpg" TargetMode="External"/><Relationship Id="rId10" Type="http://schemas.openxmlformats.org/officeDocument/2006/relationships/image" Target="../media/image3.png"/><Relationship Id="rId4" Type="http://schemas.openxmlformats.org/officeDocument/2006/relationships/image" Target="../media/image8.jpe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61512AFE-375D-4F09-90BA-58E5DA40F83A}"/>
              </a:ext>
            </a:extLst>
          </p:cNvPr>
          <p:cNvGrpSpPr>
            <a:grpSpLocks/>
          </p:cNvGrpSpPr>
          <p:nvPr/>
        </p:nvGrpSpPr>
        <p:grpSpPr bwMode="auto">
          <a:xfrm>
            <a:off x="1676400" y="1219200"/>
            <a:ext cx="5791200" cy="3962400"/>
            <a:chOff x="1676400" y="1219200"/>
            <a:chExt cx="5791200" cy="3962400"/>
          </a:xfrm>
        </p:grpSpPr>
        <p:sp>
          <p:nvSpPr>
            <p:cNvPr id="2" name="Oval 1">
              <a:extLst>
                <a:ext uri="{FF2B5EF4-FFF2-40B4-BE49-F238E27FC236}">
                  <a16:creationId xmlns:a16="http://schemas.microsoft.com/office/drawing/2014/main" id="{6F8DB1EB-E378-4377-A598-A87B60DBC724}"/>
                </a:ext>
              </a:extLst>
            </p:cNvPr>
            <p:cNvSpPr/>
            <p:nvPr/>
          </p:nvSpPr>
          <p:spPr>
            <a:xfrm>
              <a:off x="1676400" y="1219200"/>
              <a:ext cx="5791200" cy="396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102" name="TextBox 2">
              <a:extLst>
                <a:ext uri="{FF2B5EF4-FFF2-40B4-BE49-F238E27FC236}">
                  <a16:creationId xmlns:a16="http://schemas.microsoft.com/office/drawing/2014/main" id="{3396B5D5-DDFE-45FE-8DA9-732AC58D9EB5}"/>
                </a:ext>
              </a:extLst>
            </p:cNvPr>
            <p:cNvSpPr txBox="1">
              <a:spLocks noChangeArrowheads="1"/>
            </p:cNvSpPr>
            <p:nvPr/>
          </p:nvSpPr>
          <p:spPr bwMode="auto">
            <a:xfrm>
              <a:off x="2438400" y="2286000"/>
              <a:ext cx="434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5400">
                  <a:latin typeface="Arial" panose="020B0604020202020204" pitchFamily="34" charset="0"/>
                  <a:cs typeface="Arial" panose="020B0604020202020204" pitchFamily="34" charset="0"/>
                </a:rPr>
                <a:t>Concepts of Bio-fertilizers</a:t>
              </a:r>
              <a:endParaRPr lang="en-IN" altLang="en-US" sz="5400">
                <a:latin typeface="Arial" panose="020B0604020202020204" pitchFamily="34" charset="0"/>
                <a:cs typeface="Arial" panose="020B0604020202020204" pitchFamily="34" charset="0"/>
              </a:endParaRPr>
            </a:p>
          </p:txBody>
        </p:sp>
      </p:grpSp>
      <p:pic>
        <p:nvPicPr>
          <p:cNvPr id="4099" name="Picture 9" descr="skip but.png">
            <a:hlinkClick r:id="" action="ppaction://hlinkshowjump?jump=endshow"/>
            <a:extLst>
              <a:ext uri="{FF2B5EF4-FFF2-40B4-BE49-F238E27FC236}">
                <a16:creationId xmlns:a16="http://schemas.microsoft.com/office/drawing/2014/main" id="{2BA9D8A1-D25A-4F10-AB83-E10A27FAD0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 descr="next.png">
            <a:hlinkClick r:id="" action="ppaction://hlinkshowjump?jump=nextslide"/>
            <a:extLst>
              <a:ext uri="{FF2B5EF4-FFF2-40B4-BE49-F238E27FC236}">
                <a16:creationId xmlns:a16="http://schemas.microsoft.com/office/drawing/2014/main" id="{B14D34A6-5563-452D-A57F-23DFDAAAA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659D879D-D030-4DD6-AC7F-CC142555DD71}"/>
              </a:ext>
            </a:extLst>
          </p:cNvPr>
          <p:cNvSpPr txBox="1">
            <a:spLocks noChangeArrowheads="1"/>
          </p:cNvSpPr>
          <p:nvPr/>
        </p:nvSpPr>
        <p:spPr bwMode="auto">
          <a:xfrm>
            <a:off x="1936750" y="1219200"/>
            <a:ext cx="6369050" cy="5238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panose="020B0604020202020204" pitchFamily="34" charset="0"/>
              </a:rPr>
              <a:t>INTRODUCTION</a:t>
            </a:r>
          </a:p>
        </p:txBody>
      </p:sp>
      <p:sp>
        <p:nvSpPr>
          <p:cNvPr id="4099" name="Text Box 3">
            <a:extLst>
              <a:ext uri="{FF2B5EF4-FFF2-40B4-BE49-F238E27FC236}">
                <a16:creationId xmlns:a16="http://schemas.microsoft.com/office/drawing/2014/main" id="{9A514F14-942D-419A-825F-1CC07A7C4577}"/>
              </a:ext>
            </a:extLst>
          </p:cNvPr>
          <p:cNvSpPr txBox="1">
            <a:spLocks noChangeArrowheads="1"/>
          </p:cNvSpPr>
          <p:nvPr/>
        </p:nvSpPr>
        <p:spPr bwMode="auto">
          <a:xfrm>
            <a:off x="3200400" y="495300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a:latin typeface="Arial" panose="020B0604020202020204" pitchFamily="34" charset="0"/>
              </a:rPr>
              <a:t>Multifarious advantages of biofertilizers leads to its wide applicability in sustainable agriculture.</a:t>
            </a:r>
          </a:p>
        </p:txBody>
      </p:sp>
      <p:sp>
        <p:nvSpPr>
          <p:cNvPr id="5" name="TextBox 4">
            <a:extLst>
              <a:ext uri="{FF2B5EF4-FFF2-40B4-BE49-F238E27FC236}">
                <a16:creationId xmlns:a16="http://schemas.microsoft.com/office/drawing/2014/main" id="{A62F4A88-7957-44A1-8C51-741705BF9C17}"/>
              </a:ext>
            </a:extLst>
          </p:cNvPr>
          <p:cNvSpPr txBox="1">
            <a:spLocks noChangeArrowheads="1"/>
          </p:cNvSpPr>
          <p:nvPr/>
        </p:nvSpPr>
        <p:spPr bwMode="auto">
          <a:xfrm>
            <a:off x="1936750" y="2018506"/>
            <a:ext cx="510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dirty="0">
                <a:latin typeface="Arial" panose="020B0604020202020204" pitchFamily="34" charset="0"/>
              </a:rPr>
              <a:t>Biofertilizer technology is not a new concept. </a:t>
            </a:r>
            <a:endParaRPr lang="en-IN" altLang="en-US" dirty="0"/>
          </a:p>
        </p:txBody>
      </p:sp>
      <p:sp>
        <p:nvSpPr>
          <p:cNvPr id="6" name="TextBox 5">
            <a:extLst>
              <a:ext uri="{FF2B5EF4-FFF2-40B4-BE49-F238E27FC236}">
                <a16:creationId xmlns:a16="http://schemas.microsoft.com/office/drawing/2014/main" id="{8826CB93-3CB3-4BC1-8060-D1FD7D6CD322}"/>
              </a:ext>
            </a:extLst>
          </p:cNvPr>
          <p:cNvSpPr txBox="1">
            <a:spLocks noChangeArrowheads="1"/>
          </p:cNvSpPr>
          <p:nvPr/>
        </p:nvSpPr>
        <p:spPr bwMode="auto">
          <a:xfrm>
            <a:off x="1524000" y="2971800"/>
            <a:ext cx="5943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dirty="0">
                <a:latin typeface="Arial" panose="020B0604020202020204" pitchFamily="34" charset="0"/>
              </a:rPr>
              <a:t>It involves inoculation of beneficial microorganisms that help nutrient acquisition by plants through fixation of nitrogen, solubilization and mobilization of other nutrients. </a:t>
            </a:r>
            <a:endParaRPr lang="en-IN" altLang="en-US" dirty="0"/>
          </a:p>
        </p:txBody>
      </p:sp>
      <p:sp>
        <p:nvSpPr>
          <p:cNvPr id="5126" name="Text Box 2">
            <a:extLst>
              <a:ext uri="{FF2B5EF4-FFF2-40B4-BE49-F238E27FC236}">
                <a16:creationId xmlns:a16="http://schemas.microsoft.com/office/drawing/2014/main" id="{2F3D3594-9B8F-48DC-805D-C34D09A315C8}"/>
              </a:ext>
            </a:extLst>
          </p:cNvPr>
          <p:cNvSpPr txBox="1">
            <a:spLocks noChangeArrowheads="1"/>
          </p:cNvSpPr>
          <p:nvPr/>
        </p:nvSpPr>
        <p:spPr bwMode="auto">
          <a:xfrm>
            <a:off x="1838036" y="277091"/>
            <a:ext cx="6772564"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panose="020B0604020202020204" pitchFamily="34" charset="0"/>
                <a:cs typeface="Times New Roman" panose="02020603050405020304" pitchFamily="18" charset="0"/>
              </a:rPr>
              <a:t>Concept of biofertilizer</a:t>
            </a:r>
            <a:r>
              <a:rPr lang="en-US" altLang="en-US" sz="2800" b="1">
                <a:latin typeface="Arial" panose="020B0604020202020204" pitchFamily="34" charset="0"/>
              </a:rPr>
              <a:t> </a:t>
            </a:r>
          </a:p>
        </p:txBody>
      </p:sp>
      <p:pic>
        <p:nvPicPr>
          <p:cNvPr id="5127" name="Picture 9" descr="skip but.png">
            <a:hlinkClick r:id="" action="ppaction://hlinkshowjump?jump=endshow"/>
            <a:extLst>
              <a:ext uri="{FF2B5EF4-FFF2-40B4-BE49-F238E27FC236}">
                <a16:creationId xmlns:a16="http://schemas.microsoft.com/office/drawing/2014/main" id="{744D3512-C87C-4E6C-B43C-D9F57943BE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next.png">
            <a:hlinkClick r:id="" action="ppaction://hlinkshowjump?jump=nextslide"/>
            <a:extLst>
              <a:ext uri="{FF2B5EF4-FFF2-40B4-BE49-F238E27FC236}">
                <a16:creationId xmlns:a16="http://schemas.microsoft.com/office/drawing/2014/main" id="{CC9238FA-43D7-4FF9-8B70-2C98F76D1F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2" descr="previous angelina.png">
            <a:hlinkClick r:id="" action="ppaction://hlinkshowjump?jump=previousslide"/>
            <a:extLst>
              <a:ext uri="{FF2B5EF4-FFF2-40B4-BE49-F238E27FC236}">
                <a16:creationId xmlns:a16="http://schemas.microsoft.com/office/drawing/2014/main" id="{02F82096-EA7D-4367-BC45-F4DCEBBF4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par>
                          <p:cTn id="16" fill="hold" nodeType="afterGroup">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3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a:extLst>
              <a:ext uri="{FF2B5EF4-FFF2-40B4-BE49-F238E27FC236}">
                <a16:creationId xmlns:a16="http://schemas.microsoft.com/office/drawing/2014/main" id="{F92C8364-C30F-4369-BA17-02D5B7208637}"/>
              </a:ext>
            </a:extLst>
          </p:cNvPr>
          <p:cNvSpPr txBox="1">
            <a:spLocks noChangeArrowheads="1"/>
          </p:cNvSpPr>
          <p:nvPr/>
        </p:nvSpPr>
        <p:spPr bwMode="auto">
          <a:xfrm>
            <a:off x="3505200" y="4800600"/>
            <a:ext cx="525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000">
                <a:latin typeface="Arial" panose="020B0604020202020204" pitchFamily="34" charset="0"/>
                <a:cs typeface="Arial" panose="020B0604020202020204" pitchFamily="34" charset="0"/>
              </a:rPr>
              <a:t>The role of biofertilizers assumes special significance due to increased cost of chemical fertilizers and their ill effects on soil health</a:t>
            </a:r>
          </a:p>
        </p:txBody>
      </p:sp>
      <p:grpSp>
        <p:nvGrpSpPr>
          <p:cNvPr id="2" name="Group 15">
            <a:extLst>
              <a:ext uri="{FF2B5EF4-FFF2-40B4-BE49-F238E27FC236}">
                <a16:creationId xmlns:a16="http://schemas.microsoft.com/office/drawing/2014/main" id="{35DCB1E6-BFB6-41E5-9E87-FDE8BF562AAD}"/>
              </a:ext>
            </a:extLst>
          </p:cNvPr>
          <p:cNvGrpSpPr>
            <a:grpSpLocks/>
          </p:cNvGrpSpPr>
          <p:nvPr/>
        </p:nvGrpSpPr>
        <p:grpSpPr bwMode="auto">
          <a:xfrm>
            <a:off x="457200" y="1752600"/>
            <a:ext cx="2057400" cy="1544638"/>
            <a:chOff x="381000" y="1371600"/>
            <a:chExt cx="2057400" cy="1544638"/>
          </a:xfrm>
        </p:grpSpPr>
        <p:pic>
          <p:nvPicPr>
            <p:cNvPr id="1039" name="Picture 5" descr="File:Medicago italica root nodules 2.JPG">
              <a:extLst>
                <a:ext uri="{FF2B5EF4-FFF2-40B4-BE49-F238E27FC236}">
                  <a16:creationId xmlns:a16="http://schemas.microsoft.com/office/drawing/2014/main" id="{46AFAA49-6548-4A30-8A7F-F94CC5FC622B}"/>
                </a:ext>
              </a:extLst>
            </p:cNvPr>
            <p:cNvPicPr preferRelativeResize="0">
              <a:picLocks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1000" y="1371600"/>
              <a:ext cx="2057400" cy="1544638"/>
            </a:xfrm>
            <a:prstGeom prst="rect">
              <a:avLst/>
            </a:prstGeom>
            <a:solidFill>
              <a:srgbClr val="FF99CC"/>
            </a:solidFill>
            <a:ln w="76200" cmpd="tri">
              <a:solidFill>
                <a:srgbClr val="FF99CC"/>
              </a:solidFill>
              <a:miter lim="800000"/>
              <a:headEnd/>
              <a:tailEnd/>
            </a:ln>
          </p:spPr>
        </p:pic>
        <p:sp>
          <p:nvSpPr>
            <p:cNvPr id="2054" name="Text Box 6">
              <a:extLst>
                <a:ext uri="{FF2B5EF4-FFF2-40B4-BE49-F238E27FC236}">
                  <a16:creationId xmlns:a16="http://schemas.microsoft.com/office/drawing/2014/main" id="{217EF966-4AC9-4245-9D77-5DA4BB27267B}"/>
                </a:ext>
              </a:extLst>
            </p:cNvPr>
            <p:cNvSpPr txBox="1">
              <a:spLocks noChangeArrowheads="1"/>
            </p:cNvSpPr>
            <p:nvPr/>
          </p:nvSpPr>
          <p:spPr bwMode="auto">
            <a:xfrm>
              <a:off x="533400" y="2667000"/>
              <a:ext cx="1828800" cy="228600"/>
            </a:xfrm>
            <a:prstGeom prst="rect">
              <a:avLst/>
            </a:prstGeom>
            <a:solidFill>
              <a:srgbClr val="993366">
                <a:alpha val="50000"/>
              </a:srgbClr>
            </a:solidFill>
            <a:ln w="38100" cmpd="dbl">
              <a:noFill/>
              <a:miter lim="800000"/>
              <a:headEnd/>
              <a:tailEnd/>
            </a:ln>
            <a:effectLst>
              <a:outerShdw sy="50000" rotWithShape="0">
                <a:srgbClr val="808080"/>
              </a:outerShdw>
            </a:effectLst>
          </p:spPr>
          <p:txBody>
            <a:bodyPr/>
            <a:lstStyle/>
            <a:p>
              <a:pPr algn="ctr" eaLnBrk="0" hangingPunct="0">
                <a:defRPr/>
              </a:pPr>
              <a:r>
                <a:rPr lang="en-US" sz="1200" b="1">
                  <a:latin typeface="Arial" charset="0"/>
                </a:rPr>
                <a:t>Legume root nodules</a:t>
              </a:r>
            </a:p>
          </p:txBody>
        </p:sp>
      </p:grpSp>
      <p:grpSp>
        <p:nvGrpSpPr>
          <p:cNvPr id="3" name="Group 16">
            <a:extLst>
              <a:ext uri="{FF2B5EF4-FFF2-40B4-BE49-F238E27FC236}">
                <a16:creationId xmlns:a16="http://schemas.microsoft.com/office/drawing/2014/main" id="{F88CF95C-A4B1-4941-95D2-1D5C391A3AA3}"/>
              </a:ext>
            </a:extLst>
          </p:cNvPr>
          <p:cNvGrpSpPr>
            <a:grpSpLocks/>
          </p:cNvGrpSpPr>
          <p:nvPr/>
        </p:nvGrpSpPr>
        <p:grpSpPr bwMode="auto">
          <a:xfrm>
            <a:off x="457200" y="4038600"/>
            <a:ext cx="2209800" cy="1543050"/>
            <a:chOff x="457200" y="4038600"/>
            <a:chExt cx="2209800" cy="1543050"/>
          </a:xfrm>
        </p:grpSpPr>
        <p:graphicFrame>
          <p:nvGraphicFramePr>
            <p:cNvPr id="1026" name="Object 4">
              <a:extLst>
                <a:ext uri="{FF2B5EF4-FFF2-40B4-BE49-F238E27FC236}">
                  <a16:creationId xmlns:a16="http://schemas.microsoft.com/office/drawing/2014/main" id="{6B285681-C18F-459E-8737-14B41E4AA30F}"/>
                </a:ext>
              </a:extLst>
            </p:cNvPr>
            <p:cNvGraphicFramePr>
              <a:graphicFrameLocks/>
            </p:cNvGraphicFramePr>
            <p:nvPr/>
          </p:nvGraphicFramePr>
          <p:xfrm>
            <a:off x="457200" y="4038600"/>
            <a:ext cx="2209800" cy="1543050"/>
          </p:xfrm>
          <a:graphic>
            <a:graphicData uri="http://schemas.openxmlformats.org/presentationml/2006/ole">
              <mc:AlternateContent xmlns:mc="http://schemas.openxmlformats.org/markup-compatibility/2006">
                <mc:Choice xmlns:v="urn:schemas-microsoft-com:vml" Requires="v">
                  <p:oleObj name="Bitmap Image" r:id="rId4" imgW="5276190" imgH="3266667" progId="Paint.Picture">
                    <p:embed/>
                  </p:oleObj>
                </mc:Choice>
                <mc:Fallback>
                  <p:oleObj name="Bitmap Image" r:id="rId4" imgW="5276190" imgH="3266667" progId="Paint.Picture">
                    <p:embed/>
                    <p:pic>
                      <p:nvPicPr>
                        <p:cNvPr id="1026" name="Object 4">
                          <a:extLst>
                            <a:ext uri="{FF2B5EF4-FFF2-40B4-BE49-F238E27FC236}">
                              <a16:creationId xmlns:a16="http://schemas.microsoft.com/office/drawing/2014/main" id="{6B285681-C18F-459E-8737-14B41E4AA30F}"/>
                            </a:ext>
                          </a:extLst>
                        </p:cNvPr>
                        <p:cNvPicPr preferRelativeResize="0">
                          <a:picLocks noChangeArrowheads="1"/>
                        </p:cNvPicPr>
                        <p:nvPr/>
                      </p:nvPicPr>
                      <p:blipFill>
                        <a:blip r:embed="rId5">
                          <a:lum bright="-18000" contrast="-18000"/>
                          <a:extLst>
                            <a:ext uri="{28A0092B-C50C-407E-A947-70E740481C1C}">
                              <a14:useLocalDpi xmlns:a14="http://schemas.microsoft.com/office/drawing/2010/main" val="0"/>
                            </a:ext>
                          </a:extLst>
                        </a:blip>
                        <a:srcRect/>
                        <a:stretch>
                          <a:fillRect/>
                        </a:stretch>
                      </p:blipFill>
                      <p:spPr bwMode="auto">
                        <a:xfrm>
                          <a:off x="457200" y="4038600"/>
                          <a:ext cx="2209800" cy="1543050"/>
                        </a:xfrm>
                        <a:prstGeom prst="rect">
                          <a:avLst/>
                        </a:prstGeom>
                        <a:solidFill>
                          <a:srgbClr val="FF99CC">
                            <a:alpha val="50000"/>
                          </a:srgbClr>
                        </a:solidFill>
                        <a:ln w="76200" cap="sq" cmpd="tri">
                          <a:solidFill>
                            <a:srgbClr val="FF99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2055" name="Text Box 7">
              <a:extLst>
                <a:ext uri="{FF2B5EF4-FFF2-40B4-BE49-F238E27FC236}">
                  <a16:creationId xmlns:a16="http://schemas.microsoft.com/office/drawing/2014/main" id="{5F03038C-3650-475E-AA58-7A4CDEC4A0AC}"/>
                </a:ext>
              </a:extLst>
            </p:cNvPr>
            <p:cNvSpPr txBox="1">
              <a:spLocks noChangeArrowheads="1"/>
            </p:cNvSpPr>
            <p:nvPr/>
          </p:nvSpPr>
          <p:spPr bwMode="auto">
            <a:xfrm>
              <a:off x="762000" y="5029200"/>
              <a:ext cx="1828800" cy="457200"/>
            </a:xfrm>
            <a:prstGeom prst="rect">
              <a:avLst/>
            </a:prstGeom>
            <a:solidFill>
              <a:srgbClr val="993366">
                <a:alpha val="50000"/>
              </a:srgbClr>
            </a:solidFill>
            <a:ln w="38100" cmpd="dbl">
              <a:noFill/>
              <a:miter lim="800000"/>
              <a:headEnd/>
              <a:tailEnd/>
            </a:ln>
            <a:effectLst>
              <a:outerShdw sy="50000" rotWithShape="0">
                <a:srgbClr val="808080"/>
              </a:outerShdw>
            </a:effectLst>
          </p:spPr>
          <p:txBody>
            <a:bodyPr/>
            <a:lstStyle/>
            <a:p>
              <a:pPr algn="ctr" eaLnBrk="0" hangingPunct="0">
                <a:defRPr/>
              </a:pPr>
              <a:r>
                <a:rPr lang="en-US" sz="1200" b="1" dirty="0" err="1">
                  <a:latin typeface="Arial" charset="0"/>
                </a:rPr>
                <a:t>Rhizobium</a:t>
              </a:r>
              <a:r>
                <a:rPr lang="en-US" sz="1200" b="1" dirty="0">
                  <a:latin typeface="Arial" charset="0"/>
                </a:rPr>
                <a:t> bacteria</a:t>
              </a:r>
            </a:p>
            <a:p>
              <a:pPr algn="ctr" eaLnBrk="0" hangingPunct="0">
                <a:defRPr/>
              </a:pPr>
              <a:r>
                <a:rPr lang="en-US" sz="1200" b="1" dirty="0">
                  <a:latin typeface="Arial" charset="0"/>
                </a:rPr>
                <a:t> inside nodule</a:t>
              </a:r>
            </a:p>
          </p:txBody>
        </p:sp>
      </p:grpSp>
      <p:pic>
        <p:nvPicPr>
          <p:cNvPr id="1030" name="Picture 9" descr="skip but.png">
            <a:hlinkClick r:id="" action="ppaction://hlinkshowjump?jump=endshow"/>
            <a:extLst>
              <a:ext uri="{FF2B5EF4-FFF2-40B4-BE49-F238E27FC236}">
                <a16:creationId xmlns:a16="http://schemas.microsoft.com/office/drawing/2014/main" id="{02D7891E-944A-4B90-A60D-5AC198F6C3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1" descr="next.png">
            <a:hlinkClick r:id="" action="ppaction://hlinkshowjump?jump=nextslide"/>
            <a:extLst>
              <a:ext uri="{FF2B5EF4-FFF2-40B4-BE49-F238E27FC236}">
                <a16:creationId xmlns:a16="http://schemas.microsoft.com/office/drawing/2014/main" id="{BC69E4C4-6B39-4BC1-8559-86CD932C29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previous angelina.png">
            <a:hlinkClick r:id="" action="ppaction://hlinkshowjump?jump=previousslide"/>
            <a:extLst>
              <a:ext uri="{FF2B5EF4-FFF2-40B4-BE49-F238E27FC236}">
                <a16:creationId xmlns:a16="http://schemas.microsoft.com/office/drawing/2014/main" id="{08563327-EB3B-4E99-B152-4FDBECCCE5B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
            <a:extLst>
              <a:ext uri="{FF2B5EF4-FFF2-40B4-BE49-F238E27FC236}">
                <a16:creationId xmlns:a16="http://schemas.microsoft.com/office/drawing/2014/main" id="{47275500-C1AB-4251-A876-55650BB2A06D}"/>
              </a:ext>
            </a:extLst>
          </p:cNvPr>
          <p:cNvSpPr txBox="1">
            <a:spLocks noChangeArrowheads="1"/>
          </p:cNvSpPr>
          <p:nvPr/>
        </p:nvSpPr>
        <p:spPr bwMode="auto">
          <a:xfrm>
            <a:off x="533400" y="304800"/>
            <a:ext cx="8077200"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panose="020B0604020202020204" pitchFamily="34" charset="0"/>
                <a:cs typeface="Times New Roman" panose="02020603050405020304" pitchFamily="18" charset="0"/>
              </a:rPr>
              <a:t>Concept of biofertilizer</a:t>
            </a:r>
            <a:r>
              <a:rPr lang="en-US" altLang="en-US" sz="2800" b="1">
                <a:latin typeface="Arial" panose="020B0604020202020204" pitchFamily="34" charset="0"/>
              </a:rPr>
              <a:t> </a:t>
            </a:r>
          </a:p>
        </p:txBody>
      </p:sp>
      <p:sp>
        <p:nvSpPr>
          <p:cNvPr id="14" name="TextBox 13">
            <a:extLst>
              <a:ext uri="{FF2B5EF4-FFF2-40B4-BE49-F238E27FC236}">
                <a16:creationId xmlns:a16="http://schemas.microsoft.com/office/drawing/2014/main" id="{5A6A58E0-F200-4637-9D95-8C920E932C7C}"/>
              </a:ext>
            </a:extLst>
          </p:cNvPr>
          <p:cNvSpPr txBox="1">
            <a:spLocks noChangeArrowheads="1"/>
          </p:cNvSpPr>
          <p:nvPr/>
        </p:nvSpPr>
        <p:spPr bwMode="auto">
          <a:xfrm>
            <a:off x="3352800" y="13716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a:latin typeface="Arial" panose="020B0604020202020204" pitchFamily="34" charset="0"/>
                <a:cs typeface="Arial" panose="020B0604020202020204" pitchFamily="34" charset="0"/>
              </a:rPr>
              <a:t>Biofertilizer concept  goes back as early as 300 BC when our ancestors realized the importance of legume crops bearing nodules. </a:t>
            </a:r>
            <a:endParaRPr lang="en-IN" altLang="en-US" sz="2000"/>
          </a:p>
        </p:txBody>
      </p:sp>
      <p:sp>
        <p:nvSpPr>
          <p:cNvPr id="15" name="TextBox 14">
            <a:extLst>
              <a:ext uri="{FF2B5EF4-FFF2-40B4-BE49-F238E27FC236}">
                <a16:creationId xmlns:a16="http://schemas.microsoft.com/office/drawing/2014/main" id="{316BD798-5AEC-442F-BFBC-651C18824697}"/>
              </a:ext>
            </a:extLst>
          </p:cNvPr>
          <p:cNvSpPr txBox="1">
            <a:spLocks noChangeArrowheads="1"/>
          </p:cNvSpPr>
          <p:nvPr/>
        </p:nvSpPr>
        <p:spPr bwMode="auto">
          <a:xfrm>
            <a:off x="3429000" y="2667000"/>
            <a:ext cx="5257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dirty="0">
                <a:latin typeface="Arial" panose="020B0604020202020204" pitchFamily="34" charset="0"/>
                <a:cs typeface="Arial" panose="020B0604020202020204" pitchFamily="34" charset="0"/>
              </a:rPr>
              <a:t>The perspective of biofertilizer came into existence through discovery of many organisms capable of nitrogen fixation, P-solubilization, P. mobilization, potash solubilization and micronutrient transformation in the soil. </a:t>
            </a:r>
            <a:endParaRPr lang="en-I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3000"/>
                                        <p:tgtEl>
                                          <p:spTgt spid="14"/>
                                        </p:tgtEl>
                                      </p:cBhvr>
                                    </p:animEffect>
                                  </p:childTnLst>
                                </p:cTn>
                              </p:par>
                            </p:childTnLst>
                          </p:cTn>
                        </p:par>
                        <p:par>
                          <p:cTn id="16" fill="hold" nodeType="afterGroup">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3000"/>
                                        <p:tgtEl>
                                          <p:spTgt spid="15"/>
                                        </p:tgtEl>
                                      </p:cBhvr>
                                    </p:animEffect>
                                  </p:childTnLst>
                                </p:cTn>
                              </p:par>
                            </p:childTnLst>
                          </p:cTn>
                        </p:par>
                        <p:par>
                          <p:cTn id="20" fill="hold" nodeType="afterGroup">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2">
            <a:extLst>
              <a:ext uri="{FF2B5EF4-FFF2-40B4-BE49-F238E27FC236}">
                <a16:creationId xmlns:a16="http://schemas.microsoft.com/office/drawing/2014/main" id="{99C2AA7A-26A6-47FD-B7A6-581C5139FA9F}"/>
              </a:ext>
            </a:extLst>
          </p:cNvPr>
          <p:cNvSpPr txBox="1">
            <a:spLocks noChangeArrowheads="1"/>
          </p:cNvSpPr>
          <p:nvPr/>
        </p:nvSpPr>
        <p:spPr bwMode="auto">
          <a:xfrm>
            <a:off x="304800" y="2057400"/>
            <a:ext cx="8077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10000"/>
              </a:lnSpc>
              <a:spcBef>
                <a:spcPct val="50000"/>
              </a:spcBef>
            </a:pPr>
            <a:r>
              <a:rPr lang="en-US" altLang="en-US" sz="2000" b="1">
                <a:latin typeface="Arial" panose="020B0604020202020204" pitchFamily="34" charset="0"/>
                <a:cs typeface="Arial" panose="020B0604020202020204" pitchFamily="34" charset="0"/>
              </a:rPr>
              <a:t>	The term biofertilizer refers to preparation containing live microbes which helps in enhancing the soil fertility either by fixing atmospheric nitrogen, solubilization of phosphorus or decomposing organic wastes or by augmenting plant growth by producing growth hormones with their biological activities. </a:t>
            </a:r>
            <a:endParaRPr lang="en-US" altLang="en-US" sz="2000" b="1">
              <a:latin typeface="Arial" panose="020B0604020202020204" pitchFamily="34" charset="0"/>
            </a:endParaRPr>
          </a:p>
        </p:txBody>
      </p:sp>
      <p:sp>
        <p:nvSpPr>
          <p:cNvPr id="3075" name="Rectangle 3">
            <a:extLst>
              <a:ext uri="{FF2B5EF4-FFF2-40B4-BE49-F238E27FC236}">
                <a16:creationId xmlns:a16="http://schemas.microsoft.com/office/drawing/2014/main" id="{2D6ED9C5-D0A4-4F6A-8DDB-972E2F680CD3}"/>
              </a:ext>
            </a:extLst>
          </p:cNvPr>
          <p:cNvSpPr>
            <a:spLocks noChangeArrowheads="1"/>
          </p:cNvSpPr>
          <p:nvPr/>
        </p:nvSpPr>
        <p:spPr bwMode="auto">
          <a:xfrm>
            <a:off x="838200" y="1295400"/>
            <a:ext cx="2819400" cy="369332"/>
          </a:xfrm>
          <a:prstGeom prst="rect">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a:spAutoFit/>
          </a:bodyPr>
          <a:lstStyle/>
          <a:p>
            <a:pPr algn="ctr">
              <a:spcBef>
                <a:spcPct val="50000"/>
              </a:spcBef>
              <a:defRPr/>
            </a:pPr>
            <a:r>
              <a:rPr lang="en-US" b="1">
                <a:latin typeface="Arial" charset="0"/>
                <a:cs typeface="Arial" charset="0"/>
              </a:rPr>
              <a:t>Biofertilizers </a:t>
            </a:r>
          </a:p>
        </p:txBody>
      </p:sp>
      <p:grpSp>
        <p:nvGrpSpPr>
          <p:cNvPr id="2" name="Group 22">
            <a:extLst>
              <a:ext uri="{FF2B5EF4-FFF2-40B4-BE49-F238E27FC236}">
                <a16:creationId xmlns:a16="http://schemas.microsoft.com/office/drawing/2014/main" id="{E7EF5571-037E-4582-9C57-43B684F114F6}"/>
              </a:ext>
            </a:extLst>
          </p:cNvPr>
          <p:cNvGrpSpPr>
            <a:grpSpLocks/>
          </p:cNvGrpSpPr>
          <p:nvPr/>
        </p:nvGrpSpPr>
        <p:grpSpPr bwMode="auto">
          <a:xfrm>
            <a:off x="2590800" y="4038600"/>
            <a:ext cx="1749425" cy="2095500"/>
            <a:chOff x="2590800" y="4038600"/>
            <a:chExt cx="1749425" cy="2095500"/>
          </a:xfrm>
        </p:grpSpPr>
        <p:graphicFrame>
          <p:nvGraphicFramePr>
            <p:cNvPr id="2051" name="Object 13">
              <a:extLst>
                <a:ext uri="{FF2B5EF4-FFF2-40B4-BE49-F238E27FC236}">
                  <a16:creationId xmlns:a16="http://schemas.microsoft.com/office/drawing/2014/main" id="{59EC4CE5-4CD2-4DB2-A267-A77279AE9E06}"/>
                </a:ext>
              </a:extLst>
            </p:cNvPr>
            <p:cNvGraphicFramePr>
              <a:graphicFrameLocks/>
            </p:cNvGraphicFramePr>
            <p:nvPr/>
          </p:nvGraphicFramePr>
          <p:xfrm>
            <a:off x="2667000" y="4038600"/>
            <a:ext cx="1673225" cy="1600200"/>
          </p:xfrm>
          <a:graphic>
            <a:graphicData uri="http://schemas.openxmlformats.org/presentationml/2006/ole">
              <mc:AlternateContent xmlns:mc="http://schemas.openxmlformats.org/markup-compatibility/2006">
                <mc:Choice xmlns:v="urn:schemas-microsoft-com:vml" Requires="v">
                  <p:oleObj name="Photo Editor Photo" r:id="rId2" imgW="990738" imgH="857143" progId="MSPhotoEd.3">
                    <p:embed/>
                  </p:oleObj>
                </mc:Choice>
                <mc:Fallback>
                  <p:oleObj name="Photo Editor Photo" r:id="rId2" imgW="990738" imgH="857143" progId="MSPhotoEd.3">
                    <p:embed/>
                    <p:pic>
                      <p:nvPicPr>
                        <p:cNvPr id="2051" name="Object 13">
                          <a:extLst>
                            <a:ext uri="{FF2B5EF4-FFF2-40B4-BE49-F238E27FC236}">
                              <a16:creationId xmlns:a16="http://schemas.microsoft.com/office/drawing/2014/main" id="{59EC4CE5-4CD2-4DB2-A267-A77279AE9E06}"/>
                            </a:ext>
                          </a:extLst>
                        </p:cNvPr>
                        <p:cNvPicPr preferRelativeResize="0">
                          <a:picLocks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2667000" y="4038600"/>
                          <a:ext cx="1673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9" name="Text Box 18">
              <a:extLst>
                <a:ext uri="{FF2B5EF4-FFF2-40B4-BE49-F238E27FC236}">
                  <a16:creationId xmlns:a16="http://schemas.microsoft.com/office/drawing/2014/main" id="{6571336A-AAD5-48AC-A51F-6C6E78D17ABE}"/>
                </a:ext>
              </a:extLst>
            </p:cNvPr>
            <p:cNvSpPr txBox="1">
              <a:spLocks noChangeArrowheads="1"/>
            </p:cNvSpPr>
            <p:nvPr/>
          </p:nvSpPr>
          <p:spPr bwMode="auto">
            <a:xfrm>
              <a:off x="2590800" y="5791200"/>
              <a:ext cx="1685925" cy="342900"/>
            </a:xfrm>
            <a:prstGeom prst="rect">
              <a:avLst/>
            </a:prstGeom>
            <a:solidFill>
              <a:srgbClr val="800080"/>
            </a:solidFill>
            <a:ln>
              <a:noFill/>
            </a:ln>
            <a:effectLst>
              <a:prstShdw prst="shdw17" dist="17961" dir="13500000">
                <a:srgbClr val="4D004D"/>
              </a:prstShdw>
            </a:effectLst>
            <a:extLst>
              <a:ext uri="{91240B29-F687-4F45-9708-019B960494DF}">
                <a14:hiddenLine xmlns:a14="http://schemas.microsoft.com/office/drawing/2010/main" w="76200" cap="sq" cmpd="tri">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00" b="1">
                  <a:latin typeface="Arial" panose="020B0604020202020204" pitchFamily="34" charset="0"/>
                </a:rPr>
                <a:t>Bacteria in root surface</a:t>
              </a:r>
            </a:p>
          </p:txBody>
        </p:sp>
      </p:grpSp>
      <p:grpSp>
        <p:nvGrpSpPr>
          <p:cNvPr id="3" name="Group 23">
            <a:extLst>
              <a:ext uri="{FF2B5EF4-FFF2-40B4-BE49-F238E27FC236}">
                <a16:creationId xmlns:a16="http://schemas.microsoft.com/office/drawing/2014/main" id="{B64C23D4-B81C-44EE-9AFC-4AB33593D605}"/>
              </a:ext>
            </a:extLst>
          </p:cNvPr>
          <p:cNvGrpSpPr>
            <a:grpSpLocks/>
          </p:cNvGrpSpPr>
          <p:nvPr/>
        </p:nvGrpSpPr>
        <p:grpSpPr bwMode="auto">
          <a:xfrm>
            <a:off x="4648200" y="4038600"/>
            <a:ext cx="1676400" cy="2095500"/>
            <a:chOff x="4648200" y="4038600"/>
            <a:chExt cx="1676400" cy="2095500"/>
          </a:xfrm>
        </p:grpSpPr>
        <p:pic>
          <p:nvPicPr>
            <p:cNvPr id="2067" name="Picture 14" descr="I:\Internet download photos\Rhizobium\images5_files\images_013.jpg">
              <a:extLst>
                <a:ext uri="{FF2B5EF4-FFF2-40B4-BE49-F238E27FC236}">
                  <a16:creationId xmlns:a16="http://schemas.microsoft.com/office/drawing/2014/main" id="{B0741808-C1A4-4465-AD87-3436376798F9}"/>
                </a:ext>
              </a:extLst>
            </p:cNvPr>
            <p:cNvPicPr preferRelativeResize="0">
              <a:picLocks noChangeArrowheads="1"/>
            </p:cNvPicPr>
            <p:nvPr/>
          </p:nvPicPr>
          <p:blipFill>
            <a:blip r:embed="rId4" r:link="rId5">
              <a:lum bright="18000" contrast="18000"/>
              <a:extLst>
                <a:ext uri="{28A0092B-C50C-407E-A947-70E740481C1C}">
                  <a14:useLocalDpi xmlns:a14="http://schemas.microsoft.com/office/drawing/2010/main" val="0"/>
                </a:ext>
              </a:extLst>
            </a:blip>
            <a:srcRect/>
            <a:stretch>
              <a:fillRect/>
            </a:stretch>
          </p:blipFill>
          <p:spPr bwMode="auto">
            <a:xfrm>
              <a:off x="4648200" y="4038600"/>
              <a:ext cx="1673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 Box 19">
              <a:extLst>
                <a:ext uri="{FF2B5EF4-FFF2-40B4-BE49-F238E27FC236}">
                  <a16:creationId xmlns:a16="http://schemas.microsoft.com/office/drawing/2014/main" id="{3AF72A54-800A-4786-AED0-820741E2E3CB}"/>
                </a:ext>
              </a:extLst>
            </p:cNvPr>
            <p:cNvSpPr txBox="1">
              <a:spLocks noChangeArrowheads="1"/>
            </p:cNvSpPr>
            <p:nvPr/>
          </p:nvSpPr>
          <p:spPr bwMode="auto">
            <a:xfrm>
              <a:off x="4724400" y="5791200"/>
              <a:ext cx="1600200" cy="342900"/>
            </a:xfrm>
            <a:prstGeom prst="rect">
              <a:avLst/>
            </a:prstGeom>
            <a:solidFill>
              <a:srgbClr val="800080"/>
            </a:solidFill>
            <a:ln>
              <a:noFill/>
            </a:ln>
            <a:effectLst>
              <a:prstShdw prst="shdw17" dist="17961" dir="13500000">
                <a:srgbClr val="4D004D"/>
              </a:prstShdw>
            </a:effectLst>
            <a:extLst>
              <a:ext uri="{91240B29-F687-4F45-9708-019B960494DF}">
                <a14:hiddenLine xmlns:a14="http://schemas.microsoft.com/office/drawing/2010/main" w="76200" cap="sq" cmpd="tri">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00" b="1">
                  <a:latin typeface="Arial" panose="020B0604020202020204" pitchFamily="34" charset="0"/>
                </a:rPr>
                <a:t>Bacteria in root surface</a:t>
              </a:r>
            </a:p>
          </p:txBody>
        </p:sp>
      </p:grpSp>
      <p:grpSp>
        <p:nvGrpSpPr>
          <p:cNvPr id="4" name="Group 24">
            <a:extLst>
              <a:ext uri="{FF2B5EF4-FFF2-40B4-BE49-F238E27FC236}">
                <a16:creationId xmlns:a16="http://schemas.microsoft.com/office/drawing/2014/main" id="{0DDE0C62-2A12-4219-8302-86A61BEAE081}"/>
              </a:ext>
            </a:extLst>
          </p:cNvPr>
          <p:cNvGrpSpPr>
            <a:grpSpLocks/>
          </p:cNvGrpSpPr>
          <p:nvPr/>
        </p:nvGrpSpPr>
        <p:grpSpPr bwMode="auto">
          <a:xfrm>
            <a:off x="6629400" y="4038600"/>
            <a:ext cx="1673225" cy="2124075"/>
            <a:chOff x="6629400" y="4038600"/>
            <a:chExt cx="1673225" cy="2124075"/>
          </a:xfrm>
        </p:grpSpPr>
        <p:graphicFrame>
          <p:nvGraphicFramePr>
            <p:cNvPr id="2050" name="Object 12">
              <a:extLst>
                <a:ext uri="{FF2B5EF4-FFF2-40B4-BE49-F238E27FC236}">
                  <a16:creationId xmlns:a16="http://schemas.microsoft.com/office/drawing/2014/main" id="{E9878B3F-95B2-4082-9613-C26FA0458B0C}"/>
                </a:ext>
              </a:extLst>
            </p:cNvPr>
            <p:cNvGraphicFramePr>
              <a:graphicFrameLocks/>
            </p:cNvGraphicFramePr>
            <p:nvPr/>
          </p:nvGraphicFramePr>
          <p:xfrm>
            <a:off x="6629400" y="4038600"/>
            <a:ext cx="1673225" cy="1600200"/>
          </p:xfrm>
          <a:graphic>
            <a:graphicData uri="http://schemas.openxmlformats.org/presentationml/2006/ole">
              <mc:AlternateContent xmlns:mc="http://schemas.openxmlformats.org/markup-compatibility/2006">
                <mc:Choice xmlns:v="urn:schemas-microsoft-com:vml" Requires="v">
                  <p:oleObj name="Photo Editor Photo" r:id="rId6" imgW="1190476" imgH="885949" progId="MSPhotoEd.3">
                    <p:embed/>
                  </p:oleObj>
                </mc:Choice>
                <mc:Fallback>
                  <p:oleObj name="Photo Editor Photo" r:id="rId6" imgW="1190476" imgH="885949" progId="MSPhotoEd.3">
                    <p:embed/>
                    <p:pic>
                      <p:nvPicPr>
                        <p:cNvPr id="2050" name="Object 12">
                          <a:extLst>
                            <a:ext uri="{FF2B5EF4-FFF2-40B4-BE49-F238E27FC236}">
                              <a16:creationId xmlns:a16="http://schemas.microsoft.com/office/drawing/2014/main" id="{E9878B3F-95B2-4082-9613-C26FA0458B0C}"/>
                            </a:ext>
                          </a:extLst>
                        </p:cNvPr>
                        <p:cNvPicPr preferRelativeResize="0">
                          <a:picLocks noChangeArrowheads="1"/>
                        </p:cNvPicPr>
                        <p:nvPr/>
                      </p:nvPicPr>
                      <p:blipFill>
                        <a:blip r:embed="rId7">
                          <a:lum bright="6000" contrast="18000"/>
                          <a:extLst>
                            <a:ext uri="{28A0092B-C50C-407E-A947-70E740481C1C}">
                              <a14:useLocalDpi xmlns:a14="http://schemas.microsoft.com/office/drawing/2010/main" val="0"/>
                            </a:ext>
                          </a:extLst>
                        </a:blip>
                        <a:srcRect/>
                        <a:stretch>
                          <a:fillRect/>
                        </a:stretch>
                      </p:blipFill>
                      <p:spPr bwMode="auto">
                        <a:xfrm>
                          <a:off x="6629400" y="4038600"/>
                          <a:ext cx="1673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66" name="Text Box 20">
              <a:extLst>
                <a:ext uri="{FF2B5EF4-FFF2-40B4-BE49-F238E27FC236}">
                  <a16:creationId xmlns:a16="http://schemas.microsoft.com/office/drawing/2014/main" id="{50EAC738-796E-4E7C-95E9-7BD344F36797}"/>
                </a:ext>
              </a:extLst>
            </p:cNvPr>
            <p:cNvSpPr txBox="1">
              <a:spLocks noChangeArrowheads="1"/>
            </p:cNvSpPr>
            <p:nvPr/>
          </p:nvSpPr>
          <p:spPr bwMode="auto">
            <a:xfrm>
              <a:off x="6705600" y="5791200"/>
              <a:ext cx="1485900" cy="371475"/>
            </a:xfrm>
            <a:prstGeom prst="rect">
              <a:avLst/>
            </a:prstGeom>
            <a:solidFill>
              <a:srgbClr val="800080">
                <a:alpha val="50195"/>
              </a:srgbClr>
            </a:solidFill>
            <a:ln>
              <a:noFill/>
            </a:ln>
            <a:effectLst>
              <a:prstShdw prst="shdw17" dist="17961" dir="13500000">
                <a:srgbClr val="4D004D"/>
              </a:prstShdw>
            </a:effectLst>
            <a:extLst>
              <a:ext uri="{91240B29-F687-4F45-9708-019B960494DF}">
                <a14:hiddenLine xmlns:a14="http://schemas.microsoft.com/office/drawing/2010/main" w="76200" cap="sq" cmpd="tri">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b="1">
                  <a:latin typeface="Arial" panose="020B0604020202020204" pitchFamily="34" charset="0"/>
                </a:rPr>
                <a:t>Legume inoculation</a:t>
              </a:r>
            </a:p>
          </p:txBody>
        </p:sp>
      </p:grpSp>
      <p:grpSp>
        <p:nvGrpSpPr>
          <p:cNvPr id="5" name="Group 21">
            <a:extLst>
              <a:ext uri="{FF2B5EF4-FFF2-40B4-BE49-F238E27FC236}">
                <a16:creationId xmlns:a16="http://schemas.microsoft.com/office/drawing/2014/main" id="{06CC1D96-F50C-428C-AE21-8559BA462192}"/>
              </a:ext>
            </a:extLst>
          </p:cNvPr>
          <p:cNvGrpSpPr>
            <a:grpSpLocks/>
          </p:cNvGrpSpPr>
          <p:nvPr/>
        </p:nvGrpSpPr>
        <p:grpSpPr bwMode="auto">
          <a:xfrm>
            <a:off x="533400" y="4038600"/>
            <a:ext cx="1752600" cy="2095500"/>
            <a:chOff x="533400" y="4038600"/>
            <a:chExt cx="1752600" cy="2095500"/>
          </a:xfrm>
        </p:grpSpPr>
        <p:sp>
          <p:nvSpPr>
            <p:cNvPr id="2064" name="Text Box 21">
              <a:extLst>
                <a:ext uri="{FF2B5EF4-FFF2-40B4-BE49-F238E27FC236}">
                  <a16:creationId xmlns:a16="http://schemas.microsoft.com/office/drawing/2014/main" id="{A85E0A8E-03F0-4004-AD00-19975BD5A543}"/>
                </a:ext>
              </a:extLst>
            </p:cNvPr>
            <p:cNvSpPr txBox="1">
              <a:spLocks noChangeArrowheads="1"/>
            </p:cNvSpPr>
            <p:nvPr/>
          </p:nvSpPr>
          <p:spPr bwMode="auto">
            <a:xfrm>
              <a:off x="533400" y="5791200"/>
              <a:ext cx="1685925" cy="342900"/>
            </a:xfrm>
            <a:prstGeom prst="rect">
              <a:avLst/>
            </a:prstGeom>
            <a:solidFill>
              <a:srgbClr val="800080"/>
            </a:solidFill>
            <a:ln>
              <a:noFill/>
            </a:ln>
            <a:effectLst>
              <a:prstShdw prst="shdw17" dist="17961" dir="13500000">
                <a:srgbClr val="4D004D"/>
              </a:prstShdw>
            </a:effectLst>
            <a:extLst>
              <a:ext uri="{91240B29-F687-4F45-9708-019B960494DF}">
                <a14:hiddenLine xmlns:a14="http://schemas.microsoft.com/office/drawing/2010/main" w="76200" cap="sq" cmpd="tri">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000" b="1">
                  <a:latin typeface="Arial" panose="020B0604020202020204" pitchFamily="34" charset="0"/>
                </a:rPr>
                <a:t>Rhizobium Bacteria</a:t>
              </a:r>
            </a:p>
          </p:txBody>
        </p:sp>
        <p:pic>
          <p:nvPicPr>
            <p:cNvPr id="2065" name="Picture 4">
              <a:extLst>
                <a:ext uri="{FF2B5EF4-FFF2-40B4-BE49-F238E27FC236}">
                  <a16:creationId xmlns:a16="http://schemas.microsoft.com/office/drawing/2014/main" id="{2BBE37BD-2E54-498C-83C4-2E76CB963433}"/>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0386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2058" name="Picture 9" descr="skip but.png">
            <a:hlinkClick r:id="" action="ppaction://hlinkshowjump?jump=endshow"/>
            <a:extLst>
              <a:ext uri="{FF2B5EF4-FFF2-40B4-BE49-F238E27FC236}">
                <a16:creationId xmlns:a16="http://schemas.microsoft.com/office/drawing/2014/main" id="{0736EE7D-DC36-4548-AB51-112BB22E399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next.png">
            <a:hlinkClick r:id="" action="ppaction://hlinkshowjump?jump=nextslide"/>
            <a:extLst>
              <a:ext uri="{FF2B5EF4-FFF2-40B4-BE49-F238E27FC236}">
                <a16:creationId xmlns:a16="http://schemas.microsoft.com/office/drawing/2014/main" id="{79818725-96AE-411B-95EE-35E78DF6EE8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previous angelina.png">
            <a:hlinkClick r:id="" action="ppaction://hlinkshowjump?jump=previousslide"/>
            <a:extLst>
              <a:ext uri="{FF2B5EF4-FFF2-40B4-BE49-F238E27FC236}">
                <a16:creationId xmlns:a16="http://schemas.microsoft.com/office/drawing/2014/main" id="{384F0FB8-A9AC-4AD8-9EFA-18A3F7E1C28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2">
            <a:extLst>
              <a:ext uri="{FF2B5EF4-FFF2-40B4-BE49-F238E27FC236}">
                <a16:creationId xmlns:a16="http://schemas.microsoft.com/office/drawing/2014/main" id="{6DC6D5E2-F646-4E3C-8272-C0A2D7D6E1F1}"/>
              </a:ext>
            </a:extLst>
          </p:cNvPr>
          <p:cNvSpPr txBox="1">
            <a:spLocks noChangeArrowheads="1"/>
          </p:cNvSpPr>
          <p:nvPr/>
        </p:nvSpPr>
        <p:spPr bwMode="auto">
          <a:xfrm>
            <a:off x="533400" y="304800"/>
            <a:ext cx="8077200"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panose="020B0604020202020204" pitchFamily="34" charset="0"/>
                <a:cs typeface="Times New Roman" panose="02020603050405020304" pitchFamily="18" charset="0"/>
              </a:rPr>
              <a:t>Concept of biofertilizer</a:t>
            </a:r>
            <a:r>
              <a:rPr lang="en-US" altLang="en-US" sz="2800" b="1">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3000"/>
                                        <p:tgtEl>
                                          <p:spTgt spid="3075"/>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3000"/>
                                        <p:tgtEl>
                                          <p:spTgt spid="2053"/>
                                        </p:tgtEl>
                                      </p:cBhvr>
                                    </p:animEffect>
                                  </p:childTnLst>
                                </p:cTn>
                              </p:par>
                            </p:childTnLst>
                          </p:cTn>
                        </p:par>
                        <p:par>
                          <p:cTn id="12" fill="hold" nodeType="afterGroup">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30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2">
            <a:extLst>
              <a:ext uri="{FF2B5EF4-FFF2-40B4-BE49-F238E27FC236}">
                <a16:creationId xmlns:a16="http://schemas.microsoft.com/office/drawing/2014/main" id="{1F4501A4-2A98-4EBC-8476-3100F38848C0}"/>
              </a:ext>
            </a:extLst>
          </p:cNvPr>
          <p:cNvSpPr>
            <a:spLocks noChangeArrowheads="1"/>
          </p:cNvSpPr>
          <p:nvPr/>
        </p:nvSpPr>
        <p:spPr bwMode="auto">
          <a:xfrm>
            <a:off x="1143000" y="914400"/>
            <a:ext cx="6934200" cy="430213"/>
          </a:xfrm>
          <a:prstGeom prst="rect">
            <a:avLst/>
          </a:prstGeom>
          <a:solidFill>
            <a:srgbClr val="FFFFCC"/>
          </a:solidFill>
          <a:ln w="76200" cmpd="tri">
            <a:solidFill>
              <a:srgbClr val="FFFFCC"/>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b="1">
                <a:latin typeface="Arial" panose="020B0604020202020204" pitchFamily="34" charset="0"/>
                <a:cs typeface="Arial" panose="020B0604020202020204" pitchFamily="34" charset="0"/>
              </a:rPr>
              <a:t>Advantages of Biofertilizers</a:t>
            </a:r>
            <a:r>
              <a:rPr lang="en-US" altLang="en-US" sz="2200" b="1">
                <a:latin typeface="Arial" panose="020B0604020202020204" pitchFamily="34" charset="0"/>
              </a:rPr>
              <a:t> </a:t>
            </a:r>
          </a:p>
        </p:txBody>
      </p:sp>
      <p:pic>
        <p:nvPicPr>
          <p:cNvPr id="6147" name="Picture 9" descr="skip but.png">
            <a:hlinkClick r:id="" action="ppaction://hlinkshowjump?jump=endshow"/>
            <a:extLst>
              <a:ext uri="{FF2B5EF4-FFF2-40B4-BE49-F238E27FC236}">
                <a16:creationId xmlns:a16="http://schemas.microsoft.com/office/drawing/2014/main" id="{38165BF3-1FB3-4134-A927-28AA85120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1" descr="next.png">
            <a:hlinkClick r:id="" action="ppaction://hlinkshowjump?jump=nextslide"/>
            <a:extLst>
              <a:ext uri="{FF2B5EF4-FFF2-40B4-BE49-F238E27FC236}">
                <a16:creationId xmlns:a16="http://schemas.microsoft.com/office/drawing/2014/main" id="{3139395D-2794-4CC2-9E7F-566557F83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previous angelina.png">
            <a:hlinkClick r:id="" action="ppaction://hlinkshowjump?jump=previousslide"/>
            <a:extLst>
              <a:ext uri="{FF2B5EF4-FFF2-40B4-BE49-F238E27FC236}">
                <a16:creationId xmlns:a16="http://schemas.microsoft.com/office/drawing/2014/main" id="{E1F20223-BDAA-484F-B7A1-6A1BD4EBFE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2">
            <a:extLst>
              <a:ext uri="{FF2B5EF4-FFF2-40B4-BE49-F238E27FC236}">
                <a16:creationId xmlns:a16="http://schemas.microsoft.com/office/drawing/2014/main" id="{D3E2D006-8B2E-44FC-93A7-8023F5146B16}"/>
              </a:ext>
            </a:extLst>
          </p:cNvPr>
          <p:cNvSpPr txBox="1">
            <a:spLocks noChangeArrowheads="1"/>
          </p:cNvSpPr>
          <p:nvPr/>
        </p:nvSpPr>
        <p:spPr bwMode="auto">
          <a:xfrm>
            <a:off x="533400" y="304800"/>
            <a:ext cx="8077200"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chemeClr val="bg1"/>
                </a:solidFill>
                <a:latin typeface="Arial" panose="020B0604020202020204" pitchFamily="34" charset="0"/>
                <a:cs typeface="Times New Roman" panose="02020603050405020304" pitchFamily="18" charset="0"/>
              </a:rPr>
              <a:t>Concept of biofertilizer</a:t>
            </a:r>
            <a:r>
              <a:rPr lang="en-US" altLang="en-US" sz="2800" b="1">
                <a:solidFill>
                  <a:schemeClr val="bg1"/>
                </a:solidFill>
                <a:latin typeface="Arial" panose="020B0604020202020204" pitchFamily="34" charset="0"/>
              </a:rPr>
              <a:t> </a:t>
            </a:r>
          </a:p>
        </p:txBody>
      </p:sp>
      <p:grpSp>
        <p:nvGrpSpPr>
          <p:cNvPr id="2" name="Group 39">
            <a:extLst>
              <a:ext uri="{FF2B5EF4-FFF2-40B4-BE49-F238E27FC236}">
                <a16:creationId xmlns:a16="http://schemas.microsoft.com/office/drawing/2014/main" id="{644883C0-FECB-4C5A-BC45-F8E2F15F5226}"/>
              </a:ext>
            </a:extLst>
          </p:cNvPr>
          <p:cNvGrpSpPr>
            <a:grpSpLocks/>
          </p:cNvGrpSpPr>
          <p:nvPr/>
        </p:nvGrpSpPr>
        <p:grpSpPr bwMode="auto">
          <a:xfrm>
            <a:off x="685800" y="1524000"/>
            <a:ext cx="7772400" cy="4940300"/>
            <a:chOff x="685800" y="1524000"/>
            <a:chExt cx="7772400" cy="4939814"/>
          </a:xfrm>
        </p:grpSpPr>
        <p:sp>
          <p:nvSpPr>
            <p:cNvPr id="6154" name="Text Box 27">
              <a:extLst>
                <a:ext uri="{FF2B5EF4-FFF2-40B4-BE49-F238E27FC236}">
                  <a16:creationId xmlns:a16="http://schemas.microsoft.com/office/drawing/2014/main" id="{727A1EAE-FF31-4BAE-96AA-A8208955D9F2}"/>
                </a:ext>
              </a:extLst>
            </p:cNvPr>
            <p:cNvSpPr txBox="1">
              <a:spLocks noChangeArrowheads="1"/>
            </p:cNvSpPr>
            <p:nvPr/>
          </p:nvSpPr>
          <p:spPr bwMode="auto">
            <a:xfrm>
              <a:off x="685800" y="1524000"/>
              <a:ext cx="7772400" cy="4939814"/>
            </a:xfrm>
            <a:prstGeom prst="rect">
              <a:avLst/>
            </a:prstGeom>
            <a:solidFill>
              <a:schemeClr val="tx2"/>
            </a:solidFill>
            <a:ln w="9525">
              <a:miter lim="800000"/>
              <a:headEnd/>
              <a:tailEnd/>
            </a:ln>
            <a:scene3d>
              <a:camera prst="legacyPerspectiveTop"/>
              <a:lightRig rig="legacyFlat3" dir="b"/>
            </a:scene3d>
            <a:sp3d extrusionH="887400" prstMaterial="legacyMatte">
              <a:bevelT w="13500" h="13500" prst="angle"/>
              <a:bevelB w="13500" h="13500" prst="angle"/>
              <a:extrusionClr>
                <a:srgbClr val="FF33CC"/>
              </a:extrusionClr>
              <a:contourClr>
                <a:schemeClr val="tx2"/>
              </a:contourClr>
            </a:sp3d>
          </p:spPr>
          <p:txBody>
            <a:bodyPr>
              <a:spAutoFit/>
              <a:flatTx/>
            </a:bodyPr>
            <a:lstStyle>
              <a:lvl1pPr marL="4603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Renewable source of nutrients</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Sustain soil health  </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Supplement chemical fertilizers.</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Replace 25-30% chemical fertilizers  </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Increase the grain yields by 10-40%.</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Decompose plant residues, and stabilize C:N ratio of soil</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Improve texture, structure and water holding capacity of soil</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No adverse effect on plant growth and soil fertility.</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Stimulates plant growth by secreting growth hormones. </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Secrete fungistatic and antibiotic like substances </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Solubilize and mobilize nutrients</a:t>
              </a:r>
              <a:endParaRPr lang="en-US" altLang="en-US" sz="1800">
                <a:solidFill>
                  <a:srgbClr val="FFFFCC"/>
                </a:solidFill>
                <a:latin typeface="Arial" panose="020B0604020202020204" pitchFamily="34" charset="0"/>
                <a:cs typeface="Times New Roman" panose="02020603050405020304" pitchFamily="18" charset="0"/>
              </a:endParaRPr>
            </a:p>
            <a:p>
              <a:pPr eaLnBrk="1" hangingPunct="1">
                <a:spcBef>
                  <a:spcPct val="50000"/>
                </a:spcBef>
              </a:pPr>
              <a:r>
                <a:rPr lang="en-US" altLang="en-US" sz="1800">
                  <a:solidFill>
                    <a:srgbClr val="FFFFCC"/>
                  </a:solidFill>
                  <a:latin typeface="Arial" panose="020B0604020202020204" pitchFamily="34" charset="0"/>
                  <a:cs typeface="Arial" panose="020B0604020202020204" pitchFamily="34" charset="0"/>
                </a:rPr>
                <a:t>Eco-friendly, non-pollutants and cost effective method</a:t>
              </a:r>
              <a:endParaRPr lang="en-US" altLang="en-US" sz="1800">
                <a:solidFill>
                  <a:srgbClr val="FFFFCC"/>
                </a:solidFill>
                <a:latin typeface="Arial" panose="020B0604020202020204" pitchFamily="34" charset="0"/>
              </a:endParaRPr>
            </a:p>
          </p:txBody>
        </p:sp>
        <p:sp>
          <p:nvSpPr>
            <p:cNvPr id="6155" name="Oval 46">
              <a:extLst>
                <a:ext uri="{FF2B5EF4-FFF2-40B4-BE49-F238E27FC236}">
                  <a16:creationId xmlns:a16="http://schemas.microsoft.com/office/drawing/2014/main" id="{2061A0A7-C94B-4FB5-8FC5-ED4858B740E9}"/>
                </a:ext>
              </a:extLst>
            </p:cNvPr>
            <p:cNvSpPr>
              <a:spLocks noChangeArrowheads="1"/>
            </p:cNvSpPr>
            <p:nvPr/>
          </p:nvSpPr>
          <p:spPr bwMode="auto">
            <a:xfrm>
              <a:off x="762000" y="23622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56" name="Oval 46">
              <a:extLst>
                <a:ext uri="{FF2B5EF4-FFF2-40B4-BE49-F238E27FC236}">
                  <a16:creationId xmlns:a16="http://schemas.microsoft.com/office/drawing/2014/main" id="{04500726-5136-48EB-BAA4-81D8826E6856}"/>
                </a:ext>
              </a:extLst>
            </p:cNvPr>
            <p:cNvSpPr>
              <a:spLocks noChangeArrowheads="1"/>
            </p:cNvSpPr>
            <p:nvPr/>
          </p:nvSpPr>
          <p:spPr bwMode="auto">
            <a:xfrm>
              <a:off x="762000" y="15240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57" name="Oval 46">
              <a:extLst>
                <a:ext uri="{FF2B5EF4-FFF2-40B4-BE49-F238E27FC236}">
                  <a16:creationId xmlns:a16="http://schemas.microsoft.com/office/drawing/2014/main" id="{EC99C2EA-8230-4763-9907-0E31C7BD19B7}"/>
                </a:ext>
              </a:extLst>
            </p:cNvPr>
            <p:cNvSpPr>
              <a:spLocks noChangeArrowheads="1"/>
            </p:cNvSpPr>
            <p:nvPr/>
          </p:nvSpPr>
          <p:spPr bwMode="auto">
            <a:xfrm>
              <a:off x="762000" y="19812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58" name="Oval 46">
              <a:extLst>
                <a:ext uri="{FF2B5EF4-FFF2-40B4-BE49-F238E27FC236}">
                  <a16:creationId xmlns:a16="http://schemas.microsoft.com/office/drawing/2014/main" id="{C35DC19B-8870-4C1B-9D92-A1370469F610}"/>
                </a:ext>
              </a:extLst>
            </p:cNvPr>
            <p:cNvSpPr>
              <a:spLocks noChangeArrowheads="1"/>
            </p:cNvSpPr>
            <p:nvPr/>
          </p:nvSpPr>
          <p:spPr bwMode="auto">
            <a:xfrm>
              <a:off x="762000" y="28194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59" name="Oval 46">
              <a:extLst>
                <a:ext uri="{FF2B5EF4-FFF2-40B4-BE49-F238E27FC236}">
                  <a16:creationId xmlns:a16="http://schemas.microsoft.com/office/drawing/2014/main" id="{527F7290-FA91-49C4-AE68-C4FD5BC8C482}"/>
                </a:ext>
              </a:extLst>
            </p:cNvPr>
            <p:cNvSpPr>
              <a:spLocks noChangeArrowheads="1"/>
            </p:cNvSpPr>
            <p:nvPr/>
          </p:nvSpPr>
          <p:spPr bwMode="auto">
            <a:xfrm>
              <a:off x="762000" y="32004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0" name="Oval 46">
              <a:extLst>
                <a:ext uri="{FF2B5EF4-FFF2-40B4-BE49-F238E27FC236}">
                  <a16:creationId xmlns:a16="http://schemas.microsoft.com/office/drawing/2014/main" id="{531F002F-9F54-4697-9453-2766D8820209}"/>
                </a:ext>
              </a:extLst>
            </p:cNvPr>
            <p:cNvSpPr>
              <a:spLocks noChangeArrowheads="1"/>
            </p:cNvSpPr>
            <p:nvPr/>
          </p:nvSpPr>
          <p:spPr bwMode="auto">
            <a:xfrm>
              <a:off x="762000" y="36576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1" name="Oval 46">
              <a:extLst>
                <a:ext uri="{FF2B5EF4-FFF2-40B4-BE49-F238E27FC236}">
                  <a16:creationId xmlns:a16="http://schemas.microsoft.com/office/drawing/2014/main" id="{427D745F-C83B-4EC7-A28C-A7FE36C307D0}"/>
                </a:ext>
              </a:extLst>
            </p:cNvPr>
            <p:cNvSpPr>
              <a:spLocks noChangeArrowheads="1"/>
            </p:cNvSpPr>
            <p:nvPr/>
          </p:nvSpPr>
          <p:spPr bwMode="auto">
            <a:xfrm>
              <a:off x="762000" y="40386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2" name="Oval 46">
              <a:extLst>
                <a:ext uri="{FF2B5EF4-FFF2-40B4-BE49-F238E27FC236}">
                  <a16:creationId xmlns:a16="http://schemas.microsoft.com/office/drawing/2014/main" id="{411007F9-7660-4B4A-B5F0-71E42B198193}"/>
                </a:ext>
              </a:extLst>
            </p:cNvPr>
            <p:cNvSpPr>
              <a:spLocks noChangeArrowheads="1"/>
            </p:cNvSpPr>
            <p:nvPr/>
          </p:nvSpPr>
          <p:spPr bwMode="auto">
            <a:xfrm>
              <a:off x="762000" y="44196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3" name="Oval 46">
              <a:extLst>
                <a:ext uri="{FF2B5EF4-FFF2-40B4-BE49-F238E27FC236}">
                  <a16:creationId xmlns:a16="http://schemas.microsoft.com/office/drawing/2014/main" id="{C36FECF5-B7BA-496C-BC18-7B17FD9C1DD8}"/>
                </a:ext>
              </a:extLst>
            </p:cNvPr>
            <p:cNvSpPr>
              <a:spLocks noChangeArrowheads="1"/>
            </p:cNvSpPr>
            <p:nvPr/>
          </p:nvSpPr>
          <p:spPr bwMode="auto">
            <a:xfrm>
              <a:off x="762000" y="48006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4" name="Oval 46">
              <a:extLst>
                <a:ext uri="{FF2B5EF4-FFF2-40B4-BE49-F238E27FC236}">
                  <a16:creationId xmlns:a16="http://schemas.microsoft.com/office/drawing/2014/main" id="{9E81B4F8-D396-426C-B21A-491A9EE746D8}"/>
                </a:ext>
              </a:extLst>
            </p:cNvPr>
            <p:cNvSpPr>
              <a:spLocks noChangeArrowheads="1"/>
            </p:cNvSpPr>
            <p:nvPr/>
          </p:nvSpPr>
          <p:spPr bwMode="auto">
            <a:xfrm>
              <a:off x="762000" y="52578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5" name="Oval 46">
              <a:extLst>
                <a:ext uri="{FF2B5EF4-FFF2-40B4-BE49-F238E27FC236}">
                  <a16:creationId xmlns:a16="http://schemas.microsoft.com/office/drawing/2014/main" id="{75BFA359-4CE4-4410-BD96-86C67F9B9820}"/>
                </a:ext>
              </a:extLst>
            </p:cNvPr>
            <p:cNvSpPr>
              <a:spLocks noChangeArrowheads="1"/>
            </p:cNvSpPr>
            <p:nvPr/>
          </p:nvSpPr>
          <p:spPr bwMode="auto">
            <a:xfrm>
              <a:off x="762000" y="56388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66" name="Oval 46">
              <a:extLst>
                <a:ext uri="{FF2B5EF4-FFF2-40B4-BE49-F238E27FC236}">
                  <a16:creationId xmlns:a16="http://schemas.microsoft.com/office/drawing/2014/main" id="{27862D71-DFBD-44CE-9F77-5C1949A2C56A}"/>
                </a:ext>
              </a:extLst>
            </p:cNvPr>
            <p:cNvSpPr>
              <a:spLocks noChangeArrowheads="1"/>
            </p:cNvSpPr>
            <p:nvPr/>
          </p:nvSpPr>
          <p:spPr bwMode="auto">
            <a:xfrm>
              <a:off x="762000" y="6019800"/>
              <a:ext cx="2286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3000"/>
                                        <p:tgtEl>
                                          <p:spTgt spid="5122"/>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Text Box 14">
            <a:extLst>
              <a:ext uri="{FF2B5EF4-FFF2-40B4-BE49-F238E27FC236}">
                <a16:creationId xmlns:a16="http://schemas.microsoft.com/office/drawing/2014/main" id="{BF74BE9D-AAEA-4AEC-8251-FF4702846D8C}"/>
              </a:ext>
            </a:extLst>
          </p:cNvPr>
          <p:cNvSpPr txBox="1">
            <a:spLocks noChangeArrowheads="1"/>
          </p:cNvSpPr>
          <p:nvPr/>
        </p:nvSpPr>
        <p:spPr bwMode="auto">
          <a:xfrm>
            <a:off x="381000" y="914400"/>
            <a:ext cx="8305800" cy="400050"/>
          </a:xfrm>
          <a:prstGeom prst="rect">
            <a:avLst/>
          </a:prstGeom>
          <a:solidFill>
            <a:srgbClr val="FFFFCC"/>
          </a:solidFill>
          <a:ln w="9525">
            <a:miter lim="800000"/>
            <a:headEnd/>
            <a:tailEnd/>
          </a:ln>
          <a:scene3d>
            <a:camera prst="legacyPerspectiveBottom"/>
            <a:lightRig rig="legacyFlat3" dir="t"/>
          </a:scene3d>
          <a:sp3d extrusionH="3630600" prstMaterial="legacyMatte">
            <a:bevelT w="13500" h="13500" prst="angle"/>
            <a:bevelB w="13500" h="13500" prst="angle"/>
            <a:extrusionClr>
              <a:srgbClr val="FF33CC"/>
            </a:extrusionClr>
            <a:contourClr>
              <a:srgbClr val="FFFFCC"/>
            </a:contourClr>
          </a:sp3d>
        </p:spPr>
        <p:txBody>
          <a:bodyPr>
            <a:spAutoFit/>
            <a:flatTx/>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000" b="1">
                <a:latin typeface="Arial" panose="020B0604020202020204" pitchFamily="34" charset="0"/>
                <a:cs typeface="Arial" panose="020B0604020202020204" pitchFamily="34" charset="0"/>
              </a:rPr>
              <a:t>BIOFERTILIZER ORGANISMS</a:t>
            </a:r>
            <a:r>
              <a:rPr lang="en-US" altLang="en-US" sz="2000"/>
              <a:t> </a:t>
            </a:r>
          </a:p>
        </p:txBody>
      </p:sp>
      <p:pic>
        <p:nvPicPr>
          <p:cNvPr id="7171" name="Picture 9" descr="skip but.png">
            <a:hlinkClick r:id="" action="ppaction://hlinkshowjump?jump=endshow"/>
            <a:extLst>
              <a:ext uri="{FF2B5EF4-FFF2-40B4-BE49-F238E27FC236}">
                <a16:creationId xmlns:a16="http://schemas.microsoft.com/office/drawing/2014/main" id="{7D30C2CF-A840-43AD-BE81-8DB1F56ADB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descr="next.png">
            <a:hlinkClick r:id="" action="ppaction://hlinkshowjump?jump=nextslide"/>
            <a:extLst>
              <a:ext uri="{FF2B5EF4-FFF2-40B4-BE49-F238E27FC236}">
                <a16:creationId xmlns:a16="http://schemas.microsoft.com/office/drawing/2014/main" id="{8336B22D-27E2-422F-B524-2DCEC492C8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previous angelina.png">
            <a:hlinkClick r:id="" action="ppaction://hlinkshowjump?jump=previousslide"/>
            <a:extLst>
              <a:ext uri="{FF2B5EF4-FFF2-40B4-BE49-F238E27FC236}">
                <a16:creationId xmlns:a16="http://schemas.microsoft.com/office/drawing/2014/main" id="{8AC51BE4-8B64-4820-A30E-112BEFCACE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2">
            <a:extLst>
              <a:ext uri="{FF2B5EF4-FFF2-40B4-BE49-F238E27FC236}">
                <a16:creationId xmlns:a16="http://schemas.microsoft.com/office/drawing/2014/main" id="{125A7B3A-A756-4EA0-A31D-7D351032766C}"/>
              </a:ext>
            </a:extLst>
          </p:cNvPr>
          <p:cNvSpPr txBox="1">
            <a:spLocks noChangeArrowheads="1"/>
          </p:cNvSpPr>
          <p:nvPr/>
        </p:nvSpPr>
        <p:spPr bwMode="auto">
          <a:xfrm>
            <a:off x="533400" y="304800"/>
            <a:ext cx="8077200"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chemeClr val="bg1"/>
                </a:solidFill>
                <a:latin typeface="Arial" panose="020B0604020202020204" pitchFamily="34" charset="0"/>
                <a:cs typeface="Times New Roman" panose="02020603050405020304" pitchFamily="18" charset="0"/>
              </a:rPr>
              <a:t>Concept of biofertilizer</a:t>
            </a:r>
            <a:r>
              <a:rPr lang="en-US" altLang="en-US" sz="2800" b="1">
                <a:solidFill>
                  <a:schemeClr val="bg1"/>
                </a:solidFill>
                <a:latin typeface="Arial" panose="020B0604020202020204" pitchFamily="34" charset="0"/>
              </a:rPr>
              <a:t> </a:t>
            </a:r>
          </a:p>
        </p:txBody>
      </p:sp>
      <p:grpSp>
        <p:nvGrpSpPr>
          <p:cNvPr id="2" name="Group 43">
            <a:extLst>
              <a:ext uri="{FF2B5EF4-FFF2-40B4-BE49-F238E27FC236}">
                <a16:creationId xmlns:a16="http://schemas.microsoft.com/office/drawing/2014/main" id="{85B7C488-E8C9-46E2-8200-5711C7188532}"/>
              </a:ext>
            </a:extLst>
          </p:cNvPr>
          <p:cNvGrpSpPr>
            <a:grpSpLocks/>
          </p:cNvGrpSpPr>
          <p:nvPr/>
        </p:nvGrpSpPr>
        <p:grpSpPr bwMode="auto">
          <a:xfrm>
            <a:off x="460375" y="1752600"/>
            <a:ext cx="8274050" cy="4089400"/>
            <a:chOff x="460375" y="1752600"/>
            <a:chExt cx="8274050" cy="4089400"/>
          </a:xfrm>
        </p:grpSpPr>
        <p:pic>
          <p:nvPicPr>
            <p:cNvPr id="7178" name="Picture 2">
              <a:extLst>
                <a:ext uri="{FF2B5EF4-FFF2-40B4-BE49-F238E27FC236}">
                  <a16:creationId xmlns:a16="http://schemas.microsoft.com/office/drawing/2014/main" id="{D41F41B8-FF01-416F-B8E6-FED6448F7C2E}"/>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4673600"/>
              <a:ext cx="1371600" cy="1138238"/>
            </a:xfrm>
            <a:prstGeom prst="rect">
              <a:avLst/>
            </a:prstGeom>
            <a:solidFill>
              <a:srgbClr val="99CCFF"/>
            </a:solidFill>
            <a:ln w="76200" cmpd="tri">
              <a:solidFill>
                <a:srgbClr val="FF99CC"/>
              </a:solidFill>
              <a:miter lim="800000"/>
              <a:headEnd/>
              <a:tailEnd/>
            </a:ln>
          </p:spPr>
        </p:pic>
        <p:pic>
          <p:nvPicPr>
            <p:cNvPr id="7179" name="Picture 3">
              <a:extLst>
                <a:ext uri="{FF2B5EF4-FFF2-40B4-BE49-F238E27FC236}">
                  <a16:creationId xmlns:a16="http://schemas.microsoft.com/office/drawing/2014/main" id="{1B3A1AE1-7213-44FA-99A1-DA0F252D0ADA}"/>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3213100"/>
              <a:ext cx="1371600" cy="1135063"/>
            </a:xfrm>
            <a:prstGeom prst="rect">
              <a:avLst/>
            </a:prstGeom>
            <a:solidFill>
              <a:srgbClr val="99CCFF"/>
            </a:solidFill>
            <a:ln w="76200" cap="sq" cmpd="tri">
              <a:solidFill>
                <a:srgbClr val="FF99CC"/>
              </a:solidFill>
              <a:miter lim="800000"/>
              <a:headEnd type="none" w="sm" len="sm"/>
              <a:tailEnd type="none" w="sm" len="sm"/>
            </a:ln>
          </p:spPr>
        </p:pic>
        <p:pic>
          <p:nvPicPr>
            <p:cNvPr id="7180" name="Picture 4" descr="PSB-2">
              <a:extLst>
                <a:ext uri="{FF2B5EF4-FFF2-40B4-BE49-F238E27FC236}">
                  <a16:creationId xmlns:a16="http://schemas.microsoft.com/office/drawing/2014/main" id="{B897727A-282A-45AE-A72E-BD238E06B2FA}"/>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l="13049" r="4350"/>
            <a:stretch>
              <a:fillRect/>
            </a:stretch>
          </p:blipFill>
          <p:spPr bwMode="auto">
            <a:xfrm>
              <a:off x="5822950" y="3194050"/>
              <a:ext cx="1371600" cy="1135063"/>
            </a:xfrm>
            <a:prstGeom prst="rect">
              <a:avLst/>
            </a:prstGeom>
            <a:solidFill>
              <a:srgbClr val="99CCFF"/>
            </a:solidFill>
            <a:ln w="76200" cmpd="tri">
              <a:solidFill>
                <a:srgbClr val="FF99CC"/>
              </a:solidFill>
              <a:miter lim="800000"/>
              <a:headEnd/>
              <a:tailEnd/>
            </a:ln>
          </p:spPr>
        </p:pic>
        <p:pic>
          <p:nvPicPr>
            <p:cNvPr id="7181" name="Picture 5" descr="Yellow Pig">
              <a:extLst>
                <a:ext uri="{FF2B5EF4-FFF2-40B4-BE49-F238E27FC236}">
                  <a16:creationId xmlns:a16="http://schemas.microsoft.com/office/drawing/2014/main" id="{8A2C61E0-3059-4524-911E-D4D7D72126E1}"/>
                </a:ext>
              </a:extLst>
            </p:cNvPr>
            <p:cNvPicPr preferRelativeResize="0">
              <a:picLocks noChangeArrowheads="1"/>
            </p:cNvPicPr>
            <p:nvPr/>
          </p:nvPicPr>
          <p:blipFill>
            <a:blip r:embed="rId8">
              <a:lum contrast="36000"/>
              <a:extLst>
                <a:ext uri="{28A0092B-C50C-407E-A947-70E740481C1C}">
                  <a14:useLocalDpi xmlns:a14="http://schemas.microsoft.com/office/drawing/2010/main" val="0"/>
                </a:ext>
              </a:extLst>
            </a:blip>
            <a:srcRect l="52353" t="26392" r="7442" b="18510"/>
            <a:stretch>
              <a:fillRect/>
            </a:stretch>
          </p:blipFill>
          <p:spPr bwMode="auto">
            <a:xfrm>
              <a:off x="504825" y="1851025"/>
              <a:ext cx="1371600" cy="1135063"/>
            </a:xfrm>
            <a:prstGeom prst="rect">
              <a:avLst/>
            </a:prstGeom>
            <a:solidFill>
              <a:srgbClr val="99CCFF"/>
            </a:solidFill>
            <a:ln w="76200" cmpd="tri">
              <a:solidFill>
                <a:srgbClr val="FF99CC"/>
              </a:solidFill>
              <a:miter lim="800000"/>
              <a:headEnd/>
              <a:tailEnd/>
            </a:ln>
          </p:spPr>
        </p:pic>
        <p:pic>
          <p:nvPicPr>
            <p:cNvPr id="7182" name="Picture 6">
              <a:extLst>
                <a:ext uri="{FF2B5EF4-FFF2-40B4-BE49-F238E27FC236}">
                  <a16:creationId xmlns:a16="http://schemas.microsoft.com/office/drawing/2014/main" id="{EB47F056-6AF0-4084-B922-5BB7A07010CE}"/>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l="5817" t="4643" b="4643"/>
            <a:stretch>
              <a:fillRect/>
            </a:stretch>
          </p:blipFill>
          <p:spPr bwMode="auto">
            <a:xfrm>
              <a:off x="460375" y="4699000"/>
              <a:ext cx="1371600" cy="1135063"/>
            </a:xfrm>
            <a:prstGeom prst="rect">
              <a:avLst/>
            </a:prstGeom>
            <a:solidFill>
              <a:srgbClr val="99CCFF"/>
            </a:solidFill>
            <a:ln w="76200" cmpd="tri">
              <a:solidFill>
                <a:srgbClr val="FF99CC"/>
              </a:solidFill>
              <a:miter lim="800000"/>
              <a:headEnd/>
              <a:tailEnd/>
            </a:ln>
          </p:spPr>
        </p:pic>
        <p:pic>
          <p:nvPicPr>
            <p:cNvPr id="7183" name="Picture 7">
              <a:extLst>
                <a:ext uri="{FF2B5EF4-FFF2-40B4-BE49-F238E27FC236}">
                  <a16:creationId xmlns:a16="http://schemas.microsoft.com/office/drawing/2014/main" id="{01CA8515-0DA4-4C14-92D2-78255776B7FE}"/>
                </a:ext>
              </a:extLst>
            </p:cNvPr>
            <p:cNvPicPr preferRelativeResize="0">
              <a:picLocks noChangeArrowheads="1"/>
            </p:cNvPicPr>
            <p:nvPr/>
          </p:nvPicPr>
          <p:blipFill>
            <a:blip r:embed="rId10">
              <a:lum bright="-18000" contrast="36000"/>
              <a:extLst>
                <a:ext uri="{28A0092B-C50C-407E-A947-70E740481C1C}">
                  <a14:useLocalDpi xmlns:a14="http://schemas.microsoft.com/office/drawing/2010/main" val="0"/>
                </a:ext>
              </a:extLst>
            </a:blip>
            <a:srcRect r="5800"/>
            <a:stretch>
              <a:fillRect/>
            </a:stretch>
          </p:blipFill>
          <p:spPr bwMode="auto">
            <a:xfrm>
              <a:off x="5838825" y="1851025"/>
              <a:ext cx="1371600" cy="1135063"/>
            </a:xfrm>
            <a:prstGeom prst="rect">
              <a:avLst/>
            </a:prstGeom>
            <a:solidFill>
              <a:srgbClr val="99CCFF"/>
            </a:solidFill>
            <a:ln w="76200" cmpd="tri">
              <a:solidFill>
                <a:srgbClr val="FF99CC"/>
              </a:solidFill>
              <a:miter lim="800000"/>
              <a:headEnd/>
              <a:tailEnd/>
            </a:ln>
          </p:spPr>
        </p:pic>
        <p:pic>
          <p:nvPicPr>
            <p:cNvPr id="7184" name="Picture 8">
              <a:extLst>
                <a:ext uri="{FF2B5EF4-FFF2-40B4-BE49-F238E27FC236}">
                  <a16:creationId xmlns:a16="http://schemas.microsoft.com/office/drawing/2014/main" id="{CE1FEE96-3D73-431F-96FD-B22B60EAC466}"/>
                </a:ext>
              </a:extLst>
            </p:cNvPr>
            <p:cNvPicPr preferRelativeResize="0">
              <a:picLocks noChangeArrowheads="1"/>
            </p:cNvPicPr>
            <p:nvPr/>
          </p:nvPicPr>
          <p:blipFill>
            <a:blip r:embed="rId11">
              <a:lum bright="-12000" contrast="24000"/>
              <a:extLst>
                <a:ext uri="{28A0092B-C50C-407E-A947-70E740481C1C}">
                  <a14:useLocalDpi xmlns:a14="http://schemas.microsoft.com/office/drawing/2010/main" val="0"/>
                </a:ext>
              </a:extLst>
            </a:blip>
            <a:srcRect l="5663" r="15175"/>
            <a:stretch>
              <a:fillRect/>
            </a:stretch>
          </p:blipFill>
          <p:spPr bwMode="auto">
            <a:xfrm>
              <a:off x="7350125" y="4673600"/>
              <a:ext cx="1371600" cy="1133475"/>
            </a:xfrm>
            <a:prstGeom prst="rect">
              <a:avLst/>
            </a:prstGeom>
            <a:solidFill>
              <a:srgbClr val="99CCFF"/>
            </a:solidFill>
            <a:ln w="76200" cmpd="tri">
              <a:solidFill>
                <a:srgbClr val="FF99CC"/>
              </a:solidFill>
              <a:miter lim="800000"/>
              <a:headEnd/>
              <a:tailEnd/>
            </a:ln>
          </p:spPr>
        </p:pic>
        <p:pic>
          <p:nvPicPr>
            <p:cNvPr id="7185" name="Picture 9" descr="~AUT0029">
              <a:extLst>
                <a:ext uri="{FF2B5EF4-FFF2-40B4-BE49-F238E27FC236}">
                  <a16:creationId xmlns:a16="http://schemas.microsoft.com/office/drawing/2014/main" id="{7F06E050-CB93-4440-92BA-B1530BF57362}"/>
                </a:ext>
              </a:extLst>
            </p:cNvPr>
            <p:cNvPicPr preferRelativeResize="0">
              <a:picLocks noChangeArrowheads="1"/>
            </p:cNvPicPr>
            <p:nvPr/>
          </p:nvPicPr>
          <p:blipFill>
            <a:blip r:embed="rId12">
              <a:extLst>
                <a:ext uri="{28A0092B-C50C-407E-A947-70E740481C1C}">
                  <a14:useLocalDpi xmlns:a14="http://schemas.microsoft.com/office/drawing/2010/main" val="0"/>
                </a:ext>
              </a:extLst>
            </a:blip>
            <a:srcRect r="7816" b="5864"/>
            <a:stretch>
              <a:fillRect/>
            </a:stretch>
          </p:blipFill>
          <p:spPr bwMode="auto">
            <a:xfrm>
              <a:off x="7362825" y="3194050"/>
              <a:ext cx="1371600" cy="1135063"/>
            </a:xfrm>
            <a:prstGeom prst="rect">
              <a:avLst/>
            </a:prstGeom>
            <a:solidFill>
              <a:srgbClr val="800080"/>
            </a:solidFill>
            <a:ln w="76200" cmpd="tri">
              <a:solidFill>
                <a:srgbClr val="FF99CC"/>
              </a:solidFill>
              <a:miter lim="800000"/>
              <a:headEnd/>
              <a:tailEnd/>
            </a:ln>
          </p:spPr>
        </p:pic>
        <p:pic>
          <p:nvPicPr>
            <p:cNvPr id="7186" name="Picture 10" descr="B-OLD-8">
              <a:extLst>
                <a:ext uri="{FF2B5EF4-FFF2-40B4-BE49-F238E27FC236}">
                  <a16:creationId xmlns:a16="http://schemas.microsoft.com/office/drawing/2014/main" id="{E0F89979-3D05-4C0C-BABE-45DFB857CFF0}"/>
                </a:ext>
              </a:extLst>
            </p:cNvPr>
            <p:cNvPicPr preferRelativeResize="0">
              <a:picLocks noChangeArrowheads="1"/>
            </p:cNvPicPr>
            <p:nvPr/>
          </p:nvPicPr>
          <p:blipFill>
            <a:blip r:embed="rId13">
              <a:lum bright="-24000" contrast="54000"/>
              <a:extLst>
                <a:ext uri="{28A0092B-C50C-407E-A947-70E740481C1C}">
                  <a14:useLocalDpi xmlns:a14="http://schemas.microsoft.com/office/drawing/2010/main" val="0"/>
                </a:ext>
              </a:extLst>
            </a:blip>
            <a:srcRect l="15706" t="4784" r="18088" b="12941"/>
            <a:stretch>
              <a:fillRect/>
            </a:stretch>
          </p:blipFill>
          <p:spPr bwMode="auto">
            <a:xfrm>
              <a:off x="1952625" y="1851025"/>
              <a:ext cx="1371600" cy="1135063"/>
            </a:xfrm>
            <a:prstGeom prst="rect">
              <a:avLst/>
            </a:prstGeom>
            <a:solidFill>
              <a:srgbClr val="99CCFF"/>
            </a:solidFill>
            <a:ln w="76200" cmpd="tri">
              <a:solidFill>
                <a:srgbClr val="FF99CC"/>
              </a:solidFill>
              <a:miter lim="800000"/>
              <a:headEnd/>
              <a:tailEnd/>
            </a:ln>
          </p:spPr>
        </p:pic>
        <p:pic>
          <p:nvPicPr>
            <p:cNvPr id="7187" name="Picture 11">
              <a:extLst>
                <a:ext uri="{FF2B5EF4-FFF2-40B4-BE49-F238E27FC236}">
                  <a16:creationId xmlns:a16="http://schemas.microsoft.com/office/drawing/2014/main" id="{6F559285-89D1-450B-8470-4E3C019EC8D8}"/>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00250" y="4699000"/>
              <a:ext cx="1371600" cy="1135063"/>
            </a:xfrm>
            <a:prstGeom prst="rect">
              <a:avLst/>
            </a:prstGeom>
            <a:solidFill>
              <a:srgbClr val="99CCFF"/>
            </a:solidFill>
            <a:ln w="76200" cmpd="tri">
              <a:solidFill>
                <a:srgbClr val="FF99CC"/>
              </a:solidFill>
              <a:miter lim="800000"/>
              <a:headEnd/>
              <a:tailEnd/>
            </a:ln>
          </p:spPr>
        </p:pic>
        <p:pic>
          <p:nvPicPr>
            <p:cNvPr id="7188" name="Picture 12" descr="Photo(188)">
              <a:extLst>
                <a:ext uri="{FF2B5EF4-FFF2-40B4-BE49-F238E27FC236}">
                  <a16:creationId xmlns:a16="http://schemas.microsoft.com/office/drawing/2014/main" id="{2D5BC155-1E6D-4183-A754-957CC5118B01}"/>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l="25999" t="12555" r="13333" b="10222"/>
            <a:stretch>
              <a:fillRect/>
            </a:stretch>
          </p:blipFill>
          <p:spPr bwMode="auto">
            <a:xfrm>
              <a:off x="7362825" y="1851025"/>
              <a:ext cx="1371600" cy="1133475"/>
            </a:xfrm>
            <a:prstGeom prst="rect">
              <a:avLst/>
            </a:prstGeom>
            <a:solidFill>
              <a:srgbClr val="99CCFF"/>
            </a:solidFill>
            <a:ln w="76200" cmpd="tri">
              <a:solidFill>
                <a:srgbClr val="FF99CC"/>
              </a:solidFill>
              <a:miter lim="800000"/>
              <a:headEnd/>
              <a:tailEnd/>
            </a:ln>
          </p:spPr>
        </p:pic>
        <p:pic>
          <p:nvPicPr>
            <p:cNvPr id="7189" name="Picture 13">
              <a:extLst>
                <a:ext uri="{FF2B5EF4-FFF2-40B4-BE49-F238E27FC236}">
                  <a16:creationId xmlns:a16="http://schemas.microsoft.com/office/drawing/2014/main" id="{8584B4D7-F99B-4664-AA1E-5070272BC41A}"/>
                </a:ext>
              </a:extLst>
            </p:cNvPr>
            <p:cNvPicPr preferRelativeResize="0">
              <a:picLocks noChangeArrowheads="1"/>
            </p:cNvPicPr>
            <p:nvPr/>
          </p:nvPicPr>
          <p:blipFill>
            <a:blip r:embed="rId16">
              <a:lum bright="-6000" contrast="12000"/>
              <a:extLst>
                <a:ext uri="{28A0092B-C50C-407E-A947-70E740481C1C}">
                  <a14:useLocalDpi xmlns:a14="http://schemas.microsoft.com/office/drawing/2010/main" val="0"/>
                </a:ext>
              </a:extLst>
            </a:blip>
            <a:srcRect l="6146" t="4346" r="8487" b="7558"/>
            <a:stretch>
              <a:fillRect/>
            </a:stretch>
          </p:blipFill>
          <p:spPr bwMode="auto">
            <a:xfrm>
              <a:off x="2000250" y="3213100"/>
              <a:ext cx="1371600" cy="1135063"/>
            </a:xfrm>
            <a:prstGeom prst="rect">
              <a:avLst/>
            </a:prstGeom>
            <a:solidFill>
              <a:srgbClr val="99CCFF"/>
            </a:solidFill>
            <a:ln w="76200" cmpd="tri">
              <a:solidFill>
                <a:srgbClr val="FF99CC"/>
              </a:solidFill>
              <a:miter lim="800000"/>
              <a:headEnd/>
              <a:tailEnd/>
            </a:ln>
          </p:spPr>
        </p:pic>
        <p:sp>
          <p:nvSpPr>
            <p:cNvPr id="7190" name="AutoShape 15">
              <a:extLst>
                <a:ext uri="{FF2B5EF4-FFF2-40B4-BE49-F238E27FC236}">
                  <a16:creationId xmlns:a16="http://schemas.microsoft.com/office/drawing/2014/main" id="{B189EBE8-FBB8-4DBC-92CF-A89CC40CCFC8}"/>
                </a:ext>
              </a:extLst>
            </p:cNvPr>
            <p:cNvSpPr>
              <a:spLocks noChangeArrowheads="1"/>
            </p:cNvSpPr>
            <p:nvPr/>
          </p:nvSpPr>
          <p:spPr bwMode="auto">
            <a:xfrm>
              <a:off x="3552825" y="1752600"/>
              <a:ext cx="2057400" cy="638175"/>
            </a:xfrm>
            <a:prstGeom prst="rightArrow">
              <a:avLst>
                <a:gd name="adj1" fmla="val 50000"/>
                <a:gd name="adj2" fmla="val 80597"/>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a:latin typeface="Arial" panose="020B0604020202020204" pitchFamily="34" charset="0"/>
                </a:rPr>
                <a:t>RHIZOBIUM</a:t>
              </a:r>
            </a:p>
          </p:txBody>
        </p:sp>
        <p:sp>
          <p:nvSpPr>
            <p:cNvPr id="7191" name="AutoShape 17">
              <a:extLst>
                <a:ext uri="{FF2B5EF4-FFF2-40B4-BE49-F238E27FC236}">
                  <a16:creationId xmlns:a16="http://schemas.microsoft.com/office/drawing/2014/main" id="{92E0968F-84D4-4DF2-8825-BEEA324C446A}"/>
                </a:ext>
              </a:extLst>
            </p:cNvPr>
            <p:cNvSpPr>
              <a:spLocks noChangeArrowheads="1"/>
            </p:cNvSpPr>
            <p:nvPr/>
          </p:nvSpPr>
          <p:spPr bwMode="auto">
            <a:xfrm>
              <a:off x="3581400" y="4724400"/>
              <a:ext cx="2057400" cy="638175"/>
            </a:xfrm>
            <a:prstGeom prst="rightArrow">
              <a:avLst>
                <a:gd name="adj1" fmla="val 50000"/>
                <a:gd name="adj2" fmla="val 80597"/>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a:latin typeface="Arial" panose="020B0604020202020204" pitchFamily="34" charset="0"/>
                </a:rPr>
                <a:t>AZOSPIRILLUM</a:t>
              </a:r>
            </a:p>
          </p:txBody>
        </p:sp>
        <p:sp>
          <p:nvSpPr>
            <p:cNvPr id="7192" name="AutoShape 21">
              <a:extLst>
                <a:ext uri="{FF2B5EF4-FFF2-40B4-BE49-F238E27FC236}">
                  <a16:creationId xmlns:a16="http://schemas.microsoft.com/office/drawing/2014/main" id="{156F81AA-34D9-4712-9021-94F8E088D67A}"/>
                </a:ext>
              </a:extLst>
            </p:cNvPr>
            <p:cNvSpPr>
              <a:spLocks noChangeArrowheads="1"/>
            </p:cNvSpPr>
            <p:nvPr/>
          </p:nvSpPr>
          <p:spPr bwMode="auto">
            <a:xfrm rot="10800000">
              <a:off x="3565525" y="5203825"/>
              <a:ext cx="2057400" cy="638175"/>
            </a:xfrm>
            <a:prstGeom prst="rightArrow">
              <a:avLst>
                <a:gd name="adj1" fmla="val 50000"/>
                <a:gd name="adj2" fmla="val 80597"/>
              </a:avLst>
            </a:prstGeom>
            <a:solidFill>
              <a:srgbClr val="FFFFCC"/>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a:latin typeface="Arial" panose="020B0604020202020204" pitchFamily="34" charset="0"/>
                </a:rPr>
                <a:t>VA-MYCORRHIZA</a:t>
              </a:r>
            </a:p>
          </p:txBody>
        </p:sp>
        <p:sp>
          <p:nvSpPr>
            <p:cNvPr id="7193" name="AutoShape 22">
              <a:extLst>
                <a:ext uri="{FF2B5EF4-FFF2-40B4-BE49-F238E27FC236}">
                  <a16:creationId xmlns:a16="http://schemas.microsoft.com/office/drawing/2014/main" id="{D6E104C1-7889-4A3E-9188-4C370E613783}"/>
                </a:ext>
              </a:extLst>
            </p:cNvPr>
            <p:cNvSpPr>
              <a:spLocks noChangeArrowheads="1"/>
            </p:cNvSpPr>
            <p:nvPr/>
          </p:nvSpPr>
          <p:spPr bwMode="auto">
            <a:xfrm rot="10800000">
              <a:off x="3476625" y="3775075"/>
              <a:ext cx="2133600" cy="638175"/>
            </a:xfrm>
            <a:prstGeom prst="rightArrow">
              <a:avLst>
                <a:gd name="adj1" fmla="val 50000"/>
                <a:gd name="adj2" fmla="val 83582"/>
              </a:avLst>
            </a:prstGeom>
            <a:solidFill>
              <a:srgbClr val="FFFFCC"/>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a:latin typeface="Arial" panose="020B0604020202020204" pitchFamily="34" charset="0"/>
                </a:rPr>
                <a:t>BLUE GREEN ALGAE</a:t>
              </a:r>
            </a:p>
          </p:txBody>
        </p:sp>
        <p:sp>
          <p:nvSpPr>
            <p:cNvPr id="7194" name="AutoShape 23">
              <a:extLst>
                <a:ext uri="{FF2B5EF4-FFF2-40B4-BE49-F238E27FC236}">
                  <a16:creationId xmlns:a16="http://schemas.microsoft.com/office/drawing/2014/main" id="{18611073-1DB2-4ECA-8057-EDC874270D52}"/>
                </a:ext>
              </a:extLst>
            </p:cNvPr>
            <p:cNvSpPr>
              <a:spLocks noChangeArrowheads="1"/>
            </p:cNvSpPr>
            <p:nvPr/>
          </p:nvSpPr>
          <p:spPr bwMode="auto">
            <a:xfrm rot="10800000">
              <a:off x="3511550" y="2247900"/>
              <a:ext cx="2133600" cy="638175"/>
            </a:xfrm>
            <a:prstGeom prst="rightArrow">
              <a:avLst>
                <a:gd name="adj1" fmla="val 50000"/>
                <a:gd name="adj2" fmla="val 83582"/>
              </a:avLst>
            </a:prstGeom>
            <a:solidFill>
              <a:srgbClr val="FFFFCC"/>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a:latin typeface="Arial" panose="020B0604020202020204" pitchFamily="34" charset="0"/>
                </a:rPr>
                <a:t>AZOTOBACTER</a:t>
              </a:r>
            </a:p>
          </p:txBody>
        </p:sp>
        <p:grpSp>
          <p:nvGrpSpPr>
            <p:cNvPr id="7195" name="Group 42">
              <a:extLst>
                <a:ext uri="{FF2B5EF4-FFF2-40B4-BE49-F238E27FC236}">
                  <a16:creationId xmlns:a16="http://schemas.microsoft.com/office/drawing/2014/main" id="{181E47B8-5CFD-4A70-8276-D24A48C16006}"/>
                </a:ext>
              </a:extLst>
            </p:cNvPr>
            <p:cNvGrpSpPr>
              <a:grpSpLocks/>
            </p:cNvGrpSpPr>
            <p:nvPr/>
          </p:nvGrpSpPr>
          <p:grpSpPr bwMode="auto">
            <a:xfrm>
              <a:off x="3657600" y="3124200"/>
              <a:ext cx="2057400" cy="638175"/>
              <a:chOff x="3657600" y="3124200"/>
              <a:chExt cx="2057400" cy="638175"/>
            </a:xfrm>
          </p:grpSpPr>
          <p:sp>
            <p:nvSpPr>
              <p:cNvPr id="7196" name="AutoShape 16">
                <a:extLst>
                  <a:ext uri="{FF2B5EF4-FFF2-40B4-BE49-F238E27FC236}">
                    <a16:creationId xmlns:a16="http://schemas.microsoft.com/office/drawing/2014/main" id="{557A2507-F542-47F3-9495-F28352A7C9DE}"/>
                  </a:ext>
                </a:extLst>
              </p:cNvPr>
              <p:cNvSpPr>
                <a:spLocks noChangeArrowheads="1"/>
              </p:cNvSpPr>
              <p:nvPr/>
            </p:nvSpPr>
            <p:spPr bwMode="auto">
              <a:xfrm>
                <a:off x="3657600" y="3124200"/>
                <a:ext cx="2057400" cy="638175"/>
              </a:xfrm>
              <a:prstGeom prst="rightArrow">
                <a:avLst>
                  <a:gd name="adj1" fmla="val 50000"/>
                  <a:gd name="adj2" fmla="val 80597"/>
                </a:avLst>
              </a:prstGeom>
              <a:solidFill>
                <a:srgbClr val="FFFFCC"/>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1400" b="1">
                  <a:latin typeface="Arial" panose="020B0604020202020204" pitchFamily="34" charset="0"/>
                </a:endParaRPr>
              </a:p>
            </p:txBody>
          </p:sp>
          <p:sp>
            <p:nvSpPr>
              <p:cNvPr id="7197" name="TextBox 41">
                <a:extLst>
                  <a:ext uri="{FF2B5EF4-FFF2-40B4-BE49-F238E27FC236}">
                    <a16:creationId xmlns:a16="http://schemas.microsoft.com/office/drawing/2014/main" id="{079A577B-62A7-4947-9A06-F6A95053D14B}"/>
                  </a:ext>
                </a:extLst>
              </p:cNvPr>
              <p:cNvSpPr txBox="1">
                <a:spLocks noChangeArrowheads="1"/>
              </p:cNvSpPr>
              <p:nvPr/>
            </p:nvSpPr>
            <p:spPr bwMode="auto">
              <a:xfrm>
                <a:off x="4114800" y="32766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PSB</a:t>
                </a:r>
                <a:endParaRPr lang="en-IN" altLang="en-US"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8"/>
                                        </p:tgtEl>
                                        <p:attrNameLst>
                                          <p:attrName>style.visibility</p:attrName>
                                        </p:attrNameLst>
                                      </p:cBhvr>
                                      <p:to>
                                        <p:strVal val="visible"/>
                                      </p:to>
                                    </p:set>
                                    <p:animEffect transition="in" filter="fade">
                                      <p:cBhvr>
                                        <p:cTn id="7" dur="3000"/>
                                        <p:tgtEl>
                                          <p:spTgt spid="6158"/>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6B1F29C-6A71-4A4C-91B9-F1CCB20A073E}"/>
              </a:ext>
            </a:extLst>
          </p:cNvPr>
          <p:cNvSpPr>
            <a:spLocks noGrp="1" noChangeArrowheads="1"/>
          </p:cNvSpPr>
          <p:nvPr>
            <p:ph type="title"/>
          </p:nvPr>
        </p:nvSpPr>
        <p:spPr>
          <a:xfrm>
            <a:off x="1981200" y="992188"/>
            <a:ext cx="6629400" cy="381000"/>
          </a:xfrm>
          <a:solidFill>
            <a:schemeClr val="accent1"/>
          </a:solidFill>
        </p:spPr>
        <p:txBody>
          <a:bodyPr>
            <a:normAutofit fontScale="90000"/>
          </a:bodyPr>
          <a:lstStyle/>
          <a:p>
            <a:pPr eaLnBrk="1" hangingPunct="1"/>
            <a:r>
              <a:rPr lang="en-US" altLang="en-US" sz="2400" b="1">
                <a:latin typeface="Arial" panose="020B0604020202020204" pitchFamily="34" charset="0"/>
              </a:rPr>
              <a:t>LET US SUM UP</a:t>
            </a:r>
          </a:p>
        </p:txBody>
      </p:sp>
      <p:sp>
        <p:nvSpPr>
          <p:cNvPr id="7171" name="Rectangle 3">
            <a:extLst>
              <a:ext uri="{FF2B5EF4-FFF2-40B4-BE49-F238E27FC236}">
                <a16:creationId xmlns:a16="http://schemas.microsoft.com/office/drawing/2014/main" id="{5849BA54-5B4B-4A4D-AA99-35B48B6D5949}"/>
              </a:ext>
            </a:extLst>
          </p:cNvPr>
          <p:cNvSpPr>
            <a:spLocks noGrp="1" noChangeArrowheads="1"/>
          </p:cNvSpPr>
          <p:nvPr>
            <p:ph type="body" idx="1"/>
          </p:nvPr>
        </p:nvSpPr>
        <p:spPr>
          <a:xfrm>
            <a:off x="2819400" y="4419600"/>
            <a:ext cx="5257800" cy="1600200"/>
          </a:xfrm>
        </p:spPr>
        <p:txBody>
          <a:bodyPr/>
          <a:lstStyle/>
          <a:p>
            <a:pPr marL="0" indent="0" algn="just" eaLnBrk="1" hangingPunct="1">
              <a:buFontTx/>
              <a:buNone/>
            </a:pPr>
            <a:r>
              <a:rPr lang="en-US" altLang="en-US" sz="2200">
                <a:latin typeface="Arial" panose="020B0604020202020204" pitchFamily="34" charset="0"/>
                <a:cs typeface="Arial" panose="020B0604020202020204" pitchFamily="34" charset="0"/>
              </a:rPr>
              <a:t>Soil harbours many beneficial microorganisms that help in nitrogen fixation, phosphate and other nutrient transformation in the soil for better crop growth.                                                  </a:t>
            </a:r>
            <a:endParaRPr lang="en-US" altLang="en-US" sz="2200" b="1" i="1">
              <a:latin typeface="Arial" panose="020B0604020202020204" pitchFamily="34" charset="0"/>
              <a:cs typeface="Arial" panose="020B0604020202020204" pitchFamily="34" charset="0"/>
            </a:endParaRPr>
          </a:p>
        </p:txBody>
      </p:sp>
      <p:pic>
        <p:nvPicPr>
          <p:cNvPr id="8196" name="Picture 9" descr="skip but.png">
            <a:hlinkClick r:id="" action="ppaction://hlinkshowjump?jump=endshow"/>
            <a:extLst>
              <a:ext uri="{FF2B5EF4-FFF2-40B4-BE49-F238E27FC236}">
                <a16:creationId xmlns:a16="http://schemas.microsoft.com/office/drawing/2014/main" id="{2C666069-8D97-4D59-AAA6-48FCE70039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next.png">
            <a:hlinkClick r:id="" action="ppaction://hlinkshowjump?jump=nextslide"/>
            <a:extLst>
              <a:ext uri="{FF2B5EF4-FFF2-40B4-BE49-F238E27FC236}">
                <a16:creationId xmlns:a16="http://schemas.microsoft.com/office/drawing/2014/main" id="{1988A120-84BF-4B38-819F-46D065B8E8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descr="previous angelina.png">
            <a:hlinkClick r:id="" action="ppaction://hlinkshowjump?jump=previousslide"/>
            <a:extLst>
              <a:ext uri="{FF2B5EF4-FFF2-40B4-BE49-F238E27FC236}">
                <a16:creationId xmlns:a16="http://schemas.microsoft.com/office/drawing/2014/main" id="{AAA66BF7-2A85-48BA-B4B6-3162389C58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2">
            <a:extLst>
              <a:ext uri="{FF2B5EF4-FFF2-40B4-BE49-F238E27FC236}">
                <a16:creationId xmlns:a16="http://schemas.microsoft.com/office/drawing/2014/main" id="{7D33A7C9-E587-436D-AEB8-0EA8CDD69373}"/>
              </a:ext>
            </a:extLst>
          </p:cNvPr>
          <p:cNvSpPr txBox="1">
            <a:spLocks noChangeArrowheads="1"/>
          </p:cNvSpPr>
          <p:nvPr/>
        </p:nvSpPr>
        <p:spPr bwMode="auto">
          <a:xfrm>
            <a:off x="533400" y="304800"/>
            <a:ext cx="8077200"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panose="020B0604020202020204" pitchFamily="34" charset="0"/>
                <a:cs typeface="Times New Roman" panose="02020603050405020304" pitchFamily="18" charset="0"/>
              </a:rPr>
              <a:t>Concept of biofertilizer</a:t>
            </a:r>
            <a:r>
              <a:rPr lang="en-US" altLang="en-US" sz="2800" b="1">
                <a:latin typeface="Arial" panose="020B0604020202020204" pitchFamily="34" charset="0"/>
              </a:rPr>
              <a:t> </a:t>
            </a:r>
          </a:p>
        </p:txBody>
      </p:sp>
      <p:sp>
        <p:nvSpPr>
          <p:cNvPr id="13" name="TextBox 12">
            <a:extLst>
              <a:ext uri="{FF2B5EF4-FFF2-40B4-BE49-F238E27FC236}">
                <a16:creationId xmlns:a16="http://schemas.microsoft.com/office/drawing/2014/main" id="{429769B1-CA89-4770-A129-32EF5D9F34AD}"/>
              </a:ext>
            </a:extLst>
          </p:cNvPr>
          <p:cNvSpPr txBox="1">
            <a:spLocks noChangeArrowheads="1"/>
          </p:cNvSpPr>
          <p:nvPr/>
        </p:nvSpPr>
        <p:spPr bwMode="auto">
          <a:xfrm>
            <a:off x="1981200" y="1652587"/>
            <a:ext cx="4114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200" dirty="0">
                <a:latin typeface="Arial" panose="020B0604020202020204" pitchFamily="34" charset="0"/>
                <a:cs typeface="Arial" panose="020B0604020202020204" pitchFamily="34" charset="0"/>
              </a:rPr>
              <a:t>Application of biofertilizer is not a new concept.</a:t>
            </a:r>
            <a:endParaRPr lang="en-IN" altLang="en-US" sz="2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29D958A-9CB0-4699-8A22-7FAD6CE41649}"/>
              </a:ext>
            </a:extLst>
          </p:cNvPr>
          <p:cNvSpPr txBox="1">
            <a:spLocks noChangeArrowheads="1"/>
          </p:cNvSpPr>
          <p:nvPr/>
        </p:nvSpPr>
        <p:spPr bwMode="auto">
          <a:xfrm>
            <a:off x="1828800" y="2819400"/>
            <a:ext cx="472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200">
                <a:latin typeface="Arial" panose="020B0604020202020204" pitchFamily="34" charset="0"/>
                <a:cs typeface="Arial" panose="020B0604020202020204" pitchFamily="34" charset="0"/>
              </a:rPr>
              <a:t>Importance of  legume crop bearing nodules has     significant role for improving soil fertility.</a:t>
            </a:r>
            <a:endParaRPr lang="en-IN" altLang="en-US" sz="2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3000"/>
                                        <p:tgtEl>
                                          <p:spTgt spid="7170"/>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3000"/>
                                        <p:tgtEl>
                                          <p:spTgt spid="13"/>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3000"/>
                                        <p:tgtEl>
                                          <p:spTgt spid="15"/>
                                        </p:tgtEl>
                                      </p:cBhvr>
                                    </p:animEffect>
                                  </p:childTnLst>
                                </p:cTn>
                              </p:par>
                            </p:childTnLst>
                          </p:cTn>
                        </p:par>
                        <p:par>
                          <p:cTn id="16" fill="hold" nodeType="afterGroup">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Effect transition="in" filter="fade">
                                      <p:cBhvr>
                                        <p:cTn id="19" dur="3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AEF5CFB-D0A0-42D1-9CFD-1F1C18A09625}"/>
              </a:ext>
            </a:extLst>
          </p:cNvPr>
          <p:cNvSpPr>
            <a:spLocks noGrp="1" noChangeArrowheads="1"/>
          </p:cNvSpPr>
          <p:nvPr>
            <p:ph type="title"/>
          </p:nvPr>
        </p:nvSpPr>
        <p:spPr>
          <a:xfrm>
            <a:off x="685800" y="762000"/>
            <a:ext cx="7772400" cy="762000"/>
          </a:xfrm>
        </p:spPr>
        <p:txBody>
          <a:bodyPr/>
          <a:lstStyle/>
          <a:p>
            <a:pPr algn="l" eaLnBrk="1" hangingPunct="1"/>
            <a:r>
              <a:rPr lang="en-US" altLang="en-US" sz="2400" b="1" i="1">
                <a:latin typeface="Arial" panose="020B0604020202020204" pitchFamily="34" charset="0"/>
              </a:rPr>
              <a:t>    </a:t>
            </a:r>
          </a:p>
        </p:txBody>
      </p:sp>
      <p:sp>
        <p:nvSpPr>
          <p:cNvPr id="8195" name="Rectangle 3">
            <a:extLst>
              <a:ext uri="{FF2B5EF4-FFF2-40B4-BE49-F238E27FC236}">
                <a16:creationId xmlns:a16="http://schemas.microsoft.com/office/drawing/2014/main" id="{7DAF3AA6-AB7F-461D-AAA3-A3251F33946F}"/>
              </a:ext>
            </a:extLst>
          </p:cNvPr>
          <p:cNvSpPr>
            <a:spLocks noGrp="1" noChangeArrowheads="1"/>
          </p:cNvSpPr>
          <p:nvPr>
            <p:ph type="body" idx="1"/>
          </p:nvPr>
        </p:nvSpPr>
        <p:spPr>
          <a:xfrm>
            <a:off x="3124200" y="4267200"/>
            <a:ext cx="5791200" cy="1447800"/>
          </a:xfrm>
        </p:spPr>
        <p:txBody>
          <a:bodyPr>
            <a:normAutofit fontScale="92500" lnSpcReduction="20000"/>
          </a:bodyPr>
          <a:lstStyle/>
          <a:p>
            <a:pPr marL="0" indent="0" algn="just" eaLnBrk="1" hangingPunct="1">
              <a:lnSpc>
                <a:spcPct val="130000"/>
              </a:lnSpc>
              <a:buFontTx/>
              <a:buNone/>
            </a:pPr>
            <a:r>
              <a:rPr lang="en-US" altLang="en-US" sz="2000">
                <a:latin typeface="Arial" panose="020B0604020202020204" pitchFamily="34" charset="0"/>
              </a:rPr>
              <a:t>The advantages of biofertilizers are many fold, sustain soil health, supplement chemical fertilizers, increase grain yield, secrete plant growth substances, solubilize and mobilize nutrients etc. </a:t>
            </a:r>
          </a:p>
        </p:txBody>
      </p:sp>
      <p:pic>
        <p:nvPicPr>
          <p:cNvPr id="9220" name="Picture 9" descr="skip but.png">
            <a:hlinkClick r:id="" action="ppaction://hlinkshowjump?jump=endshow"/>
            <a:extLst>
              <a:ext uri="{FF2B5EF4-FFF2-40B4-BE49-F238E27FC236}">
                <a16:creationId xmlns:a16="http://schemas.microsoft.com/office/drawing/2014/main" id="{CC4D15AB-C510-473C-A766-1755012D0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45238"/>
            <a:ext cx="7429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next.png">
            <a:hlinkClick r:id="" action="ppaction://hlinkshowjump?jump=nextslide"/>
            <a:extLst>
              <a:ext uri="{FF2B5EF4-FFF2-40B4-BE49-F238E27FC236}">
                <a16:creationId xmlns:a16="http://schemas.microsoft.com/office/drawing/2014/main" id="{51C380A3-3C4D-41EE-A4E3-B228C001E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6302375"/>
            <a:ext cx="8286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2" descr="previous angelina.png">
            <a:hlinkClick r:id="" action="ppaction://hlinkshowjump?jump=previousslide"/>
            <a:extLst>
              <a:ext uri="{FF2B5EF4-FFF2-40B4-BE49-F238E27FC236}">
                <a16:creationId xmlns:a16="http://schemas.microsoft.com/office/drawing/2014/main" id="{D67E8F0E-7424-4F2E-B53C-E82A86E67F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373813"/>
            <a:ext cx="9017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2">
            <a:extLst>
              <a:ext uri="{FF2B5EF4-FFF2-40B4-BE49-F238E27FC236}">
                <a16:creationId xmlns:a16="http://schemas.microsoft.com/office/drawing/2014/main" id="{A91D9348-81C6-4173-85CF-85B03B4B23FF}"/>
              </a:ext>
            </a:extLst>
          </p:cNvPr>
          <p:cNvSpPr txBox="1">
            <a:spLocks noChangeArrowheads="1"/>
          </p:cNvSpPr>
          <p:nvPr/>
        </p:nvSpPr>
        <p:spPr bwMode="auto">
          <a:xfrm>
            <a:off x="1911926" y="277091"/>
            <a:ext cx="6698673" cy="523875"/>
          </a:xfrm>
          <a:prstGeom prst="rect">
            <a:avLst/>
          </a:prstGeom>
          <a:solidFill>
            <a:schemeClr val="accent1"/>
          </a:solidFill>
          <a:ln>
            <a:noFill/>
          </a:ln>
          <a:effectLst>
            <a:prstShdw prst="shdw13" dist="96720" dir="12191915">
              <a:srgbClr val="FF0066">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latin typeface="Arial" panose="020B0604020202020204" pitchFamily="34" charset="0"/>
                <a:cs typeface="Times New Roman" panose="02020603050405020304" pitchFamily="18" charset="0"/>
              </a:rPr>
              <a:t>Concept of biofertilizer</a:t>
            </a:r>
            <a:r>
              <a:rPr lang="en-US" altLang="en-US" sz="2800" b="1">
                <a:latin typeface="Arial" panose="020B0604020202020204" pitchFamily="34" charset="0"/>
              </a:rPr>
              <a:t> </a:t>
            </a:r>
          </a:p>
        </p:txBody>
      </p:sp>
      <p:sp>
        <p:nvSpPr>
          <p:cNvPr id="12" name="Rectangle 2">
            <a:extLst>
              <a:ext uri="{FF2B5EF4-FFF2-40B4-BE49-F238E27FC236}">
                <a16:creationId xmlns:a16="http://schemas.microsoft.com/office/drawing/2014/main" id="{7168529C-2851-495C-9A34-11C5CCD4A95A}"/>
              </a:ext>
            </a:extLst>
          </p:cNvPr>
          <p:cNvSpPr txBox="1">
            <a:spLocks noChangeArrowheads="1"/>
          </p:cNvSpPr>
          <p:nvPr/>
        </p:nvSpPr>
        <p:spPr bwMode="auto">
          <a:xfrm>
            <a:off x="2114550" y="1066800"/>
            <a:ext cx="6419850" cy="381000"/>
          </a:xfrm>
          <a:prstGeom prst="rect">
            <a:avLst/>
          </a:prstGeom>
          <a:solidFill>
            <a:schemeClr val="accent1"/>
          </a:solidFill>
          <a:ln w="9525">
            <a:noFill/>
            <a:miter lim="800000"/>
            <a:headEnd/>
            <a:tailEnd/>
          </a:ln>
        </p:spPr>
        <p:txBody>
          <a:bodyPr anchor="ctr"/>
          <a:lstStyle/>
          <a:p>
            <a:pPr algn="ctr">
              <a:defRPr/>
            </a:pPr>
            <a:r>
              <a:rPr lang="en-US" b="1" kern="0">
                <a:latin typeface="Arial" charset="0"/>
                <a:ea typeface="+mj-ea"/>
                <a:cs typeface="+mj-cs"/>
              </a:rPr>
              <a:t>LET US SUM UP</a:t>
            </a:r>
          </a:p>
        </p:txBody>
      </p:sp>
      <p:sp>
        <p:nvSpPr>
          <p:cNvPr id="14" name="TextBox 13">
            <a:extLst>
              <a:ext uri="{FF2B5EF4-FFF2-40B4-BE49-F238E27FC236}">
                <a16:creationId xmlns:a16="http://schemas.microsoft.com/office/drawing/2014/main" id="{4BBC5342-FFC4-4084-A333-1A5AB1EE8226}"/>
              </a:ext>
            </a:extLst>
          </p:cNvPr>
          <p:cNvSpPr txBox="1">
            <a:spLocks noChangeArrowheads="1"/>
          </p:cNvSpPr>
          <p:nvPr/>
        </p:nvSpPr>
        <p:spPr bwMode="auto">
          <a:xfrm>
            <a:off x="1911927" y="1583531"/>
            <a:ext cx="6477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en-US" altLang="en-US" sz="2000" dirty="0">
                <a:latin typeface="Arial" panose="020B0604020202020204" pitchFamily="34" charset="0"/>
              </a:rPr>
              <a:t>The term biofertilizer refers to preparation containing live microorganisms, which helps in enhancing the soil fertility either by fixing atmospheric nitrogen, solubilization / mineralization of phosphorus and potassium or decomposing organic wastes or by producing plant growth substances.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par>
                          <p:cTn id="8" fill="hold" nodeType="afterGroup">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3000"/>
                                        <p:tgtEl>
                                          <p:spTgt spid="14"/>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3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E8F9F-2E30-419E-996B-9F9F422337FA}"/>
              </a:ext>
            </a:extLst>
          </p:cNvPr>
          <p:cNvPicPr>
            <a:picLocks noChangeAspect="1" noChangeArrowheads="1"/>
          </p:cNvPicPr>
          <p:nvPr/>
        </p:nvPicPr>
        <p:blipFill>
          <a:blip r:embed="rId2"/>
          <a:srcRect/>
          <a:stretch>
            <a:fillRect/>
          </a:stretch>
        </p:blipFill>
        <p:spPr bwMode="auto">
          <a:xfrm>
            <a:off x="5759" y="0"/>
            <a:ext cx="9138241" cy="6857999"/>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80101863-904C-4063-8946-E7DC7C6C54B5}"/>
              </a:ext>
            </a:extLst>
          </p:cNvPr>
          <p:cNvSpPr txBox="1"/>
          <p:nvPr/>
        </p:nvSpPr>
        <p:spPr>
          <a:xfrm>
            <a:off x="3124200" y="2536745"/>
            <a:ext cx="6172200" cy="861774"/>
          </a:xfrm>
          <a:prstGeom prst="rect">
            <a:avLst/>
          </a:prstGeom>
          <a:noFill/>
        </p:spPr>
        <p:txBody>
          <a:bodyPr wrap="square" rtlCol="0">
            <a:spAutoFit/>
          </a:bodyPr>
          <a:lstStyle/>
          <a:p>
            <a:r>
              <a:rPr lang="en-US" sz="5000" b="1" dirty="0">
                <a:solidFill>
                  <a:srgbClr val="002060"/>
                </a:solidFill>
                <a:latin typeface="Times New Roman" panose="02020603050405020304" pitchFamily="18" charset="0"/>
                <a:cs typeface="Times New Roman" panose="02020603050405020304" pitchFamily="18" charset="0"/>
              </a:rPr>
              <a:t>Thank you…</a:t>
            </a:r>
            <a:endParaRPr lang="en-IN" sz="5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8736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433</Words>
  <Application>Microsoft Office PowerPoint</Application>
  <PresentationFormat>On-screen Show (4:3)</PresentationFormat>
  <Paragraphs>53</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6" baseType="lpstr">
      <vt:lpstr>Arial</vt:lpstr>
      <vt:lpstr>Calibri</vt:lpstr>
      <vt:lpstr>Calibri Light</vt:lpstr>
      <vt:lpstr>Times New Roman</vt:lpstr>
      <vt:lpstr>Office Theme</vt:lpstr>
      <vt:lpstr>Bitmap Image</vt:lpstr>
      <vt:lpstr>Microsoft Photo Editor 3.0 Photo</vt:lpstr>
      <vt:lpstr>PowerPoint Presentation</vt:lpstr>
      <vt:lpstr>PowerPoint Presentation</vt:lpstr>
      <vt:lpstr>PowerPoint Presentation</vt:lpstr>
      <vt:lpstr>PowerPoint Presentation</vt:lpstr>
      <vt:lpstr>PowerPoint Presentation</vt:lpstr>
      <vt:lpstr>PowerPoint Presentation</vt:lpstr>
      <vt:lpstr>LET US SUM UP</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Subhankar Debnath</dc:creator>
  <cp:lastModifiedBy>Mr. Subhankar Debnath</cp:lastModifiedBy>
  <cp:revision>29</cp:revision>
  <dcterms:created xsi:type="dcterms:W3CDTF">2020-12-21T05:21:49Z</dcterms:created>
  <dcterms:modified xsi:type="dcterms:W3CDTF">2021-02-17T07:05:32Z</dcterms:modified>
</cp:coreProperties>
</file>