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60" r:id="rId4"/>
    <p:sldId id="261" r:id="rId5"/>
    <p:sldId id="258" r:id="rId6"/>
    <p:sldId id="262" r:id="rId7"/>
    <p:sldId id="259"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816098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F07779-B3D6-41A3-A4C7-555E6B456C3B}" type="datetimeFigureOut">
              <a:rPr lang="en-IN" smtClean="0"/>
              <a:t>12-03-2021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178762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391590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75185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2736893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16577125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2704639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32581759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2925218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1652495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3756241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F07779-B3D6-41A3-A4C7-555E6B456C3B}" type="datetimeFigureOut">
              <a:rPr lang="en-IN" smtClean="0"/>
              <a:t>12-03-2021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1989457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F07779-B3D6-41A3-A4C7-555E6B456C3B}" type="datetimeFigureOut">
              <a:rPr lang="en-IN" smtClean="0"/>
              <a:t>12-03-2021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3677289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250108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3155989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0DF07779-B3D6-41A3-A4C7-555E6B456C3B}" type="datetimeFigureOut">
              <a:rPr lang="en-IN" smtClean="0"/>
              <a:t>12-03-2021</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2588921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F07779-B3D6-41A3-A4C7-555E6B456C3B}" type="datetimeFigureOut">
              <a:rPr lang="en-IN" smtClean="0"/>
              <a:t>12-03-2021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D37C9B-020A-4115-97D1-E3677B4DE7E2}" type="slidenum">
              <a:rPr lang="en-IN" smtClean="0"/>
              <a:t>‹#›</a:t>
            </a:fld>
            <a:endParaRPr lang="en-IN"/>
          </a:p>
        </p:txBody>
      </p:sp>
    </p:spTree>
    <p:extLst>
      <p:ext uri="{BB962C8B-B14F-4D97-AF65-F5344CB8AC3E}">
        <p14:creationId xmlns:p14="http://schemas.microsoft.com/office/powerpoint/2010/main" val="310717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DF07779-B3D6-41A3-A4C7-555E6B456C3B}" type="datetimeFigureOut">
              <a:rPr lang="en-IN" smtClean="0"/>
              <a:t>12-03-2021</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5D37C9B-020A-4115-97D1-E3677B4DE7E2}" type="slidenum">
              <a:rPr lang="en-IN" smtClean="0"/>
              <a:t>‹#›</a:t>
            </a:fld>
            <a:endParaRPr lang="en-IN"/>
          </a:p>
        </p:txBody>
      </p:sp>
    </p:spTree>
    <p:extLst>
      <p:ext uri="{BB962C8B-B14F-4D97-AF65-F5344CB8AC3E}">
        <p14:creationId xmlns:p14="http://schemas.microsoft.com/office/powerpoint/2010/main" val="182823775"/>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B72D5-5CD8-4492-A2FB-E0543A09C947}"/>
              </a:ext>
            </a:extLst>
          </p:cNvPr>
          <p:cNvSpPr>
            <a:spLocks noGrp="1"/>
          </p:cNvSpPr>
          <p:nvPr>
            <p:ph type="ctrTitle"/>
          </p:nvPr>
        </p:nvSpPr>
        <p:spPr>
          <a:xfrm>
            <a:off x="1610094" y="2485748"/>
            <a:ext cx="8791575" cy="695905"/>
          </a:xfrm>
        </p:spPr>
        <p:txBody>
          <a:bodyPr>
            <a:normAutofit/>
          </a:bodyPr>
          <a:lstStyle/>
          <a:p>
            <a:pPr algn="ctr"/>
            <a:r>
              <a:rPr lang="en-IN" sz="3200" b="1" dirty="0">
                <a:solidFill>
                  <a:schemeClr val="bg1"/>
                </a:solidFill>
                <a:latin typeface="Times New Roman" panose="02020603050405020304" pitchFamily="18" charset="0"/>
                <a:cs typeface="Times New Roman" panose="02020603050405020304" pitchFamily="18" charset="0"/>
              </a:rPr>
              <a:t>SEED DRYING AND DRYING METHODS</a:t>
            </a:r>
          </a:p>
        </p:txBody>
      </p:sp>
    </p:spTree>
    <p:extLst>
      <p:ext uri="{BB962C8B-B14F-4D97-AF65-F5344CB8AC3E}">
        <p14:creationId xmlns:p14="http://schemas.microsoft.com/office/powerpoint/2010/main" val="2760045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E7712D-62CC-4255-AAAF-C2BA9FC97FDC}"/>
              </a:ext>
            </a:extLst>
          </p:cNvPr>
          <p:cNvSpPr>
            <a:spLocks noGrp="1"/>
          </p:cNvSpPr>
          <p:nvPr>
            <p:ph idx="1"/>
          </p:nvPr>
        </p:nvSpPr>
        <p:spPr>
          <a:xfrm>
            <a:off x="1141413" y="319597"/>
            <a:ext cx="9573936" cy="5983550"/>
          </a:xfrm>
        </p:spPr>
        <p:txBody>
          <a:bodyPr>
            <a:normAutofit/>
          </a:bodyPr>
          <a:lstStyle/>
          <a:p>
            <a:pPr algn="just"/>
            <a:r>
              <a:rPr lang="en-US" sz="1800" b="1" dirty="0">
                <a:latin typeface="Times New Roman" panose="02020603050405020304" pitchFamily="18" charset="0"/>
                <a:cs typeface="Times New Roman" panose="02020603050405020304" pitchFamily="18" charset="0"/>
              </a:rPr>
              <a:t>Building Requirements </a:t>
            </a:r>
            <a:r>
              <a:rPr lang="en-US" sz="1800" dirty="0">
                <a:latin typeface="Times New Roman" panose="02020603050405020304" pitchFamily="18" charset="0"/>
                <a:cs typeface="Times New Roman" panose="02020603050405020304" pitchFamily="18" charset="0"/>
              </a:rPr>
              <a:t>:The building for seed drying system depend upon: </a:t>
            </a:r>
          </a:p>
          <a:p>
            <a:pPr marL="342900" indent="-342900" algn="just">
              <a:buAutoNum type="arabicPeriod"/>
            </a:pPr>
            <a:r>
              <a:rPr lang="en-US" sz="1800" dirty="0">
                <a:latin typeface="Times New Roman" panose="02020603050405020304" pitchFamily="18" charset="0"/>
                <a:cs typeface="Times New Roman" panose="02020603050405020304" pitchFamily="18" charset="0"/>
              </a:rPr>
              <a:t>Size of operation </a:t>
            </a:r>
          </a:p>
          <a:p>
            <a:pPr marL="342900" indent="-342900" algn="just">
              <a:buAutoNum type="arabicPeriod"/>
            </a:pPr>
            <a:r>
              <a:rPr lang="en-US" sz="1800" dirty="0">
                <a:latin typeface="Times New Roman" panose="02020603050405020304" pitchFamily="18" charset="0"/>
                <a:cs typeface="Times New Roman" panose="02020603050405020304" pitchFamily="18" charset="0"/>
              </a:rPr>
              <a:t>Number of different kinds of seeds to be dried </a:t>
            </a:r>
          </a:p>
          <a:p>
            <a:pPr marL="342900" indent="-342900" algn="just">
              <a:buAutoNum type="arabicPeriod"/>
            </a:pPr>
            <a:r>
              <a:rPr lang="en-US" sz="1800" dirty="0">
                <a:latin typeface="Times New Roman" panose="02020603050405020304" pitchFamily="18" charset="0"/>
                <a:cs typeface="Times New Roman" panose="02020603050405020304" pitchFamily="18" charset="0"/>
              </a:rPr>
              <a:t>Level of mechanization desirable</a:t>
            </a:r>
          </a:p>
          <a:p>
            <a:pPr marL="342900" indent="-342900" algn="just">
              <a:buAutoNum type="arabicPeriod"/>
            </a:pPr>
            <a:r>
              <a:rPr lang="en-US" sz="1800" dirty="0">
                <a:latin typeface="Times New Roman" panose="02020603050405020304" pitchFamily="18" charset="0"/>
                <a:cs typeface="Times New Roman" panose="02020603050405020304" pitchFamily="18" charset="0"/>
              </a:rPr>
              <a:t>Future expansion </a:t>
            </a:r>
          </a:p>
          <a:p>
            <a:pPr algn="just">
              <a:buFont typeface="Wingdings" panose="05000000000000000000" pitchFamily="2" charset="2"/>
              <a:buChar char="Ø"/>
            </a:pPr>
            <a:r>
              <a:rPr lang="en-US" sz="1800" dirty="0">
                <a:latin typeface="Times New Roman" panose="02020603050405020304" pitchFamily="18" charset="0"/>
                <a:cs typeface="Times New Roman" panose="02020603050405020304" pitchFamily="18" charset="0"/>
              </a:rPr>
              <a:t>Different types of structures can be used for storage of seeds to be dried with forced air-drying. The storage structures are made of steel, wood, concrete or plywood and they may be in cylindrical or rectangular in shape</a:t>
            </a:r>
          </a:p>
          <a:p>
            <a:pPr algn="just">
              <a:buFont typeface="Wingdings" panose="05000000000000000000" pitchFamily="2" charset="2"/>
              <a:buChar char="v"/>
            </a:pPr>
            <a:r>
              <a:rPr lang="en-US" sz="1800" b="1" dirty="0">
                <a:latin typeface="Times New Roman" panose="02020603050405020304" pitchFamily="18" charset="0"/>
                <a:cs typeface="Times New Roman" panose="02020603050405020304" pitchFamily="18" charset="0"/>
              </a:rPr>
              <a:t>Requirements of storage bin for seed drying</a:t>
            </a:r>
          </a:p>
          <a:p>
            <a:pPr marL="342900" indent="-342900" algn="just">
              <a:buFont typeface="+mj-lt"/>
              <a:buAutoNum type="arabicPeriod"/>
            </a:pPr>
            <a:r>
              <a:rPr lang="en-US" sz="1800" dirty="0">
                <a:latin typeface="Times New Roman" panose="02020603050405020304" pitchFamily="18" charset="0"/>
                <a:cs typeface="Times New Roman" panose="02020603050405020304" pitchFamily="18" charset="0"/>
              </a:rPr>
              <a:t>Adequate strength. Seeds of small grains in bulk exert large pressure against the sidewalls. A sound foundation is necessary since, the side pressure of the seed is converted into a vertical load on the foundation</a:t>
            </a:r>
          </a:p>
          <a:p>
            <a:pPr marL="342900" indent="-342900" algn="just">
              <a:buFont typeface="+mj-lt"/>
              <a:buAutoNum type="arabicPeriod"/>
            </a:pPr>
            <a:r>
              <a:rPr lang="en-US" sz="1800" dirty="0">
                <a:latin typeface="Times New Roman" panose="02020603050405020304" pitchFamily="18" charset="0"/>
                <a:cs typeface="Times New Roman" panose="02020603050405020304" pitchFamily="18" charset="0"/>
              </a:rPr>
              <a:t>Weather tight. The roof and walls must keep out rain and snow, which are important causes for the damage of stored seed. For drying the seeds satisfactorily the walls must be airtight</a:t>
            </a:r>
          </a:p>
          <a:p>
            <a:pPr marL="342900" indent="-342900" algn="just">
              <a:buFont typeface="+mj-lt"/>
              <a:buAutoNum type="arabicPeriod"/>
            </a:pPr>
            <a:r>
              <a:rPr lang="en-US" sz="1800" dirty="0">
                <a:latin typeface="Times New Roman" panose="02020603050405020304" pitchFamily="18" charset="0"/>
                <a:cs typeface="Times New Roman" panose="02020603050405020304" pitchFamily="18" charset="0"/>
              </a:rPr>
              <a:t>Easy to fill and empty. The openings for filling and removal of seed should be large enough and so situated that minimum time is lost in filling and unloading the seed. A full size entrance door is desirable</a:t>
            </a:r>
            <a:endParaRPr lang="en-IN"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4929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FC9675-91E2-4EED-B4FA-56AF943B85DF}"/>
              </a:ext>
            </a:extLst>
          </p:cNvPr>
          <p:cNvSpPr>
            <a:spLocks noGrp="1"/>
          </p:cNvSpPr>
          <p:nvPr>
            <p:ph idx="1"/>
          </p:nvPr>
        </p:nvSpPr>
        <p:spPr>
          <a:xfrm>
            <a:off x="1132535" y="967666"/>
            <a:ext cx="9272095" cy="4802819"/>
          </a:xfrm>
        </p:spPr>
        <p:txBody>
          <a:bodyPr>
            <a:normAutofit/>
          </a:bodyPr>
          <a:lstStyle/>
          <a:p>
            <a:pPr marL="0" indent="0" algn="just">
              <a:buNone/>
            </a:pPr>
            <a:r>
              <a:rPr lang="en-IN" sz="1800" dirty="0">
                <a:latin typeface="Times New Roman" panose="02020603050405020304" pitchFamily="18" charset="0"/>
                <a:cs typeface="Times New Roman" panose="02020603050405020304" pitchFamily="18" charset="0"/>
              </a:rPr>
              <a:t>4. </a:t>
            </a:r>
            <a:r>
              <a:rPr lang="en-US" sz="1800" dirty="0">
                <a:latin typeface="Times New Roman" panose="02020603050405020304" pitchFamily="18" charset="0"/>
                <a:cs typeface="Times New Roman" panose="02020603050405020304" pitchFamily="18" charset="0"/>
              </a:rPr>
              <a:t>Convenient to inspect, fumigate and clean. For easy inspection there should be 60- 120 </a:t>
            </a:r>
            <a:r>
              <a:rPr lang="en-US" sz="1800" dirty="0" err="1">
                <a:latin typeface="Times New Roman" panose="02020603050405020304" pitchFamily="18" charset="0"/>
                <a:cs typeface="Times New Roman" panose="02020603050405020304" pitchFamily="18" charset="0"/>
              </a:rPr>
              <a:t>cms</a:t>
            </a:r>
            <a:r>
              <a:rPr lang="en-US" sz="1800" dirty="0">
                <a:latin typeface="Times New Roman" panose="02020603050405020304" pitchFamily="18" charset="0"/>
                <a:cs typeface="Times New Roman" panose="02020603050405020304" pitchFamily="18" charset="0"/>
              </a:rPr>
              <a:t>. of headspace above the seed. Cleaning and spraying are made comparatively easy if sharp corners are avoided. For fumigation the structure should be airtight, with provisions for temporary sealings of all openings</a:t>
            </a:r>
          </a:p>
          <a:p>
            <a:pPr marL="0" indent="0" algn="just">
              <a:buNone/>
            </a:pPr>
            <a:r>
              <a:rPr lang="en-US" sz="1800" dirty="0">
                <a:latin typeface="Times New Roman" panose="02020603050405020304" pitchFamily="18" charset="0"/>
                <a:cs typeface="Times New Roman" panose="02020603050405020304" pitchFamily="18" charset="0"/>
              </a:rPr>
              <a:t>5. Multiple Use. The structure should be usable for drying and storage of more than one kind of crop</a:t>
            </a:r>
          </a:p>
          <a:p>
            <a:pPr marL="0" indent="0" algn="just">
              <a:buNone/>
            </a:pPr>
            <a:r>
              <a:rPr lang="en-US" sz="1800" dirty="0">
                <a:latin typeface="Times New Roman" panose="02020603050405020304" pitchFamily="18" charset="0"/>
                <a:cs typeface="Times New Roman" panose="02020603050405020304" pitchFamily="18" charset="0"/>
              </a:rPr>
              <a:t>6. Good air distribution system. The air distribution system should be able to carry adequate quantities of air for the drying of seed, and distribute it as uniformly as possible through all portions of the seed bulk</a:t>
            </a:r>
          </a:p>
          <a:p>
            <a:pPr marL="0" indent="0" algn="just">
              <a:buNone/>
            </a:pPr>
            <a:r>
              <a:rPr lang="en-US" sz="1800" dirty="0">
                <a:latin typeface="Times New Roman" panose="02020603050405020304" pitchFamily="18" charset="0"/>
                <a:cs typeface="Times New Roman" panose="02020603050405020304" pitchFamily="18" charset="0"/>
              </a:rPr>
              <a:t>7. Adequate air venting. Flow of air to the outside, after it leaves the seed should proceed rapidly enough so that back pressure do not hinder flow of drying air into the seed. For this the size of the outlet should be more than twice the cross section area of the main duct of air distribution system</a:t>
            </a:r>
            <a:endParaRPr lang="en-IN"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1753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24B7AA-B434-4846-A5DA-A0594537B5B2}"/>
              </a:ext>
            </a:extLst>
          </p:cNvPr>
          <p:cNvSpPr>
            <a:spLocks noGrp="1"/>
          </p:cNvSpPr>
          <p:nvPr>
            <p:ph type="title"/>
          </p:nvPr>
        </p:nvSpPr>
        <p:spPr>
          <a:xfrm>
            <a:off x="1187649" y="3204796"/>
            <a:ext cx="9404723" cy="1400530"/>
          </a:xfrm>
        </p:spPr>
        <p:txBody>
          <a:bodyPr/>
          <a:lstStyle/>
          <a:p>
            <a:pPr algn="ctr"/>
            <a:r>
              <a:rPr lang="en-US" dirty="0"/>
              <a:t>Thank you</a:t>
            </a:r>
            <a:endParaRPr lang="en-IN" dirty="0"/>
          </a:p>
        </p:txBody>
      </p:sp>
    </p:spTree>
    <p:extLst>
      <p:ext uri="{BB962C8B-B14F-4D97-AF65-F5344CB8AC3E}">
        <p14:creationId xmlns:p14="http://schemas.microsoft.com/office/powerpoint/2010/main" val="3617489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681A1-81EF-4D74-808E-D417B3251717}"/>
              </a:ext>
            </a:extLst>
          </p:cNvPr>
          <p:cNvSpPr>
            <a:spLocks noGrp="1"/>
          </p:cNvSpPr>
          <p:nvPr>
            <p:ph type="title"/>
          </p:nvPr>
        </p:nvSpPr>
        <p:spPr>
          <a:xfrm>
            <a:off x="1120026" y="482879"/>
            <a:ext cx="9992705" cy="748454"/>
          </a:xfrm>
        </p:spPr>
        <p:txBody>
          <a:bodyPr>
            <a:normAutofit/>
          </a:bodyPr>
          <a:lstStyle/>
          <a:p>
            <a:pPr algn="ctr"/>
            <a:r>
              <a:rPr lang="en-IN" sz="2800" b="1" dirty="0">
                <a:solidFill>
                  <a:schemeClr val="tx1"/>
                </a:solidFill>
                <a:latin typeface="Times New Roman" panose="02020603050405020304" pitchFamily="18" charset="0"/>
                <a:cs typeface="Times New Roman" panose="02020603050405020304" pitchFamily="18" charset="0"/>
              </a:rPr>
              <a:t>SEED DRYING</a:t>
            </a:r>
          </a:p>
        </p:txBody>
      </p:sp>
      <p:sp>
        <p:nvSpPr>
          <p:cNvPr id="3" name="Content Placeholder 2">
            <a:extLst>
              <a:ext uri="{FF2B5EF4-FFF2-40B4-BE49-F238E27FC236}">
                <a16:creationId xmlns:a16="http://schemas.microsoft.com/office/drawing/2014/main" id="{FE6A9318-7CC1-429D-ACE1-EE1015FC31AB}"/>
              </a:ext>
            </a:extLst>
          </p:cNvPr>
          <p:cNvSpPr>
            <a:spLocks noGrp="1"/>
          </p:cNvSpPr>
          <p:nvPr>
            <p:ph idx="1"/>
          </p:nvPr>
        </p:nvSpPr>
        <p:spPr>
          <a:xfrm>
            <a:off x="1079269" y="1127464"/>
            <a:ext cx="9778122" cy="4793942"/>
          </a:xfrm>
        </p:spPr>
        <p:txBody>
          <a:bodyPr>
            <a:normAutofit/>
          </a:bodyPr>
          <a:lstStyle/>
          <a:p>
            <a:pPr algn="just"/>
            <a:r>
              <a:rPr lang="en-US" sz="1800" dirty="0">
                <a:latin typeface="Times New Roman" panose="02020603050405020304" pitchFamily="18" charset="0"/>
                <a:cs typeface="Times New Roman" panose="02020603050405020304" pitchFamily="18" charset="0"/>
              </a:rPr>
              <a:t>The process of elimination of moisture from the seed is called drying</a:t>
            </a:r>
          </a:p>
          <a:p>
            <a:pPr algn="just"/>
            <a:r>
              <a:rPr lang="en-US" sz="1800" dirty="0">
                <a:latin typeface="Times New Roman" panose="02020603050405020304" pitchFamily="18" charset="0"/>
                <a:cs typeface="Times New Roman" panose="02020603050405020304" pitchFamily="18" charset="0"/>
              </a:rPr>
              <a:t>Seed drying should reduce the seed moisture content to safe moisture limits to maintain its viability and </a:t>
            </a:r>
            <a:r>
              <a:rPr lang="en-US" sz="1800" dirty="0" err="1">
                <a:latin typeface="Times New Roman" panose="02020603050405020304" pitchFamily="18" charset="0"/>
                <a:cs typeface="Times New Roman" panose="02020603050405020304" pitchFamily="18" charset="0"/>
              </a:rPr>
              <a:t>vigour</a:t>
            </a:r>
            <a:r>
              <a:rPr lang="en-US" sz="1800" dirty="0">
                <a:latin typeface="Times New Roman" panose="02020603050405020304" pitchFamily="18" charset="0"/>
                <a:cs typeface="Times New Roman" panose="02020603050405020304" pitchFamily="18" charset="0"/>
              </a:rPr>
              <a:t> during storage, which may otherwise deteriorate quickly owing to mold growth, heating and enhanced microbial activity</a:t>
            </a:r>
          </a:p>
          <a:p>
            <a:pPr algn="just"/>
            <a:r>
              <a:rPr lang="en-US" sz="1800" dirty="0">
                <a:latin typeface="Times New Roman" panose="02020603050405020304" pitchFamily="18" charset="0"/>
                <a:cs typeface="Times New Roman" panose="02020603050405020304" pitchFamily="18" charset="0"/>
              </a:rPr>
              <a:t>Seed drying also permits early harvesting, long term storage of seeds, more efficient use of land and manpower, the use of plant stalks as green fodder and production of high quality seed</a:t>
            </a:r>
          </a:p>
          <a:p>
            <a:pPr algn="just"/>
            <a:r>
              <a:rPr lang="en-US" sz="1800" dirty="0">
                <a:latin typeface="Times New Roman" panose="02020603050405020304" pitchFamily="18" charset="0"/>
                <a:cs typeface="Times New Roman" panose="02020603050405020304" pitchFamily="18" charset="0"/>
              </a:rPr>
              <a:t>Lowering down the seed moisture content to safe moisture limits is very important in order to maintain seed viability and vigor, which may other wise deteriorate fast due to mold growth and increased micro-organism activity</a:t>
            </a:r>
          </a:p>
          <a:p>
            <a:pPr algn="just"/>
            <a:r>
              <a:rPr lang="en-US" sz="1800" dirty="0">
                <a:latin typeface="Times New Roman" panose="02020603050405020304" pitchFamily="18" charset="0"/>
                <a:cs typeface="Times New Roman" panose="02020603050405020304" pitchFamily="18" charset="0"/>
              </a:rPr>
              <a:t>The advantages of seed drying are it permits early harvest, so that land and manpower can be used efficiently, permit long term storage and maintains the seed quality</a:t>
            </a:r>
          </a:p>
          <a:p>
            <a:pPr algn="just"/>
            <a:endParaRPr lang="en-IN" sz="1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5421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76E32E-B5C5-4D79-A9F5-CE651D6BC970}"/>
              </a:ext>
            </a:extLst>
          </p:cNvPr>
          <p:cNvSpPr>
            <a:spLocks noGrp="1"/>
          </p:cNvSpPr>
          <p:nvPr>
            <p:ph idx="1"/>
          </p:nvPr>
        </p:nvSpPr>
        <p:spPr>
          <a:xfrm>
            <a:off x="1141412" y="417250"/>
            <a:ext cx="10417314" cy="4687410"/>
          </a:xfrm>
        </p:spPr>
        <p:txBody>
          <a:bodyPr>
            <a:normAutofit/>
          </a:bodyPr>
          <a:lstStyle/>
          <a:p>
            <a:pPr algn="just">
              <a:buFont typeface="Wingdings" panose="05000000000000000000" pitchFamily="2" charset="2"/>
              <a:buChar char="Ø"/>
            </a:pPr>
            <a:r>
              <a:rPr lang="en-IN" sz="1800" b="1" dirty="0">
                <a:latin typeface="Times New Roman" panose="02020603050405020304" pitchFamily="18" charset="0"/>
                <a:cs typeface="Times New Roman" panose="02020603050405020304" pitchFamily="18" charset="0"/>
              </a:rPr>
              <a:t>Stage of moisture elimination</a:t>
            </a:r>
            <a:r>
              <a:rPr lang="en-IN" sz="1800" dirty="0">
                <a:latin typeface="Times New Roman" panose="02020603050405020304" pitchFamily="18" charset="0"/>
                <a:cs typeface="Times New Roman" panose="02020603050405020304" pitchFamily="18" charset="0"/>
              </a:rPr>
              <a:t>:</a:t>
            </a:r>
          </a:p>
          <a:p>
            <a:pPr marL="0" indent="0" algn="just">
              <a:buNone/>
            </a:pPr>
            <a:r>
              <a:rPr lang="en-US" sz="1800" dirty="0">
                <a:latin typeface="Times New Roman" panose="02020603050405020304" pitchFamily="18" charset="0"/>
                <a:cs typeface="Times New Roman" panose="02020603050405020304" pitchFamily="18" charset="0"/>
              </a:rPr>
              <a:t>The moisture from the seed is eliminated in 2 stages </a:t>
            </a:r>
          </a:p>
          <a:p>
            <a:pPr algn="just"/>
            <a:r>
              <a:rPr lang="en-US" sz="1800" dirty="0">
                <a:latin typeface="Times New Roman" panose="02020603050405020304" pitchFamily="18" charset="0"/>
                <a:cs typeface="Times New Roman" panose="02020603050405020304" pitchFamily="18" charset="0"/>
              </a:rPr>
              <a:t>Surface moisture of the seed that initially removed by the drying air </a:t>
            </a:r>
          </a:p>
          <a:p>
            <a:pPr algn="just"/>
            <a:r>
              <a:rPr lang="en-US" sz="1800" dirty="0">
                <a:latin typeface="Times New Roman" panose="02020603050405020304" pitchFamily="18" charset="0"/>
                <a:cs typeface="Times New Roman" panose="02020603050405020304" pitchFamily="18" charset="0"/>
              </a:rPr>
              <a:t>The removal of the moisture in the surface cause an imbalance in the moisture potential in the surface of the seed and the inner portion of the seed which leads to the migration of moisture from the inner organ to the surface</a:t>
            </a:r>
          </a:p>
          <a:p>
            <a:pPr algn="just">
              <a:buFont typeface="Wingdings" panose="05000000000000000000" pitchFamily="2" charset="2"/>
              <a:buChar char="Ø"/>
            </a:pPr>
            <a:r>
              <a:rPr lang="en-US" sz="1800" dirty="0">
                <a:latin typeface="Times New Roman" panose="02020603050405020304" pitchFamily="18" charset="0"/>
                <a:cs typeface="Times New Roman" panose="02020603050405020304" pitchFamily="18" charset="0"/>
              </a:rPr>
              <a:t>Drying temperature</a:t>
            </a:r>
          </a:p>
          <a:p>
            <a:pPr algn="just"/>
            <a:r>
              <a:rPr lang="en-US" sz="1800" dirty="0">
                <a:latin typeface="Times New Roman" panose="02020603050405020304" pitchFamily="18" charset="0"/>
                <a:cs typeface="Times New Roman" panose="02020603050405020304" pitchFamily="18" charset="0"/>
              </a:rPr>
              <a:t> Greater the seed moisture content lesser should be the drying temperature and vice versa. 10% MC and below 110 o F (43.3o C) </a:t>
            </a:r>
          </a:p>
          <a:p>
            <a:pPr marL="0" indent="0" algn="just">
              <a:buNone/>
            </a:pPr>
            <a:r>
              <a:rPr lang="en-US" sz="1800" dirty="0">
                <a:latin typeface="Times New Roman" panose="02020603050405020304" pitchFamily="18" charset="0"/>
                <a:cs typeface="Times New Roman" panose="02020603050405020304" pitchFamily="18" charset="0"/>
              </a:rPr>
              <a:t>10-18 % MC 100 o F (42.2 o C) </a:t>
            </a:r>
          </a:p>
          <a:p>
            <a:pPr marL="0" indent="0" algn="just">
              <a:buNone/>
            </a:pPr>
            <a:r>
              <a:rPr lang="en-US" sz="1800" dirty="0">
                <a:latin typeface="Times New Roman" panose="02020603050405020304" pitchFamily="18" charset="0"/>
                <a:cs typeface="Times New Roman" panose="02020603050405020304" pitchFamily="18" charset="0"/>
              </a:rPr>
              <a:t>18-30 % MC 90 o F (32.2 o F) </a:t>
            </a:r>
          </a:p>
        </p:txBody>
      </p:sp>
    </p:spTree>
    <p:extLst>
      <p:ext uri="{BB962C8B-B14F-4D97-AF65-F5344CB8AC3E}">
        <p14:creationId xmlns:p14="http://schemas.microsoft.com/office/powerpoint/2010/main" val="2426126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C443D8-6A87-49F0-AD61-7B607E076E67}"/>
              </a:ext>
            </a:extLst>
          </p:cNvPr>
          <p:cNvSpPr>
            <a:spLocks noGrp="1"/>
          </p:cNvSpPr>
          <p:nvPr>
            <p:ph idx="1"/>
          </p:nvPr>
        </p:nvSpPr>
        <p:spPr>
          <a:xfrm>
            <a:off x="1784412" y="1207363"/>
            <a:ext cx="8566951" cy="4421080"/>
          </a:xfrm>
        </p:spPr>
        <p:txBody>
          <a:bodyPr>
            <a:noAutofit/>
          </a:bodyPr>
          <a:lstStyle/>
          <a:p>
            <a:pPr algn="just">
              <a:buFont typeface="Wingdings" panose="05000000000000000000" pitchFamily="2" charset="2"/>
              <a:buChar char="Ø"/>
            </a:pPr>
            <a:r>
              <a:rPr lang="en-US" sz="1800" b="1" dirty="0">
                <a:latin typeface="Times New Roman" panose="02020603050405020304" pitchFamily="18" charset="0"/>
                <a:cs typeface="Times New Roman" panose="02020603050405020304" pitchFamily="18" charset="0"/>
              </a:rPr>
              <a:t>The rate of drying depends on</a:t>
            </a:r>
          </a:p>
          <a:p>
            <a:pPr algn="just">
              <a:lnSpc>
                <a:spcPct val="100000"/>
              </a:lnSpc>
              <a:spcBef>
                <a:spcPts val="0"/>
              </a:spcBef>
            </a:pPr>
            <a:r>
              <a:rPr lang="en-US" sz="1800" dirty="0">
                <a:latin typeface="Times New Roman" panose="02020603050405020304" pitchFamily="18" charset="0"/>
                <a:cs typeface="Times New Roman" panose="02020603050405020304" pitchFamily="18" charset="0"/>
              </a:rPr>
              <a:t>Initial seed moisture content </a:t>
            </a:r>
          </a:p>
          <a:p>
            <a:pPr algn="just">
              <a:lnSpc>
                <a:spcPct val="100000"/>
              </a:lnSpc>
              <a:spcBef>
                <a:spcPts val="0"/>
              </a:spcBef>
            </a:pPr>
            <a:r>
              <a:rPr lang="en-US" sz="1800" dirty="0">
                <a:latin typeface="Times New Roman" panose="02020603050405020304" pitchFamily="18" charset="0"/>
                <a:cs typeface="Times New Roman" panose="02020603050405020304" pitchFamily="18" charset="0"/>
              </a:rPr>
              <a:t>Size of the bin and capacity</a:t>
            </a:r>
          </a:p>
          <a:p>
            <a:pPr algn="just">
              <a:lnSpc>
                <a:spcPct val="100000"/>
              </a:lnSpc>
              <a:spcBef>
                <a:spcPts val="0"/>
              </a:spcBef>
            </a:pPr>
            <a:r>
              <a:rPr lang="en-US" sz="1800" dirty="0">
                <a:latin typeface="Times New Roman" panose="02020603050405020304" pitchFamily="18" charset="0"/>
                <a:cs typeface="Times New Roman" panose="02020603050405020304" pitchFamily="18" charset="0"/>
              </a:rPr>
              <a:t> Depth of spread of seed </a:t>
            </a:r>
          </a:p>
          <a:p>
            <a:pPr algn="just">
              <a:lnSpc>
                <a:spcPct val="100000"/>
              </a:lnSpc>
              <a:spcBef>
                <a:spcPts val="0"/>
              </a:spcBef>
            </a:pPr>
            <a:r>
              <a:rPr lang="en-US" sz="1800" dirty="0">
                <a:latin typeface="Times New Roman" panose="02020603050405020304" pitchFamily="18" charset="0"/>
                <a:cs typeface="Times New Roman" panose="02020603050405020304" pitchFamily="18" charset="0"/>
              </a:rPr>
              <a:t>The rate of air blow </a:t>
            </a:r>
          </a:p>
          <a:p>
            <a:pPr algn="just">
              <a:lnSpc>
                <a:spcPct val="100000"/>
              </a:lnSpc>
              <a:spcBef>
                <a:spcPts val="0"/>
              </a:spcBef>
            </a:pPr>
            <a:r>
              <a:rPr lang="en-US" sz="1800" dirty="0">
                <a:latin typeface="Times New Roman" panose="02020603050405020304" pitchFamily="18" charset="0"/>
                <a:cs typeface="Times New Roman" panose="02020603050405020304" pitchFamily="18" charset="0"/>
              </a:rPr>
              <a:t>Atmosphere air temperature and relative humidity </a:t>
            </a:r>
          </a:p>
          <a:p>
            <a:pPr algn="just">
              <a:lnSpc>
                <a:spcPct val="100000"/>
              </a:lnSpc>
              <a:spcBef>
                <a:spcPts val="0"/>
              </a:spcBef>
            </a:pPr>
            <a:r>
              <a:rPr lang="en-US" sz="1800" dirty="0">
                <a:latin typeface="Times New Roman" panose="02020603050405020304" pitchFamily="18" charset="0"/>
                <a:cs typeface="Times New Roman" panose="02020603050405020304" pitchFamily="18" charset="0"/>
              </a:rPr>
              <a:t>Static pressure </a:t>
            </a:r>
          </a:p>
          <a:p>
            <a:pPr algn="just">
              <a:lnSpc>
                <a:spcPct val="100000"/>
              </a:lnSpc>
              <a:spcBef>
                <a:spcPts val="0"/>
              </a:spcBef>
            </a:pPr>
            <a:r>
              <a:rPr lang="en-US" sz="1800" dirty="0">
                <a:latin typeface="Times New Roman" panose="02020603050405020304" pitchFamily="18" charset="0"/>
                <a:cs typeface="Times New Roman" panose="02020603050405020304" pitchFamily="18" charset="0"/>
              </a:rPr>
              <a:t>Drying temperature</a:t>
            </a:r>
            <a:endParaRPr lang="en-IN" sz="1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IN" sz="1800" b="1" dirty="0">
                <a:latin typeface="Times New Roman" panose="02020603050405020304" pitchFamily="18" charset="0"/>
                <a:cs typeface="Times New Roman" panose="02020603050405020304" pitchFamily="18" charset="0"/>
              </a:rPr>
              <a:t>Methods of drying</a:t>
            </a:r>
          </a:p>
          <a:p>
            <a:pPr marL="342900" indent="-342900" algn="just">
              <a:buAutoNum type="arabicPeriod"/>
            </a:pPr>
            <a:r>
              <a:rPr lang="en-US" sz="1800" dirty="0" err="1">
                <a:latin typeface="Times New Roman" panose="02020603050405020304" pitchFamily="18" charset="0"/>
                <a:cs typeface="Times New Roman" panose="02020603050405020304" pitchFamily="18" charset="0"/>
              </a:rPr>
              <a:t>Sundrying</a:t>
            </a:r>
            <a:r>
              <a:rPr lang="en-US" sz="1800" dirty="0">
                <a:latin typeface="Times New Roman" panose="02020603050405020304" pitchFamily="18" charset="0"/>
                <a:cs typeface="Times New Roman" panose="02020603050405020304" pitchFamily="18" charset="0"/>
              </a:rPr>
              <a:t> </a:t>
            </a:r>
          </a:p>
          <a:p>
            <a:pPr marL="342900" indent="-342900" algn="just">
              <a:buAutoNum type="arabicPeriod"/>
            </a:pPr>
            <a:r>
              <a:rPr lang="en-US" sz="1800" dirty="0">
                <a:latin typeface="Times New Roman" panose="02020603050405020304" pitchFamily="18" charset="0"/>
                <a:cs typeface="Times New Roman" panose="02020603050405020304" pitchFamily="18" charset="0"/>
              </a:rPr>
              <a:t>Forced air drying</a:t>
            </a:r>
            <a:endParaRPr lang="en-IN"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7832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9C241-3295-4B4F-8A97-D7DFE9382F99}"/>
              </a:ext>
            </a:extLst>
          </p:cNvPr>
          <p:cNvSpPr>
            <a:spLocks noGrp="1"/>
          </p:cNvSpPr>
          <p:nvPr>
            <p:ph type="title"/>
          </p:nvPr>
        </p:nvSpPr>
        <p:spPr>
          <a:xfrm>
            <a:off x="1143001" y="233799"/>
            <a:ext cx="9905998" cy="517824"/>
          </a:xfrm>
        </p:spPr>
        <p:txBody>
          <a:bodyPr>
            <a:normAutofit/>
          </a:bodyPr>
          <a:lstStyle/>
          <a:p>
            <a:pPr algn="ctr"/>
            <a:r>
              <a:rPr lang="en-IN" sz="2400" b="1" dirty="0">
                <a:solidFill>
                  <a:schemeClr val="tx1"/>
                </a:solidFill>
                <a:latin typeface="Times New Roman" panose="02020603050405020304" pitchFamily="18" charset="0"/>
                <a:cs typeface="Times New Roman" panose="02020603050405020304" pitchFamily="18" charset="0"/>
              </a:rPr>
              <a:t>Methods of seed drying</a:t>
            </a:r>
          </a:p>
        </p:txBody>
      </p:sp>
      <p:sp>
        <p:nvSpPr>
          <p:cNvPr id="3" name="Content Placeholder 2">
            <a:extLst>
              <a:ext uri="{FF2B5EF4-FFF2-40B4-BE49-F238E27FC236}">
                <a16:creationId xmlns:a16="http://schemas.microsoft.com/office/drawing/2014/main" id="{C973734E-42C0-494F-B062-FD0392F02F98}"/>
              </a:ext>
            </a:extLst>
          </p:cNvPr>
          <p:cNvSpPr>
            <a:spLocks noGrp="1"/>
          </p:cNvSpPr>
          <p:nvPr>
            <p:ph idx="1"/>
          </p:nvPr>
        </p:nvSpPr>
        <p:spPr>
          <a:xfrm>
            <a:off x="1056444" y="932155"/>
            <a:ext cx="9905998" cy="5166803"/>
          </a:xfrm>
        </p:spPr>
        <p:txBody>
          <a:bodyPr>
            <a:normAutofit/>
          </a:bodyPr>
          <a:lstStyle/>
          <a:p>
            <a:pPr marL="457200" indent="-457200" algn="just">
              <a:buAutoNum type="arabicPeriod"/>
            </a:pPr>
            <a:r>
              <a:rPr lang="en-US" sz="1800" b="1" dirty="0">
                <a:latin typeface="Times New Roman" panose="02020603050405020304" pitchFamily="18" charset="0"/>
                <a:cs typeface="Times New Roman" panose="02020603050405020304" pitchFamily="18" charset="0"/>
              </a:rPr>
              <a:t>Physical drying / Natural drying / Traditional Sun drying:</a:t>
            </a:r>
          </a:p>
          <a:p>
            <a:pPr algn="just"/>
            <a:r>
              <a:rPr lang="en-US" sz="1800" dirty="0">
                <a:latin typeface="Times New Roman" panose="02020603050405020304" pitchFamily="18" charset="0"/>
                <a:cs typeface="Times New Roman" panose="02020603050405020304" pitchFamily="18" charset="0"/>
              </a:rPr>
              <a:t>The moisture of seed is generally reduced in the field before harvest and later by sun drying on the threshing floor</a:t>
            </a:r>
          </a:p>
          <a:p>
            <a:pPr algn="just"/>
            <a:r>
              <a:rPr lang="en-US" sz="1800" dirty="0">
                <a:latin typeface="Times New Roman" panose="02020603050405020304" pitchFamily="18" charset="0"/>
                <a:cs typeface="Times New Roman" panose="02020603050405020304" pitchFamily="18" charset="0"/>
              </a:rPr>
              <a:t>The system involves harvesting of crops when they are fully dried in the field, leaving the harvested produce in the field for a couple of days for sun drying and later spreading the threshed and winnowed produce in thin layer on threshing floors of sun drying</a:t>
            </a:r>
          </a:p>
          <a:p>
            <a:pPr algn="just"/>
            <a:r>
              <a:rPr lang="en-US" sz="1800" dirty="0">
                <a:latin typeface="Times New Roman" panose="02020603050405020304" pitchFamily="18" charset="0"/>
                <a:cs typeface="Times New Roman" panose="02020603050405020304" pitchFamily="18" charset="0"/>
              </a:rPr>
              <a:t> The main advantages of sun drying is no additional expenditure or special equipment is required</a:t>
            </a:r>
          </a:p>
          <a:p>
            <a:pPr algn="just"/>
            <a:r>
              <a:rPr lang="en-US" sz="1800" dirty="0">
                <a:latin typeface="Times New Roman" panose="02020603050405020304" pitchFamily="18" charset="0"/>
                <a:cs typeface="Times New Roman" panose="02020603050405020304" pitchFamily="18" charset="0"/>
              </a:rPr>
              <a:t>The Disadvantages are delayed harvesting, risk of weather damage, and increased possibilities of mechanical admixtures</a:t>
            </a:r>
          </a:p>
          <a:p>
            <a:pPr algn="just"/>
            <a:r>
              <a:rPr lang="en-US" sz="1800" dirty="0">
                <a:latin typeface="Times New Roman" panose="02020603050405020304" pitchFamily="18" charset="0"/>
                <a:cs typeface="Times New Roman" panose="02020603050405020304" pitchFamily="18" charset="0"/>
              </a:rPr>
              <a:t> If sun drying is done following precautions should be taken.</a:t>
            </a:r>
          </a:p>
          <a:p>
            <a:pPr marL="0" indent="0" algn="just">
              <a:buNone/>
            </a:pPr>
            <a:r>
              <a:rPr lang="en-US" sz="1800" dirty="0">
                <a:latin typeface="Times New Roman" panose="02020603050405020304" pitchFamily="18" charset="0"/>
                <a:cs typeface="Times New Roman" panose="02020603050405020304" pitchFamily="18" charset="0"/>
              </a:rPr>
              <a:t> 1. Do not spread the produce on wet, dirty and </a:t>
            </a:r>
            <a:r>
              <a:rPr lang="en-US" sz="1800" dirty="0" err="1">
                <a:latin typeface="Times New Roman" panose="02020603050405020304" pitchFamily="18" charset="0"/>
                <a:cs typeface="Times New Roman" panose="02020603050405020304" pitchFamily="18" charset="0"/>
              </a:rPr>
              <a:t>kaccha</a:t>
            </a:r>
            <a:r>
              <a:rPr lang="en-US" sz="1800" dirty="0">
                <a:latin typeface="Times New Roman" panose="02020603050405020304" pitchFamily="18" charset="0"/>
                <a:cs typeface="Times New Roman" panose="02020603050405020304" pitchFamily="18" charset="0"/>
              </a:rPr>
              <a:t>, threshing floors</a:t>
            </a:r>
          </a:p>
          <a:p>
            <a:pPr marL="0" indent="0" algn="just">
              <a:buNone/>
            </a:pPr>
            <a:r>
              <a:rPr lang="en-US" sz="1800" dirty="0">
                <a:latin typeface="Times New Roman" panose="02020603050405020304" pitchFamily="18" charset="0"/>
                <a:cs typeface="Times New Roman" panose="02020603050405020304" pitchFamily="18" charset="0"/>
              </a:rPr>
              <a:t>2. Only one crop variety should be handled at a time and care should be taken to avoid mechanical mixtures.</a:t>
            </a:r>
            <a:endParaRPr lang="en-IN"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764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D5B423-3F35-4389-B6D4-D6F89A8F787C}"/>
              </a:ext>
            </a:extLst>
          </p:cNvPr>
          <p:cNvSpPr>
            <a:spLocks noGrp="1"/>
          </p:cNvSpPr>
          <p:nvPr>
            <p:ph idx="1"/>
          </p:nvPr>
        </p:nvSpPr>
        <p:spPr>
          <a:xfrm>
            <a:off x="1221311" y="1098612"/>
            <a:ext cx="9905999" cy="4660776"/>
          </a:xfrm>
        </p:spPr>
        <p:txBody>
          <a:bodyPr>
            <a:normAutofit/>
          </a:bodyPr>
          <a:lstStyle/>
          <a:p>
            <a:pPr algn="just">
              <a:buFont typeface="Wingdings" panose="05000000000000000000" pitchFamily="2" charset="2"/>
              <a:buChar char="v"/>
            </a:pPr>
            <a:r>
              <a:rPr lang="en-US" sz="1800" b="1" dirty="0">
                <a:latin typeface="Times New Roman" panose="02020603050405020304" pitchFamily="18" charset="0"/>
                <a:cs typeface="Times New Roman" panose="02020603050405020304" pitchFamily="18" charset="0"/>
              </a:rPr>
              <a:t>Disadvantages </a:t>
            </a:r>
          </a:p>
          <a:p>
            <a:pPr marL="457200" indent="-457200" algn="just">
              <a:buAutoNum type="arabicPeriod"/>
            </a:pPr>
            <a:r>
              <a:rPr lang="en-US" sz="1800" dirty="0">
                <a:latin typeface="Times New Roman" panose="02020603050405020304" pitchFamily="18" charset="0"/>
                <a:cs typeface="Times New Roman" panose="02020603050405020304" pitchFamily="18" charset="0"/>
              </a:rPr>
              <a:t>The rate of drying is slow </a:t>
            </a:r>
          </a:p>
          <a:p>
            <a:pPr marL="0" indent="0" algn="just">
              <a:buNone/>
            </a:pPr>
            <a:r>
              <a:rPr lang="en-US" sz="1800" dirty="0">
                <a:latin typeface="Times New Roman" panose="02020603050405020304" pitchFamily="18" charset="0"/>
                <a:cs typeface="Times New Roman" panose="02020603050405020304" pitchFamily="18" charset="0"/>
              </a:rPr>
              <a:t>2. Loss due to attack by insects, birds and animals </a:t>
            </a:r>
          </a:p>
          <a:p>
            <a:pPr marL="0" indent="0" algn="just">
              <a:buNone/>
            </a:pPr>
            <a:r>
              <a:rPr lang="en-US" sz="1800" dirty="0">
                <a:latin typeface="Times New Roman" panose="02020603050405020304" pitchFamily="18" charset="0"/>
                <a:cs typeface="Times New Roman" panose="02020603050405020304" pitchFamily="18" charset="0"/>
              </a:rPr>
              <a:t>3. Large floor area is required </a:t>
            </a:r>
          </a:p>
          <a:p>
            <a:pPr marL="0" indent="0" algn="just">
              <a:buNone/>
            </a:pPr>
            <a:r>
              <a:rPr lang="en-US" sz="1800" dirty="0">
                <a:latin typeface="Times New Roman" panose="02020603050405020304" pitchFamily="18" charset="0"/>
                <a:cs typeface="Times New Roman" panose="02020603050405020304" pitchFamily="18" charset="0"/>
              </a:rPr>
              <a:t>4. Involves extra </a:t>
            </a:r>
            <a:r>
              <a:rPr lang="en-US" sz="1800" dirty="0" err="1">
                <a:latin typeface="Times New Roman" panose="02020603050405020304" pitchFamily="18" charset="0"/>
                <a:cs typeface="Times New Roman" panose="02020603050405020304" pitchFamily="18" charset="0"/>
              </a:rPr>
              <a:t>labour</a:t>
            </a:r>
            <a:r>
              <a:rPr lang="en-US" sz="1800" dirty="0">
                <a:latin typeface="Times New Roman" panose="02020603050405020304" pitchFamily="18" charset="0"/>
                <a:cs typeface="Times New Roman" panose="02020603050405020304" pitchFamily="18" charset="0"/>
              </a:rPr>
              <a:t> for collecting and exposing during the day </a:t>
            </a:r>
          </a:p>
          <a:p>
            <a:pPr marL="0" indent="0" algn="just">
              <a:buNone/>
            </a:pPr>
            <a:r>
              <a:rPr lang="en-US" sz="1800" dirty="0">
                <a:latin typeface="Times New Roman" panose="02020603050405020304" pitchFamily="18" charset="0"/>
                <a:cs typeface="Times New Roman" panose="02020603050405020304" pitchFamily="18" charset="0"/>
              </a:rPr>
              <a:t>5. Sun drying cause sun checks or hot spots due to variation in temperature from time to time. This checks or spots induce high amount of breakage while processing </a:t>
            </a:r>
          </a:p>
          <a:p>
            <a:pPr marL="0" indent="0" algn="just">
              <a:buNone/>
            </a:pPr>
            <a:r>
              <a:rPr lang="en-US" sz="1800" dirty="0">
                <a:latin typeface="Times New Roman" panose="02020603050405020304" pitchFamily="18" charset="0"/>
                <a:cs typeface="Times New Roman" panose="02020603050405020304" pitchFamily="18" charset="0"/>
              </a:rPr>
              <a:t>6. mechanical admixtures are possible </a:t>
            </a:r>
          </a:p>
          <a:p>
            <a:pPr marL="0" indent="0" algn="just">
              <a:buNone/>
            </a:pPr>
            <a:r>
              <a:rPr lang="en-US" sz="1800" dirty="0">
                <a:latin typeface="Times New Roman" panose="02020603050405020304" pitchFamily="18" charset="0"/>
                <a:cs typeface="Times New Roman" panose="02020603050405020304" pitchFamily="18" charset="0"/>
              </a:rPr>
              <a:t>7. Dust, dirt and other foreign materials get admixed</a:t>
            </a:r>
          </a:p>
          <a:p>
            <a:pPr marL="0" indent="0" algn="just">
              <a:buNone/>
            </a:pPr>
            <a:r>
              <a:rPr lang="en-US" sz="1800" dirty="0">
                <a:latin typeface="Times New Roman" panose="02020603050405020304" pitchFamily="18" charset="0"/>
                <a:cs typeface="Times New Roman" panose="02020603050405020304" pitchFamily="18" charset="0"/>
              </a:rPr>
              <a:t>8. High weather risks and damage by heavy wind and rains</a:t>
            </a:r>
            <a:endParaRPr lang="en-IN"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4103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8654AF-A980-4163-82F3-24313EB5C3A8}"/>
              </a:ext>
            </a:extLst>
          </p:cNvPr>
          <p:cNvSpPr>
            <a:spLocks noGrp="1"/>
          </p:cNvSpPr>
          <p:nvPr>
            <p:ph idx="1"/>
          </p:nvPr>
        </p:nvSpPr>
        <p:spPr>
          <a:xfrm>
            <a:off x="958788" y="577049"/>
            <a:ext cx="9951868" cy="5948038"/>
          </a:xfrm>
        </p:spPr>
        <p:txBody>
          <a:bodyPr>
            <a:normAutofit fontScale="92500" lnSpcReduction="20000"/>
          </a:bodyPr>
          <a:lstStyle/>
          <a:p>
            <a:pPr marL="0" indent="0" algn="just">
              <a:buNone/>
            </a:pPr>
            <a:r>
              <a:rPr lang="en-US" dirty="0"/>
              <a:t>2. </a:t>
            </a:r>
            <a:r>
              <a:rPr lang="en-US" sz="1800" b="1" dirty="0">
                <a:latin typeface="Times New Roman" panose="02020603050405020304" pitchFamily="18" charset="0"/>
                <a:cs typeface="Times New Roman" panose="02020603050405020304" pitchFamily="18" charset="0"/>
              </a:rPr>
              <a:t>Mechanical drying or artificial drying</a:t>
            </a:r>
          </a:p>
          <a:p>
            <a:pPr algn="just">
              <a:buFont typeface="Wingdings" panose="05000000000000000000" pitchFamily="2" charset="2"/>
              <a:buChar char="Ø"/>
            </a:pPr>
            <a:r>
              <a:rPr lang="en-IN" sz="1800" b="1" dirty="0">
                <a:latin typeface="Times New Roman" panose="02020603050405020304" pitchFamily="18" charset="0"/>
                <a:cs typeface="Times New Roman" panose="02020603050405020304" pitchFamily="18" charset="0"/>
              </a:rPr>
              <a:t>Forced air drying</a:t>
            </a:r>
            <a:r>
              <a:rPr lang="en-IN" sz="1800" dirty="0">
                <a:latin typeface="Times New Roman" panose="02020603050405020304" pitchFamily="18" charset="0"/>
                <a:cs typeface="Times New Roman" panose="02020603050405020304" pitchFamily="18" charset="0"/>
              </a:rPr>
              <a:t>:</a:t>
            </a:r>
          </a:p>
          <a:p>
            <a:pPr algn="just"/>
            <a:r>
              <a:rPr lang="en-US" sz="1800" dirty="0">
                <a:latin typeface="Times New Roman" panose="02020603050405020304" pitchFamily="18" charset="0"/>
                <a:cs typeface="Times New Roman" panose="02020603050405020304" pitchFamily="18" charset="0"/>
              </a:rPr>
              <a:t>In forced air drying, natural air or air supplemented with heat is blown through a layer of seed until drying is completed</a:t>
            </a:r>
          </a:p>
          <a:p>
            <a:pPr algn="just"/>
            <a:r>
              <a:rPr lang="en-US" sz="1800" dirty="0">
                <a:latin typeface="Times New Roman" panose="02020603050405020304" pitchFamily="18" charset="0"/>
                <a:cs typeface="Times New Roman" panose="02020603050405020304" pitchFamily="18" charset="0"/>
              </a:rPr>
              <a:t>Generally ordinary seed </a:t>
            </a:r>
            <a:r>
              <a:rPr lang="en-US" sz="1800" dirty="0" err="1">
                <a:latin typeface="Times New Roman" panose="02020603050405020304" pitchFamily="18" charset="0"/>
                <a:cs typeface="Times New Roman" panose="02020603050405020304" pitchFamily="18" charset="0"/>
              </a:rPr>
              <a:t>godowns</a:t>
            </a:r>
            <a:r>
              <a:rPr lang="en-US" sz="1800" dirty="0">
                <a:latin typeface="Times New Roman" panose="02020603050405020304" pitchFamily="18" charset="0"/>
                <a:cs typeface="Times New Roman" panose="02020603050405020304" pitchFamily="18" charset="0"/>
              </a:rPr>
              <a:t> are provided with two types of ventilators for free movement of air circulation</a:t>
            </a:r>
          </a:p>
          <a:p>
            <a:pPr algn="just"/>
            <a:r>
              <a:rPr lang="en-US" sz="1800" dirty="0">
                <a:latin typeface="Times New Roman" panose="02020603050405020304" pitchFamily="18" charset="0"/>
                <a:cs typeface="Times New Roman" panose="02020603050405020304" pitchFamily="18" charset="0"/>
              </a:rPr>
              <a:t>In modern </a:t>
            </a:r>
            <a:r>
              <a:rPr lang="en-US" sz="1800" dirty="0" err="1">
                <a:latin typeface="Times New Roman" panose="02020603050405020304" pitchFamily="18" charset="0"/>
                <a:cs typeface="Times New Roman" panose="02020603050405020304" pitchFamily="18" charset="0"/>
              </a:rPr>
              <a:t>godowns</a:t>
            </a:r>
            <a:r>
              <a:rPr lang="en-US" sz="1800" dirty="0">
                <a:latin typeface="Times New Roman" panose="02020603050405020304" pitchFamily="18" charset="0"/>
                <a:cs typeface="Times New Roman" panose="02020603050405020304" pitchFamily="18" charset="0"/>
              </a:rPr>
              <a:t>, provisions are to be made for forcible circulation of air with the help of an electronic blower</a:t>
            </a:r>
          </a:p>
          <a:p>
            <a:pPr>
              <a:buFont typeface="Wingdings" panose="05000000000000000000" pitchFamily="2" charset="2"/>
              <a:buChar char="v"/>
            </a:pPr>
            <a:r>
              <a:rPr lang="en-IN" b="1" dirty="0">
                <a:latin typeface="Times New Roman" panose="02020603050405020304" pitchFamily="18" charset="0"/>
                <a:cs typeface="Times New Roman" panose="02020603050405020304" pitchFamily="18" charset="0"/>
              </a:rPr>
              <a:t>Principle of Forced Air-Drying</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Seeds are highly hygroscopic living material and their moisture content depends upon temperature and relative humidity of surrounding air</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Whenever the </a:t>
            </a:r>
            <a:r>
              <a:rPr lang="en-US" dirty="0" err="1">
                <a:latin typeface="Times New Roman" panose="02020603050405020304" pitchFamily="18" charset="0"/>
                <a:cs typeface="Times New Roman" panose="02020603050405020304" pitchFamily="18" charset="0"/>
              </a:rPr>
              <a:t>vapour</a:t>
            </a:r>
            <a:r>
              <a:rPr lang="en-US" dirty="0">
                <a:latin typeface="Times New Roman" panose="02020603050405020304" pitchFamily="18" charset="0"/>
                <a:cs typeface="Times New Roman" panose="02020603050405020304" pitchFamily="18" charset="0"/>
              </a:rPr>
              <a:t> pressure in the seed is greater than that of the surrounding air </a:t>
            </a:r>
            <a:r>
              <a:rPr lang="en-US" dirty="0" err="1">
                <a:latin typeface="Times New Roman" panose="02020603050405020304" pitchFamily="18" charset="0"/>
                <a:cs typeface="Times New Roman" panose="02020603050405020304" pitchFamily="18" charset="0"/>
              </a:rPr>
              <a:t>vapour</a:t>
            </a:r>
            <a:r>
              <a:rPr lang="en-US" dirty="0">
                <a:latin typeface="Times New Roman" panose="02020603050405020304" pitchFamily="18" charset="0"/>
                <a:cs typeface="Times New Roman" panose="02020603050405020304" pitchFamily="18" charset="0"/>
              </a:rPr>
              <a:t> pressure will move out of the seeds i.e. the seeds will loose moisture </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If however, the </a:t>
            </a:r>
            <a:r>
              <a:rPr lang="en-US" dirty="0" err="1">
                <a:latin typeface="Times New Roman" panose="02020603050405020304" pitchFamily="18" charset="0"/>
                <a:cs typeface="Times New Roman" panose="02020603050405020304" pitchFamily="18" charset="0"/>
              </a:rPr>
              <a:t>vapour</a:t>
            </a:r>
            <a:r>
              <a:rPr lang="en-US" dirty="0">
                <a:latin typeface="Times New Roman" panose="02020603050405020304" pitchFamily="18" charset="0"/>
                <a:cs typeface="Times New Roman" panose="02020603050405020304" pitchFamily="18" charset="0"/>
              </a:rPr>
              <a:t> pressure gradient is reversed, the moisture move into the seeds and the seed will gain the moisture</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When the two </a:t>
            </a:r>
            <a:r>
              <a:rPr lang="en-US" dirty="0" err="1">
                <a:latin typeface="Times New Roman" panose="02020603050405020304" pitchFamily="18" charset="0"/>
                <a:cs typeface="Times New Roman" panose="02020603050405020304" pitchFamily="18" charset="0"/>
              </a:rPr>
              <a:t>vapour</a:t>
            </a:r>
            <a:r>
              <a:rPr lang="en-US" dirty="0">
                <a:latin typeface="Times New Roman" panose="02020603050405020304" pitchFamily="18" charset="0"/>
                <a:cs typeface="Times New Roman" panose="02020603050405020304" pitchFamily="18" charset="0"/>
              </a:rPr>
              <a:t> pressures are equal the moisture content of seed is in a state of equilibrium with the surrounding atmosphere</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Seed drying takes place when there is a net movement of water from the seed into surrounding air</a:t>
            </a:r>
          </a:p>
          <a:p>
            <a:endParaRPr lang="en-US" b="1" dirty="0"/>
          </a:p>
          <a:p>
            <a:pPr marL="0" indent="0">
              <a:buNone/>
            </a:pPr>
            <a:endParaRPr lang="en-IN" dirty="0"/>
          </a:p>
        </p:txBody>
      </p:sp>
    </p:spTree>
    <p:extLst>
      <p:ext uri="{BB962C8B-B14F-4D97-AF65-F5344CB8AC3E}">
        <p14:creationId xmlns:p14="http://schemas.microsoft.com/office/powerpoint/2010/main" val="1776887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B71463-44F2-491A-B639-70A4C0A358B4}"/>
              </a:ext>
            </a:extLst>
          </p:cNvPr>
          <p:cNvSpPr>
            <a:spLocks noGrp="1"/>
          </p:cNvSpPr>
          <p:nvPr>
            <p:ph idx="1"/>
          </p:nvPr>
        </p:nvSpPr>
        <p:spPr>
          <a:xfrm>
            <a:off x="990491" y="692459"/>
            <a:ext cx="9858021" cy="6081203"/>
          </a:xfrm>
        </p:spPr>
        <p:txBody>
          <a:bodyPr>
            <a:normAutofit/>
          </a:bodyPr>
          <a:lstStyle/>
          <a:p>
            <a:pPr algn="just"/>
            <a:r>
              <a:rPr lang="en-US" sz="1800" dirty="0">
                <a:latin typeface="Times New Roman" panose="02020603050405020304" pitchFamily="18" charset="0"/>
                <a:cs typeface="Times New Roman" panose="02020603050405020304" pitchFamily="18" charset="0"/>
              </a:rPr>
              <a:t>The rate of seed drying depends on rate of moisture migration from the center of the seeds to surface and by the speed at which surface moisture is evaporated in the surrounding air</a:t>
            </a:r>
          </a:p>
          <a:p>
            <a:pPr algn="just"/>
            <a:r>
              <a:rPr lang="en-US" sz="1800" dirty="0">
                <a:latin typeface="Times New Roman" panose="02020603050405020304" pitchFamily="18" charset="0"/>
                <a:cs typeface="Times New Roman" panose="02020603050405020304" pitchFamily="18" charset="0"/>
              </a:rPr>
              <a:t>The temperature of the seed, physical structure of the seed, chemical composition of the seed and the seed coat permeability influence the rate of moisture migration from the center to the surface of the seed</a:t>
            </a:r>
          </a:p>
          <a:p>
            <a:pPr algn="just"/>
            <a:r>
              <a:rPr lang="en-US" sz="1800" dirty="0">
                <a:latin typeface="Times New Roman" panose="02020603050405020304" pitchFamily="18" charset="0"/>
                <a:cs typeface="Times New Roman" panose="02020603050405020304" pitchFamily="18" charset="0"/>
              </a:rPr>
              <a:t>Surface saturation, relative humidity and temperature of drying air influence removal of the moisture from the surface</a:t>
            </a:r>
          </a:p>
          <a:p>
            <a:pPr algn="just">
              <a:buFont typeface="Wingdings" panose="05000000000000000000" pitchFamily="2" charset="2"/>
              <a:buChar char="v"/>
            </a:pPr>
            <a:r>
              <a:rPr lang="en-IN" sz="1800" b="1" dirty="0">
                <a:latin typeface="Times New Roman" panose="02020603050405020304" pitchFamily="18" charset="0"/>
                <a:cs typeface="Times New Roman" panose="02020603050405020304" pitchFamily="18" charset="0"/>
              </a:rPr>
              <a:t>Forced Air Drying</a:t>
            </a:r>
          </a:p>
          <a:p>
            <a:pPr algn="just">
              <a:buFont typeface="Wingdings" panose="05000000000000000000" pitchFamily="2" charset="2"/>
              <a:buChar char="Ø"/>
            </a:pPr>
            <a:r>
              <a:rPr lang="en-US" sz="1800" dirty="0">
                <a:latin typeface="Times New Roman" panose="02020603050405020304" pitchFamily="18" charset="0"/>
                <a:cs typeface="Times New Roman" panose="02020603050405020304" pitchFamily="18" charset="0"/>
              </a:rPr>
              <a:t>There are three major drying methods for drying with forced air:</a:t>
            </a:r>
          </a:p>
          <a:p>
            <a:pPr marL="0" indent="0" algn="just">
              <a:buNone/>
            </a:pPr>
            <a:r>
              <a:rPr lang="en-US" sz="1800" dirty="0">
                <a:latin typeface="Times New Roman" panose="02020603050405020304" pitchFamily="18" charset="0"/>
                <a:cs typeface="Times New Roman" panose="02020603050405020304" pitchFamily="18" charset="0"/>
              </a:rPr>
              <a:t> 1. Natural air drying – Natural air is used in this type of drying method</a:t>
            </a:r>
          </a:p>
          <a:p>
            <a:pPr marL="0" indent="0" algn="just">
              <a:buNone/>
            </a:pPr>
            <a:r>
              <a:rPr lang="en-US" sz="1800" dirty="0">
                <a:latin typeface="Times New Roman" panose="02020603050405020304" pitchFamily="18" charset="0"/>
                <a:cs typeface="Times New Roman" panose="02020603050405020304" pitchFamily="18" charset="0"/>
              </a:rPr>
              <a:t> 2. Drying with supplemental heat – In this method temperature of the air is raised to about 10 to 20 o F for reducing relative humidity of the air</a:t>
            </a:r>
          </a:p>
          <a:p>
            <a:pPr marL="0" indent="0" algn="just">
              <a:buNone/>
            </a:pPr>
            <a:r>
              <a:rPr lang="en-US" sz="1800" dirty="0">
                <a:latin typeface="Times New Roman" panose="02020603050405020304" pitchFamily="18" charset="0"/>
                <a:cs typeface="Times New Roman" panose="02020603050405020304" pitchFamily="18" charset="0"/>
              </a:rPr>
              <a:t>3. Heated Air drying – In this method the drying air is heated to 110 o F</a:t>
            </a:r>
            <a:endParaRPr lang="en-IN"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1590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7C0FC5-BA0C-4BC2-8B2E-265FA1772987}"/>
              </a:ext>
            </a:extLst>
          </p:cNvPr>
          <p:cNvSpPr>
            <a:spLocks noGrp="1"/>
          </p:cNvSpPr>
          <p:nvPr>
            <p:ph idx="1"/>
          </p:nvPr>
        </p:nvSpPr>
        <p:spPr>
          <a:xfrm>
            <a:off x="865149" y="727970"/>
            <a:ext cx="9822510" cy="5566299"/>
          </a:xfrm>
        </p:spPr>
        <p:txBody>
          <a:bodyPr>
            <a:normAutofit/>
          </a:bodyPr>
          <a:lstStyle/>
          <a:p>
            <a:pPr algn="just">
              <a:buFont typeface="Wingdings" panose="05000000000000000000" pitchFamily="2" charset="2"/>
              <a:buChar char="Ø"/>
            </a:pPr>
            <a:r>
              <a:rPr lang="en-US" sz="1800" dirty="0">
                <a:latin typeface="Times New Roman" panose="02020603050405020304" pitchFamily="18" charset="0"/>
                <a:cs typeface="Times New Roman" panose="02020603050405020304" pitchFamily="18" charset="0"/>
              </a:rPr>
              <a:t>The first two methods require more than 2 to 3 weeks reducing the moisture content to safe limits</a:t>
            </a:r>
          </a:p>
          <a:p>
            <a:pPr algn="just">
              <a:buFont typeface="Wingdings" panose="05000000000000000000" pitchFamily="2" charset="2"/>
              <a:buChar char="Ø"/>
            </a:pPr>
            <a:r>
              <a:rPr lang="en-US" sz="1800" dirty="0">
                <a:latin typeface="Times New Roman" panose="02020603050405020304" pitchFamily="18" charset="0"/>
                <a:cs typeface="Times New Roman" panose="02020603050405020304" pitchFamily="18" charset="0"/>
              </a:rPr>
              <a:t>These methods are mostly used in western countries for drying grains 108 and seeds, which are stored on the farm and these methods, are rarely used in India</a:t>
            </a:r>
          </a:p>
          <a:p>
            <a:pPr algn="just">
              <a:buFont typeface="Wingdings" panose="05000000000000000000" pitchFamily="2" charset="2"/>
              <a:buChar char="Ø"/>
            </a:pPr>
            <a:r>
              <a:rPr lang="en-US" sz="1800" dirty="0">
                <a:latin typeface="Times New Roman" panose="02020603050405020304" pitchFamily="18" charset="0"/>
                <a:cs typeface="Times New Roman" panose="02020603050405020304" pitchFamily="18" charset="0"/>
              </a:rPr>
              <a:t>Heated air-drying is mostly favored and used for seed drying. In this method the seed is dried in special drying bins or wagons using heated air</a:t>
            </a:r>
          </a:p>
          <a:p>
            <a:pPr algn="just">
              <a:buFont typeface="Wingdings" panose="05000000000000000000" pitchFamily="2" charset="2"/>
              <a:buChar char="Ø"/>
            </a:pPr>
            <a:r>
              <a:rPr lang="en-US" sz="1800" dirty="0">
                <a:latin typeface="Times New Roman" panose="02020603050405020304" pitchFamily="18" charset="0"/>
                <a:cs typeface="Times New Roman" panose="02020603050405020304" pitchFamily="18" charset="0"/>
              </a:rPr>
              <a:t> After drying the seed is moved into processing assembly or storage bins, if processing is not done immediately</a:t>
            </a:r>
          </a:p>
          <a:p>
            <a:pPr algn="just">
              <a:buFont typeface="Wingdings" panose="05000000000000000000" pitchFamily="2" charset="2"/>
              <a:buChar char="Ø"/>
            </a:pPr>
            <a:r>
              <a:rPr lang="en-US" sz="1800" b="1" dirty="0">
                <a:latin typeface="Times New Roman" panose="02020603050405020304" pitchFamily="18" charset="0"/>
                <a:cs typeface="Times New Roman" panose="02020603050405020304" pitchFamily="18" charset="0"/>
              </a:rPr>
              <a:t>Heated Air Drying Systems</a:t>
            </a:r>
            <a:r>
              <a:rPr lang="en-US" sz="1800" dirty="0">
                <a:latin typeface="Times New Roman" panose="02020603050405020304" pitchFamily="18" charset="0"/>
                <a:cs typeface="Times New Roman" panose="02020603050405020304" pitchFamily="18" charset="0"/>
              </a:rPr>
              <a:t>: The heated air drying system can be conveniently discussed under following heads: </a:t>
            </a:r>
          </a:p>
          <a:p>
            <a:pPr marL="342900" indent="-342900" algn="just">
              <a:buAutoNum type="arabicPeriod"/>
            </a:pPr>
            <a:r>
              <a:rPr lang="en-US" sz="1800" dirty="0">
                <a:latin typeface="Times New Roman" panose="02020603050405020304" pitchFamily="18" charset="0"/>
                <a:cs typeface="Times New Roman" panose="02020603050405020304" pitchFamily="18" charset="0"/>
              </a:rPr>
              <a:t>Building requirements: This involves construction of bins/storage structures for drying and air distribution system</a:t>
            </a:r>
          </a:p>
          <a:p>
            <a:pPr marL="342900" indent="-342900" algn="just">
              <a:buAutoNum type="arabicPeriod"/>
            </a:pPr>
            <a:r>
              <a:rPr lang="en-US" sz="1800" dirty="0">
                <a:latin typeface="Times New Roman" panose="02020603050405020304" pitchFamily="18" charset="0"/>
                <a:cs typeface="Times New Roman" panose="02020603050405020304" pitchFamily="18" charset="0"/>
              </a:rPr>
              <a:t>Selection of crop dryers and systems of heated air drying </a:t>
            </a:r>
          </a:p>
          <a:p>
            <a:pPr marL="342900" indent="-342900" algn="just">
              <a:buAutoNum type="arabicPeriod"/>
            </a:pPr>
            <a:r>
              <a:rPr lang="en-US" sz="1800" dirty="0">
                <a:latin typeface="Times New Roman" panose="02020603050405020304" pitchFamily="18" charset="0"/>
                <a:cs typeface="Times New Roman" panose="02020603050405020304" pitchFamily="18" charset="0"/>
              </a:rPr>
              <a:t>Management of seed drying operations.</a:t>
            </a:r>
            <a:endParaRPr lang="en-IN"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079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251</TotalTime>
  <Words>1460</Words>
  <Application>Microsoft Office PowerPoint</Application>
  <PresentationFormat>Widescreen</PresentationFormat>
  <Paragraphs>86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Century Gothic</vt:lpstr>
      <vt:lpstr>Times New Roman</vt:lpstr>
      <vt:lpstr>Wingdings</vt:lpstr>
      <vt:lpstr>Wingdings 3</vt:lpstr>
      <vt:lpstr>Ion</vt:lpstr>
      <vt:lpstr>SEED DRYING AND DRYING METHODS</vt:lpstr>
      <vt:lpstr>SEED DRYING</vt:lpstr>
      <vt:lpstr>PowerPoint Presentation</vt:lpstr>
      <vt:lpstr>PowerPoint Presentation</vt:lpstr>
      <vt:lpstr>Methods of seed drying</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SEED DRYING</dc:title>
  <dc:creator>sanghamitra.rout49@gmail.com</dc:creator>
  <cp:lastModifiedBy>sanghamitra.rout49@gmail.com</cp:lastModifiedBy>
  <cp:revision>28</cp:revision>
  <dcterms:created xsi:type="dcterms:W3CDTF">2021-02-27T05:12:13Z</dcterms:created>
  <dcterms:modified xsi:type="dcterms:W3CDTF">2021-03-12T11:54:13Z</dcterms:modified>
</cp:coreProperties>
</file>