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6" r:id="rId3"/>
    <p:sldId id="267" r:id="rId4"/>
    <p:sldId id="268" r:id="rId5"/>
    <p:sldId id="269" r:id="rId6"/>
    <p:sldId id="258" r:id="rId7"/>
    <p:sldId id="270" r:id="rId8"/>
    <p:sldId id="271" r:id="rId9"/>
    <p:sldId id="272" r:id="rId10"/>
    <p:sldId id="273" r:id="rId11"/>
    <p:sldId id="260" r:id="rId12"/>
    <p:sldId id="262" r:id="rId13"/>
    <p:sldId id="263" r:id="rId14"/>
    <p:sldId id="264"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463834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01781-C8FF-4C9D-9FF0-CC2B4313B523}"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2605890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14742472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0378085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24388584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69925676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0636387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8278420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9683453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2207127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6637909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6301781-C8FF-4C9D-9FF0-CC2B4313B523}"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33375605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6301781-C8FF-4C9D-9FF0-CC2B4313B523}" type="datetimeFigureOut">
              <a:rPr lang="en-IN" smtClean="0"/>
              <a:t>13-03-2021</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34887273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36829535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444528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66301781-C8FF-4C9D-9FF0-CC2B4313B523}" type="datetimeFigureOut">
              <a:rPr lang="en-IN" smtClean="0"/>
              <a:t>13-03-2021</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3554914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6301781-C8FF-4C9D-9FF0-CC2B4313B523}" type="datetimeFigureOut">
              <a:rPr lang="en-IN" smtClean="0"/>
              <a:t>13-03-2021</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9A6C5AE5-147E-47D3-95A5-61BF7ABB703F}" type="slidenum">
              <a:rPr lang="en-IN" smtClean="0"/>
              <a:t>‹#›</a:t>
            </a:fld>
            <a:endParaRPr lang="en-IN"/>
          </a:p>
        </p:txBody>
      </p:sp>
    </p:spTree>
    <p:extLst>
      <p:ext uri="{BB962C8B-B14F-4D97-AF65-F5344CB8AC3E}">
        <p14:creationId xmlns:p14="http://schemas.microsoft.com/office/powerpoint/2010/main" val="4916525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6301781-C8FF-4C9D-9FF0-CC2B4313B523}" type="datetimeFigureOut">
              <a:rPr lang="en-IN" smtClean="0"/>
              <a:t>13-03-2021</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A6C5AE5-147E-47D3-95A5-61BF7ABB703F}" type="slidenum">
              <a:rPr lang="en-IN" smtClean="0"/>
              <a:t>‹#›</a:t>
            </a:fld>
            <a:endParaRPr lang="en-IN"/>
          </a:p>
        </p:txBody>
      </p:sp>
    </p:spTree>
    <p:extLst>
      <p:ext uri="{BB962C8B-B14F-4D97-AF65-F5344CB8AC3E}">
        <p14:creationId xmlns:p14="http://schemas.microsoft.com/office/powerpoint/2010/main" val="25907563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DFE2C-2058-4E27-83E3-1CD23318588E}"/>
              </a:ext>
            </a:extLst>
          </p:cNvPr>
          <p:cNvSpPr>
            <a:spLocks noGrp="1"/>
          </p:cNvSpPr>
          <p:nvPr>
            <p:ph type="ctrTitle"/>
          </p:nvPr>
        </p:nvSpPr>
        <p:spPr>
          <a:xfrm>
            <a:off x="1581083" y="2486488"/>
            <a:ext cx="8825658" cy="1179990"/>
          </a:xfrm>
        </p:spPr>
        <p:txBody>
          <a:bodyPr/>
          <a:lstStyle/>
          <a:p>
            <a:r>
              <a:rPr lang="en-US" sz="3200" b="1" dirty="0">
                <a:latin typeface="Times New Roman" panose="02020603050405020304" pitchFamily="18" charset="0"/>
                <a:cs typeface="Times New Roman" panose="02020603050405020304" pitchFamily="18" charset="0"/>
              </a:rPr>
              <a:t>Air distribution system and </a:t>
            </a:r>
            <a:r>
              <a:rPr lang="en-IN" sz="3200" b="1" dirty="0">
                <a:latin typeface="Times New Roman" panose="02020603050405020304" pitchFamily="18" charset="0"/>
                <a:cs typeface="Times New Roman" panose="02020603050405020304" pitchFamily="18" charset="0"/>
              </a:rPr>
              <a:t>types of seed dryers for heated air-drying</a:t>
            </a:r>
          </a:p>
        </p:txBody>
      </p:sp>
    </p:spTree>
    <p:extLst>
      <p:ext uri="{BB962C8B-B14F-4D97-AF65-F5344CB8AC3E}">
        <p14:creationId xmlns:p14="http://schemas.microsoft.com/office/powerpoint/2010/main" val="41831303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AF03F8-B91A-44D3-BA45-5B8A438394CB}"/>
              </a:ext>
            </a:extLst>
          </p:cNvPr>
          <p:cNvSpPr>
            <a:spLocks noGrp="1"/>
          </p:cNvSpPr>
          <p:nvPr>
            <p:ph type="title"/>
          </p:nvPr>
        </p:nvSpPr>
        <p:spPr>
          <a:xfrm>
            <a:off x="1402672" y="452718"/>
            <a:ext cx="8648162" cy="594847"/>
          </a:xfrm>
        </p:spPr>
        <p:txBody>
          <a:bodyPr/>
          <a:lstStyle/>
          <a:p>
            <a:pPr algn="ctr"/>
            <a:r>
              <a:rPr lang="en-US" sz="2800" b="1" dirty="0">
                <a:latin typeface="Times New Roman" panose="02020603050405020304" pitchFamily="18" charset="0"/>
                <a:cs typeface="Times New Roman" panose="02020603050405020304" pitchFamily="18" charset="0"/>
              </a:rPr>
              <a:t>Management of seed drying operations</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6CEEB2AA-925C-48CF-B93A-91FE41BECCE7}"/>
              </a:ext>
            </a:extLst>
          </p:cNvPr>
          <p:cNvSpPr>
            <a:spLocks noGrp="1"/>
          </p:cNvSpPr>
          <p:nvPr>
            <p:ph idx="1"/>
          </p:nvPr>
        </p:nvSpPr>
        <p:spPr>
          <a:xfrm>
            <a:off x="1103312" y="1047566"/>
            <a:ext cx="9283562" cy="5200834"/>
          </a:xfrm>
        </p:spPr>
        <p:txBody>
          <a:bodyPr>
            <a:normAutofit/>
          </a:bodyPr>
          <a:lstStyle/>
          <a:p>
            <a:pPr marL="457200" indent="-457200" algn="just">
              <a:buAutoNum type="arabicPeriod"/>
            </a:pPr>
            <a:r>
              <a:rPr lang="en-US" dirty="0">
                <a:latin typeface="Times New Roman" panose="02020603050405020304" pitchFamily="18" charset="0"/>
                <a:cs typeface="Times New Roman" panose="02020603050405020304" pitchFamily="18" charset="0"/>
              </a:rPr>
              <a:t>Dry the seed soon after it is received. If there is any delay aerate the bin by fitting with a fan. Aeration prevents heating of the seed. </a:t>
            </a:r>
          </a:p>
          <a:p>
            <a:pPr marL="457200" indent="-457200" algn="just">
              <a:buAutoNum type="arabicPeriod"/>
            </a:pPr>
            <a:r>
              <a:rPr lang="en-US" dirty="0">
                <a:latin typeface="Times New Roman" panose="02020603050405020304" pitchFamily="18" charset="0"/>
                <a:cs typeface="Times New Roman" panose="02020603050405020304" pitchFamily="18" charset="0"/>
              </a:rPr>
              <a:t>Care may be taken not to accumulate trash at one place. This problem is more when the seed is discharged through conveyor. Using a spreader can solve it. Small trash has high resistance to sir flow. </a:t>
            </a:r>
          </a:p>
          <a:p>
            <a:pPr marL="457200" indent="-457200" algn="just">
              <a:buAutoNum type="arabicPeriod"/>
            </a:pPr>
            <a:r>
              <a:rPr lang="en-US" dirty="0">
                <a:latin typeface="Times New Roman" panose="02020603050405020304" pitchFamily="18" charset="0"/>
                <a:cs typeface="Times New Roman" panose="02020603050405020304" pitchFamily="18" charset="0"/>
              </a:rPr>
              <a:t>Observe the temperature in different drying zones. When the temperature of the top layer is equal to incoming air, drying of the entire bin is completed. Moisture content should be tested at random through out the bin to ensure that no wet spots are present.</a:t>
            </a:r>
          </a:p>
          <a:p>
            <a:pPr marL="457200" indent="-457200" algn="just">
              <a:buAutoNum type="arabicPeriod"/>
            </a:pPr>
            <a:r>
              <a:rPr lang="en-US" dirty="0">
                <a:latin typeface="Times New Roman" panose="02020603050405020304" pitchFamily="18" charset="0"/>
                <a:cs typeface="Times New Roman" panose="02020603050405020304" pitchFamily="18" charset="0"/>
              </a:rPr>
              <a:t>If germination percentage falls 1-2 % during drying check for the following: </a:t>
            </a:r>
          </a:p>
          <a:p>
            <a:pPr marL="0" indent="0" algn="just">
              <a:buNone/>
            </a:pPr>
            <a:r>
              <a:rPr lang="en-US" dirty="0">
                <a:latin typeface="Times New Roman" panose="02020603050405020304" pitchFamily="18" charset="0"/>
                <a:cs typeface="Times New Roman" panose="02020603050405020304" pitchFamily="18" charset="0"/>
              </a:rPr>
              <a:t>1. Excessive holding time before drying commences 2. Insufficient air flow 3. Excessive static pressure 4. High relative humidity of drying air 5. Drying air temperature may be more than 43oC 6. Excessive seed depth 7. Uneven air flow through the seeds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64384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339E81-FA09-4189-8DC2-3932D49EA6E4}"/>
              </a:ext>
            </a:extLst>
          </p:cNvPr>
          <p:cNvSpPr>
            <a:spLocks noGrp="1"/>
          </p:cNvSpPr>
          <p:nvPr>
            <p:ph type="title"/>
          </p:nvPr>
        </p:nvSpPr>
        <p:spPr>
          <a:xfrm>
            <a:off x="1464816" y="452718"/>
            <a:ext cx="8586018" cy="603725"/>
          </a:xfrm>
        </p:spPr>
        <p:txBody>
          <a:bodyPr/>
          <a:lstStyle/>
          <a:p>
            <a:pPr algn="ctr"/>
            <a:r>
              <a:rPr lang="en-US" sz="2800" b="1" dirty="0">
                <a:latin typeface="Times New Roman" panose="02020603050405020304" pitchFamily="18" charset="0"/>
                <a:cs typeface="Times New Roman" panose="02020603050405020304" pitchFamily="18" charset="0"/>
              </a:rPr>
              <a:t>Storage structures for Seed drying</a:t>
            </a:r>
            <a:endParaRPr lang="en-IN" sz="2800" dirty="0"/>
          </a:p>
        </p:txBody>
      </p:sp>
      <p:sp>
        <p:nvSpPr>
          <p:cNvPr id="3" name="Content Placeholder 2">
            <a:extLst>
              <a:ext uri="{FF2B5EF4-FFF2-40B4-BE49-F238E27FC236}">
                <a16:creationId xmlns:a16="http://schemas.microsoft.com/office/drawing/2014/main" id="{9EB2FC20-D1A7-4E52-9D6C-3561EF1615DF}"/>
              </a:ext>
            </a:extLst>
          </p:cNvPr>
          <p:cNvSpPr>
            <a:spLocks noGrp="1"/>
          </p:cNvSpPr>
          <p:nvPr>
            <p:ph idx="1"/>
          </p:nvPr>
        </p:nvSpPr>
        <p:spPr>
          <a:xfrm>
            <a:off x="1103312" y="1056443"/>
            <a:ext cx="9203663" cy="5348839"/>
          </a:xfrm>
        </p:spPr>
        <p:txBody>
          <a:bodyPr>
            <a:normAutofit fontScale="92500" lnSpcReduction="10000"/>
          </a:bodyPr>
          <a:lstStyle/>
          <a:p>
            <a:pPr algn="just"/>
            <a:r>
              <a:rPr lang="en-US" dirty="0">
                <a:latin typeface="Times New Roman" panose="02020603050405020304" pitchFamily="18" charset="0"/>
                <a:cs typeface="Times New Roman" panose="02020603050405020304" pitchFamily="18" charset="0"/>
              </a:rPr>
              <a:t>Building requirements for a seed drying system depend upon the size of operation, the number of different seeds to be dried, the level of mechanization desired and future expansion</a:t>
            </a:r>
          </a:p>
          <a:p>
            <a:pPr algn="just"/>
            <a:r>
              <a:rPr lang="en-US" dirty="0">
                <a:latin typeface="Times New Roman" panose="02020603050405020304" pitchFamily="18" charset="0"/>
                <a:cs typeface="Times New Roman" panose="02020603050405020304" pitchFamily="18" charset="0"/>
              </a:rPr>
              <a:t>These may be made of steel, wood, plywood or concrete and they may be cylindrical or rectangular in shape</a:t>
            </a:r>
          </a:p>
          <a:p>
            <a:pPr algn="just">
              <a:buFont typeface="Wingdings" panose="05000000000000000000" pitchFamily="2" charset="2"/>
              <a:buChar char="§"/>
            </a:pPr>
            <a:r>
              <a:rPr lang="en-US" b="1" dirty="0">
                <a:latin typeface="Times New Roman" panose="02020603050405020304" pitchFamily="18" charset="0"/>
                <a:cs typeface="Times New Roman" panose="02020603050405020304" pitchFamily="18" charset="0"/>
              </a:rPr>
              <a:t>Features of storage bins used for forced air drying</a:t>
            </a:r>
          </a:p>
          <a:p>
            <a:pPr algn="just"/>
            <a:r>
              <a:rPr lang="en-US" dirty="0">
                <a:latin typeface="Times New Roman" panose="02020603050405020304" pitchFamily="18" charset="0"/>
                <a:cs typeface="Times New Roman" panose="02020603050405020304" pitchFamily="18" charset="0"/>
              </a:rPr>
              <a:t>Vertical load on the foundation, which should be strong enough to hold the seed lots</a:t>
            </a:r>
          </a:p>
          <a:p>
            <a:pPr algn="just"/>
            <a:r>
              <a:rPr lang="en-US" dirty="0">
                <a:latin typeface="Times New Roman" panose="02020603050405020304" pitchFamily="18" charset="0"/>
                <a:cs typeface="Times New Roman" panose="02020603050405020304" pitchFamily="18" charset="0"/>
              </a:rPr>
              <a:t>The roof and walls of bins must be airtight for drying to proceed satisfactorily</a:t>
            </a:r>
          </a:p>
          <a:p>
            <a:pPr algn="just"/>
            <a:r>
              <a:rPr lang="en-US" dirty="0">
                <a:latin typeface="Times New Roman" panose="02020603050405020304" pitchFamily="18" charset="0"/>
                <a:cs typeface="Times New Roman" panose="02020603050405020304" pitchFamily="18" charset="0"/>
              </a:rPr>
              <a:t> The openings for filling and removal of seed should be large and convenient to use. A full size entrance door is desirable</a:t>
            </a:r>
          </a:p>
          <a:p>
            <a:pPr algn="just"/>
            <a:r>
              <a:rPr lang="en-US" dirty="0">
                <a:latin typeface="Times New Roman" panose="02020603050405020304" pitchFamily="18" charset="0"/>
                <a:cs typeface="Times New Roman" panose="02020603050405020304" pitchFamily="18" charset="0"/>
              </a:rPr>
              <a:t>A hand space about 1 m should be provided for easy inspection of seed. Cleaning and spraying operations should be convenient</a:t>
            </a:r>
          </a:p>
          <a:p>
            <a:pPr algn="just"/>
            <a:r>
              <a:rPr lang="en-US" dirty="0">
                <a:latin typeface="Times New Roman" panose="02020603050405020304" pitchFamily="18" charset="0"/>
                <a:cs typeface="Times New Roman" panose="02020603050405020304" pitchFamily="18" charset="0"/>
              </a:rPr>
              <a:t> For fumigation, the structures should be airtight, with a provision for temporary sealing of all openings</a:t>
            </a:r>
          </a:p>
          <a:p>
            <a:pPr algn="just"/>
            <a:r>
              <a:rPr lang="en-US" dirty="0">
                <a:latin typeface="Times New Roman" panose="02020603050405020304" pitchFamily="18" charset="0"/>
                <a:cs typeface="Times New Roman" panose="02020603050405020304" pitchFamily="18" charset="0"/>
              </a:rPr>
              <a:t> The structure should be able to dry and store more than one kind of seed</a:t>
            </a:r>
          </a:p>
          <a:p>
            <a:endParaRPr lang="en-IN" dirty="0"/>
          </a:p>
        </p:txBody>
      </p:sp>
    </p:spTree>
    <p:extLst>
      <p:ext uri="{BB962C8B-B14F-4D97-AF65-F5344CB8AC3E}">
        <p14:creationId xmlns:p14="http://schemas.microsoft.com/office/powerpoint/2010/main" val="34981663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1FD0F9-F20A-4C11-BC1D-4255F2ED9021}"/>
              </a:ext>
            </a:extLst>
          </p:cNvPr>
          <p:cNvSpPr>
            <a:spLocks noGrp="1"/>
          </p:cNvSpPr>
          <p:nvPr>
            <p:ph idx="1"/>
          </p:nvPr>
        </p:nvSpPr>
        <p:spPr>
          <a:xfrm>
            <a:off x="1103312" y="523784"/>
            <a:ext cx="8946541" cy="5724616"/>
          </a:xfrm>
        </p:spPr>
        <p:txBody>
          <a:bodyPr>
            <a:normAutofit/>
          </a:bodyPr>
          <a:lstStyle/>
          <a:p>
            <a:pPr algn="just"/>
            <a:r>
              <a:rPr lang="en-US" dirty="0">
                <a:latin typeface="Times New Roman" panose="02020603050405020304" pitchFamily="18" charset="0"/>
                <a:cs typeface="Times New Roman" panose="02020603050405020304" pitchFamily="18" charset="0"/>
              </a:rPr>
              <a:t>The drying air should be uniformly distributed through all portions of the seed lot for efficient drying</a:t>
            </a:r>
          </a:p>
          <a:p>
            <a:pPr algn="just"/>
            <a:r>
              <a:rPr lang="en-US" dirty="0">
                <a:latin typeface="Times New Roman" panose="02020603050405020304" pitchFamily="18" charset="0"/>
                <a:cs typeface="Times New Roman" panose="02020603050405020304" pitchFamily="18" charset="0"/>
              </a:rPr>
              <a:t>The flow of air leaving the seed should proceed rapidly so that back pressures do not hinder the flow of drying into the seed</a:t>
            </a:r>
          </a:p>
          <a:p>
            <a:pPr algn="just">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Types of Air distribution systems for seed Drying</a:t>
            </a:r>
          </a:p>
          <a:p>
            <a:pPr marL="0" indent="0" algn="just">
              <a:buNone/>
            </a:pPr>
            <a:r>
              <a:rPr lang="en-US" dirty="0">
                <a:latin typeface="Times New Roman" panose="02020603050405020304" pitchFamily="18" charset="0"/>
                <a:cs typeface="Times New Roman" panose="02020603050405020304" pitchFamily="18" charset="0"/>
              </a:rPr>
              <a:t>There are three main types of air distribution systems</a:t>
            </a:r>
          </a:p>
          <a:p>
            <a:pPr marL="457200" indent="-457200" algn="just">
              <a:buAutoNum type="arabicPeriod"/>
            </a:pPr>
            <a:r>
              <a:rPr lang="en-US" dirty="0">
                <a:latin typeface="Times New Roman" panose="02020603050405020304" pitchFamily="18" charset="0"/>
                <a:cs typeface="Times New Roman" panose="02020603050405020304" pitchFamily="18" charset="0"/>
              </a:rPr>
              <a:t>Main and lateral duct system </a:t>
            </a:r>
          </a:p>
          <a:p>
            <a:pPr marL="457200" indent="-457200" algn="just">
              <a:buAutoNum type="arabicPeriod"/>
            </a:pPr>
            <a:r>
              <a:rPr lang="en-US" dirty="0">
                <a:latin typeface="Times New Roman" panose="02020603050405020304" pitchFamily="18" charset="0"/>
                <a:cs typeface="Times New Roman" panose="02020603050405020304" pitchFamily="18" charset="0"/>
              </a:rPr>
              <a:t>Single central perforated duct </a:t>
            </a:r>
          </a:p>
          <a:p>
            <a:pPr marL="457200" indent="-457200" algn="just">
              <a:buAutoNum type="arabicPeriod"/>
            </a:pPr>
            <a:r>
              <a:rPr lang="en-US" dirty="0">
                <a:latin typeface="Times New Roman" panose="02020603050405020304" pitchFamily="18" charset="0"/>
                <a:cs typeface="Times New Roman" panose="02020603050405020304" pitchFamily="18" charset="0"/>
              </a:rPr>
              <a:t>Perforated false floor system</a:t>
            </a:r>
          </a:p>
          <a:p>
            <a:pPr algn="just">
              <a:buFont typeface="Wingdings" panose="05000000000000000000" pitchFamily="2" charset="2"/>
              <a:buChar char="Ø"/>
            </a:pPr>
            <a:r>
              <a:rPr lang="en-US" b="1" dirty="0">
                <a:latin typeface="Times New Roman" panose="02020603050405020304" pitchFamily="18" charset="0"/>
                <a:cs typeface="Times New Roman" panose="02020603050405020304" pitchFamily="18" charset="0"/>
              </a:rPr>
              <a:t>Management of seed drying operations</a:t>
            </a:r>
          </a:p>
          <a:p>
            <a:pPr algn="just"/>
            <a:r>
              <a:rPr lang="en-US" dirty="0">
                <a:latin typeface="Times New Roman" panose="02020603050405020304" pitchFamily="18" charset="0"/>
                <a:cs typeface="Times New Roman" panose="02020603050405020304" pitchFamily="18" charset="0"/>
              </a:rPr>
              <a:t>Dry the seed soon after it is received</a:t>
            </a:r>
          </a:p>
          <a:p>
            <a:pPr algn="just"/>
            <a:r>
              <a:rPr lang="en-US" dirty="0">
                <a:latin typeface="Times New Roman" panose="02020603050405020304" pitchFamily="18" charset="0"/>
                <a:cs typeface="Times New Roman" panose="02020603050405020304" pitchFamily="18" charset="0"/>
              </a:rPr>
              <a:t>Care may be taken not to accumulate trash at one place</a:t>
            </a:r>
          </a:p>
          <a:p>
            <a:pPr algn="just"/>
            <a:r>
              <a:rPr lang="en-US" dirty="0">
                <a:latin typeface="Times New Roman" panose="02020603050405020304" pitchFamily="18" charset="0"/>
                <a:cs typeface="Times New Roman" panose="02020603050405020304" pitchFamily="18" charset="0"/>
              </a:rPr>
              <a:t>Observe the temperature in different drying zones</a:t>
            </a:r>
          </a:p>
          <a:p>
            <a:endParaRPr lang="en-IN" dirty="0"/>
          </a:p>
        </p:txBody>
      </p:sp>
    </p:spTree>
    <p:extLst>
      <p:ext uri="{BB962C8B-B14F-4D97-AF65-F5344CB8AC3E}">
        <p14:creationId xmlns:p14="http://schemas.microsoft.com/office/powerpoint/2010/main" val="2031467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3DF8B1-0108-48BD-940A-848F4C692C62}"/>
              </a:ext>
            </a:extLst>
          </p:cNvPr>
          <p:cNvSpPr>
            <a:spLocks noGrp="1"/>
          </p:cNvSpPr>
          <p:nvPr>
            <p:ph idx="1"/>
          </p:nvPr>
        </p:nvSpPr>
        <p:spPr>
          <a:xfrm>
            <a:off x="1103312" y="763480"/>
            <a:ext cx="8946541" cy="5484919"/>
          </a:xfrm>
        </p:spPr>
        <p:txBody>
          <a:bodyPr>
            <a:normAutofit/>
          </a:bodyPr>
          <a:lstStyle/>
          <a:p>
            <a:pPr algn="just">
              <a:buFont typeface="Wingdings" panose="05000000000000000000" pitchFamily="2" charset="2"/>
              <a:buChar char="Ø"/>
            </a:pPr>
            <a:r>
              <a:rPr lang="en-IN" b="1" dirty="0">
                <a:latin typeface="Times New Roman" panose="02020603050405020304" pitchFamily="18" charset="0"/>
                <a:cs typeface="Times New Roman" panose="02020603050405020304" pitchFamily="18" charset="0"/>
              </a:rPr>
              <a:t>Factors affecting seed drying</a:t>
            </a:r>
          </a:p>
          <a:p>
            <a:pPr algn="just"/>
            <a:r>
              <a:rPr lang="en-US" dirty="0">
                <a:latin typeface="Times New Roman" panose="02020603050405020304" pitchFamily="18" charset="0"/>
                <a:cs typeface="Times New Roman" panose="02020603050405020304" pitchFamily="18" charset="0"/>
              </a:rPr>
              <a:t>Initial seed moisture content </a:t>
            </a:r>
          </a:p>
          <a:p>
            <a:pPr algn="just"/>
            <a:r>
              <a:rPr lang="en-US" dirty="0">
                <a:latin typeface="Times New Roman" panose="02020603050405020304" pitchFamily="18" charset="0"/>
                <a:cs typeface="Times New Roman" panose="02020603050405020304" pitchFamily="18" charset="0"/>
              </a:rPr>
              <a:t>Relative humidity of the air </a:t>
            </a:r>
          </a:p>
          <a:p>
            <a:pPr algn="just"/>
            <a:r>
              <a:rPr lang="en-US" dirty="0">
                <a:latin typeface="Times New Roman" panose="02020603050405020304" pitchFamily="18" charset="0"/>
                <a:cs typeface="Times New Roman" panose="02020603050405020304" pitchFamily="18" charset="0"/>
              </a:rPr>
              <a:t>Temperature </a:t>
            </a:r>
          </a:p>
          <a:p>
            <a:pPr algn="just"/>
            <a:r>
              <a:rPr lang="en-US" dirty="0">
                <a:latin typeface="Times New Roman" panose="02020603050405020304" pitchFamily="18" charset="0"/>
                <a:cs typeface="Times New Roman" panose="02020603050405020304" pitchFamily="18" charset="0"/>
              </a:rPr>
              <a:t>Air flow rate </a:t>
            </a:r>
          </a:p>
          <a:p>
            <a:pPr algn="just"/>
            <a:r>
              <a:rPr lang="en-US" dirty="0">
                <a:latin typeface="Times New Roman" panose="02020603050405020304" pitchFamily="18" charset="0"/>
                <a:cs typeface="Times New Roman" panose="02020603050405020304" pitchFamily="18" charset="0"/>
              </a:rPr>
              <a:t>Seed size </a:t>
            </a:r>
          </a:p>
          <a:p>
            <a:pPr algn="just"/>
            <a:r>
              <a:rPr lang="en-US" dirty="0">
                <a:latin typeface="Times New Roman" panose="02020603050405020304" pitchFamily="18" charset="0"/>
                <a:cs typeface="Times New Roman" panose="02020603050405020304" pitchFamily="18" charset="0"/>
              </a:rPr>
              <a:t>Seed depth </a:t>
            </a:r>
          </a:p>
          <a:p>
            <a:pPr algn="just"/>
            <a:r>
              <a:rPr lang="en-US" dirty="0">
                <a:latin typeface="Times New Roman" panose="02020603050405020304" pitchFamily="18" charset="0"/>
                <a:cs typeface="Times New Roman" panose="02020603050405020304" pitchFamily="18" charset="0"/>
              </a:rPr>
              <a:t>Permeability of seed to moisture migration</a:t>
            </a:r>
          </a:p>
          <a:p>
            <a:pPr algn="just"/>
            <a:r>
              <a:rPr lang="en-US" dirty="0">
                <a:latin typeface="Times New Roman" panose="02020603050405020304" pitchFamily="18" charset="0"/>
                <a:cs typeface="Times New Roman" panose="02020603050405020304" pitchFamily="18" charset="0"/>
              </a:rPr>
              <a:t> Amount of trash in the seed lot </a:t>
            </a:r>
          </a:p>
          <a:p>
            <a:pPr algn="just"/>
            <a:r>
              <a:rPr lang="en-US" dirty="0">
                <a:latin typeface="Times New Roman" panose="02020603050405020304" pitchFamily="18" charset="0"/>
                <a:cs typeface="Times New Roman" panose="02020603050405020304" pitchFamily="18" charset="0"/>
              </a:rPr>
              <a:t>Design of drying system</a:t>
            </a:r>
            <a:endParaRPr lang="en-IN"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761980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1BE0738-ADE2-4CE4-9140-E21A931EC1A2}"/>
              </a:ext>
            </a:extLst>
          </p:cNvPr>
          <p:cNvSpPr>
            <a:spLocks noGrp="1"/>
          </p:cNvSpPr>
          <p:nvPr>
            <p:ph type="title"/>
          </p:nvPr>
        </p:nvSpPr>
        <p:spPr>
          <a:xfrm>
            <a:off x="1063362" y="2263763"/>
            <a:ext cx="9404723" cy="1400530"/>
          </a:xfrm>
        </p:spPr>
        <p:txBody>
          <a:bodyPr/>
          <a:lstStyle/>
          <a:p>
            <a:pPr algn="ctr"/>
            <a:br>
              <a:rPr lang="en-US" dirty="0"/>
            </a:br>
            <a:r>
              <a:rPr lang="en-US" dirty="0"/>
              <a:t>THANK YOU</a:t>
            </a:r>
            <a:endParaRPr lang="en-IN" dirty="0"/>
          </a:p>
        </p:txBody>
      </p:sp>
    </p:spTree>
    <p:extLst>
      <p:ext uri="{BB962C8B-B14F-4D97-AF65-F5344CB8AC3E}">
        <p14:creationId xmlns:p14="http://schemas.microsoft.com/office/powerpoint/2010/main" val="37992061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686CF-C9D6-4E5A-BC87-59935D6E4336}"/>
              </a:ext>
            </a:extLst>
          </p:cNvPr>
          <p:cNvSpPr>
            <a:spLocks noGrp="1"/>
          </p:cNvSpPr>
          <p:nvPr>
            <p:ph type="title"/>
          </p:nvPr>
        </p:nvSpPr>
        <p:spPr>
          <a:xfrm>
            <a:off x="646111" y="452718"/>
            <a:ext cx="9404723" cy="630358"/>
          </a:xfrm>
        </p:spPr>
        <p:txBody>
          <a:bodyPr/>
          <a:lstStyle/>
          <a:p>
            <a:pPr algn="ctr"/>
            <a:r>
              <a:rPr lang="en-US" sz="2800" b="1" dirty="0">
                <a:latin typeface="Times New Roman" panose="02020603050405020304" pitchFamily="18" charset="0"/>
                <a:cs typeface="Times New Roman" panose="02020603050405020304" pitchFamily="18" charset="0"/>
              </a:rPr>
              <a:t>Types of Air distribution systems for seed Drying</a:t>
            </a:r>
            <a:br>
              <a:rPr lang="en-IN" sz="2800" b="1" dirty="0">
                <a:latin typeface="Times New Roman" panose="02020603050405020304" pitchFamily="18" charset="0"/>
                <a:cs typeface="Times New Roman" panose="02020603050405020304" pitchFamily="18" charset="0"/>
              </a:rPr>
            </a:b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F425996-7E60-49A3-B2B0-95EB73A1A11A}"/>
              </a:ext>
            </a:extLst>
          </p:cNvPr>
          <p:cNvSpPr>
            <a:spLocks noGrp="1"/>
          </p:cNvSpPr>
          <p:nvPr>
            <p:ph idx="1"/>
          </p:nvPr>
        </p:nvSpPr>
        <p:spPr>
          <a:xfrm>
            <a:off x="1103313" y="1083076"/>
            <a:ext cx="9212540" cy="5513033"/>
          </a:xfrm>
        </p:spPr>
        <p:txBody>
          <a:bodyPr>
            <a:normAutofit/>
          </a:bodyPr>
          <a:lstStyle/>
          <a:p>
            <a:r>
              <a:rPr lang="en-US" dirty="0">
                <a:latin typeface="Times New Roman" panose="02020603050405020304" pitchFamily="18" charset="0"/>
                <a:cs typeface="Times New Roman" panose="02020603050405020304" pitchFamily="18" charset="0"/>
              </a:rPr>
              <a:t>There are three main types of air distribution systems</a:t>
            </a:r>
          </a:p>
          <a:p>
            <a:pPr marL="457200" indent="-457200">
              <a:buAutoNum type="arabicPeriod"/>
            </a:pPr>
            <a:r>
              <a:rPr lang="en-US" dirty="0">
                <a:latin typeface="Times New Roman" panose="02020603050405020304" pitchFamily="18" charset="0"/>
                <a:cs typeface="Times New Roman" panose="02020603050405020304" pitchFamily="18" charset="0"/>
              </a:rPr>
              <a:t>Main and lateral duct system </a:t>
            </a:r>
          </a:p>
          <a:p>
            <a:pPr marL="457200" indent="-457200">
              <a:buAutoNum type="arabicPeriod"/>
            </a:pPr>
            <a:r>
              <a:rPr lang="en-US" dirty="0">
                <a:latin typeface="Times New Roman" panose="02020603050405020304" pitchFamily="18" charset="0"/>
                <a:cs typeface="Times New Roman" panose="02020603050405020304" pitchFamily="18" charset="0"/>
              </a:rPr>
              <a:t>Single central perforated duct </a:t>
            </a:r>
          </a:p>
          <a:p>
            <a:pPr marL="457200" indent="-457200">
              <a:buAutoNum type="arabicPeriod"/>
            </a:pPr>
            <a:r>
              <a:rPr lang="en-US" dirty="0">
                <a:latin typeface="Times New Roman" panose="02020603050405020304" pitchFamily="18" charset="0"/>
                <a:cs typeface="Times New Roman" panose="02020603050405020304" pitchFamily="18" charset="0"/>
              </a:rPr>
              <a:t>Perforated false floor system</a:t>
            </a:r>
          </a:p>
          <a:p>
            <a:pPr algn="just">
              <a:buFont typeface="Wingdings" panose="05000000000000000000" pitchFamily="2" charset="2"/>
              <a:buChar char="v"/>
            </a:pPr>
            <a:r>
              <a:rPr lang="en-US" sz="1800" b="1" u="sng" dirty="0">
                <a:latin typeface="Times New Roman" panose="02020603050405020304" pitchFamily="18" charset="0"/>
                <a:cs typeface="Times New Roman" panose="02020603050405020304" pitchFamily="18" charset="0"/>
              </a:rPr>
              <a:t>Main and lateral duct air distribution system</a:t>
            </a:r>
            <a:r>
              <a:rPr lang="en-US" sz="1800" dirty="0">
                <a:latin typeface="Times New Roman" panose="02020603050405020304" pitchFamily="18" charset="0"/>
                <a:cs typeface="Times New Roman" panose="02020603050405020304" pitchFamily="18" charset="0"/>
              </a:rPr>
              <a:t>: In this system the main duct can be located in the center of the bin, or it can be located at one side of the bin</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When the central duct is located outside the bin under the floor it can also serve to empty the bin</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When the main duct is located on the side of the bin it can be located inside the bin or on outer wall of the bin</a:t>
            </a:r>
          </a:p>
          <a:p>
            <a:pPr algn="just">
              <a:buFont typeface="Wingdings" panose="05000000000000000000" pitchFamily="2" charset="2"/>
              <a:buChar char="v"/>
            </a:pPr>
            <a:r>
              <a:rPr lang="en-US" sz="1800" b="1" u="sng" dirty="0">
                <a:latin typeface="Times New Roman" panose="02020603050405020304" pitchFamily="18" charset="0"/>
                <a:cs typeface="Times New Roman" panose="02020603050405020304" pitchFamily="18" charset="0"/>
              </a:rPr>
              <a:t>Single central perforated duct system</a:t>
            </a:r>
            <a:r>
              <a:rPr lang="en-US" sz="1800" dirty="0">
                <a:latin typeface="Times New Roman" panose="02020603050405020304" pitchFamily="18" charset="0"/>
                <a:cs typeface="Times New Roman" panose="02020603050405020304" pitchFamily="18" charset="0"/>
              </a:rPr>
              <a:t>: For this air distribution system there must be equal thickness of seed not exceeding 6 feet, around the duct, which is made of perforated metal</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 For drying the air should be forced upwards through the seed. The sidewalls of the bin must be perforated so that air can flow laterally through the seed</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This type of air distribution system is more commonly used for drying maize cobs</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750328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099B08-BF7C-4A3B-9058-B2DB97043D38}"/>
              </a:ext>
            </a:extLst>
          </p:cNvPr>
          <p:cNvSpPr>
            <a:spLocks noGrp="1"/>
          </p:cNvSpPr>
          <p:nvPr>
            <p:ph idx="1"/>
          </p:nvPr>
        </p:nvSpPr>
        <p:spPr>
          <a:xfrm>
            <a:off x="1103312" y="506028"/>
            <a:ext cx="8946541" cy="5742372"/>
          </a:xfrm>
        </p:spPr>
        <p:txBody>
          <a:bodyPr>
            <a:normAutofit/>
          </a:bodyPr>
          <a:lstStyle/>
          <a:p>
            <a:pPr algn="just">
              <a:buFont typeface="Wingdings" panose="05000000000000000000" pitchFamily="2" charset="2"/>
              <a:buChar char="v"/>
            </a:pPr>
            <a:r>
              <a:rPr lang="en-US" sz="1800" b="1" u="sng" dirty="0">
                <a:latin typeface="Times New Roman" panose="02020603050405020304" pitchFamily="18" charset="0"/>
                <a:cs typeface="Times New Roman" panose="02020603050405020304" pitchFamily="18" charset="0"/>
              </a:rPr>
              <a:t>Perforated false floor air distribution system</a:t>
            </a:r>
            <a:r>
              <a:rPr lang="en-US" sz="1800" dirty="0">
                <a:latin typeface="Times New Roman" panose="02020603050405020304" pitchFamily="18" charset="0"/>
                <a:cs typeface="Times New Roman" panose="02020603050405020304" pitchFamily="18" charset="0"/>
              </a:rPr>
              <a:t>: This is most commonly used air distribution system for heated air-drying. In this method the air is introduced under the perforated false floor, the air passes up through the perforations and through the seed </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The false floor can be made of hardware cloth, screen or perforated metal sheet. The metal false floors are more durable and convenient to use. It is recommended that this type of flooring must be supported on concrete blocks placed at every 3 to 4 ft. interval</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It is followed the floor will support load </a:t>
            </a:r>
            <a:r>
              <a:rPr lang="en-US" sz="1800" dirty="0" err="1">
                <a:latin typeface="Times New Roman" panose="02020603050405020304" pitchFamily="18" charset="0"/>
                <a:cs typeface="Times New Roman" panose="02020603050405020304" pitchFamily="18" charset="0"/>
              </a:rPr>
              <a:t>upto</a:t>
            </a:r>
            <a:r>
              <a:rPr lang="en-US" sz="1800" dirty="0">
                <a:latin typeface="Times New Roman" panose="02020603050405020304" pitchFamily="18" charset="0"/>
                <a:cs typeface="Times New Roman" panose="02020603050405020304" pitchFamily="18" charset="0"/>
              </a:rPr>
              <a:t> 500 </a:t>
            </a:r>
            <a:r>
              <a:rPr lang="en-US" sz="1800" dirty="0" err="1">
                <a:latin typeface="Times New Roman" panose="02020603050405020304" pitchFamily="18" charset="0"/>
                <a:cs typeface="Times New Roman" panose="02020603050405020304" pitchFamily="18" charset="0"/>
              </a:rPr>
              <a:t>lbs</a:t>
            </a:r>
            <a:r>
              <a:rPr lang="en-US" sz="1800" dirty="0">
                <a:latin typeface="Times New Roman" panose="02020603050405020304" pitchFamily="18" charset="0"/>
                <a:cs typeface="Times New Roman" panose="02020603050405020304" pitchFamily="18" charset="0"/>
              </a:rPr>
              <a:t>/square ft. The channels and openings for the flow of air must be carefully designed too carry the air stream satisfactorily</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When perforated metal 110 flooring is used the total area of all the openings in the steel sheet should not be less than 8-10 % of the storage floor area</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This is important when the drying floor does not extend completely to the sidewalls</a:t>
            </a:r>
          </a:p>
          <a:p>
            <a:pPr algn="just">
              <a:buFont typeface="Wingdings" panose="05000000000000000000" pitchFamily="2" charset="2"/>
              <a:buChar char="v"/>
            </a:pPr>
            <a:r>
              <a:rPr lang="en-US" sz="1800" b="1" u="sng" dirty="0">
                <a:latin typeface="Times New Roman" panose="02020603050405020304" pitchFamily="18" charset="0"/>
                <a:cs typeface="Times New Roman" panose="02020603050405020304" pitchFamily="18" charset="0"/>
              </a:rPr>
              <a:t>Multiple Storage Bins </a:t>
            </a:r>
            <a:r>
              <a:rPr lang="en-US" sz="1800" dirty="0">
                <a:latin typeface="Times New Roman" panose="02020603050405020304" pitchFamily="18" charset="0"/>
                <a:cs typeface="Times New Roman" panose="02020603050405020304" pitchFamily="18" charset="0"/>
              </a:rPr>
              <a:t>: These are used to dry several types of seeds simultaneously using the same drying fan or fans. In this method sliding air gates are there for controlling the flow of air to the respective bins</a:t>
            </a:r>
          </a:p>
          <a:p>
            <a:pPr algn="just">
              <a:buFont typeface="Arial" panose="020B0604020202020204" pitchFamily="34" charset="0"/>
              <a:buChar char="•"/>
            </a:pPr>
            <a:r>
              <a:rPr lang="en-US" sz="1800" dirty="0">
                <a:latin typeface="Times New Roman" panose="02020603050405020304" pitchFamily="18" charset="0"/>
                <a:cs typeface="Times New Roman" panose="02020603050405020304" pitchFamily="18" charset="0"/>
              </a:rPr>
              <a:t>Multiple bin arrangements are advantageous when 2 or more kind of seeds are grown</a:t>
            </a:r>
            <a:endParaRPr lang="en-IN"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1039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7EAAEA-7BB2-40C4-AF4F-CEC92B0B3DDB}"/>
              </a:ext>
            </a:extLst>
          </p:cNvPr>
          <p:cNvSpPr>
            <a:spLocks noGrp="1"/>
          </p:cNvSpPr>
          <p:nvPr>
            <p:ph type="title"/>
          </p:nvPr>
        </p:nvSpPr>
        <p:spPr/>
        <p:txBody>
          <a:bodyPr/>
          <a:lstStyle/>
          <a:p>
            <a:pPr algn="ctr"/>
            <a:r>
              <a:rPr lang="en-US" sz="2800" b="1" dirty="0">
                <a:latin typeface="Times New Roman" panose="02020603050405020304" pitchFamily="18" charset="0"/>
                <a:cs typeface="Times New Roman" panose="02020603050405020304" pitchFamily="18" charset="0"/>
              </a:rPr>
              <a:t>Types of seed dryers for heated air-drying</a:t>
            </a:r>
            <a:endParaRPr lang="en-IN" sz="28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4B216321-3DE0-4F06-8830-9989BC1BFA02}"/>
              </a:ext>
            </a:extLst>
          </p:cNvPr>
          <p:cNvSpPr>
            <a:spLocks noGrp="1"/>
          </p:cNvSpPr>
          <p:nvPr>
            <p:ph idx="1"/>
          </p:nvPr>
        </p:nvSpPr>
        <p:spPr>
          <a:xfrm>
            <a:off x="1103312" y="1154098"/>
            <a:ext cx="8946541" cy="5094302"/>
          </a:xfrm>
        </p:spPr>
        <p:txBody>
          <a:bodyPr/>
          <a:lstStyle/>
          <a:p>
            <a:pPr algn="just"/>
            <a:r>
              <a:rPr lang="en-US" b="1" u="sng" dirty="0">
                <a:latin typeface="Times New Roman" panose="02020603050405020304" pitchFamily="18" charset="0"/>
                <a:cs typeface="Times New Roman" panose="02020603050405020304" pitchFamily="18" charset="0"/>
              </a:rPr>
              <a:t>Layer in Bin Dryer</a:t>
            </a:r>
            <a:r>
              <a:rPr lang="en-US" dirty="0">
                <a:latin typeface="Times New Roman" panose="02020603050405020304" pitchFamily="18" charset="0"/>
                <a:cs typeface="Times New Roman" panose="02020603050405020304" pitchFamily="18" charset="0"/>
              </a:rPr>
              <a:t>: In this method the bin is filled to a specific depth depending upon seed moisture, the drying unit and bin sizes. After drying this seed to safe moisture level for storage, next level is added. The diameter of the bin will range from 21 to 40 ft. and requires 5 to 20 HP motors. It is most efficient but slow drying method. The seed is uniformly dried between the top and bottom of the bin</a:t>
            </a:r>
          </a:p>
          <a:p>
            <a:pPr algn="just"/>
            <a:r>
              <a:rPr lang="en-US" b="1" u="sng" dirty="0">
                <a:latin typeface="Times New Roman" panose="02020603050405020304" pitchFamily="18" charset="0"/>
                <a:cs typeface="Times New Roman" panose="02020603050405020304" pitchFamily="18" charset="0"/>
              </a:rPr>
              <a:t>Batch in bin dryer</a:t>
            </a:r>
            <a:r>
              <a:rPr lang="en-US" dirty="0">
                <a:latin typeface="Times New Roman" panose="02020603050405020304" pitchFamily="18" charset="0"/>
                <a:cs typeface="Times New Roman" panose="02020603050405020304" pitchFamily="18" charset="0"/>
              </a:rPr>
              <a:t>: In this type the high moisture seed is loaded in the drying bin. The seed is dried to safe moisture level, cooled and removed to storage bin. The drying equipment used is similar to that of layer drying but requires high capacity of heater and fan. Seed depths are typically 2.5 to 4.0 ft. the deeper the seed depth lower is airflow and slow is the drying process</a:t>
            </a:r>
          </a:p>
          <a:p>
            <a:pPr algn="just"/>
            <a:endParaRPr lang="en-IN" dirty="0"/>
          </a:p>
        </p:txBody>
      </p:sp>
    </p:spTree>
    <p:extLst>
      <p:ext uri="{BB962C8B-B14F-4D97-AF65-F5344CB8AC3E}">
        <p14:creationId xmlns:p14="http://schemas.microsoft.com/office/powerpoint/2010/main" val="2636905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A6F9EAC-F6B2-4F07-9EB6-9A1A739AA8BA}"/>
              </a:ext>
            </a:extLst>
          </p:cNvPr>
          <p:cNvSpPr>
            <a:spLocks noGrp="1"/>
          </p:cNvSpPr>
          <p:nvPr>
            <p:ph idx="1"/>
          </p:nvPr>
        </p:nvSpPr>
        <p:spPr>
          <a:xfrm>
            <a:off x="1103312" y="426128"/>
            <a:ext cx="8946541" cy="5822271"/>
          </a:xfrm>
        </p:spPr>
        <p:txBody>
          <a:bodyPr/>
          <a:lstStyle/>
          <a:p>
            <a:pPr algn="just"/>
            <a:r>
              <a:rPr lang="en-US" b="1" u="sng" dirty="0">
                <a:latin typeface="Times New Roman" panose="02020603050405020304" pitchFamily="18" charset="0"/>
                <a:cs typeface="Times New Roman" panose="02020603050405020304" pitchFamily="18" charset="0"/>
              </a:rPr>
              <a:t>Batch Dryer</a:t>
            </a:r>
            <a:r>
              <a:rPr lang="en-US" dirty="0">
                <a:latin typeface="Times New Roman" panose="02020603050405020304" pitchFamily="18" charset="0"/>
                <a:cs typeface="Times New Roman" panose="02020603050405020304" pitchFamily="18" charset="0"/>
              </a:rPr>
              <a:t>: These are bins with inner air chamber (plenum) surrounded by two parallel perforated steel walls to contain a desired thickness of seed. The fan heater unit is connected to one end or side of the plenum as heated air for drying and natural air for cooling can be forced through the seed. Batch dryers are generally rectangular or cylindrical. Fan power ranges from 3 to 40 HP. The number of batches per day may be 8-10 for small dryers and 2-3 for large units. </a:t>
            </a:r>
          </a:p>
          <a:p>
            <a:pPr algn="just"/>
            <a:r>
              <a:rPr lang="en-US" b="1" u="sng" dirty="0">
                <a:latin typeface="Times New Roman" panose="02020603050405020304" pitchFamily="18" charset="0"/>
                <a:cs typeface="Times New Roman" panose="02020603050405020304" pitchFamily="18" charset="0"/>
              </a:rPr>
              <a:t>Continuous Dryers</a:t>
            </a:r>
            <a:r>
              <a:rPr lang="en-US" dirty="0">
                <a:latin typeface="Times New Roman" panose="02020603050405020304" pitchFamily="18" charset="0"/>
                <a:cs typeface="Times New Roman" panose="02020603050405020304" pitchFamily="18" charset="0"/>
              </a:rPr>
              <a:t>: In this method there is a continuous flow of seed through heating and cooling sections. The flow of the seed can be regulate d. Heated air is forced through the upper 2/3 or ¾ of the seed column. The dried seed is removed for storage continuously. </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61939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10652028-FF6F-42CF-AC8F-D89E0583E07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39025" y="922823"/>
            <a:ext cx="4979695" cy="4551753"/>
          </a:xfrm>
          <a:prstGeom prst="rect">
            <a:avLst/>
          </a:prstGeom>
        </p:spPr>
      </p:pic>
      <p:pic>
        <p:nvPicPr>
          <p:cNvPr id="5" name="Picture 4">
            <a:extLst>
              <a:ext uri="{FF2B5EF4-FFF2-40B4-BE49-F238E27FC236}">
                <a16:creationId xmlns:a16="http://schemas.microsoft.com/office/drawing/2014/main" id="{038D17F2-37D9-4797-A192-7D972CBA765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25554" y="922823"/>
            <a:ext cx="4360815" cy="4551754"/>
          </a:xfrm>
          <a:prstGeom prst="rect">
            <a:avLst/>
          </a:prstGeom>
        </p:spPr>
      </p:pic>
    </p:spTree>
    <p:extLst>
      <p:ext uri="{BB962C8B-B14F-4D97-AF65-F5344CB8AC3E}">
        <p14:creationId xmlns:p14="http://schemas.microsoft.com/office/powerpoint/2010/main" val="12311775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6B04F64-0351-4DFC-A4A1-F94B8FFD8FDD}"/>
              </a:ext>
            </a:extLst>
          </p:cNvPr>
          <p:cNvSpPr>
            <a:spLocks noGrp="1"/>
          </p:cNvSpPr>
          <p:nvPr>
            <p:ph idx="1"/>
          </p:nvPr>
        </p:nvSpPr>
        <p:spPr>
          <a:xfrm>
            <a:off x="1103312" y="488272"/>
            <a:ext cx="8946541" cy="5760127"/>
          </a:xfrm>
        </p:spPr>
        <p:txBody>
          <a:bodyPr/>
          <a:lstStyle/>
          <a:p>
            <a:pPr algn="just"/>
            <a:r>
              <a:rPr lang="en-US" b="1" dirty="0">
                <a:latin typeface="Times New Roman" panose="02020603050405020304" pitchFamily="18" charset="0"/>
                <a:cs typeface="Times New Roman" panose="02020603050405020304" pitchFamily="18" charset="0"/>
              </a:rPr>
              <a:t>Procedure for heated air drying in bins</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Put the seed into the bin to the recommended depth and there should be uniform distribution of trash and broken seeds. </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Operate the dryer at recommended temperature for that seed using a thermostat</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When drying is completed, continue blowing air through seed without heat to bring the seed temperature down to air temperature or to 50o F if air temperature is lower</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This may require around 30 minutes to 2 hours depending on the quantity being dried and the air temperature</a:t>
            </a:r>
          </a:p>
          <a:p>
            <a:pPr algn="just">
              <a:buFont typeface="Arial" panose="020B0604020202020204" pitchFamily="34" charset="0"/>
              <a:buChar char="•"/>
            </a:pPr>
            <a:r>
              <a:rPr lang="en-US" dirty="0">
                <a:latin typeface="Times New Roman" panose="02020603050405020304" pitchFamily="18" charset="0"/>
                <a:cs typeface="Times New Roman" panose="02020603050405020304" pitchFamily="18" charset="0"/>
              </a:rPr>
              <a:t>The seed must be dried to safe moisture levels as given below. Wheat, sorghum and rice to 12 % Oats, barley and corn to 13 % Soybeans to 11%</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2956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E8FB192-65C5-4C23-8D03-C9226E584B72}"/>
              </a:ext>
            </a:extLst>
          </p:cNvPr>
          <p:cNvSpPr>
            <a:spLocks noGrp="1"/>
          </p:cNvSpPr>
          <p:nvPr>
            <p:ph idx="1"/>
          </p:nvPr>
        </p:nvSpPr>
        <p:spPr>
          <a:xfrm>
            <a:off x="1103312" y="639192"/>
            <a:ext cx="8946541" cy="5609207"/>
          </a:xfrm>
        </p:spPr>
        <p:txBody>
          <a:bodyPr/>
          <a:lstStyle/>
          <a:p>
            <a:pPr algn="just"/>
            <a:r>
              <a:rPr lang="en-US" b="1" dirty="0">
                <a:latin typeface="Times New Roman" panose="02020603050405020304" pitchFamily="18" charset="0"/>
                <a:cs typeface="Times New Roman" panose="02020603050405020304" pitchFamily="18" charset="0"/>
              </a:rPr>
              <a:t>Wagon Drying </a:t>
            </a:r>
            <a:r>
              <a:rPr lang="en-US" dirty="0">
                <a:latin typeface="Times New Roman" panose="02020603050405020304" pitchFamily="18" charset="0"/>
                <a:cs typeface="Times New Roman" panose="02020603050405020304" pitchFamily="18" charset="0"/>
              </a:rPr>
              <a:t>: It is a special type of batch drying with heated air. The seed is directly loaded from a combine into a wagon that is specially built for drying. The wagon is drawn to the dryer and connected to the canvass distribution duct. Three to four wagons can be dried at a time.</a:t>
            </a:r>
          </a:p>
          <a:p>
            <a:pPr algn="just"/>
            <a:r>
              <a:rPr lang="en-US" dirty="0">
                <a:latin typeface="Times New Roman" panose="02020603050405020304" pitchFamily="18" charset="0"/>
                <a:cs typeface="Times New Roman" panose="02020603050405020304" pitchFamily="18" charset="0"/>
              </a:rPr>
              <a:t> The heated air is forced through the perforations of the wagon floor for drying the seed. After drying is over it is disconnected from the heating system and the seed is cooled with a small fan of half to three and half HP as required. </a:t>
            </a:r>
          </a:p>
          <a:p>
            <a:pPr algn="just"/>
            <a:r>
              <a:rPr lang="en-US" dirty="0">
                <a:latin typeface="Times New Roman" panose="02020603050405020304" pitchFamily="18" charset="0"/>
                <a:cs typeface="Times New Roman" panose="02020603050405020304" pitchFamily="18" charset="0"/>
              </a:rPr>
              <a:t>After cooling the wagons are taken to storage bins. Advantages of wagon drying are </a:t>
            </a:r>
          </a:p>
          <a:p>
            <a:pPr marL="0" indent="0" algn="just">
              <a:buNone/>
            </a:pPr>
            <a:r>
              <a:rPr lang="en-US" dirty="0">
                <a:latin typeface="Times New Roman" panose="02020603050405020304" pitchFamily="18" charset="0"/>
                <a:cs typeface="Times New Roman" panose="02020603050405020304" pitchFamily="18" charset="0"/>
              </a:rPr>
              <a:t>1. Drying is continuous </a:t>
            </a:r>
          </a:p>
          <a:p>
            <a:pPr marL="0" indent="0" algn="just">
              <a:buNone/>
            </a:pPr>
            <a:r>
              <a:rPr lang="en-US" dirty="0">
                <a:latin typeface="Times New Roman" panose="02020603050405020304" pitchFamily="18" charset="0"/>
                <a:cs typeface="Times New Roman" panose="02020603050405020304" pitchFamily="18" charset="0"/>
              </a:rPr>
              <a:t>2. It is versatile </a:t>
            </a:r>
          </a:p>
          <a:p>
            <a:pPr marL="0" indent="0" algn="just">
              <a:buNone/>
            </a:pPr>
            <a:r>
              <a:rPr lang="en-US" dirty="0">
                <a:latin typeface="Times New Roman" panose="02020603050405020304" pitchFamily="18" charset="0"/>
                <a:cs typeface="Times New Roman" panose="02020603050405020304" pitchFamily="18" charset="0"/>
              </a:rPr>
              <a:t>3. Low initial cost </a:t>
            </a:r>
          </a:p>
          <a:p>
            <a:pPr marL="0" indent="0" algn="just">
              <a:buNone/>
            </a:pPr>
            <a:r>
              <a:rPr lang="en-US" dirty="0">
                <a:latin typeface="Times New Roman" panose="02020603050405020304" pitchFamily="18" charset="0"/>
                <a:cs typeface="Times New Roman" panose="02020603050405020304" pitchFamily="18" charset="0"/>
              </a:rPr>
              <a:t>4. Saves on seed handling </a:t>
            </a:r>
          </a:p>
          <a:p>
            <a:pPr marL="0" indent="0" algn="just">
              <a:buNone/>
            </a:pPr>
            <a:r>
              <a:rPr lang="en-US" dirty="0">
                <a:latin typeface="Times New Roman" panose="02020603050405020304" pitchFamily="18" charset="0"/>
                <a:cs typeface="Times New Roman" panose="02020603050405020304" pitchFamily="18" charset="0"/>
              </a:rPr>
              <a:t>5. Can be used for other purpose</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814883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68884F0-B0C7-4906-AEA9-9DCD01570CCA}"/>
              </a:ext>
            </a:extLst>
          </p:cNvPr>
          <p:cNvSpPr>
            <a:spLocks noGrp="1"/>
          </p:cNvSpPr>
          <p:nvPr>
            <p:ph idx="1"/>
          </p:nvPr>
        </p:nvSpPr>
        <p:spPr>
          <a:xfrm>
            <a:off x="1103312" y="727970"/>
            <a:ext cx="8946541" cy="5520430"/>
          </a:xfrm>
        </p:spPr>
        <p:txBody>
          <a:bodyPr/>
          <a:lstStyle/>
          <a:p>
            <a:pPr algn="just"/>
            <a:r>
              <a:rPr lang="en-US" b="1" dirty="0">
                <a:latin typeface="Times New Roman" panose="02020603050405020304" pitchFamily="18" charset="0"/>
                <a:cs typeface="Times New Roman" panose="02020603050405020304" pitchFamily="18" charset="0"/>
              </a:rPr>
              <a:t>Bag Drying</a:t>
            </a:r>
            <a:r>
              <a:rPr lang="en-US" dirty="0">
                <a:latin typeface="Times New Roman" panose="02020603050405020304" pitchFamily="18" charset="0"/>
                <a:cs typeface="Times New Roman" panose="02020603050405020304" pitchFamily="18" charset="0"/>
              </a:rPr>
              <a:t>: The drying is carried out in bags when many varieties are to be handled simultaneously or when seed lots are small in size and when the seed is received from the field in jute bags. The drying depth is one sack deep in a typical design of 25-40 </a:t>
            </a:r>
            <a:r>
              <a:rPr lang="en-US" dirty="0" err="1">
                <a:latin typeface="Times New Roman" panose="02020603050405020304" pitchFamily="18" charset="0"/>
                <a:cs typeface="Times New Roman" panose="02020603050405020304" pitchFamily="18" charset="0"/>
              </a:rPr>
              <a:t>cu.m</a:t>
            </a:r>
            <a:r>
              <a:rPr lang="en-US" dirty="0">
                <a:latin typeface="Times New Roman" panose="02020603050405020304" pitchFamily="18" charset="0"/>
                <a:cs typeface="Times New Roman" panose="02020603050405020304" pitchFamily="18" charset="0"/>
              </a:rPr>
              <a:t>. of air per minute per </a:t>
            </a:r>
            <a:r>
              <a:rPr lang="en-US" dirty="0" err="1">
                <a:latin typeface="Times New Roman" panose="02020603050405020304" pitchFamily="18" charset="0"/>
                <a:cs typeface="Times New Roman" panose="02020603050405020304" pitchFamily="18" charset="0"/>
              </a:rPr>
              <a:t>cu.m</a:t>
            </a:r>
            <a:r>
              <a:rPr lang="en-US" dirty="0">
                <a:latin typeface="Times New Roman" panose="02020603050405020304" pitchFamily="18" charset="0"/>
                <a:cs typeface="Times New Roman" panose="02020603050405020304" pitchFamily="18" charset="0"/>
              </a:rPr>
              <a:t>. of seed at a static pressure of 3 cm or even less</a:t>
            </a:r>
          </a:p>
          <a:p>
            <a:pPr algn="just"/>
            <a:r>
              <a:rPr lang="en-US" b="1" dirty="0">
                <a:latin typeface="Times New Roman" panose="02020603050405020304" pitchFamily="18" charset="0"/>
                <a:cs typeface="Times New Roman" panose="02020603050405020304" pitchFamily="18" charset="0"/>
              </a:rPr>
              <a:t>Box Drying </a:t>
            </a:r>
            <a:r>
              <a:rPr lang="en-US" dirty="0">
                <a:latin typeface="Times New Roman" panose="02020603050405020304" pitchFamily="18" charset="0"/>
                <a:cs typeface="Times New Roman" panose="02020603050405020304" pitchFamily="18" charset="0"/>
              </a:rPr>
              <a:t>: It is a modified bag drier. The identity of small seed lots can be maintained despite bulk handling. The boxes are made locally with perforated bottoms. Hot air is forced through the bottoms. After drying the boxes are shifted to storage area</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6578626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1176</TotalTime>
  <Words>1652</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Century Gothic</vt:lpstr>
      <vt:lpstr>Times New Roman</vt:lpstr>
      <vt:lpstr>Wingdings</vt:lpstr>
      <vt:lpstr>Wingdings 3</vt:lpstr>
      <vt:lpstr>Ion</vt:lpstr>
      <vt:lpstr>Air distribution system and types of seed dryers for heated air-drying</vt:lpstr>
      <vt:lpstr>Types of Air distribution systems for seed Drying </vt:lpstr>
      <vt:lpstr>PowerPoint Presentation</vt:lpstr>
      <vt:lpstr>Types of seed dryers for heated air-drying</vt:lpstr>
      <vt:lpstr>PowerPoint Presentation</vt:lpstr>
      <vt:lpstr>PowerPoint Presentation</vt:lpstr>
      <vt:lpstr>PowerPoint Presentation</vt:lpstr>
      <vt:lpstr>PowerPoint Presentation</vt:lpstr>
      <vt:lpstr>PowerPoint Presentation</vt:lpstr>
      <vt:lpstr>Management of seed drying operations</vt:lpstr>
      <vt:lpstr>Storage structures for Seed drying</vt:lpstr>
      <vt:lpstr>PowerPoint Presentation</vt:lpstr>
      <vt:lpstr>PowerPoint Presentation</vt:lpstr>
      <vt:lpstr>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sanghamitra.rout49@gmail.com</dc:creator>
  <cp:lastModifiedBy>sanghamitra.rout49@gmail.com</cp:lastModifiedBy>
  <cp:revision>9</cp:revision>
  <dcterms:created xsi:type="dcterms:W3CDTF">2021-03-11T05:57:51Z</dcterms:created>
  <dcterms:modified xsi:type="dcterms:W3CDTF">2021-03-13T15:26:09Z</dcterms:modified>
</cp:coreProperties>
</file>