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accent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solidFill>
              </a:defRPr>
            </a:lvl1pPr>
          </a:lstStyle>
          <a:p>
            <a:fld id="{B5FBA7CF-9E81-4B97-9674-AD9CC51C4EE6}" type="datetimeFigureOut">
              <a:rPr lang="en-IN" smtClean="0"/>
              <a:t>13-03-2021</a:t>
            </a:fld>
            <a:endParaRPr lang="en-IN"/>
          </a:p>
        </p:txBody>
      </p:sp>
      <p:sp>
        <p:nvSpPr>
          <p:cNvPr id="5" name="Footer Placeholder 4"/>
          <p:cNvSpPr>
            <a:spLocks noGrp="1"/>
          </p:cNvSpPr>
          <p:nvPr>
            <p:ph type="ftr" sz="quarter" idx="11"/>
          </p:nvPr>
        </p:nvSpPr>
        <p:spPr/>
        <p:txBody>
          <a:bodyPr/>
          <a:lstStyle>
            <a:lvl1pPr>
              <a:defRPr>
                <a:solidFill>
                  <a:schemeClr val="accent1"/>
                </a:solidFill>
              </a:defRPr>
            </a:lvl1pPr>
          </a:lstStyle>
          <a:p>
            <a:endParaRPr lang="en-IN"/>
          </a:p>
        </p:txBody>
      </p:sp>
      <p:sp>
        <p:nvSpPr>
          <p:cNvPr id="6" name="Slide Number Placeholder 5"/>
          <p:cNvSpPr>
            <a:spLocks noGrp="1"/>
          </p:cNvSpPr>
          <p:nvPr>
            <p:ph type="sldNum" sz="quarter" idx="12"/>
          </p:nvPr>
        </p:nvSpPr>
        <p:spPr/>
        <p:txBody>
          <a:bodyPr/>
          <a:lstStyle>
            <a:lvl1pPr>
              <a:defRPr>
                <a:solidFill>
                  <a:schemeClr val="accent1"/>
                </a:solidFill>
              </a:defRPr>
            </a:lvl1pPr>
          </a:lstStyle>
          <a:p>
            <a:fld id="{946F9D44-1107-4B3B-B0F4-B05ADA7BCAF7}" type="slidenum">
              <a:rPr lang="en-IN" smtClean="0"/>
              <a:t>‹#›</a:t>
            </a:fld>
            <a:endParaRPr lang="en-IN"/>
          </a:p>
        </p:txBody>
      </p:sp>
      <p:cxnSp>
        <p:nvCxnSpPr>
          <p:cNvPr id="8" name="Straight Connector 7"/>
          <p:cNvCxnSpPr/>
          <p:nvPr/>
        </p:nvCxnSpPr>
        <p:spPr>
          <a:xfrm>
            <a:off x="1978660" y="3733800"/>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6799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FBA7CF-9E81-4B97-9674-AD9CC51C4EE6}"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46F9D44-1107-4B3B-B0F4-B05ADA7BCAF7}" type="slidenum">
              <a:rPr lang="en-IN" smtClean="0"/>
              <a:t>‹#›</a:t>
            </a:fld>
            <a:endParaRPr lang="en-IN"/>
          </a:p>
        </p:txBody>
      </p:sp>
    </p:spTree>
    <p:extLst>
      <p:ext uri="{BB962C8B-B14F-4D97-AF65-F5344CB8AC3E}">
        <p14:creationId xmlns:p14="http://schemas.microsoft.com/office/powerpoint/2010/main" val="2350422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FBA7CF-9E81-4B97-9674-AD9CC51C4EE6}"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46F9D44-1107-4B3B-B0F4-B05ADA7BCAF7}" type="slidenum">
              <a:rPr lang="en-IN" smtClean="0"/>
              <a:t>‹#›</a:t>
            </a:fld>
            <a:endParaRPr lang="en-IN"/>
          </a:p>
        </p:txBody>
      </p:sp>
    </p:spTree>
    <p:extLst>
      <p:ext uri="{BB962C8B-B14F-4D97-AF65-F5344CB8AC3E}">
        <p14:creationId xmlns:p14="http://schemas.microsoft.com/office/powerpoint/2010/main" val="2992958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FBA7CF-9E81-4B97-9674-AD9CC51C4EE6}"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46F9D44-1107-4B3B-B0F4-B05ADA7BCAF7}" type="slidenum">
              <a:rPr lang="en-IN" smtClean="0"/>
              <a:t>‹#›</a:t>
            </a:fld>
            <a:endParaRPr lang="en-IN"/>
          </a:p>
        </p:txBody>
      </p:sp>
    </p:spTree>
    <p:extLst>
      <p:ext uri="{BB962C8B-B14F-4D97-AF65-F5344CB8AC3E}">
        <p14:creationId xmlns:p14="http://schemas.microsoft.com/office/powerpoint/2010/main" val="4187328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marL="0" algn="ctr" defTabSz="914400" rtl="0" eaLnBrk="1" latinLnBrk="0" hangingPunct="1">
              <a:lnSpc>
                <a:spcPct val="85000"/>
              </a:lnSpc>
              <a:spcBef>
                <a:spcPct val="0"/>
              </a:spcBef>
              <a:buNone/>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Corbel" pitchFamily="34" charset="0"/>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FBA7CF-9E81-4B97-9674-AD9CC51C4EE6}"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46F9D44-1107-4B3B-B0F4-B05ADA7BCAF7}" type="slidenum">
              <a:rPr lang="en-IN" smtClean="0"/>
              <a:t>‹#›</a:t>
            </a:fld>
            <a:endParaRPr lang="en-IN"/>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0663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5FBA7CF-9E81-4B97-9674-AD9CC51C4EE6}" type="datetimeFigureOut">
              <a:rPr lang="en-IN" smtClean="0"/>
              <a:t>13-03-2021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46F9D44-1107-4B3B-B0F4-B05ADA7BCAF7}" type="slidenum">
              <a:rPr lang="en-IN" smtClean="0"/>
              <a:t>‹#›</a:t>
            </a:fld>
            <a:endParaRPr lang="en-IN"/>
          </a:p>
        </p:txBody>
      </p:sp>
    </p:spTree>
    <p:extLst>
      <p:ext uri="{BB962C8B-B14F-4D97-AF65-F5344CB8AC3E}">
        <p14:creationId xmlns:p14="http://schemas.microsoft.com/office/powerpoint/2010/main" val="1697425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5FBA7CF-9E81-4B97-9674-AD9CC51C4EE6}" type="datetimeFigureOut">
              <a:rPr lang="en-IN" smtClean="0"/>
              <a:t>13-03-2021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46F9D44-1107-4B3B-B0F4-B05ADA7BCAF7}" type="slidenum">
              <a:rPr lang="en-IN" smtClean="0"/>
              <a:t>‹#›</a:t>
            </a:fld>
            <a:endParaRPr lang="en-IN"/>
          </a:p>
        </p:txBody>
      </p:sp>
    </p:spTree>
    <p:extLst>
      <p:ext uri="{BB962C8B-B14F-4D97-AF65-F5344CB8AC3E}">
        <p14:creationId xmlns:p14="http://schemas.microsoft.com/office/powerpoint/2010/main" val="501491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5FBA7CF-9E81-4B97-9674-AD9CC51C4EE6}" type="datetimeFigureOut">
              <a:rPr lang="en-IN" smtClean="0"/>
              <a:t>13-03-2021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946F9D44-1107-4B3B-B0F4-B05ADA7BCAF7}" type="slidenum">
              <a:rPr lang="en-IN" smtClean="0"/>
              <a:t>‹#›</a:t>
            </a:fld>
            <a:endParaRPr lang="en-IN"/>
          </a:p>
        </p:txBody>
      </p:sp>
    </p:spTree>
    <p:extLst>
      <p:ext uri="{BB962C8B-B14F-4D97-AF65-F5344CB8AC3E}">
        <p14:creationId xmlns:p14="http://schemas.microsoft.com/office/powerpoint/2010/main" val="1379929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FBA7CF-9E81-4B97-9674-AD9CC51C4EE6}" type="datetimeFigureOut">
              <a:rPr lang="en-IN" smtClean="0"/>
              <a:t>13-03-2021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946F9D44-1107-4B3B-B0F4-B05ADA7BCAF7}" type="slidenum">
              <a:rPr lang="en-IN" smtClean="0"/>
              <a:t>‹#›</a:t>
            </a:fld>
            <a:endParaRPr lang="en-IN"/>
          </a:p>
        </p:txBody>
      </p:sp>
    </p:spTree>
    <p:extLst>
      <p:ext uri="{BB962C8B-B14F-4D97-AF65-F5344CB8AC3E}">
        <p14:creationId xmlns:p14="http://schemas.microsoft.com/office/powerpoint/2010/main" val="1130363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5FBA7CF-9E81-4B97-9674-AD9CC51C4EE6}" type="datetimeFigureOut">
              <a:rPr lang="en-IN" smtClean="0"/>
              <a:t>13-03-2021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46F9D44-1107-4B3B-B0F4-B05ADA7BCAF7}" type="slidenum">
              <a:rPr lang="en-IN" smtClean="0"/>
              <a:t>‹#›</a:t>
            </a:fld>
            <a:endParaRPr lang="en-IN"/>
          </a:p>
        </p:txBody>
      </p:sp>
    </p:spTree>
    <p:extLst>
      <p:ext uri="{BB962C8B-B14F-4D97-AF65-F5344CB8AC3E}">
        <p14:creationId xmlns:p14="http://schemas.microsoft.com/office/powerpoint/2010/main" val="1883822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5FBA7CF-9E81-4B97-9674-AD9CC51C4EE6}" type="datetimeFigureOut">
              <a:rPr lang="en-IN" smtClean="0"/>
              <a:t>13-03-2021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46F9D44-1107-4B3B-B0F4-B05ADA7BCAF7}" type="slidenum">
              <a:rPr lang="en-IN" smtClean="0"/>
              <a:t>‹#›</a:t>
            </a:fld>
            <a:endParaRPr lang="en-IN"/>
          </a:p>
        </p:txBody>
      </p:sp>
    </p:spTree>
    <p:extLst>
      <p:ext uri="{BB962C8B-B14F-4D97-AF65-F5344CB8AC3E}">
        <p14:creationId xmlns:p14="http://schemas.microsoft.com/office/powerpoint/2010/main" val="3104918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B5FBA7CF-9E81-4B97-9674-AD9CC51C4EE6}" type="datetimeFigureOut">
              <a:rPr lang="en-IN" smtClean="0"/>
              <a:t>13-03-2021</a:t>
            </a:fld>
            <a:endParaRPr lang="en-IN"/>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IN"/>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946F9D44-1107-4B3B-B0F4-B05ADA7BCAF7}" type="slidenum">
              <a:rPr lang="en-IN" smtClean="0"/>
              <a:t>‹#›</a:t>
            </a:fld>
            <a:endParaRPr lang="en-IN"/>
          </a:p>
        </p:txBody>
      </p:sp>
    </p:spTree>
    <p:extLst>
      <p:ext uri="{BB962C8B-B14F-4D97-AF65-F5344CB8AC3E}">
        <p14:creationId xmlns:p14="http://schemas.microsoft.com/office/powerpoint/2010/main" val="79228140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CC18B-43FC-4C86-8C0B-BAC84360337B}"/>
              </a:ext>
            </a:extLst>
          </p:cNvPr>
          <p:cNvSpPr>
            <a:spLocks noGrp="1"/>
          </p:cNvSpPr>
          <p:nvPr>
            <p:ph type="ctrTitle"/>
          </p:nvPr>
        </p:nvSpPr>
        <p:spPr>
          <a:xfrm>
            <a:off x="1278656" y="2661635"/>
            <a:ext cx="9966960" cy="653461"/>
          </a:xfrm>
        </p:spPr>
        <p:txBody>
          <a:bodyPr>
            <a:normAutofit fontScale="90000"/>
          </a:bodyPr>
          <a:lstStyle/>
          <a:p>
            <a:r>
              <a:rPr lang="en-IN" sz="4000" dirty="0">
                <a:latin typeface="Times New Roman" panose="02020603050405020304" pitchFamily="18" charset="0"/>
                <a:cs typeface="Times New Roman" panose="02020603050405020304" pitchFamily="18" charset="0"/>
              </a:rPr>
              <a:t>SEED CLEANING AND METHODS OF SEED CLEANING</a:t>
            </a:r>
          </a:p>
        </p:txBody>
      </p:sp>
    </p:spTree>
    <p:extLst>
      <p:ext uri="{BB962C8B-B14F-4D97-AF65-F5344CB8AC3E}">
        <p14:creationId xmlns:p14="http://schemas.microsoft.com/office/powerpoint/2010/main" val="3469417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7234BD-B51C-4F95-BEA5-A34596FE50E4}"/>
              </a:ext>
            </a:extLst>
          </p:cNvPr>
          <p:cNvSpPr>
            <a:spLocks noGrp="1"/>
          </p:cNvSpPr>
          <p:nvPr>
            <p:ph idx="1"/>
          </p:nvPr>
        </p:nvSpPr>
        <p:spPr>
          <a:xfrm>
            <a:off x="985422" y="506027"/>
            <a:ext cx="10635448" cy="5939161"/>
          </a:xfrm>
        </p:spPr>
        <p:txBody>
          <a:bodyPr>
            <a:normAutofit/>
          </a:bodyPr>
          <a:lstStyle/>
          <a:p>
            <a:pPr marL="45720" indent="0">
              <a:lnSpc>
                <a:spcPct val="120000"/>
              </a:lnSpc>
              <a:spcBef>
                <a:spcPts val="0"/>
              </a:spcBef>
              <a:buNone/>
            </a:pPr>
            <a:r>
              <a:rPr lang="en-US" sz="2400" dirty="0">
                <a:solidFill>
                  <a:schemeClr val="tx1"/>
                </a:solidFill>
              </a:rPr>
              <a:t>9</a:t>
            </a:r>
            <a:r>
              <a:rPr lang="en-US" sz="2000" dirty="0">
                <a:solidFill>
                  <a:schemeClr val="tx1"/>
                </a:solidFill>
                <a:latin typeface="Times New Roman" panose="02020603050405020304" pitchFamily="18" charset="0"/>
                <a:cs typeface="Times New Roman" panose="02020603050405020304" pitchFamily="18" charset="0"/>
              </a:rPr>
              <a:t>. </a:t>
            </a:r>
            <a:r>
              <a:rPr lang="en-US" sz="2000" b="1" dirty="0">
                <a:solidFill>
                  <a:schemeClr val="tx1"/>
                </a:solidFill>
                <a:latin typeface="Times New Roman" panose="02020603050405020304" pitchFamily="18" charset="0"/>
                <a:cs typeface="Times New Roman" panose="02020603050405020304" pitchFamily="18" charset="0"/>
              </a:rPr>
              <a:t>Air Chest</a:t>
            </a:r>
            <a:r>
              <a:rPr lang="en-US" sz="2000" dirty="0">
                <a:solidFill>
                  <a:schemeClr val="tx1"/>
                </a:solidFill>
                <a:latin typeface="Times New Roman" panose="02020603050405020304" pitchFamily="18" charset="0"/>
                <a:cs typeface="Times New Roman" panose="02020603050405020304" pitchFamily="18" charset="0"/>
              </a:rPr>
              <a:t>: Air passageways from the fans are connected to air chamber, which allow the material lifted by the air stream to settle. This is done by decreasing the air velocity as it passes through air chest or air chamber. </a:t>
            </a:r>
            <a:endParaRPr lang="en-IN" sz="2000" dirty="0">
              <a:solidFill>
                <a:schemeClr val="tx1"/>
              </a:solidFill>
              <a:latin typeface="Times New Roman" panose="02020603050405020304" pitchFamily="18" charset="0"/>
              <a:cs typeface="Times New Roman" panose="02020603050405020304" pitchFamily="18" charset="0"/>
            </a:endParaRPr>
          </a:p>
          <a:p>
            <a:pPr>
              <a:lnSpc>
                <a:spcPct val="120000"/>
              </a:lnSpc>
              <a:spcBef>
                <a:spcPts val="0"/>
              </a:spcBef>
              <a:buFont typeface="Wingdings" panose="05000000000000000000" pitchFamily="2" charset="2"/>
              <a:buChar char="v"/>
            </a:pPr>
            <a:r>
              <a:rPr lang="en-US" sz="2000" dirty="0">
                <a:solidFill>
                  <a:schemeClr val="tx1"/>
                </a:solidFill>
                <a:latin typeface="Times New Roman" panose="02020603050405020304" pitchFamily="18" charset="0"/>
                <a:cs typeface="Times New Roman" panose="02020603050405020304" pitchFamily="18" charset="0"/>
              </a:rPr>
              <a:t>Principle of Operation of air screen machine: </a:t>
            </a:r>
          </a:p>
          <a:p>
            <a:pPr marL="45720" indent="0">
              <a:lnSpc>
                <a:spcPct val="120000"/>
              </a:lnSpc>
              <a:spcBef>
                <a:spcPts val="0"/>
              </a:spcBef>
              <a:buNone/>
            </a:pPr>
            <a:r>
              <a:rPr lang="en-US" sz="2000" dirty="0">
                <a:solidFill>
                  <a:schemeClr val="tx1"/>
                </a:solidFill>
                <a:latin typeface="Times New Roman" panose="02020603050405020304" pitchFamily="18" charset="0"/>
                <a:cs typeface="Times New Roman" panose="02020603050405020304" pitchFamily="18" charset="0"/>
              </a:rPr>
              <a:t>1. The air blast removes lightweight seed and chaffy seed</a:t>
            </a:r>
          </a:p>
          <a:p>
            <a:pPr marL="45720" indent="0">
              <a:lnSpc>
                <a:spcPct val="120000"/>
              </a:lnSpc>
              <a:spcBef>
                <a:spcPts val="0"/>
              </a:spcBef>
              <a:buNone/>
            </a:pPr>
            <a:r>
              <a:rPr lang="en-US" sz="2000" dirty="0">
                <a:solidFill>
                  <a:schemeClr val="tx1"/>
                </a:solidFill>
                <a:latin typeface="Times New Roman" panose="02020603050405020304" pitchFamily="18" charset="0"/>
                <a:cs typeface="Times New Roman" panose="02020603050405020304" pitchFamily="18" charset="0"/>
              </a:rPr>
              <a:t>2. Scalping screen removes material larger than the crop seed</a:t>
            </a:r>
          </a:p>
          <a:p>
            <a:pPr marL="45720" indent="0">
              <a:lnSpc>
                <a:spcPct val="120000"/>
              </a:lnSpc>
              <a:spcBef>
                <a:spcPts val="0"/>
              </a:spcBef>
              <a:buNone/>
            </a:pPr>
            <a:r>
              <a:rPr lang="en-US" sz="2000" dirty="0">
                <a:solidFill>
                  <a:schemeClr val="tx1"/>
                </a:solidFill>
                <a:latin typeface="Times New Roman" panose="02020603050405020304" pitchFamily="18" charset="0"/>
                <a:cs typeface="Times New Roman" panose="02020603050405020304" pitchFamily="18" charset="0"/>
              </a:rPr>
              <a:t>3. Grading screen drop out material smaller than crop seed</a:t>
            </a:r>
          </a:p>
          <a:p>
            <a:pPr marL="45720" indent="0">
              <a:lnSpc>
                <a:spcPct val="120000"/>
              </a:lnSpc>
              <a:spcBef>
                <a:spcPts val="0"/>
              </a:spcBef>
              <a:buNone/>
            </a:pPr>
            <a:r>
              <a:rPr lang="en-US" sz="2000" dirty="0">
                <a:solidFill>
                  <a:schemeClr val="tx1"/>
                </a:solidFill>
                <a:latin typeface="Times New Roman" panose="02020603050405020304" pitchFamily="18" charset="0"/>
                <a:cs typeface="Times New Roman" panose="02020603050405020304" pitchFamily="18" charset="0"/>
              </a:rPr>
              <a:t>4. Eccentrics do the shaking motions of the screens</a:t>
            </a:r>
          </a:p>
          <a:p>
            <a:pPr marL="45720" indent="0">
              <a:lnSpc>
                <a:spcPct val="120000"/>
              </a:lnSpc>
              <a:spcBef>
                <a:spcPts val="0"/>
              </a:spcBef>
              <a:buNone/>
            </a:pPr>
            <a:r>
              <a:rPr lang="en-US" sz="2000" dirty="0">
                <a:solidFill>
                  <a:schemeClr val="tx1"/>
                </a:solidFill>
                <a:latin typeface="Times New Roman" panose="02020603050405020304" pitchFamily="18" charset="0"/>
                <a:cs typeface="Times New Roman" panose="02020603050405020304" pitchFamily="18" charset="0"/>
              </a:rPr>
              <a:t>5. The two shoes in 4 screen cleaner move in opposite direction to balance each other also to reduce machine vibrations to minimum</a:t>
            </a:r>
          </a:p>
          <a:p>
            <a:pPr marL="45720" indent="0">
              <a:lnSpc>
                <a:spcPct val="120000"/>
              </a:lnSpc>
              <a:spcBef>
                <a:spcPts val="0"/>
              </a:spcBef>
              <a:buNone/>
            </a:pPr>
            <a:r>
              <a:rPr lang="en-US" sz="2000" dirty="0">
                <a:solidFill>
                  <a:schemeClr val="tx1"/>
                </a:solidFill>
                <a:latin typeface="Times New Roman" panose="02020603050405020304" pitchFamily="18" charset="0"/>
                <a:cs typeface="Times New Roman" panose="02020603050405020304" pitchFamily="18" charset="0"/>
              </a:rPr>
              <a:t>6. In four screen cleaner, the screens do the following </a:t>
            </a:r>
          </a:p>
          <a:p>
            <a:pPr marL="45720" indent="0">
              <a:lnSpc>
                <a:spcPct val="120000"/>
              </a:lnSpc>
              <a:spcBef>
                <a:spcPts val="0"/>
              </a:spcBef>
              <a:buNone/>
            </a:pPr>
            <a:r>
              <a:rPr lang="en-US" sz="2000" dirty="0">
                <a:solidFill>
                  <a:schemeClr val="tx1"/>
                </a:solidFill>
                <a:latin typeface="Times New Roman" panose="02020603050405020304" pitchFamily="18" charset="0"/>
                <a:cs typeface="Times New Roman" panose="02020603050405020304" pitchFamily="18" charset="0"/>
              </a:rPr>
              <a:t>First screen does scalping </a:t>
            </a:r>
          </a:p>
          <a:p>
            <a:pPr marL="45720" indent="0">
              <a:lnSpc>
                <a:spcPct val="120000"/>
              </a:lnSpc>
              <a:spcBef>
                <a:spcPts val="0"/>
              </a:spcBef>
              <a:buNone/>
            </a:pPr>
            <a:r>
              <a:rPr lang="en-US" sz="2000" dirty="0">
                <a:solidFill>
                  <a:schemeClr val="tx1"/>
                </a:solidFill>
                <a:latin typeface="Times New Roman" panose="02020603050405020304" pitchFamily="18" charset="0"/>
                <a:cs typeface="Times New Roman" panose="02020603050405020304" pitchFamily="18" charset="0"/>
              </a:rPr>
              <a:t>Second screen does grading</a:t>
            </a:r>
          </a:p>
          <a:p>
            <a:pPr marL="45720" indent="0">
              <a:lnSpc>
                <a:spcPct val="120000"/>
              </a:lnSpc>
              <a:spcBef>
                <a:spcPts val="0"/>
              </a:spcBef>
              <a:buNone/>
            </a:pPr>
            <a:r>
              <a:rPr lang="en-US" sz="2000" dirty="0">
                <a:solidFill>
                  <a:schemeClr val="tx1"/>
                </a:solidFill>
                <a:latin typeface="Times New Roman" panose="02020603050405020304" pitchFamily="18" charset="0"/>
                <a:cs typeface="Times New Roman" panose="02020603050405020304" pitchFamily="18" charset="0"/>
              </a:rPr>
              <a:t>Third screen does close scalping </a:t>
            </a:r>
          </a:p>
          <a:p>
            <a:pPr marL="45720" indent="0">
              <a:lnSpc>
                <a:spcPct val="120000"/>
              </a:lnSpc>
              <a:spcBef>
                <a:spcPts val="0"/>
              </a:spcBef>
              <a:buNone/>
            </a:pPr>
            <a:r>
              <a:rPr lang="en-US" sz="2000" dirty="0">
                <a:solidFill>
                  <a:schemeClr val="tx1"/>
                </a:solidFill>
                <a:latin typeface="Times New Roman" panose="02020603050405020304" pitchFamily="18" charset="0"/>
                <a:cs typeface="Times New Roman" panose="02020603050405020304" pitchFamily="18" charset="0"/>
              </a:rPr>
              <a:t>Fourth screen does close grading</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5838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2EC92101-5CF7-45E0-8A2F-68793D6E4883}"/>
              </a:ext>
            </a:extLst>
          </p:cNvPr>
          <p:cNvSpPr/>
          <p:nvPr/>
        </p:nvSpPr>
        <p:spPr>
          <a:xfrm>
            <a:off x="1850253" y="656947"/>
            <a:ext cx="2769833" cy="852813"/>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Times New Roman" panose="02020603050405020304" pitchFamily="18" charset="0"/>
                <a:cs typeface="Times New Roman" panose="02020603050405020304" pitchFamily="18" charset="0"/>
              </a:rPr>
              <a:t>Seed to be cleaned is fed from the feed hopper</a:t>
            </a:r>
            <a:endParaRPr lang="en-IN" dirty="0">
              <a:solidFill>
                <a:schemeClr val="tx1"/>
              </a:solidFill>
              <a:latin typeface="Times New Roman" panose="02020603050405020304" pitchFamily="18"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0FADF216-D028-49D7-A8B1-C8915A7F232F}"/>
              </a:ext>
            </a:extLst>
          </p:cNvPr>
          <p:cNvSpPr/>
          <p:nvPr/>
        </p:nvSpPr>
        <p:spPr>
          <a:xfrm>
            <a:off x="7350708" y="2186686"/>
            <a:ext cx="2769833" cy="852813"/>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Times New Roman" panose="02020603050405020304" pitchFamily="18" charset="0"/>
                <a:cs typeface="Times New Roman" panose="02020603050405020304" pitchFamily="18" charset="0"/>
              </a:rPr>
              <a:t>Second screen is used for grading</a:t>
            </a:r>
            <a:endParaRPr lang="en-IN" dirty="0">
              <a:solidFill>
                <a:schemeClr val="tx1"/>
              </a:solidFill>
              <a:latin typeface="Times New Roman" panose="02020603050405020304" pitchFamily="18" charset="0"/>
              <a:cs typeface="Times New Roman" panose="02020603050405020304" pitchFamily="18" charset="0"/>
            </a:endParaRPr>
          </a:p>
        </p:txBody>
      </p:sp>
      <p:sp>
        <p:nvSpPr>
          <p:cNvPr id="6" name="Rectangle: Rounded Corners 5">
            <a:extLst>
              <a:ext uri="{FF2B5EF4-FFF2-40B4-BE49-F238E27FC236}">
                <a16:creationId xmlns:a16="http://schemas.microsoft.com/office/drawing/2014/main" id="{D8F95D90-EE00-42AE-A4B7-43C9018CDC68}"/>
              </a:ext>
            </a:extLst>
          </p:cNvPr>
          <p:cNvSpPr/>
          <p:nvPr/>
        </p:nvSpPr>
        <p:spPr>
          <a:xfrm>
            <a:off x="1816223" y="2138964"/>
            <a:ext cx="2803863" cy="850040"/>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Times New Roman" panose="02020603050405020304" pitchFamily="18" charset="0"/>
                <a:cs typeface="Times New Roman" panose="02020603050405020304" pitchFamily="18" charset="0"/>
              </a:rPr>
              <a:t>Third screen is used for close scalping </a:t>
            </a:r>
            <a:endParaRPr lang="en-IN" dirty="0">
              <a:solidFill>
                <a:schemeClr val="tx1"/>
              </a:solidFill>
              <a:latin typeface="Times New Roman" panose="02020603050405020304" pitchFamily="18" charset="0"/>
              <a:cs typeface="Times New Roman" panose="02020603050405020304" pitchFamily="18" charset="0"/>
            </a:endParaRPr>
          </a:p>
        </p:txBody>
      </p:sp>
      <p:sp>
        <p:nvSpPr>
          <p:cNvPr id="7" name="Rectangle: Rounded Corners 6">
            <a:extLst>
              <a:ext uri="{FF2B5EF4-FFF2-40B4-BE49-F238E27FC236}">
                <a16:creationId xmlns:a16="http://schemas.microsoft.com/office/drawing/2014/main" id="{1EC25658-B8FE-4CB2-AD9A-A8782EB7BEA6}"/>
              </a:ext>
            </a:extLst>
          </p:cNvPr>
          <p:cNvSpPr/>
          <p:nvPr/>
        </p:nvSpPr>
        <p:spPr>
          <a:xfrm>
            <a:off x="7279687" y="656947"/>
            <a:ext cx="2769833" cy="852813"/>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Times New Roman" panose="02020603050405020304" pitchFamily="18" charset="0"/>
                <a:cs typeface="Times New Roman" panose="02020603050405020304" pitchFamily="18" charset="0"/>
              </a:rPr>
              <a:t>Top screen is used for rough scalping</a:t>
            </a:r>
            <a:endParaRPr lang="en-IN" dirty="0">
              <a:solidFill>
                <a:schemeClr val="tx1"/>
              </a:solidFill>
              <a:latin typeface="Times New Roman" panose="02020603050405020304" pitchFamily="18" charset="0"/>
              <a:cs typeface="Times New Roman" panose="02020603050405020304" pitchFamily="18" charset="0"/>
            </a:endParaRPr>
          </a:p>
        </p:txBody>
      </p:sp>
      <p:sp>
        <p:nvSpPr>
          <p:cNvPr id="8" name="Rectangle: Rounded Corners 7">
            <a:extLst>
              <a:ext uri="{FF2B5EF4-FFF2-40B4-BE49-F238E27FC236}">
                <a16:creationId xmlns:a16="http://schemas.microsoft.com/office/drawing/2014/main" id="{37FA33F5-0FBC-4AF1-98BF-1916D061ECC0}"/>
              </a:ext>
            </a:extLst>
          </p:cNvPr>
          <p:cNvSpPr/>
          <p:nvPr/>
        </p:nvSpPr>
        <p:spPr>
          <a:xfrm>
            <a:off x="7317417" y="3693295"/>
            <a:ext cx="2803124" cy="923094"/>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Times New Roman" panose="02020603050405020304" pitchFamily="18" charset="0"/>
                <a:cs typeface="Times New Roman" panose="02020603050405020304" pitchFamily="18" charset="0"/>
              </a:rPr>
              <a:t>Fourth screen is used for final close grading</a:t>
            </a:r>
            <a:endParaRPr lang="en-IN" dirty="0">
              <a:solidFill>
                <a:schemeClr val="tx1"/>
              </a:solidFill>
              <a:latin typeface="Times New Roman" panose="02020603050405020304" pitchFamily="18" charset="0"/>
              <a:cs typeface="Times New Roman" panose="02020603050405020304" pitchFamily="18" charset="0"/>
            </a:endParaRPr>
          </a:p>
        </p:txBody>
      </p:sp>
      <p:sp>
        <p:nvSpPr>
          <p:cNvPr id="11" name="Rectangle: Rounded Corners 10">
            <a:extLst>
              <a:ext uri="{FF2B5EF4-FFF2-40B4-BE49-F238E27FC236}">
                <a16:creationId xmlns:a16="http://schemas.microsoft.com/office/drawing/2014/main" id="{BDEF0A63-291F-49B6-BDAA-51971D18FB81}"/>
              </a:ext>
            </a:extLst>
          </p:cNvPr>
          <p:cNvSpPr/>
          <p:nvPr/>
        </p:nvSpPr>
        <p:spPr>
          <a:xfrm>
            <a:off x="1816962" y="3808518"/>
            <a:ext cx="2803124" cy="923094"/>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latin typeface="Times New Roman" panose="02020603050405020304" pitchFamily="18" charset="0"/>
                <a:cs typeface="Times New Roman" panose="02020603050405020304" pitchFamily="18" charset="0"/>
              </a:rPr>
              <a:t>Lower air separation</a:t>
            </a:r>
          </a:p>
        </p:txBody>
      </p:sp>
      <p:sp>
        <p:nvSpPr>
          <p:cNvPr id="12" name="Arrow: Right 11">
            <a:extLst>
              <a:ext uri="{FF2B5EF4-FFF2-40B4-BE49-F238E27FC236}">
                <a16:creationId xmlns:a16="http://schemas.microsoft.com/office/drawing/2014/main" id="{0C45650D-4B0D-4C5C-9632-2CC35FDE03D7}"/>
              </a:ext>
            </a:extLst>
          </p:cNvPr>
          <p:cNvSpPr/>
          <p:nvPr/>
        </p:nvSpPr>
        <p:spPr>
          <a:xfrm>
            <a:off x="4620086" y="884437"/>
            <a:ext cx="2659601" cy="31719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3" name="Arrow: Down 12">
            <a:extLst>
              <a:ext uri="{FF2B5EF4-FFF2-40B4-BE49-F238E27FC236}">
                <a16:creationId xmlns:a16="http://schemas.microsoft.com/office/drawing/2014/main" id="{51A9ADD4-E80B-4AFA-A85A-BA760A39069E}"/>
              </a:ext>
            </a:extLst>
          </p:cNvPr>
          <p:cNvSpPr/>
          <p:nvPr/>
        </p:nvSpPr>
        <p:spPr>
          <a:xfrm>
            <a:off x="8655728" y="1509760"/>
            <a:ext cx="284086" cy="62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5" name="Arrow: Down 14">
            <a:extLst>
              <a:ext uri="{FF2B5EF4-FFF2-40B4-BE49-F238E27FC236}">
                <a16:creationId xmlns:a16="http://schemas.microsoft.com/office/drawing/2014/main" id="{3C4A8FAF-6C96-48D7-B992-60810A82ABC5}"/>
              </a:ext>
            </a:extLst>
          </p:cNvPr>
          <p:cNvSpPr/>
          <p:nvPr/>
        </p:nvSpPr>
        <p:spPr>
          <a:xfrm>
            <a:off x="2934068" y="2989004"/>
            <a:ext cx="284086" cy="8195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7" name="Arrow: Left 16">
            <a:extLst>
              <a:ext uri="{FF2B5EF4-FFF2-40B4-BE49-F238E27FC236}">
                <a16:creationId xmlns:a16="http://schemas.microsoft.com/office/drawing/2014/main" id="{45E8A3FD-4C30-4F23-AAD9-4C1D79C528C2}"/>
              </a:ext>
            </a:extLst>
          </p:cNvPr>
          <p:cNvSpPr/>
          <p:nvPr/>
        </p:nvSpPr>
        <p:spPr>
          <a:xfrm>
            <a:off x="4620086" y="2405388"/>
            <a:ext cx="2730622" cy="31719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8" name="Arrow: Right 17">
            <a:extLst>
              <a:ext uri="{FF2B5EF4-FFF2-40B4-BE49-F238E27FC236}">
                <a16:creationId xmlns:a16="http://schemas.microsoft.com/office/drawing/2014/main" id="{976B27EE-7FFA-46EB-B904-C8F5CD2C4905}"/>
              </a:ext>
            </a:extLst>
          </p:cNvPr>
          <p:cNvSpPr/>
          <p:nvPr/>
        </p:nvSpPr>
        <p:spPr>
          <a:xfrm>
            <a:off x="4620086" y="4111468"/>
            <a:ext cx="2712869" cy="3451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7819477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E3C59-0537-4340-B6CA-4F4E1A22205D}"/>
              </a:ext>
            </a:extLst>
          </p:cNvPr>
          <p:cNvSpPr>
            <a:spLocks noGrp="1"/>
          </p:cNvSpPr>
          <p:nvPr>
            <p:ph type="title"/>
          </p:nvPr>
        </p:nvSpPr>
        <p:spPr>
          <a:xfrm>
            <a:off x="1089734" y="2571565"/>
            <a:ext cx="9875520" cy="1356360"/>
          </a:xfrm>
        </p:spPr>
        <p:txBody>
          <a:bodyPr/>
          <a:lstStyle/>
          <a:p>
            <a:pPr algn="ctr"/>
            <a:r>
              <a:rPr lang="en-US" dirty="0"/>
              <a:t>THANK YOU</a:t>
            </a:r>
            <a:endParaRPr lang="en-IN" dirty="0"/>
          </a:p>
        </p:txBody>
      </p:sp>
    </p:spTree>
    <p:extLst>
      <p:ext uri="{BB962C8B-B14F-4D97-AF65-F5344CB8AC3E}">
        <p14:creationId xmlns:p14="http://schemas.microsoft.com/office/powerpoint/2010/main" val="4293493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02526-D188-4289-8C53-CD9069FC4A36}"/>
              </a:ext>
            </a:extLst>
          </p:cNvPr>
          <p:cNvSpPr>
            <a:spLocks noGrp="1"/>
          </p:cNvSpPr>
          <p:nvPr>
            <p:ph type="title"/>
          </p:nvPr>
        </p:nvSpPr>
        <p:spPr>
          <a:xfrm>
            <a:off x="1158240" y="449802"/>
            <a:ext cx="9875520" cy="624396"/>
          </a:xfrm>
        </p:spPr>
        <p:txBody>
          <a:bodyPr>
            <a:normAutofit/>
          </a:bodyPr>
          <a:lstStyle/>
          <a:p>
            <a:pPr algn="ctr"/>
            <a:r>
              <a:rPr lang="en-IN" sz="3200" b="1" dirty="0">
                <a:solidFill>
                  <a:schemeClr val="tx1"/>
                </a:solidFill>
                <a:latin typeface="Times New Roman" panose="02020603050405020304" pitchFamily="18" charset="0"/>
                <a:cs typeface="Times New Roman" panose="02020603050405020304" pitchFamily="18" charset="0"/>
              </a:rPr>
              <a:t>SEED CLEANING</a:t>
            </a:r>
            <a:endParaRPr lang="en-IN" sz="3200" b="1" dirty="0">
              <a:solidFill>
                <a:schemeClr val="tx1"/>
              </a:solidFill>
            </a:endParaRPr>
          </a:p>
        </p:txBody>
      </p:sp>
      <p:sp>
        <p:nvSpPr>
          <p:cNvPr id="3" name="Content Placeholder 2">
            <a:extLst>
              <a:ext uri="{FF2B5EF4-FFF2-40B4-BE49-F238E27FC236}">
                <a16:creationId xmlns:a16="http://schemas.microsoft.com/office/drawing/2014/main" id="{6ECBC81E-3C59-4CC7-BBA0-38AF6BA50578}"/>
              </a:ext>
            </a:extLst>
          </p:cNvPr>
          <p:cNvSpPr>
            <a:spLocks noGrp="1"/>
          </p:cNvSpPr>
          <p:nvPr>
            <p:ph idx="1"/>
          </p:nvPr>
        </p:nvSpPr>
        <p:spPr>
          <a:xfrm>
            <a:off x="967666" y="1233996"/>
            <a:ext cx="10048205" cy="4862004"/>
          </a:xfrm>
        </p:spPr>
        <p:txBody>
          <a:bodyPr/>
          <a:lstStyle/>
          <a:p>
            <a:pPr algn="just"/>
            <a:r>
              <a:rPr lang="en-US" dirty="0">
                <a:solidFill>
                  <a:schemeClr val="tx1"/>
                </a:solidFill>
                <a:latin typeface="Times New Roman" panose="02020603050405020304" pitchFamily="18" charset="0"/>
                <a:cs typeface="Times New Roman" panose="02020603050405020304" pitchFamily="18" charset="0"/>
              </a:rPr>
              <a:t>Seed lots received from the field are often at high moisture content and contain trash and other inert material, weed seeds, deteriorated and damaged seeds, off-size seeds, </a:t>
            </a:r>
            <a:r>
              <a:rPr lang="en-US" dirty="0" err="1">
                <a:solidFill>
                  <a:schemeClr val="tx1"/>
                </a:solidFill>
                <a:latin typeface="Times New Roman" panose="02020603050405020304" pitchFamily="18" charset="0"/>
                <a:cs typeface="Times New Roman" panose="02020603050405020304" pitchFamily="18" charset="0"/>
              </a:rPr>
              <a:t>etc</a:t>
            </a:r>
            <a:endParaRPr lang="en-US" dirty="0">
              <a:solidFill>
                <a:schemeClr val="tx1"/>
              </a:solidFill>
              <a:latin typeface="Times New Roman" panose="02020603050405020304" pitchFamily="18" charset="0"/>
              <a:cs typeface="Times New Roman" panose="02020603050405020304" pitchFamily="18" charset="0"/>
            </a:endParaRPr>
          </a:p>
          <a:p>
            <a:pPr algn="just"/>
            <a:r>
              <a:rPr lang="en-US" dirty="0">
                <a:solidFill>
                  <a:schemeClr val="tx1"/>
                </a:solidFill>
                <a:latin typeface="Times New Roman" panose="02020603050405020304" pitchFamily="18" charset="0"/>
                <a:cs typeface="Times New Roman" panose="02020603050405020304" pitchFamily="18" charset="0"/>
              </a:rPr>
              <a:t>Seed processing is necessary in order to dry the seeds to safe moisture level; remove or reduce to the extent possible the various undesirable material, weed seeds, other crop seeds, deteriorated or damaged seeds</a:t>
            </a:r>
          </a:p>
          <a:p>
            <a:pPr algn="just"/>
            <a:r>
              <a:rPr lang="en-US" dirty="0">
                <a:solidFill>
                  <a:schemeClr val="tx1"/>
                </a:solidFill>
                <a:latin typeface="Times New Roman" panose="02020603050405020304" pitchFamily="18" charset="0"/>
                <a:cs typeface="Times New Roman" panose="02020603050405020304" pitchFamily="18" charset="0"/>
              </a:rPr>
              <a:t>In seed cleaning the seed is separated from undesirable material (i.e. inert matter, weed seeds, other crop seeds, light and chaffy seeds, deteriorated and broken seeds) on the basis of physical differences like density, surface texture, affinity to liquids and electric conductivity is known as seed cleaning</a:t>
            </a:r>
          </a:p>
          <a:p>
            <a:pPr algn="just"/>
            <a:r>
              <a:rPr lang="en-US" dirty="0">
                <a:solidFill>
                  <a:schemeClr val="tx1"/>
                </a:solidFill>
                <a:latin typeface="Times New Roman" panose="02020603050405020304" pitchFamily="18" charset="0"/>
                <a:cs typeface="Times New Roman" panose="02020603050405020304" pitchFamily="18" charset="0"/>
              </a:rPr>
              <a:t>Physical differences like length, width, shape, weight etc. are common in crop species and they form the basis for seed cleaning operations</a:t>
            </a:r>
          </a:p>
          <a:p>
            <a:pPr marL="45720" indent="0" algn="just">
              <a:buNone/>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0415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BA75A3-B270-44AD-9D40-825C9A899BFC}"/>
              </a:ext>
            </a:extLst>
          </p:cNvPr>
          <p:cNvSpPr>
            <a:spLocks noGrp="1"/>
          </p:cNvSpPr>
          <p:nvPr>
            <p:ph idx="1"/>
          </p:nvPr>
        </p:nvSpPr>
        <p:spPr>
          <a:xfrm>
            <a:off x="1143000" y="630315"/>
            <a:ext cx="9872871" cy="5465685"/>
          </a:xfrm>
        </p:spPr>
        <p:txBody>
          <a:bodyPr/>
          <a:lstStyle/>
          <a:p>
            <a:endParaRPr lang="en-US" dirty="0"/>
          </a:p>
          <a:p>
            <a:endParaRPr lang="en-IN" dirty="0"/>
          </a:p>
          <a:p>
            <a:endParaRPr lang="en-IN" dirty="0"/>
          </a:p>
          <a:p>
            <a:endParaRPr lang="en-IN" dirty="0"/>
          </a:p>
          <a:p>
            <a:endParaRPr lang="en-IN" dirty="0"/>
          </a:p>
          <a:p>
            <a:endParaRPr lang="en-IN" dirty="0"/>
          </a:p>
          <a:p>
            <a:endParaRPr lang="en-IN" dirty="0"/>
          </a:p>
          <a:p>
            <a:endParaRPr lang="en-IN" dirty="0"/>
          </a:p>
          <a:p>
            <a:endParaRPr lang="en-IN" dirty="0"/>
          </a:p>
          <a:p>
            <a:endParaRPr lang="en-IN" dirty="0"/>
          </a:p>
        </p:txBody>
      </p:sp>
      <p:pic>
        <p:nvPicPr>
          <p:cNvPr id="4" name="Picture 3">
            <a:extLst>
              <a:ext uri="{FF2B5EF4-FFF2-40B4-BE49-F238E27FC236}">
                <a16:creationId xmlns:a16="http://schemas.microsoft.com/office/drawing/2014/main" id="{1DF628AA-B6BF-4E56-9294-69DE1EA383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8990" y="630316"/>
            <a:ext cx="6111959" cy="5095904"/>
          </a:xfrm>
          <a:prstGeom prst="rect">
            <a:avLst/>
          </a:prstGeom>
        </p:spPr>
      </p:pic>
    </p:spTree>
    <p:extLst>
      <p:ext uri="{BB962C8B-B14F-4D97-AF65-F5344CB8AC3E}">
        <p14:creationId xmlns:p14="http://schemas.microsoft.com/office/powerpoint/2010/main" val="1403883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49ADBE-5ED1-404E-9A8B-E8496DFC49B1}"/>
              </a:ext>
            </a:extLst>
          </p:cNvPr>
          <p:cNvSpPr>
            <a:spLocks noGrp="1"/>
          </p:cNvSpPr>
          <p:nvPr>
            <p:ph idx="1"/>
          </p:nvPr>
        </p:nvSpPr>
        <p:spPr>
          <a:xfrm>
            <a:off x="852256" y="497150"/>
            <a:ext cx="10163615" cy="5598850"/>
          </a:xfrm>
        </p:spPr>
        <p:txBody>
          <a:bodyPr>
            <a:normAutofit/>
          </a:bodyPr>
          <a:lstStyle/>
          <a:p>
            <a:r>
              <a:rPr lang="en-US" dirty="0">
                <a:solidFill>
                  <a:schemeClr val="tx1"/>
                </a:solidFill>
                <a:latin typeface="Times New Roman" panose="02020603050405020304" pitchFamily="18" charset="0"/>
                <a:cs typeface="Times New Roman" panose="02020603050405020304" pitchFamily="18" charset="0"/>
              </a:rPr>
              <a:t>Cleaning of seeds involves three steps</a:t>
            </a:r>
          </a:p>
          <a:p>
            <a:pPr marL="45720" indent="0">
              <a:buNone/>
            </a:pPr>
            <a:r>
              <a:rPr lang="en-US" dirty="0">
                <a:solidFill>
                  <a:schemeClr val="tx1"/>
                </a:solidFill>
                <a:latin typeface="Times New Roman" panose="02020603050405020304" pitchFamily="18" charset="0"/>
                <a:cs typeface="Times New Roman" panose="02020603050405020304" pitchFamily="18" charset="0"/>
              </a:rPr>
              <a:t> 1. </a:t>
            </a:r>
            <a:r>
              <a:rPr lang="en-US" b="1" dirty="0">
                <a:solidFill>
                  <a:schemeClr val="tx1"/>
                </a:solidFill>
                <a:latin typeface="Times New Roman" panose="02020603050405020304" pitchFamily="18" charset="0"/>
                <a:cs typeface="Times New Roman" panose="02020603050405020304" pitchFamily="18" charset="0"/>
              </a:rPr>
              <a:t>Pre-cleaning and pre-conditioning </a:t>
            </a:r>
            <a:r>
              <a:rPr lang="en-US" dirty="0">
                <a:solidFill>
                  <a:schemeClr val="tx1"/>
                </a:solidFill>
                <a:latin typeface="Times New Roman" panose="02020603050405020304" pitchFamily="18" charset="0"/>
                <a:cs typeface="Times New Roman" panose="02020603050405020304" pitchFamily="18" charset="0"/>
              </a:rPr>
              <a:t>: </a:t>
            </a:r>
          </a:p>
          <a:p>
            <a:pPr>
              <a:buFont typeface="Arial" panose="020B0604020202020204" pitchFamily="34" charset="0"/>
              <a:buChar char="•"/>
            </a:pPr>
            <a:r>
              <a:rPr lang="en-US" dirty="0">
                <a:solidFill>
                  <a:schemeClr val="tx1"/>
                </a:solidFill>
                <a:latin typeface="Times New Roman" panose="02020603050405020304" pitchFamily="18" charset="0"/>
                <a:cs typeface="Times New Roman" panose="02020603050405020304" pitchFamily="18" charset="0"/>
              </a:rPr>
              <a:t>It refers to the operations such as shelling, debearding etc. that prepares the seed lots for basic cleaning and also for the removal of particles such as trash, stones, clods etc. larger than crop seed</a:t>
            </a:r>
          </a:p>
          <a:p>
            <a:pPr>
              <a:buFont typeface="Arial" panose="020B0604020202020204" pitchFamily="34" charset="0"/>
              <a:buChar char="•"/>
            </a:pPr>
            <a:r>
              <a:rPr lang="en-US" dirty="0">
                <a:solidFill>
                  <a:schemeClr val="tx1"/>
                </a:solidFill>
                <a:latin typeface="Times New Roman" panose="02020603050405020304" pitchFamily="18" charset="0"/>
                <a:cs typeface="Times New Roman" panose="02020603050405020304" pitchFamily="18" charset="0"/>
              </a:rPr>
              <a:t>Some pre-cleaners also remove particles that are lighter in weight and smaller in size than the crop seed. Precleaning is not required for hand harvested and winnowed seed lots</a:t>
            </a:r>
          </a:p>
          <a:p>
            <a:pPr>
              <a:buFont typeface="Arial" panose="020B0604020202020204" pitchFamily="34" charset="0"/>
              <a:buChar char="•"/>
            </a:pPr>
            <a:r>
              <a:rPr lang="en-US" dirty="0">
                <a:solidFill>
                  <a:schemeClr val="tx1"/>
                </a:solidFill>
                <a:latin typeface="Times New Roman" panose="02020603050405020304" pitchFamily="18" charset="0"/>
                <a:cs typeface="Times New Roman" panose="02020603050405020304" pitchFamily="18" charset="0"/>
              </a:rPr>
              <a:t>Equipment used for pre-cleaning and pre-conditioning are </a:t>
            </a:r>
          </a:p>
          <a:p>
            <a:pPr>
              <a:buFont typeface="Wingdings" panose="05000000000000000000" pitchFamily="2" charset="2"/>
              <a:buChar char="§"/>
            </a:pPr>
            <a:r>
              <a:rPr lang="en-US" dirty="0">
                <a:solidFill>
                  <a:schemeClr val="tx1"/>
                </a:solidFill>
                <a:latin typeface="Times New Roman" panose="02020603050405020304" pitchFamily="18" charset="0"/>
                <a:cs typeface="Times New Roman" panose="02020603050405020304" pitchFamily="18" charset="0"/>
              </a:rPr>
              <a:t>Scalper or Rough Cleaner</a:t>
            </a:r>
          </a:p>
          <a:p>
            <a:pPr>
              <a:buFont typeface="Wingdings" panose="05000000000000000000" pitchFamily="2" charset="2"/>
              <a:buChar char="§"/>
            </a:pPr>
            <a:r>
              <a:rPr lang="en-US" dirty="0">
                <a:solidFill>
                  <a:schemeClr val="tx1"/>
                </a:solidFill>
                <a:latin typeface="Times New Roman" panose="02020603050405020304" pitchFamily="18" charset="0"/>
                <a:cs typeface="Times New Roman" panose="02020603050405020304" pitchFamily="18" charset="0"/>
              </a:rPr>
              <a:t>Huller </a:t>
            </a:r>
            <a:r>
              <a:rPr lang="en-US" dirty="0" err="1">
                <a:solidFill>
                  <a:schemeClr val="tx1"/>
                </a:solidFill>
                <a:latin typeface="Times New Roman" panose="02020603050405020304" pitchFamily="18" charset="0"/>
                <a:cs typeface="Times New Roman" panose="02020603050405020304" pitchFamily="18" charset="0"/>
              </a:rPr>
              <a:t>Scarifier</a:t>
            </a:r>
            <a:endParaRPr lang="en-US" dirty="0">
              <a:solidFill>
                <a:schemeClr val="tx1"/>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Debearder</a:t>
            </a:r>
            <a:r>
              <a:rPr lang="en-US" dirty="0">
                <a:solidFill>
                  <a:schemeClr val="tx1"/>
                </a:solidFill>
                <a:latin typeface="Times New Roman" panose="02020603050405020304" pitchFamily="18" charset="0"/>
                <a:cs typeface="Times New Roman" panose="02020603050405020304" pitchFamily="18" charset="0"/>
              </a:rPr>
              <a:t> </a:t>
            </a:r>
          </a:p>
          <a:p>
            <a:pPr>
              <a:buFont typeface="Wingdings" panose="05000000000000000000" pitchFamily="2" charset="2"/>
              <a:buChar char="§"/>
            </a:pPr>
            <a:r>
              <a:rPr lang="en-US" dirty="0">
                <a:solidFill>
                  <a:schemeClr val="tx1"/>
                </a:solidFill>
                <a:latin typeface="Times New Roman" panose="02020603050405020304" pitchFamily="18" charset="0"/>
                <a:cs typeface="Times New Roman" panose="02020603050405020304" pitchFamily="18" charset="0"/>
              </a:rPr>
              <a:t>Maize Sheller</a:t>
            </a:r>
          </a:p>
        </p:txBody>
      </p:sp>
    </p:spTree>
    <p:extLst>
      <p:ext uri="{BB962C8B-B14F-4D97-AF65-F5344CB8AC3E}">
        <p14:creationId xmlns:p14="http://schemas.microsoft.com/office/powerpoint/2010/main" val="76711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D434A7-80E4-4F5C-9BC5-C8031AC0197D}"/>
              </a:ext>
            </a:extLst>
          </p:cNvPr>
          <p:cNvSpPr>
            <a:spLocks noGrp="1"/>
          </p:cNvSpPr>
          <p:nvPr>
            <p:ph idx="1"/>
          </p:nvPr>
        </p:nvSpPr>
        <p:spPr>
          <a:xfrm>
            <a:off x="958788" y="559293"/>
            <a:ext cx="10057083" cy="5743853"/>
          </a:xfrm>
        </p:spPr>
        <p:txBody>
          <a:bodyPr>
            <a:normAutofit lnSpcReduction="10000"/>
          </a:bodyPr>
          <a:lstStyle/>
          <a:p>
            <a:pPr marL="45720" indent="0" algn="just">
              <a:buNone/>
            </a:pPr>
            <a:r>
              <a:rPr lang="en-US" sz="2000" b="1" dirty="0">
                <a:solidFill>
                  <a:schemeClr val="tx1"/>
                </a:solidFill>
                <a:latin typeface="Times New Roman" panose="02020603050405020304" pitchFamily="18" charset="0"/>
                <a:cs typeface="Times New Roman" panose="02020603050405020304" pitchFamily="18" charset="0"/>
              </a:rPr>
              <a:t>a. Scalper or Rough Cleaner</a:t>
            </a:r>
            <a:r>
              <a:rPr lang="en-US" sz="2000" dirty="0">
                <a:solidFill>
                  <a:schemeClr val="tx1"/>
                </a:solidFill>
                <a:latin typeface="Times New Roman" panose="02020603050405020304" pitchFamily="18" charset="0"/>
                <a:cs typeface="Times New Roman" panose="02020603050405020304" pitchFamily="18" charset="0"/>
              </a:rPr>
              <a:t>: </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Scalpers are used to remove large trash</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They consist of a vibrating screen and the screen perforations are large enough to allow the seeds to pass through and retains the large inert matter on the screen, which is scalped off and removed from the seed lots</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 The single sieve pre-cleaners are called as scalpers and the multiple sieve units are referred as rough cleaners</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The rough cleaners are the simple air screen seed cleaners that separate large trash over a large hole screen and separation of small foreign material through a small hole screen</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Most scalpers are arranged to make the air separation before the seed reach the screen</a:t>
            </a:r>
          </a:p>
          <a:p>
            <a:pPr marL="45720" indent="0" algn="just">
              <a:buNone/>
            </a:pPr>
            <a:r>
              <a:rPr lang="en-US" sz="2000" dirty="0">
                <a:solidFill>
                  <a:schemeClr val="tx1"/>
                </a:solidFill>
                <a:latin typeface="Times New Roman" panose="02020603050405020304" pitchFamily="18" charset="0"/>
                <a:cs typeface="Times New Roman" panose="02020603050405020304" pitchFamily="18" charset="0"/>
              </a:rPr>
              <a:t>b.</a:t>
            </a:r>
            <a:r>
              <a:rPr lang="en-IN" sz="2000" dirty="0"/>
              <a:t> </a:t>
            </a:r>
            <a:r>
              <a:rPr lang="en-IN" sz="2000" b="1" dirty="0">
                <a:solidFill>
                  <a:schemeClr val="tx1"/>
                </a:solidFill>
                <a:latin typeface="Times New Roman" panose="02020603050405020304" pitchFamily="18" charset="0"/>
                <a:cs typeface="Times New Roman" panose="02020603050405020304" pitchFamily="18" charset="0"/>
              </a:rPr>
              <a:t>Huller – </a:t>
            </a:r>
            <a:r>
              <a:rPr lang="en-IN" sz="2000" b="1" dirty="0" err="1">
                <a:solidFill>
                  <a:schemeClr val="tx1"/>
                </a:solidFill>
                <a:latin typeface="Times New Roman" panose="02020603050405020304" pitchFamily="18" charset="0"/>
                <a:cs typeface="Times New Roman" panose="02020603050405020304" pitchFamily="18" charset="0"/>
              </a:rPr>
              <a:t>Scarifier</a:t>
            </a:r>
            <a:r>
              <a:rPr lang="en-IN" sz="2000" b="1" dirty="0">
                <a:solidFill>
                  <a:schemeClr val="tx1"/>
                </a:solidFill>
                <a:latin typeface="Times New Roman" panose="02020603050405020304" pitchFamily="18" charset="0"/>
                <a:cs typeface="Times New Roman" panose="02020603050405020304" pitchFamily="18" charset="0"/>
              </a:rPr>
              <a:t>:</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Huller is a device to remove husk or outer seed coat</a:t>
            </a:r>
          </a:p>
          <a:p>
            <a:pPr algn="just">
              <a:buFont typeface="Arial" panose="020B0604020202020204" pitchFamily="34" charset="0"/>
              <a:buChar char="•"/>
            </a:pPr>
            <a:r>
              <a:rPr lang="en-US" sz="2000" dirty="0" err="1">
                <a:solidFill>
                  <a:schemeClr val="tx1"/>
                </a:solidFill>
                <a:latin typeface="Times New Roman" panose="02020603050405020304" pitchFamily="18" charset="0"/>
                <a:cs typeface="Times New Roman" panose="02020603050405020304" pitchFamily="18" charset="0"/>
              </a:rPr>
              <a:t>Scarifier</a:t>
            </a:r>
            <a:r>
              <a:rPr lang="en-US" sz="2000" dirty="0">
                <a:solidFill>
                  <a:schemeClr val="tx1"/>
                </a:solidFill>
                <a:latin typeface="Times New Roman" panose="02020603050405020304" pitchFamily="18" charset="0"/>
                <a:cs typeface="Times New Roman" panose="02020603050405020304" pitchFamily="18" charset="0"/>
              </a:rPr>
              <a:t> scratches the seed coat</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 These usually abrade the seeds between two rubber-faced surfaces or impel the seeds against rough surfaces such as sandpaper</a:t>
            </a:r>
          </a:p>
          <a:p>
            <a:pPr marL="502920" indent="-457200">
              <a:buFont typeface="+mj-lt"/>
              <a:buAutoNum type="alphaLcPeriod"/>
            </a:pPr>
            <a:endParaRPr lang="en-IN" dirty="0"/>
          </a:p>
        </p:txBody>
      </p:sp>
    </p:spTree>
    <p:extLst>
      <p:ext uri="{BB962C8B-B14F-4D97-AF65-F5344CB8AC3E}">
        <p14:creationId xmlns:p14="http://schemas.microsoft.com/office/powerpoint/2010/main" val="3851676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C289F2-4520-45DA-A5D5-688FA474F5C7}"/>
              </a:ext>
            </a:extLst>
          </p:cNvPr>
          <p:cNvSpPr>
            <a:spLocks noGrp="1"/>
          </p:cNvSpPr>
          <p:nvPr>
            <p:ph idx="1"/>
          </p:nvPr>
        </p:nvSpPr>
        <p:spPr>
          <a:xfrm>
            <a:off x="577049" y="621437"/>
            <a:ext cx="10946167" cy="5726097"/>
          </a:xfrm>
        </p:spPr>
        <p:txBody>
          <a:bodyPr>
            <a:normAutofit/>
          </a:bodyPr>
          <a:lstStyle/>
          <a:p>
            <a:pPr algn="just"/>
            <a:r>
              <a:rPr lang="en-US" sz="2000" dirty="0">
                <a:solidFill>
                  <a:schemeClr val="tx1"/>
                </a:solidFill>
                <a:latin typeface="Times New Roman" panose="02020603050405020304" pitchFamily="18" charset="0"/>
                <a:cs typeface="Times New Roman" panose="02020603050405020304" pitchFamily="18" charset="0"/>
              </a:rPr>
              <a:t>In a huller </a:t>
            </a:r>
            <a:r>
              <a:rPr lang="en-US" sz="2000" dirty="0" err="1">
                <a:solidFill>
                  <a:schemeClr val="tx1"/>
                </a:solidFill>
                <a:latin typeface="Times New Roman" panose="02020603050405020304" pitchFamily="18" charset="0"/>
                <a:cs typeface="Times New Roman" panose="02020603050405020304" pitchFamily="18" charset="0"/>
              </a:rPr>
              <a:t>scarifier</a:t>
            </a:r>
            <a:r>
              <a:rPr lang="en-US" sz="2000" dirty="0">
                <a:solidFill>
                  <a:schemeClr val="tx1"/>
                </a:solidFill>
                <a:latin typeface="Times New Roman" panose="02020603050405020304" pitchFamily="18" charset="0"/>
                <a:cs typeface="Times New Roman" panose="02020603050405020304" pitchFamily="18" charset="0"/>
              </a:rPr>
              <a:t>, the seed falls from the feed hopper on to a rotating disc, where they are thrown against the hulling and scarifying surface by centrifugal force either once or twice and the seed is hulled or scarified to the desired extent</a:t>
            </a:r>
          </a:p>
          <a:p>
            <a:pPr algn="just"/>
            <a:r>
              <a:rPr lang="en-US" sz="2000" dirty="0">
                <a:solidFill>
                  <a:schemeClr val="tx1"/>
                </a:solidFill>
                <a:latin typeface="Times New Roman" panose="02020603050405020304" pitchFamily="18" charset="0"/>
                <a:cs typeface="Times New Roman" panose="02020603050405020304" pitchFamily="18" charset="0"/>
              </a:rPr>
              <a:t> After this operation the seeds are moved into a suction chamber where the suction removes the light, fine dust and the seed is discharged at the bottom of the chamber</a:t>
            </a:r>
          </a:p>
          <a:p>
            <a:pPr algn="just"/>
            <a:r>
              <a:rPr lang="en-US" sz="2000" dirty="0">
                <a:solidFill>
                  <a:schemeClr val="tx1"/>
                </a:solidFill>
                <a:latin typeface="Times New Roman" panose="02020603050405020304" pitchFamily="18" charset="0"/>
                <a:cs typeface="Times New Roman" panose="02020603050405020304" pitchFamily="18" charset="0"/>
              </a:rPr>
              <a:t>The severity of aberration or impact can be controlled accurately to prevent damage</a:t>
            </a:r>
          </a:p>
          <a:p>
            <a:pPr algn="just"/>
            <a:r>
              <a:rPr lang="en-US" sz="2000" dirty="0">
                <a:solidFill>
                  <a:schemeClr val="tx1"/>
                </a:solidFill>
                <a:latin typeface="Times New Roman" panose="02020603050405020304" pitchFamily="18" charset="0"/>
                <a:cs typeface="Times New Roman" panose="02020603050405020304" pitchFamily="18" charset="0"/>
              </a:rPr>
              <a:t>Hulling (removal of an outer coat or husk) and scarification (scratching of the seed coat) can be done separately or jointly with a huller </a:t>
            </a:r>
            <a:r>
              <a:rPr lang="en-US" sz="2000" dirty="0" err="1">
                <a:solidFill>
                  <a:schemeClr val="tx1"/>
                </a:solidFill>
                <a:latin typeface="Times New Roman" panose="02020603050405020304" pitchFamily="18" charset="0"/>
                <a:cs typeface="Times New Roman" panose="02020603050405020304" pitchFamily="18" charset="0"/>
              </a:rPr>
              <a:t>scarifier</a:t>
            </a:r>
            <a:endParaRPr lang="en-US" sz="2000" dirty="0">
              <a:solidFill>
                <a:schemeClr val="tx1"/>
              </a:solidFill>
              <a:latin typeface="Times New Roman" panose="02020603050405020304" pitchFamily="18" charset="0"/>
              <a:cs typeface="Times New Roman" panose="02020603050405020304" pitchFamily="18" charset="0"/>
            </a:endParaRPr>
          </a:p>
          <a:p>
            <a:pPr marL="45720" indent="0" algn="just">
              <a:buNone/>
            </a:pPr>
            <a:r>
              <a:rPr lang="en-US" sz="2000" b="1" dirty="0">
                <a:solidFill>
                  <a:schemeClr val="tx1"/>
                </a:solidFill>
                <a:latin typeface="Times New Roman" panose="02020603050405020304" pitchFamily="18" charset="0"/>
                <a:cs typeface="Times New Roman" panose="02020603050405020304" pitchFamily="18" charset="0"/>
              </a:rPr>
              <a:t>c. </a:t>
            </a:r>
            <a:r>
              <a:rPr lang="en-IN" sz="2000" b="1" dirty="0" err="1">
                <a:solidFill>
                  <a:schemeClr val="tx1"/>
                </a:solidFill>
                <a:latin typeface="Times New Roman" panose="02020603050405020304" pitchFamily="18" charset="0"/>
                <a:cs typeface="Times New Roman" panose="02020603050405020304" pitchFamily="18" charset="0"/>
              </a:rPr>
              <a:t>Debearder</a:t>
            </a:r>
            <a:endParaRPr lang="en-IN" sz="2000" b="1" dirty="0">
              <a:solidFill>
                <a:schemeClr val="tx1"/>
              </a:solidFill>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The </a:t>
            </a:r>
            <a:r>
              <a:rPr lang="en-US" sz="2000" dirty="0" err="1">
                <a:solidFill>
                  <a:schemeClr val="tx1"/>
                </a:solidFill>
                <a:latin typeface="Times New Roman" panose="02020603050405020304" pitchFamily="18" charset="0"/>
                <a:cs typeface="Times New Roman" panose="02020603050405020304" pitchFamily="18" charset="0"/>
              </a:rPr>
              <a:t>Debearder</a:t>
            </a:r>
            <a:r>
              <a:rPr lang="en-US" sz="2000" dirty="0">
                <a:solidFill>
                  <a:schemeClr val="tx1"/>
                </a:solidFill>
                <a:latin typeface="Times New Roman" panose="02020603050405020304" pitchFamily="18" charset="0"/>
                <a:cs typeface="Times New Roman" panose="02020603050405020304" pitchFamily="18" charset="0"/>
              </a:rPr>
              <a:t> removes the hair like structures present on the seeds</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The </a:t>
            </a:r>
            <a:r>
              <a:rPr lang="en-US" sz="2000" dirty="0" err="1">
                <a:solidFill>
                  <a:schemeClr val="tx1"/>
                </a:solidFill>
                <a:latin typeface="Times New Roman" panose="02020603050405020304" pitchFamily="18" charset="0"/>
                <a:cs typeface="Times New Roman" panose="02020603050405020304" pitchFamily="18" charset="0"/>
              </a:rPr>
              <a:t>Debearder</a:t>
            </a:r>
            <a:r>
              <a:rPr lang="en-US" sz="2000" dirty="0">
                <a:solidFill>
                  <a:schemeClr val="tx1"/>
                </a:solidFill>
                <a:latin typeface="Times New Roman" panose="02020603050405020304" pitchFamily="18" charset="0"/>
                <a:cs typeface="Times New Roman" panose="02020603050405020304" pitchFamily="18" charset="0"/>
              </a:rPr>
              <a:t> machine has a horizontal beater with arms rotating inside a steel drum</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The machine rubs the seeds against the arms and against each other</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The degree of action is determined by the processing time, beater clearance and beater speed</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4570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9E698F-3384-47CF-A11C-A063A7422143}"/>
              </a:ext>
            </a:extLst>
          </p:cNvPr>
          <p:cNvSpPr>
            <a:spLocks noGrp="1"/>
          </p:cNvSpPr>
          <p:nvPr>
            <p:ph idx="1"/>
          </p:nvPr>
        </p:nvSpPr>
        <p:spPr>
          <a:xfrm>
            <a:off x="1109710" y="923277"/>
            <a:ext cx="10218198" cy="5172723"/>
          </a:xfrm>
        </p:spPr>
        <p:txBody>
          <a:bodyPr/>
          <a:lstStyle/>
          <a:p>
            <a:pPr marL="45720" indent="0" algn="just">
              <a:buNone/>
            </a:pPr>
            <a:r>
              <a:rPr lang="en-US" sz="2000" dirty="0">
                <a:solidFill>
                  <a:schemeClr val="tx1"/>
                </a:solidFill>
                <a:latin typeface="Times New Roman" panose="02020603050405020304" pitchFamily="18" charset="0"/>
                <a:cs typeface="Times New Roman" panose="02020603050405020304" pitchFamily="18" charset="0"/>
              </a:rPr>
              <a:t>d</a:t>
            </a:r>
            <a:r>
              <a:rPr lang="en-US" sz="2000" b="1" dirty="0">
                <a:solidFill>
                  <a:schemeClr val="tx1"/>
                </a:solidFill>
                <a:latin typeface="Times New Roman" panose="02020603050405020304" pitchFamily="18" charset="0"/>
                <a:cs typeface="Times New Roman" panose="02020603050405020304" pitchFamily="18" charset="0"/>
              </a:rPr>
              <a:t>. </a:t>
            </a:r>
            <a:r>
              <a:rPr lang="en-IN" sz="2000" b="1" dirty="0">
                <a:solidFill>
                  <a:schemeClr val="tx1"/>
                </a:solidFill>
                <a:latin typeface="Times New Roman" panose="02020603050405020304" pitchFamily="18" charset="0"/>
                <a:cs typeface="Times New Roman" panose="02020603050405020304" pitchFamily="18" charset="0"/>
              </a:rPr>
              <a:t>Maize Sheller</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The size of maize sheller’s vary from small hand operated ones to large motor driven shellers</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Hand operated maize sheller are used for shelling small seed lots like breeders seed and nucleus seed, while the Power operated maize shellers are used for high capacity shelling specially for foundation seed lots and certified seed lots</a:t>
            </a:r>
          </a:p>
          <a:p>
            <a:pPr marL="45720" indent="0" algn="just">
              <a:buNone/>
            </a:pPr>
            <a:r>
              <a:rPr lang="en-US" sz="2000" dirty="0">
                <a:solidFill>
                  <a:schemeClr val="tx1"/>
                </a:solidFill>
                <a:latin typeface="Times New Roman" panose="02020603050405020304" pitchFamily="18" charset="0"/>
                <a:cs typeface="Times New Roman" panose="02020603050405020304" pitchFamily="18" charset="0"/>
              </a:rPr>
              <a:t>2. </a:t>
            </a:r>
            <a:r>
              <a:rPr lang="en-IN" sz="2000" b="1" dirty="0">
                <a:solidFill>
                  <a:schemeClr val="tx1"/>
                </a:solidFill>
                <a:latin typeface="Times New Roman" panose="02020603050405020304" pitchFamily="18" charset="0"/>
                <a:cs typeface="Times New Roman" panose="02020603050405020304" pitchFamily="18" charset="0"/>
              </a:rPr>
              <a:t>Basic Seed Cleaning</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It refers to actual cleaning and grading of seeds and is essential process in seed cleaning operation</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The basic seed cleaning is done over an air screen machine commonly referred to as an air screen cleaner. It is the basic equipment in all seed processing plants</a:t>
            </a:r>
          </a:p>
          <a:p>
            <a:pPr marL="45720" indent="0" algn="just">
              <a:buNone/>
            </a:pP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9366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50E24E-F565-4986-847E-445E9A2F4259}"/>
              </a:ext>
            </a:extLst>
          </p:cNvPr>
          <p:cNvSpPr>
            <a:spLocks noGrp="1"/>
          </p:cNvSpPr>
          <p:nvPr>
            <p:ph idx="1"/>
          </p:nvPr>
        </p:nvSpPr>
        <p:spPr>
          <a:xfrm>
            <a:off x="781235" y="639191"/>
            <a:ext cx="10537793" cy="5788241"/>
          </a:xfrm>
        </p:spPr>
        <p:txBody>
          <a:bodyPr>
            <a:normAutofit/>
          </a:bodyPr>
          <a:lstStyle/>
          <a:p>
            <a:pPr algn="just">
              <a:buFont typeface="Wingdings" panose="05000000000000000000" pitchFamily="2" charset="2"/>
              <a:buChar char="v"/>
            </a:pPr>
            <a:r>
              <a:rPr lang="en-IN" sz="2000" b="1" dirty="0">
                <a:solidFill>
                  <a:schemeClr val="tx1"/>
                </a:solidFill>
                <a:latin typeface="Times New Roman" panose="02020603050405020304" pitchFamily="18" charset="0"/>
                <a:cs typeface="Times New Roman" panose="02020603050405020304" pitchFamily="18" charset="0"/>
              </a:rPr>
              <a:t>Air Screen Machine</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Principle: The separation of undesirable material from seed is done on the basis of differences in seed size and weight. The air screen machine uses three cleaning elements</a:t>
            </a:r>
          </a:p>
          <a:p>
            <a:pPr marL="502920" indent="-457200" algn="just">
              <a:buAutoNum type="arabicPeriod"/>
            </a:pPr>
            <a:r>
              <a:rPr lang="en-US" sz="2000" dirty="0">
                <a:solidFill>
                  <a:schemeClr val="tx1"/>
                </a:solidFill>
                <a:latin typeface="Times New Roman" panose="02020603050405020304" pitchFamily="18" charset="0"/>
                <a:cs typeface="Times New Roman" panose="02020603050405020304" pitchFamily="18" charset="0"/>
              </a:rPr>
              <a:t>Aspiration: the light seed and chaffy material is removed from the seed mass through aspiration</a:t>
            </a:r>
          </a:p>
          <a:p>
            <a:pPr marL="502920" indent="-457200" algn="just">
              <a:buAutoNum type="arabicPeriod"/>
            </a:pPr>
            <a:r>
              <a:rPr lang="en-US" sz="2000" dirty="0">
                <a:solidFill>
                  <a:schemeClr val="tx1"/>
                </a:solidFill>
                <a:latin typeface="Times New Roman" panose="02020603050405020304" pitchFamily="18" charset="0"/>
                <a:cs typeface="Times New Roman" panose="02020603050405020304" pitchFamily="18" charset="0"/>
              </a:rPr>
              <a:t> Scalping: Good seed are dropped through screen openings but large material (trash, clods etc.) are scalped off over the screen into a separate spout</a:t>
            </a:r>
          </a:p>
          <a:p>
            <a:pPr marL="502920" indent="-457200" algn="just">
              <a:buAutoNum type="arabicPeriod"/>
            </a:pPr>
            <a:r>
              <a:rPr lang="en-US" sz="2000" dirty="0">
                <a:solidFill>
                  <a:schemeClr val="tx1"/>
                </a:solidFill>
                <a:latin typeface="Times New Roman" panose="02020603050405020304" pitchFamily="18" charset="0"/>
                <a:cs typeface="Times New Roman" panose="02020603050405020304" pitchFamily="18" charset="0"/>
              </a:rPr>
              <a:t>Grading: The good seed ride over the screen openings, while smaller particles (undersized, weed seeds, shriveled) drop through the screen perforations</a:t>
            </a:r>
            <a:endParaRPr lang="en-US" sz="2000" b="1" dirty="0">
              <a:solidFill>
                <a:schemeClr val="tx1"/>
              </a:solidFill>
              <a:latin typeface="Times New Roman" panose="02020603050405020304" pitchFamily="18" charset="0"/>
              <a:cs typeface="Times New Roman" panose="02020603050405020304" pitchFamily="18" charset="0"/>
            </a:endParaRPr>
          </a:p>
          <a:p>
            <a:r>
              <a:rPr lang="en-US" sz="2000" b="1" dirty="0">
                <a:solidFill>
                  <a:schemeClr val="tx1"/>
                </a:solidFill>
                <a:latin typeface="Times New Roman" panose="02020603050405020304" pitchFamily="18" charset="0"/>
                <a:cs typeface="Times New Roman" panose="02020603050405020304" pitchFamily="18" charset="0"/>
              </a:rPr>
              <a:t>Parts of air screen cleaner: </a:t>
            </a:r>
          </a:p>
          <a:p>
            <a:pPr marL="45720" indent="0" algn="just">
              <a:buNone/>
            </a:pPr>
            <a:r>
              <a:rPr lang="en-US" sz="2000" dirty="0">
                <a:solidFill>
                  <a:schemeClr val="tx1"/>
                </a:solidFill>
                <a:latin typeface="Times New Roman" panose="02020603050405020304" pitchFamily="18" charset="0"/>
                <a:cs typeface="Times New Roman" panose="02020603050405020304" pitchFamily="18" charset="0"/>
              </a:rPr>
              <a:t>1. </a:t>
            </a:r>
            <a:r>
              <a:rPr lang="en-US" sz="2000" b="1" dirty="0">
                <a:solidFill>
                  <a:schemeClr val="tx1"/>
                </a:solidFill>
                <a:latin typeface="Times New Roman" panose="02020603050405020304" pitchFamily="18" charset="0"/>
                <a:cs typeface="Times New Roman" panose="02020603050405020304" pitchFamily="18" charset="0"/>
              </a:rPr>
              <a:t>Feed hopper</a:t>
            </a:r>
            <a:r>
              <a:rPr lang="en-US" sz="2000" dirty="0">
                <a:solidFill>
                  <a:schemeClr val="tx1"/>
                </a:solidFill>
                <a:latin typeface="Times New Roman" panose="02020603050405020304" pitchFamily="18" charset="0"/>
                <a:cs typeface="Times New Roman" panose="02020603050405020304" pitchFamily="18" charset="0"/>
              </a:rPr>
              <a:t>: It consists of a container to receive the seed, hopper flights and augers to spread the seed across the width of the hopper and a feed control at the bottom of the hopper for steady flow of the seeds</a:t>
            </a:r>
          </a:p>
        </p:txBody>
      </p:sp>
    </p:spTree>
    <p:extLst>
      <p:ext uri="{BB962C8B-B14F-4D97-AF65-F5344CB8AC3E}">
        <p14:creationId xmlns:p14="http://schemas.microsoft.com/office/powerpoint/2010/main" val="42736374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EEA762-EB00-48FD-8593-FEE62DE6F4D0}"/>
              </a:ext>
            </a:extLst>
          </p:cNvPr>
          <p:cNvSpPr>
            <a:spLocks noGrp="1"/>
          </p:cNvSpPr>
          <p:nvPr>
            <p:ph idx="1"/>
          </p:nvPr>
        </p:nvSpPr>
        <p:spPr>
          <a:xfrm>
            <a:off x="887768" y="727969"/>
            <a:ext cx="10582182" cy="5504155"/>
          </a:xfrm>
        </p:spPr>
        <p:txBody>
          <a:bodyPr>
            <a:normAutofit/>
          </a:bodyPr>
          <a:lstStyle/>
          <a:p>
            <a:pPr marL="45720" indent="0" algn="just">
              <a:buNone/>
            </a:pPr>
            <a:r>
              <a:rPr lang="en-US" sz="2000" dirty="0">
                <a:solidFill>
                  <a:schemeClr val="tx1"/>
                </a:solidFill>
                <a:latin typeface="Times New Roman" panose="02020603050405020304" pitchFamily="18" charset="0"/>
                <a:cs typeface="Times New Roman" panose="02020603050405020304" pitchFamily="18" charset="0"/>
              </a:rPr>
              <a:t>2. </a:t>
            </a:r>
            <a:r>
              <a:rPr lang="en-US" sz="2000" b="1" dirty="0">
                <a:solidFill>
                  <a:schemeClr val="tx1"/>
                </a:solidFill>
                <a:latin typeface="Times New Roman" panose="02020603050405020304" pitchFamily="18" charset="0"/>
                <a:cs typeface="Times New Roman" panose="02020603050405020304" pitchFamily="18" charset="0"/>
              </a:rPr>
              <a:t>Screens</a:t>
            </a:r>
            <a:r>
              <a:rPr lang="en-US" sz="2000" dirty="0">
                <a:solidFill>
                  <a:schemeClr val="tx1"/>
                </a:solidFill>
                <a:latin typeface="Times New Roman" panose="02020603050405020304" pitchFamily="18" charset="0"/>
                <a:cs typeface="Times New Roman" panose="02020603050405020304" pitchFamily="18" charset="0"/>
              </a:rPr>
              <a:t>: Screens perform both scalping and grading operations. They separate crop seed from foreign material, other crop seeds and weed seeds. Screens are constructed of either perforated metal sheet or wire mesh. The openings in the perforated metal sheet may be rounding, oblong or triangular. Openings in wire mesh screens are square or rectangular</a:t>
            </a:r>
          </a:p>
          <a:p>
            <a:pPr marL="45720" indent="0" algn="just">
              <a:buNone/>
            </a:pPr>
            <a:r>
              <a:rPr lang="en-US" sz="2000" dirty="0">
                <a:solidFill>
                  <a:schemeClr val="tx1"/>
                </a:solidFill>
                <a:latin typeface="Times New Roman" panose="02020603050405020304" pitchFamily="18" charset="0"/>
                <a:cs typeface="Times New Roman" panose="02020603050405020304" pitchFamily="18" charset="0"/>
              </a:rPr>
              <a:t>3. </a:t>
            </a:r>
            <a:r>
              <a:rPr lang="en-US" sz="2000" b="1" dirty="0">
                <a:solidFill>
                  <a:schemeClr val="tx1"/>
                </a:solidFill>
                <a:latin typeface="Times New Roman" panose="02020603050405020304" pitchFamily="18" charset="0"/>
                <a:cs typeface="Times New Roman" panose="02020603050405020304" pitchFamily="18" charset="0"/>
              </a:rPr>
              <a:t>Clay crushing rolls</a:t>
            </a:r>
            <a:r>
              <a:rPr lang="en-US" sz="2000" dirty="0">
                <a:solidFill>
                  <a:schemeClr val="tx1"/>
                </a:solidFill>
                <a:latin typeface="Times New Roman" panose="02020603050405020304" pitchFamily="18" charset="0"/>
                <a:cs typeface="Times New Roman" panose="02020603050405020304" pitchFamily="18" charset="0"/>
              </a:rPr>
              <a:t>: these are installed to crush clay lumps without damaging the seed. These are two rubber rolls made of hard rubber to crush clay lumps without damaging the seed. The rolls are adjustable to various opening width or they be left apart when not needed</a:t>
            </a:r>
          </a:p>
          <a:p>
            <a:pPr marL="45720" indent="0" algn="just">
              <a:buNone/>
            </a:pPr>
            <a:r>
              <a:rPr lang="en-US" sz="2000" dirty="0">
                <a:solidFill>
                  <a:schemeClr val="tx1"/>
                </a:solidFill>
                <a:latin typeface="Times New Roman" panose="02020603050405020304" pitchFamily="18" charset="0"/>
                <a:cs typeface="Times New Roman" panose="02020603050405020304" pitchFamily="18" charset="0"/>
              </a:rPr>
              <a:t>4. </a:t>
            </a:r>
            <a:r>
              <a:rPr lang="en-US" sz="2000" b="1" dirty="0">
                <a:solidFill>
                  <a:schemeClr val="tx1"/>
                </a:solidFill>
                <a:latin typeface="Times New Roman" panose="02020603050405020304" pitchFamily="18" charset="0"/>
                <a:cs typeface="Times New Roman" panose="02020603050405020304" pitchFamily="18" charset="0"/>
              </a:rPr>
              <a:t>Brushes</a:t>
            </a:r>
            <a:r>
              <a:rPr lang="en-US" sz="2000" dirty="0">
                <a:solidFill>
                  <a:schemeClr val="tx1"/>
                </a:solidFill>
                <a:latin typeface="Times New Roman" panose="02020603050405020304" pitchFamily="18" charset="0"/>
                <a:cs typeface="Times New Roman" panose="02020603050405020304" pitchFamily="18" charset="0"/>
              </a:rPr>
              <a:t>: Brushes are used to clean the screens and they travel back and forth under each screen. Cleaning efficiency is directly related to the percentage of the perforations that remain open</a:t>
            </a:r>
          </a:p>
          <a:p>
            <a:pPr marL="45720" indent="0" algn="just">
              <a:buNone/>
            </a:pPr>
            <a:r>
              <a:rPr lang="en-US" sz="2000" dirty="0">
                <a:solidFill>
                  <a:schemeClr val="tx1"/>
                </a:solidFill>
                <a:latin typeface="Times New Roman" panose="02020603050405020304" pitchFamily="18" charset="0"/>
                <a:cs typeface="Times New Roman" panose="02020603050405020304" pitchFamily="18" charset="0"/>
              </a:rPr>
              <a:t>5. </a:t>
            </a:r>
            <a:r>
              <a:rPr lang="en-US" sz="2000" b="1" dirty="0">
                <a:solidFill>
                  <a:schemeClr val="tx1"/>
                </a:solidFill>
                <a:latin typeface="Times New Roman" panose="02020603050405020304" pitchFamily="18" charset="0"/>
                <a:cs typeface="Times New Roman" panose="02020603050405020304" pitchFamily="18" charset="0"/>
              </a:rPr>
              <a:t>Tappers or screen knockers</a:t>
            </a:r>
            <a:r>
              <a:rPr lang="en-US" sz="2000" dirty="0">
                <a:solidFill>
                  <a:schemeClr val="tx1"/>
                </a:solidFill>
                <a:latin typeface="Times New Roman" panose="02020603050405020304" pitchFamily="18" charset="0"/>
                <a:cs typeface="Times New Roman" panose="02020603050405020304" pitchFamily="18" charset="0"/>
              </a:rPr>
              <a:t>: These are used over scalping screens to keep them clean</a:t>
            </a:r>
          </a:p>
          <a:p>
            <a:pPr marL="45720" indent="0" algn="just">
              <a:buNone/>
            </a:pPr>
            <a:r>
              <a:rPr lang="en-US" sz="2000" dirty="0">
                <a:solidFill>
                  <a:schemeClr val="tx1"/>
                </a:solidFill>
                <a:latin typeface="Times New Roman" panose="02020603050405020304" pitchFamily="18" charset="0"/>
                <a:cs typeface="Times New Roman" panose="02020603050405020304" pitchFamily="18" charset="0"/>
              </a:rPr>
              <a:t>6. </a:t>
            </a:r>
            <a:r>
              <a:rPr lang="en-US" sz="2000" b="1" dirty="0">
                <a:solidFill>
                  <a:schemeClr val="tx1"/>
                </a:solidFill>
                <a:latin typeface="Times New Roman" panose="02020603050405020304" pitchFamily="18" charset="0"/>
                <a:cs typeface="Times New Roman" panose="02020603050405020304" pitchFamily="18" charset="0"/>
              </a:rPr>
              <a:t>Shoes</a:t>
            </a:r>
            <a:r>
              <a:rPr lang="en-US" sz="2000" dirty="0">
                <a:solidFill>
                  <a:schemeClr val="tx1"/>
                </a:solidFill>
                <a:latin typeface="Times New Roman" panose="02020603050405020304" pitchFamily="18" charset="0"/>
                <a:cs typeface="Times New Roman" panose="02020603050405020304" pitchFamily="18" charset="0"/>
              </a:rPr>
              <a:t>: the vibrating or shaking sections of the machines into which the screens are fitted are called shoes. A shoe contains fittings of two screens one for scalping and the other for grading</a:t>
            </a:r>
          </a:p>
          <a:p>
            <a:pPr marL="45720" indent="0" algn="just">
              <a:buNone/>
            </a:pPr>
            <a:r>
              <a:rPr lang="en-US" sz="2000" dirty="0">
                <a:solidFill>
                  <a:schemeClr val="tx1"/>
                </a:solidFill>
                <a:latin typeface="Times New Roman" panose="02020603050405020304" pitchFamily="18" charset="0"/>
                <a:cs typeface="Times New Roman" panose="02020603050405020304" pitchFamily="18" charset="0"/>
              </a:rPr>
              <a:t>7. </a:t>
            </a:r>
            <a:r>
              <a:rPr lang="en-US" sz="2000" b="1" dirty="0">
                <a:solidFill>
                  <a:schemeClr val="tx1"/>
                </a:solidFill>
                <a:latin typeface="Times New Roman" panose="02020603050405020304" pitchFamily="18" charset="0"/>
                <a:cs typeface="Times New Roman" panose="02020603050405020304" pitchFamily="18" charset="0"/>
              </a:rPr>
              <a:t>Eccentrics</a:t>
            </a:r>
            <a:r>
              <a:rPr lang="en-US" sz="2000" dirty="0">
                <a:solidFill>
                  <a:schemeClr val="tx1"/>
                </a:solidFill>
                <a:latin typeface="Times New Roman" panose="02020603050405020304" pitchFamily="18" charset="0"/>
                <a:cs typeface="Times New Roman" panose="02020603050405020304" pitchFamily="18" charset="0"/>
              </a:rPr>
              <a:t> : the device used for shaking the shoes is called eccentrics. </a:t>
            </a:r>
          </a:p>
          <a:p>
            <a:pPr marL="45720" indent="0" algn="just">
              <a:buNone/>
            </a:pPr>
            <a:r>
              <a:rPr lang="en-US" sz="2000" dirty="0">
                <a:solidFill>
                  <a:schemeClr val="tx1"/>
                </a:solidFill>
                <a:latin typeface="Times New Roman" panose="02020603050405020304" pitchFamily="18" charset="0"/>
                <a:cs typeface="Times New Roman" panose="02020603050405020304" pitchFamily="18" charset="0"/>
              </a:rPr>
              <a:t>8. </a:t>
            </a:r>
            <a:r>
              <a:rPr lang="en-US" sz="2000" b="1" dirty="0">
                <a:solidFill>
                  <a:schemeClr val="tx1"/>
                </a:solidFill>
                <a:latin typeface="Times New Roman" panose="02020603050405020304" pitchFamily="18" charset="0"/>
                <a:cs typeface="Times New Roman" panose="02020603050405020304" pitchFamily="18" charset="0"/>
              </a:rPr>
              <a:t>Fans</a:t>
            </a:r>
            <a:r>
              <a:rPr lang="en-US" sz="2000" dirty="0">
                <a:solidFill>
                  <a:schemeClr val="tx1"/>
                </a:solidFill>
                <a:latin typeface="Times New Roman" panose="02020603050405020304" pitchFamily="18" charset="0"/>
                <a:cs typeface="Times New Roman" panose="02020603050405020304" pitchFamily="18" charset="0"/>
              </a:rPr>
              <a:t>: Number of fans range form one in small cleaners to four in large cleaners. But most of them have two air systems, which are called as upper and lower air systems</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2667594"/>
      </p:ext>
    </p:extLst>
  </p:cSld>
  <p:clrMapOvr>
    <a:masterClrMapping/>
  </p:clrMapOvr>
</p:sld>
</file>

<file path=ppt/theme/theme1.xml><?xml version="1.0" encoding="utf-8"?>
<a:theme xmlns:a="http://schemas.openxmlformats.org/drawingml/2006/main" name="Basis">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63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446C221D-F63F-4DD8-B509-CFE168687BF2}"/>
    </a:ext>
  </a:extLst>
</a:theme>
</file>

<file path=docProps/app.xml><?xml version="1.0" encoding="utf-8"?>
<Properties xmlns="http://schemas.openxmlformats.org/officeDocument/2006/extended-properties" xmlns:vt="http://schemas.openxmlformats.org/officeDocument/2006/docPropsVTypes">
  <Template>Basis</Template>
  <TotalTime>345</TotalTime>
  <Words>1316</Words>
  <Application>Microsoft Office PowerPoint</Application>
  <PresentationFormat>Widescreen</PresentationFormat>
  <Paragraphs>81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Corbel</vt:lpstr>
      <vt:lpstr>Times New Roman</vt:lpstr>
      <vt:lpstr>Wingdings</vt:lpstr>
      <vt:lpstr>Basis</vt:lpstr>
      <vt:lpstr>SEED CLEANING AND METHODS OF SEED CLEANING</vt:lpstr>
      <vt:lpstr>SEED CLEANING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SEED PROCESSING</dc:title>
  <dc:creator>sanghamitra.rout49@gmail.com</dc:creator>
  <cp:lastModifiedBy>sanghamitra.rout49@gmail.com</cp:lastModifiedBy>
  <cp:revision>42</cp:revision>
  <dcterms:created xsi:type="dcterms:W3CDTF">2021-03-07T05:47:23Z</dcterms:created>
  <dcterms:modified xsi:type="dcterms:W3CDTF">2021-03-13T15:26:29Z</dcterms:modified>
</cp:coreProperties>
</file>