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1" r:id="rId7"/>
    <p:sldId id="257" r:id="rId8"/>
    <p:sldId id="258" r:id="rId9"/>
    <p:sldId id="259" r:id="rId10"/>
    <p:sldId id="260" r:id="rId11"/>
    <p:sldId id="261" r:id="rId12"/>
    <p:sldId id="262" r:id="rId13"/>
    <p:sldId id="263" r:id="rId14"/>
    <p:sldId id="264"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F6AE-5257-4882-B1AE-3954F51108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5B30A75-6355-4DBD-886B-544944D08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3365C66-9322-400D-993C-5AD0591864E4}"/>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5" name="Footer Placeholder 4">
            <a:extLst>
              <a:ext uri="{FF2B5EF4-FFF2-40B4-BE49-F238E27FC236}">
                <a16:creationId xmlns:a16="http://schemas.microsoft.com/office/drawing/2014/main" id="{88255516-A0BD-4CB0-AEBE-EA03B65D68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82DA6-DD6F-4D55-8F1B-F8D78F0A08DF}"/>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261333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8AC3-7D46-408F-93D5-F10EE8F710F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4ECF13-2DFA-41B8-9C94-A546D6F049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E631A3-44BB-4881-995E-7A5FB7E4141F}"/>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5" name="Footer Placeholder 4">
            <a:extLst>
              <a:ext uri="{FF2B5EF4-FFF2-40B4-BE49-F238E27FC236}">
                <a16:creationId xmlns:a16="http://schemas.microsoft.com/office/drawing/2014/main" id="{763A5F75-728F-4992-8E6E-701F315B3D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758B0B-E042-46B5-ABB1-6BF76B3E3496}"/>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37569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3889F-4B41-4145-97D6-14710F31EB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C9CD7C8-A7D6-4635-9673-E52AECCDC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A14A75-3DF7-4C60-AD3A-F5B03C0891CB}"/>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5" name="Footer Placeholder 4">
            <a:extLst>
              <a:ext uri="{FF2B5EF4-FFF2-40B4-BE49-F238E27FC236}">
                <a16:creationId xmlns:a16="http://schemas.microsoft.com/office/drawing/2014/main" id="{C8E8DB9D-8D02-4B41-996C-DD7A7B73AC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87EDF0-C7CC-4A41-930A-95B6198F43AD}"/>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16611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F2BD-48FC-48DA-BE77-91AC1BD91A0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A011F28-8862-4C86-B8A6-9B8015A935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B17AC0-2BC0-48AF-B206-252F365A734A}"/>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5" name="Footer Placeholder 4">
            <a:extLst>
              <a:ext uri="{FF2B5EF4-FFF2-40B4-BE49-F238E27FC236}">
                <a16:creationId xmlns:a16="http://schemas.microsoft.com/office/drawing/2014/main" id="{640E119B-CF87-41E0-BEA1-10E3A13EF5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3819EA-4932-49F0-AD1D-C0F719FEFBAC}"/>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427780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25E8-4E65-46B5-8733-6391F00D85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FF9A476-AB1D-4054-96AF-39694563A5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A62AA-975E-4DAD-BEC4-4C7802D0913A}"/>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5" name="Footer Placeholder 4">
            <a:extLst>
              <a:ext uri="{FF2B5EF4-FFF2-40B4-BE49-F238E27FC236}">
                <a16:creationId xmlns:a16="http://schemas.microsoft.com/office/drawing/2014/main" id="{2282CEC6-1340-4E29-9FD9-62FD37A159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1F836C-3603-408D-8B54-EC2ECBBC7556}"/>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55517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7941-426C-462C-BB32-1B491906EC5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BCEF69C-7ECE-4643-A3AD-4ACEC815C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07D2D4C-FCFA-4440-91CD-19102E19B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4B484E3-6102-48C6-B264-98E690F4F088}"/>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6" name="Footer Placeholder 5">
            <a:extLst>
              <a:ext uri="{FF2B5EF4-FFF2-40B4-BE49-F238E27FC236}">
                <a16:creationId xmlns:a16="http://schemas.microsoft.com/office/drawing/2014/main" id="{F1C26B45-55F8-4F88-AB1D-D8079C5424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FAFB12D-A009-44E2-B6A0-6196EB3885DA}"/>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91787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F9A-D6E5-49DC-8FE0-37246C92F71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9722110-E64A-49EA-8B1D-EC3F7DA93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521C6-680A-4103-8183-797EDCAC4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3AFF0E6-87EA-4F88-B9E6-954DA2E81F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4ABB70-7AB5-47F7-B77D-198B954CC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A26D8C9-1984-4A88-A784-86ABA4961E49}"/>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8" name="Footer Placeholder 7">
            <a:extLst>
              <a:ext uri="{FF2B5EF4-FFF2-40B4-BE49-F238E27FC236}">
                <a16:creationId xmlns:a16="http://schemas.microsoft.com/office/drawing/2014/main" id="{05BA8011-F3F1-4B8D-A42B-091BFA5B182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208739A-5CB4-41F6-A5B4-5FF7C744F6C8}"/>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17338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1AC6-176E-4FBF-AF87-2DF8DB508E3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573B2B0-DFB1-40C3-9BFF-3BE5F7BD9C26}"/>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4" name="Footer Placeholder 3">
            <a:extLst>
              <a:ext uri="{FF2B5EF4-FFF2-40B4-BE49-F238E27FC236}">
                <a16:creationId xmlns:a16="http://schemas.microsoft.com/office/drawing/2014/main" id="{44482C7E-93DD-47F8-BE88-F94A8EE3DE2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E55D79D-A70C-497F-B988-88353433C550}"/>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360358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9589B-E9DC-4CD8-B5DD-BFF7105EB8BD}"/>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3" name="Footer Placeholder 2">
            <a:extLst>
              <a:ext uri="{FF2B5EF4-FFF2-40B4-BE49-F238E27FC236}">
                <a16:creationId xmlns:a16="http://schemas.microsoft.com/office/drawing/2014/main" id="{1C1ADF49-1C87-4EA9-9C00-CCFD6671F88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0ED43B0-200F-44E1-B933-D98A1027B90F}"/>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54062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B809-60B9-4CF4-9FBA-6211717A2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3E3A878-FFBC-4411-8744-353185B84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B0DEE59-703B-4093-B287-9E28D8D64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159B1-71C7-46F8-9EFB-F5916FD3AB6B}"/>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6" name="Footer Placeholder 5">
            <a:extLst>
              <a:ext uri="{FF2B5EF4-FFF2-40B4-BE49-F238E27FC236}">
                <a16:creationId xmlns:a16="http://schemas.microsoft.com/office/drawing/2014/main" id="{88CD3A08-1C4B-4EA8-A340-E6C2DB53A80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806AA48-05CD-4435-97A6-4545CDEFA576}"/>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146917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F9D1-40D4-4A81-B1E2-7933F3C6C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D01DD35-E620-4510-91F1-302411964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4855499-A221-4D25-BF0D-2ECE4A4D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789AE-3050-448F-BC90-634475947A8F}"/>
              </a:ext>
            </a:extLst>
          </p:cNvPr>
          <p:cNvSpPr>
            <a:spLocks noGrp="1"/>
          </p:cNvSpPr>
          <p:nvPr>
            <p:ph type="dt" sz="half" idx="10"/>
          </p:nvPr>
        </p:nvSpPr>
        <p:spPr/>
        <p:txBody>
          <a:bodyPr/>
          <a:lstStyle/>
          <a:p>
            <a:fld id="{9F292B34-F826-4F0E-AD24-17D2549C720E}" type="datetimeFigureOut">
              <a:rPr lang="en-IN" smtClean="0"/>
              <a:t>13-03-2021</a:t>
            </a:fld>
            <a:endParaRPr lang="en-IN"/>
          </a:p>
        </p:txBody>
      </p:sp>
      <p:sp>
        <p:nvSpPr>
          <p:cNvPr id="6" name="Footer Placeholder 5">
            <a:extLst>
              <a:ext uri="{FF2B5EF4-FFF2-40B4-BE49-F238E27FC236}">
                <a16:creationId xmlns:a16="http://schemas.microsoft.com/office/drawing/2014/main" id="{784A33B8-02F5-4362-8A8B-B2276EF256F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C0EDB25-3787-425E-BF5F-7A315ED5CAC9}"/>
              </a:ext>
            </a:extLst>
          </p:cNvPr>
          <p:cNvSpPr>
            <a:spLocks noGrp="1"/>
          </p:cNvSpPr>
          <p:nvPr>
            <p:ph type="sldNum" sz="quarter" idx="12"/>
          </p:nvPr>
        </p:nvSpPr>
        <p:spPr/>
        <p:txBody>
          <a:bodyPr/>
          <a:lstStyle/>
          <a:p>
            <a:fld id="{870B3741-1309-4408-9C48-8C7499A90814}" type="slidenum">
              <a:rPr lang="en-IN" smtClean="0"/>
              <a:t>‹#›</a:t>
            </a:fld>
            <a:endParaRPr lang="en-IN"/>
          </a:p>
        </p:txBody>
      </p:sp>
    </p:spTree>
    <p:extLst>
      <p:ext uri="{BB962C8B-B14F-4D97-AF65-F5344CB8AC3E}">
        <p14:creationId xmlns:p14="http://schemas.microsoft.com/office/powerpoint/2010/main" val="48524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3277E-BE9D-4706-98B7-EAA8459DB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22D770D-AA44-4090-A45A-A9A88EEE8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510BAE-ACB7-4368-B6C0-6FC80E597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92B34-F826-4F0E-AD24-17D2549C720E}" type="datetimeFigureOut">
              <a:rPr lang="en-IN" smtClean="0"/>
              <a:t>13-03-2021</a:t>
            </a:fld>
            <a:endParaRPr lang="en-IN"/>
          </a:p>
        </p:txBody>
      </p:sp>
      <p:sp>
        <p:nvSpPr>
          <p:cNvPr id="5" name="Footer Placeholder 4">
            <a:extLst>
              <a:ext uri="{FF2B5EF4-FFF2-40B4-BE49-F238E27FC236}">
                <a16:creationId xmlns:a16="http://schemas.microsoft.com/office/drawing/2014/main" id="{DAB57FD9-694C-4ADC-82E5-A9F516FAD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C492409-41FA-4120-8182-AB156B5DE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B3741-1309-4408-9C48-8C7499A90814}" type="slidenum">
              <a:rPr lang="en-IN" smtClean="0"/>
              <a:t>‹#›</a:t>
            </a:fld>
            <a:endParaRPr lang="en-IN"/>
          </a:p>
        </p:txBody>
      </p:sp>
    </p:spTree>
    <p:extLst>
      <p:ext uri="{BB962C8B-B14F-4D97-AF65-F5344CB8AC3E}">
        <p14:creationId xmlns:p14="http://schemas.microsoft.com/office/powerpoint/2010/main" val="197797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49FE-ED86-4154-88F5-8B79E8FE8590}"/>
              </a:ext>
            </a:extLst>
          </p:cNvPr>
          <p:cNvSpPr>
            <a:spLocks noGrp="1"/>
          </p:cNvSpPr>
          <p:nvPr>
            <p:ph type="ctrTitle"/>
          </p:nvPr>
        </p:nvSpPr>
        <p:spPr/>
        <p:txBody>
          <a:bodyPr>
            <a:normAutofit/>
          </a:bodyPr>
          <a:lstStyle/>
          <a:p>
            <a:r>
              <a:rPr lang="en-US" sz="3600" b="1" dirty="0">
                <a:latin typeface="Times New Roman" panose="02020603050405020304" pitchFamily="18" charset="0"/>
                <a:cs typeface="Times New Roman" panose="02020603050405020304" pitchFamily="18" charset="0"/>
              </a:rPr>
              <a:t>SEED PROCESSING EQUIPMENT-CLEANER CUM GRADER</a:t>
            </a:r>
            <a:endParaRPr lang="en-I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326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AC69D6-F9A5-4DB5-8B69-1F07DE112674}"/>
              </a:ext>
            </a:extLst>
          </p:cNvPr>
          <p:cNvGraphicFramePr>
            <a:graphicFrameLocks noGrp="1"/>
          </p:cNvGraphicFramePr>
          <p:nvPr>
            <p:extLst>
              <p:ext uri="{D42A27DB-BD31-4B8C-83A1-F6EECF244321}">
                <p14:modId xmlns:p14="http://schemas.microsoft.com/office/powerpoint/2010/main" val="1725983805"/>
              </p:ext>
            </p:extLst>
          </p:nvPr>
        </p:nvGraphicFramePr>
        <p:xfrm>
          <a:off x="941033" y="292963"/>
          <a:ext cx="10315851" cy="6248801"/>
        </p:xfrm>
        <a:graphic>
          <a:graphicData uri="http://schemas.openxmlformats.org/drawingml/2006/table">
            <a:tbl>
              <a:tblPr firstRow="1" firstCol="1" bandRow="1">
                <a:tableStyleId>{5C22544A-7EE6-4342-B048-85BDC9FD1C3A}</a:tableStyleId>
              </a:tblPr>
              <a:tblGrid>
                <a:gridCol w="3442813">
                  <a:extLst>
                    <a:ext uri="{9D8B030D-6E8A-4147-A177-3AD203B41FA5}">
                      <a16:colId xmlns:a16="http://schemas.microsoft.com/office/drawing/2014/main" val="189628981"/>
                    </a:ext>
                  </a:extLst>
                </a:gridCol>
                <a:gridCol w="3425650">
                  <a:extLst>
                    <a:ext uri="{9D8B030D-6E8A-4147-A177-3AD203B41FA5}">
                      <a16:colId xmlns:a16="http://schemas.microsoft.com/office/drawing/2014/main" val="3502758412"/>
                    </a:ext>
                  </a:extLst>
                </a:gridCol>
                <a:gridCol w="3447388">
                  <a:extLst>
                    <a:ext uri="{9D8B030D-6E8A-4147-A177-3AD203B41FA5}">
                      <a16:colId xmlns:a16="http://schemas.microsoft.com/office/drawing/2014/main" val="1225013154"/>
                    </a:ext>
                  </a:extLst>
                </a:gridCol>
              </a:tblGrid>
              <a:tr h="337892">
                <a:tc>
                  <a:txBody>
                    <a:bodyPr/>
                    <a:lstStyle/>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4. Surface Texture Separation</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a:solidFill>
                            <a:schemeClr val="tx1"/>
                          </a:solidFill>
                          <a:effectLst/>
                          <a:latin typeface="Times New Roman" panose="02020603050405020304" pitchFamily="18" charset="0"/>
                          <a:cs typeface="Times New Roman" panose="02020603050405020304" pitchFamily="18" charset="0"/>
                        </a:rPr>
                        <a:t> </a:t>
                      </a:r>
                      <a:endParaRPr lang="en-IN" sz="1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extLst>
                  <a:ext uri="{0D108BD9-81ED-4DB2-BD59-A6C34878D82A}">
                    <a16:rowId xmlns:a16="http://schemas.microsoft.com/office/drawing/2014/main" val="1472148404"/>
                  </a:ext>
                </a:extLst>
              </a:tr>
              <a:tr h="5910909">
                <a:tc>
                  <a:txBody>
                    <a:bodyPr/>
                    <a:lstStyle/>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1. Roll Mill</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endParaRPr lang="en-IN" sz="11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endParaRPr lang="en-IN" sz="11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2. Magnetic separator</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100" dirty="0">
                          <a:solidFill>
                            <a:schemeClr val="tx1"/>
                          </a:solidFill>
                          <a:effectLst/>
                          <a:latin typeface="Times New Roman" panose="02020603050405020304" pitchFamily="18" charset="0"/>
                          <a:cs typeface="Times New Roman" panose="02020603050405020304" pitchFamily="18" charset="0"/>
                        </a:rPr>
                        <a:t>3. Inclined Draper</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The velvet roll mill classifies seeds according to a difference in texture of seed coat. When a seed mixture is fed on to the upper end of the rolls, the smooth seeds travel down hill between them and are discharged at the lower end. Rough-coated seeds caught in the velvet take a bouncing path between shield and rolls and are thrown over sides. The discharge from the sides of the rolls is caught is several directions. The roughest seeds are ejected first</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Magnetic superiors take advantage of the surface texture and stickiness of seed to make a separation. A seed mixture and proportionate amount of water and finely ground iron powder are mixed in a screw conveyor or other mixing device. In the presence of moisture, the iron powder will adhere to rough cracked and sticky seeds. When the mixture is fed to the top of a horizontal revolving magnetic drum smooth or sticky seeds that are relatively free of iron powder all from the drum, while the rough textured seeds with iron powder stick to the drum until they are removed by a rotary brush</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The inclined draper separator senses differences in shape and surface texture to separate seed on an inclined plane. A mixture to be separated is metered on to the </a:t>
                      </a:r>
                      <a:r>
                        <a:rPr lang="en-IN" sz="1100" dirty="0" err="1">
                          <a:solidFill>
                            <a:schemeClr val="tx1"/>
                          </a:solidFill>
                          <a:effectLst/>
                          <a:latin typeface="Times New Roman" panose="02020603050405020304" pitchFamily="18" charset="0"/>
                          <a:cs typeface="Times New Roman" panose="02020603050405020304" pitchFamily="18" charset="0"/>
                        </a:rPr>
                        <a:t>center</a:t>
                      </a:r>
                      <a:r>
                        <a:rPr lang="en-IN" sz="1100" dirty="0">
                          <a:solidFill>
                            <a:schemeClr val="tx1"/>
                          </a:solidFill>
                          <a:effectLst/>
                          <a:latin typeface="Times New Roman" panose="02020603050405020304" pitchFamily="18" charset="0"/>
                          <a:cs typeface="Times New Roman" panose="02020603050405020304" pitchFamily="18" charset="0"/>
                        </a:rPr>
                        <a:t> of an inclined draper belt travelling in an uphill direction. Round or smooth seeds, which roll or slide down the draper, faster than the draper travelling upwards. Flat or rough-coated seeds are carried to the top of the inclined plane and dropped into a separate hopper</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tc>
                  <a:txBody>
                    <a:bodyPr/>
                    <a:lstStyle/>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Separation of smooth clover seeds </a:t>
                      </a:r>
                      <a:r>
                        <a:rPr lang="en-IN" sz="1100" dirty="0" err="1">
                          <a:solidFill>
                            <a:schemeClr val="tx1"/>
                          </a:solidFill>
                          <a:effectLst/>
                          <a:latin typeface="Times New Roman" panose="02020603050405020304" pitchFamily="18" charset="0"/>
                          <a:cs typeface="Times New Roman" panose="02020603050405020304" pitchFamily="18" charset="0"/>
                        </a:rPr>
                        <a:t>eg.</a:t>
                      </a:r>
                      <a:r>
                        <a:rPr lang="en-IN" sz="1100" dirty="0">
                          <a:solidFill>
                            <a:schemeClr val="tx1"/>
                          </a:solidFill>
                          <a:effectLst/>
                          <a:latin typeface="Times New Roman" panose="02020603050405020304" pitchFamily="18" charset="0"/>
                          <a:cs typeface="Times New Roman" panose="02020603050405020304" pitchFamily="18" charset="0"/>
                        </a:rPr>
                        <a:t> From rough seed coats, seeds with irregular shape, wrinkle or shrivelled seeds, broken, clipped or damaged seeds rough or irregular shaped inert material</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100" dirty="0">
                          <a:solidFill>
                            <a:schemeClr val="tx1"/>
                          </a:solidFill>
                          <a:effectLst/>
                          <a:latin typeface="Times New Roman" panose="02020603050405020304" pitchFamily="18" charset="0"/>
                          <a:cs typeface="Times New Roman" panose="02020603050405020304" pitchFamily="18" charset="0"/>
                        </a:rPr>
                        <a:t>Separation of smooth or round seeds from rough, flat or elongated seed</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284" marR="21284" marT="0" marB="0"/>
                </a:tc>
                <a:extLst>
                  <a:ext uri="{0D108BD9-81ED-4DB2-BD59-A6C34878D82A}">
                    <a16:rowId xmlns:a16="http://schemas.microsoft.com/office/drawing/2014/main" val="301791870"/>
                  </a:ext>
                </a:extLst>
              </a:tr>
            </a:tbl>
          </a:graphicData>
        </a:graphic>
      </p:graphicFrame>
    </p:spTree>
    <p:extLst>
      <p:ext uri="{BB962C8B-B14F-4D97-AF65-F5344CB8AC3E}">
        <p14:creationId xmlns:p14="http://schemas.microsoft.com/office/powerpoint/2010/main" val="2796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B40DD8-B967-4F8B-BB86-D353BF2102B4}"/>
              </a:ext>
            </a:extLst>
          </p:cNvPr>
          <p:cNvGraphicFramePr>
            <a:graphicFrameLocks noGrp="1"/>
          </p:cNvGraphicFramePr>
          <p:nvPr>
            <p:extLst>
              <p:ext uri="{D42A27DB-BD31-4B8C-83A1-F6EECF244321}">
                <p14:modId xmlns:p14="http://schemas.microsoft.com/office/powerpoint/2010/main" val="392474884"/>
              </p:ext>
            </p:extLst>
          </p:nvPr>
        </p:nvGraphicFramePr>
        <p:xfrm>
          <a:off x="1083076" y="319596"/>
          <a:ext cx="10280340" cy="6134469"/>
        </p:xfrm>
        <a:graphic>
          <a:graphicData uri="http://schemas.openxmlformats.org/drawingml/2006/table">
            <a:tbl>
              <a:tblPr firstRow="1" firstCol="1" bandRow="1">
                <a:tableStyleId>{5C22544A-7EE6-4342-B048-85BDC9FD1C3A}</a:tableStyleId>
              </a:tblPr>
              <a:tblGrid>
                <a:gridCol w="3430960">
                  <a:extLst>
                    <a:ext uri="{9D8B030D-6E8A-4147-A177-3AD203B41FA5}">
                      <a16:colId xmlns:a16="http://schemas.microsoft.com/office/drawing/2014/main" val="193041158"/>
                    </a:ext>
                  </a:extLst>
                </a:gridCol>
                <a:gridCol w="3413856">
                  <a:extLst>
                    <a:ext uri="{9D8B030D-6E8A-4147-A177-3AD203B41FA5}">
                      <a16:colId xmlns:a16="http://schemas.microsoft.com/office/drawing/2014/main" val="1347281567"/>
                    </a:ext>
                  </a:extLst>
                </a:gridCol>
                <a:gridCol w="3435524">
                  <a:extLst>
                    <a:ext uri="{9D8B030D-6E8A-4147-A177-3AD203B41FA5}">
                      <a16:colId xmlns:a16="http://schemas.microsoft.com/office/drawing/2014/main" val="3834022680"/>
                    </a:ext>
                  </a:extLst>
                </a:gridCol>
              </a:tblGrid>
              <a:tr h="203831">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5. Electronic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1493055144"/>
                  </a:ext>
                </a:extLst>
              </a:tr>
              <a:tr h="1311986">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Electric </a:t>
                      </a:r>
                      <a:r>
                        <a:rPr lang="en-IN" sz="1200" dirty="0" err="1">
                          <a:solidFill>
                            <a:schemeClr val="tx1"/>
                          </a:solidFill>
                          <a:effectLst/>
                          <a:latin typeface="Times New Roman" panose="02020603050405020304" pitchFamily="18" charset="0"/>
                          <a:cs typeface="Times New Roman" panose="02020603050405020304" pitchFamily="18" charset="0"/>
                        </a:rPr>
                        <a:t>color</a:t>
                      </a:r>
                      <a:r>
                        <a:rPr lang="en-IN" sz="1200" dirty="0">
                          <a:solidFill>
                            <a:schemeClr val="tx1"/>
                          </a:solidFill>
                          <a:effectLst/>
                          <a:latin typeface="Times New Roman" panose="02020603050405020304" pitchFamily="18" charset="0"/>
                          <a:cs typeface="Times New Roman" panose="02020603050405020304" pitchFamily="18" charset="0"/>
                        </a:rPr>
                        <a:t> sorters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The electric color sorter separates the seeds on the basis of difference in color brightness. One type of machine picks up the seeds on a series of suction fingers and carries them to a phototube where they are judged for colour brightness and ejected into separate containers one at a time</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Separation of off coloured seeds</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3601218317"/>
                  </a:ext>
                </a:extLst>
              </a:tr>
              <a:tr h="203831">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6. Other Separators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1170140077"/>
                  </a:ext>
                </a:extLst>
              </a:tr>
              <a:tr h="4414821">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Spiral separator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Polishers</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Picker belts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The spiral separator makes a division of seed according to shape or the degree of its ability to roll. The separator resembles a stationary open screw conveyor standing on end. The mixture fed onto the spiral at the top, slides or rolls down the inclined surface. The fast rolling seeds gain speed and are thrown by centrifugal force into an outer housing, which directs them to a chute below. The slow rolling seeds remain on the inner inclined surface and enter a second chute at the bottom</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Polishers use a polishing agent such as sawdust or bran to remove discoloration. In some of the polishers mild mechanical rubbing action is provided</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Separations that cannot be made by machines may be made by hand on hand picker belts. The maize cobs are fed on one end of the moving belt. Operators examine the cobs and that which are of </a:t>
                      </a:r>
                      <a:r>
                        <a:rPr lang="en-IN" sz="1200" dirty="0" err="1">
                          <a:solidFill>
                            <a:schemeClr val="tx1"/>
                          </a:solidFill>
                          <a:effectLst/>
                          <a:latin typeface="Times New Roman" panose="02020603050405020304" pitchFamily="18" charset="0"/>
                          <a:cs typeface="Times New Roman" panose="02020603050405020304" pitchFamily="18" charset="0"/>
                        </a:rPr>
                        <a:t>offtypes</a:t>
                      </a:r>
                      <a:r>
                        <a:rPr lang="en-IN" sz="1200" dirty="0">
                          <a:solidFill>
                            <a:schemeClr val="tx1"/>
                          </a:solidFill>
                          <a:effectLst/>
                          <a:latin typeface="Times New Roman" panose="02020603050405020304" pitchFamily="18" charset="0"/>
                          <a:cs typeface="Times New Roman" panose="02020603050405020304" pitchFamily="18" charset="0"/>
                        </a:rPr>
                        <a:t> are removed by hand</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Separation of rape and soybean seeds from wheat, oat and rye grass. Similarly, separation of flat and wrinkled seed of soybean from smooth seed</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To improve the </a:t>
                      </a:r>
                      <a:r>
                        <a:rPr lang="en-IN" sz="1200" dirty="0" err="1">
                          <a:solidFill>
                            <a:schemeClr val="tx1"/>
                          </a:solidFill>
                          <a:effectLst/>
                          <a:latin typeface="Times New Roman" panose="02020603050405020304" pitchFamily="18" charset="0"/>
                          <a:cs typeface="Times New Roman" panose="02020603050405020304" pitchFamily="18" charset="0"/>
                        </a:rPr>
                        <a:t>lusture</a:t>
                      </a:r>
                      <a:r>
                        <a:rPr lang="en-IN" sz="1200" dirty="0">
                          <a:solidFill>
                            <a:schemeClr val="tx1"/>
                          </a:solidFill>
                          <a:effectLst/>
                          <a:latin typeface="Times New Roman" panose="02020603050405020304" pitchFamily="18" charset="0"/>
                          <a:cs typeface="Times New Roman" panose="02020603050405020304" pitchFamily="18" charset="0"/>
                        </a:rPr>
                        <a:t> of the seeds. </a:t>
                      </a:r>
                      <a:r>
                        <a:rPr lang="en-IN" sz="1200" dirty="0" err="1">
                          <a:solidFill>
                            <a:schemeClr val="tx1"/>
                          </a:solidFill>
                          <a:effectLst/>
                          <a:latin typeface="Times New Roman" panose="02020603050405020304" pitchFamily="18" charset="0"/>
                          <a:cs typeface="Times New Roman" panose="02020603050405020304" pitchFamily="18" charset="0"/>
                        </a:rPr>
                        <a:t>Eg.</a:t>
                      </a:r>
                      <a:r>
                        <a:rPr lang="en-IN" sz="1200" dirty="0">
                          <a:solidFill>
                            <a:schemeClr val="tx1"/>
                          </a:solidFill>
                          <a:effectLst/>
                          <a:latin typeface="Times New Roman" panose="02020603050405020304" pitchFamily="18" charset="0"/>
                          <a:cs typeface="Times New Roman" panose="02020603050405020304" pitchFamily="18" charset="0"/>
                        </a:rPr>
                        <a:t> Beans peas, popcorn etc</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Removal of undesirable ears of corn, pods from shelled peanuts and other specific contaminants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581" marR="27581" marT="0" marB="0"/>
                </a:tc>
                <a:extLst>
                  <a:ext uri="{0D108BD9-81ED-4DB2-BD59-A6C34878D82A}">
                    <a16:rowId xmlns:a16="http://schemas.microsoft.com/office/drawing/2014/main" val="549085774"/>
                  </a:ext>
                </a:extLst>
              </a:tr>
            </a:tbl>
          </a:graphicData>
        </a:graphic>
      </p:graphicFrame>
    </p:spTree>
    <p:extLst>
      <p:ext uri="{BB962C8B-B14F-4D97-AF65-F5344CB8AC3E}">
        <p14:creationId xmlns:p14="http://schemas.microsoft.com/office/powerpoint/2010/main" val="423707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FB21C4-BA2E-41F2-AB27-5ACE80083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482" y="307894"/>
            <a:ext cx="7466120" cy="6217193"/>
          </a:xfrm>
          <a:prstGeom prst="rect">
            <a:avLst/>
          </a:prstGeom>
        </p:spPr>
      </p:pic>
    </p:spTree>
    <p:extLst>
      <p:ext uri="{BB962C8B-B14F-4D97-AF65-F5344CB8AC3E}">
        <p14:creationId xmlns:p14="http://schemas.microsoft.com/office/powerpoint/2010/main" val="141442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7C1EB-7398-427E-8115-8C93602B4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491" y="470517"/>
            <a:ext cx="9444409" cy="6012065"/>
          </a:xfrm>
          <a:prstGeom prst="rect">
            <a:avLst/>
          </a:prstGeom>
        </p:spPr>
      </p:pic>
    </p:spTree>
    <p:extLst>
      <p:ext uri="{BB962C8B-B14F-4D97-AF65-F5344CB8AC3E}">
        <p14:creationId xmlns:p14="http://schemas.microsoft.com/office/powerpoint/2010/main" val="282863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D105C-6604-4B5F-B19C-1F18F6CB1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705" y="300718"/>
            <a:ext cx="7439487" cy="6322023"/>
          </a:xfrm>
          <a:prstGeom prst="rect">
            <a:avLst/>
          </a:prstGeom>
        </p:spPr>
      </p:pic>
    </p:spTree>
    <p:extLst>
      <p:ext uri="{BB962C8B-B14F-4D97-AF65-F5344CB8AC3E}">
        <p14:creationId xmlns:p14="http://schemas.microsoft.com/office/powerpoint/2010/main" val="353926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EF86B-A42D-49B9-82DC-36898291D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215" y="274636"/>
            <a:ext cx="6454238" cy="2036203"/>
          </a:xfrm>
          <a:prstGeom prst="rect">
            <a:avLst/>
          </a:prstGeom>
        </p:spPr>
      </p:pic>
      <p:pic>
        <p:nvPicPr>
          <p:cNvPr id="3" name="Picture 2">
            <a:extLst>
              <a:ext uri="{FF2B5EF4-FFF2-40B4-BE49-F238E27FC236}">
                <a16:creationId xmlns:a16="http://schemas.microsoft.com/office/drawing/2014/main" id="{9B010D30-F75B-46BD-AF78-09390B881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216" y="2182668"/>
            <a:ext cx="6454238" cy="4400696"/>
          </a:xfrm>
          <a:prstGeom prst="rect">
            <a:avLst/>
          </a:prstGeom>
        </p:spPr>
      </p:pic>
    </p:spTree>
    <p:extLst>
      <p:ext uri="{BB962C8B-B14F-4D97-AF65-F5344CB8AC3E}">
        <p14:creationId xmlns:p14="http://schemas.microsoft.com/office/powerpoint/2010/main" val="343544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B9273-CC52-4C24-94BC-7E4B9F51F3B2}"/>
              </a:ext>
            </a:extLst>
          </p:cNvPr>
          <p:cNvSpPr>
            <a:spLocks noGrp="1"/>
          </p:cNvSpPr>
          <p:nvPr>
            <p:ph type="title"/>
          </p:nvPr>
        </p:nvSpPr>
        <p:spPr>
          <a:xfrm>
            <a:off x="838200" y="2868628"/>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THANK YOU</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34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F70F-0A9C-400C-BFCB-794E083F0A61}"/>
              </a:ext>
            </a:extLst>
          </p:cNvPr>
          <p:cNvSpPr>
            <a:spLocks noGrp="1"/>
          </p:cNvSpPr>
          <p:nvPr>
            <p:ph type="title"/>
          </p:nvPr>
        </p:nvSpPr>
        <p:spPr>
          <a:xfrm>
            <a:off x="838200" y="365125"/>
            <a:ext cx="10515600" cy="931015"/>
          </a:xfrm>
        </p:spPr>
        <p:txBody>
          <a:bodyPr/>
          <a:lstStyle/>
          <a:p>
            <a:pPr algn="ctr"/>
            <a:r>
              <a:rPr lang="en-US" b="1" dirty="0">
                <a:latin typeface="Times New Roman" panose="02020603050405020304" pitchFamily="18" charset="0"/>
                <a:cs typeface="Times New Roman" panose="02020603050405020304" pitchFamily="18" charset="0"/>
              </a:rPr>
              <a:t>SEED CLEANING </a:t>
            </a:r>
            <a:endParaRPr lang="en-IN" dirty="0"/>
          </a:p>
        </p:txBody>
      </p:sp>
      <p:sp>
        <p:nvSpPr>
          <p:cNvPr id="3" name="Content Placeholder 2">
            <a:extLst>
              <a:ext uri="{FF2B5EF4-FFF2-40B4-BE49-F238E27FC236}">
                <a16:creationId xmlns:a16="http://schemas.microsoft.com/office/drawing/2014/main" id="{7A955CEB-F858-4114-963D-5AFFE83A8871}"/>
              </a:ext>
            </a:extLst>
          </p:cNvPr>
          <p:cNvSpPr>
            <a:spLocks noGrp="1"/>
          </p:cNvSpPr>
          <p:nvPr>
            <p:ph idx="1"/>
          </p:nvPr>
        </p:nvSpPr>
        <p:spPr>
          <a:xfrm>
            <a:off x="838200" y="1464816"/>
            <a:ext cx="10515600" cy="4712147"/>
          </a:xfrm>
        </p:spPr>
        <p:txBody>
          <a:bodyPr>
            <a:normAutofit fontScale="70000" lnSpcReduction="20000"/>
          </a:bodyPr>
          <a:lstStyle/>
          <a:p>
            <a:pPr marL="45720" indent="0" algn="just">
              <a:buNone/>
            </a:pPr>
            <a:r>
              <a:rPr lang="en-IN" b="1" dirty="0">
                <a:latin typeface="Times New Roman" panose="02020603050405020304" pitchFamily="18" charset="0"/>
                <a:cs typeface="Times New Roman" panose="02020603050405020304" pitchFamily="18" charset="0"/>
              </a:rPr>
              <a:t>I. Air screen cleaner</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This is the most important machine of every cleaning plant. It uses screens and aspiration (air blow) for two separations</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coarse upper screen removes larger material, a lower fine screen stops the seeds and lets through fine matter and then the seed fraction passes through a transverse or nearly vertical air stream which can separate light impurities such as empty or partly filled seeds, husks and glumes from the seed</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In most cases a number of sieves with different sized perforations are used and the cleaning is a process of gradually shifting out smaller particles</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Factors which determine the quality and quantity of seed cleaned include</a:t>
            </a:r>
          </a:p>
          <a:p>
            <a:pPr marL="4572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size of the perforations</a:t>
            </a:r>
          </a:p>
          <a:p>
            <a:pPr marL="45720" indent="0" algn="just">
              <a:buNone/>
            </a:pPr>
            <a:r>
              <a:rPr lang="en-US" dirty="0">
                <a:latin typeface="Times New Roman" panose="02020603050405020304" pitchFamily="18" charset="0"/>
                <a:cs typeface="Times New Roman" panose="02020603050405020304" pitchFamily="18" charset="0"/>
              </a:rPr>
              <a:t> (ii) the precision of the perforation</a:t>
            </a:r>
          </a:p>
          <a:p>
            <a:pPr marL="45720" indent="0" algn="just">
              <a:buNone/>
            </a:pPr>
            <a:r>
              <a:rPr lang="en-US" dirty="0">
                <a:latin typeface="Times New Roman" panose="02020603050405020304" pitchFamily="18" charset="0"/>
                <a:cs typeface="Times New Roman" panose="02020603050405020304" pitchFamily="18" charset="0"/>
              </a:rPr>
              <a:t>(iii) the angle at which the sieves operate</a:t>
            </a:r>
          </a:p>
          <a:p>
            <a:pPr marL="45720" indent="0" algn="just">
              <a:buNone/>
            </a:pPr>
            <a:r>
              <a:rPr lang="en-US" dirty="0">
                <a:latin typeface="Times New Roman" panose="02020603050405020304" pitchFamily="18" charset="0"/>
                <a:cs typeface="Times New Roman" panose="02020603050405020304" pitchFamily="18" charset="0"/>
              </a:rPr>
              <a:t> (iv) the amplitude and speed of movement of the sieves</a:t>
            </a:r>
          </a:p>
          <a:p>
            <a:pPr marL="45720" indent="0" algn="just">
              <a:buNone/>
            </a:pPr>
            <a:r>
              <a:rPr lang="en-US" dirty="0">
                <a:latin typeface="Times New Roman" panose="02020603050405020304" pitchFamily="18" charset="0"/>
                <a:cs typeface="Times New Roman" panose="02020603050405020304" pitchFamily="18" charset="0"/>
              </a:rPr>
              <a:t>(v) correct cleaning and maintenance of the equipment</a:t>
            </a:r>
          </a:p>
          <a:p>
            <a:endParaRPr lang="en-IN" dirty="0"/>
          </a:p>
        </p:txBody>
      </p:sp>
    </p:spTree>
    <p:extLst>
      <p:ext uri="{BB962C8B-B14F-4D97-AF65-F5344CB8AC3E}">
        <p14:creationId xmlns:p14="http://schemas.microsoft.com/office/powerpoint/2010/main" val="215458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AD96C-E6CF-4D2E-AF24-B1D8FF560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913" y="523781"/>
            <a:ext cx="6208687" cy="5120709"/>
          </a:xfrm>
          <a:prstGeom prst="rect">
            <a:avLst/>
          </a:prstGeom>
        </p:spPr>
      </p:pic>
      <p:sp>
        <p:nvSpPr>
          <p:cNvPr id="5" name="Rectangle 4">
            <a:extLst>
              <a:ext uri="{FF2B5EF4-FFF2-40B4-BE49-F238E27FC236}">
                <a16:creationId xmlns:a16="http://schemas.microsoft.com/office/drawing/2014/main" id="{6F31954D-14A0-4137-A91C-AAF6BF87E653}"/>
              </a:ext>
            </a:extLst>
          </p:cNvPr>
          <p:cNvSpPr/>
          <p:nvPr/>
        </p:nvSpPr>
        <p:spPr>
          <a:xfrm>
            <a:off x="4957808" y="5748728"/>
            <a:ext cx="1868012" cy="392159"/>
          </a:xfrm>
          <a:prstGeom prst="rect">
            <a:avLst/>
          </a:prstGeom>
        </p:spPr>
        <p:txBody>
          <a:bodyPr wrap="none">
            <a:spAutoFit/>
          </a:bodyPr>
          <a:lstStyle/>
          <a:p>
            <a:pPr>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Air screen cleaner</a:t>
            </a:r>
          </a:p>
        </p:txBody>
      </p:sp>
    </p:spTree>
    <p:extLst>
      <p:ext uri="{BB962C8B-B14F-4D97-AF65-F5344CB8AC3E}">
        <p14:creationId xmlns:p14="http://schemas.microsoft.com/office/powerpoint/2010/main" val="162728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54F05-6E1A-4B59-BF45-EFD6EAE194D9}"/>
              </a:ext>
            </a:extLst>
          </p:cNvPr>
          <p:cNvSpPr>
            <a:spLocks noGrp="1"/>
          </p:cNvSpPr>
          <p:nvPr>
            <p:ph idx="1"/>
          </p:nvPr>
        </p:nvSpPr>
        <p:spPr>
          <a:xfrm>
            <a:off x="838200" y="514905"/>
            <a:ext cx="10515600" cy="5662058"/>
          </a:xfrm>
        </p:spPr>
        <p:txBody>
          <a:bodyPr>
            <a:normAutofit fontScale="70000" lnSpcReduction="20000"/>
          </a:bodyPr>
          <a:lstStyle/>
          <a:p>
            <a:pPr marL="45720" indent="0">
              <a:buNone/>
            </a:pPr>
            <a:r>
              <a:rPr lang="en-IN" sz="3200" b="1" dirty="0">
                <a:latin typeface="Times New Roman" panose="02020603050405020304" pitchFamily="18" charset="0"/>
                <a:cs typeface="Times New Roman" panose="02020603050405020304" pitchFamily="18" charset="0"/>
              </a:rPr>
              <a:t>II. Cleaner cum grade</a:t>
            </a:r>
            <a:r>
              <a:rPr lang="en-IN" b="1" dirty="0">
                <a:latin typeface="Times New Roman" panose="02020603050405020304" pitchFamily="18" charset="0"/>
                <a:cs typeface="Times New Roman" panose="02020603050405020304" pitchFamily="18" charset="0"/>
              </a:rPr>
              <a:t>r</a:t>
            </a:r>
          </a:p>
          <a:p>
            <a:pPr marL="45720" indent="0">
              <a:lnSpc>
                <a:spcPct val="120000"/>
              </a:lnSpc>
              <a:spcBef>
                <a:spcPts val="0"/>
              </a:spcBef>
              <a:buNone/>
            </a:pPr>
            <a:r>
              <a:rPr lang="en-US" dirty="0">
                <a:latin typeface="Times New Roman" panose="02020603050405020304" pitchFamily="18" charset="0"/>
                <a:cs typeface="Times New Roman" panose="02020603050405020304" pitchFamily="18" charset="0"/>
              </a:rPr>
              <a:t>The dried seeds should be cleaned and graded with help of a cleaner cum grader. For large scale cleaning and grading the commonly available machine is the “Crippen Model Seed Cleaner cum Grader”. </a:t>
            </a:r>
          </a:p>
          <a:p>
            <a:pPr marL="45720" indent="0">
              <a:buNone/>
            </a:pPr>
            <a:r>
              <a:rPr lang="en-US" dirty="0">
                <a:latin typeface="Times New Roman" panose="02020603050405020304" pitchFamily="18" charset="0"/>
                <a:cs typeface="Times New Roman" panose="02020603050405020304" pitchFamily="18" charset="0"/>
              </a:rPr>
              <a:t>It consists of the following parts</a:t>
            </a:r>
          </a:p>
          <a:p>
            <a:r>
              <a:rPr lang="en-US" dirty="0">
                <a:latin typeface="Times New Roman" panose="02020603050405020304" pitchFamily="18" charset="0"/>
                <a:cs typeface="Times New Roman" panose="02020603050405020304" pitchFamily="18" charset="0"/>
              </a:rPr>
              <a:t>A hopper in the top for seed filling </a:t>
            </a:r>
          </a:p>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flutted</a:t>
            </a:r>
            <a:r>
              <a:rPr lang="en-US" dirty="0">
                <a:latin typeface="Times New Roman" panose="02020603050405020304" pitchFamily="18" charset="0"/>
                <a:cs typeface="Times New Roman" panose="02020603050405020304" pitchFamily="18" charset="0"/>
              </a:rPr>
              <a:t> roller below the hopper to regulate the seed flow to the screen</a:t>
            </a:r>
          </a:p>
          <a:p>
            <a:r>
              <a:rPr lang="en-US" dirty="0">
                <a:latin typeface="Times New Roman" panose="02020603050405020304" pitchFamily="18" charset="0"/>
                <a:cs typeface="Times New Roman" panose="02020603050405020304" pitchFamily="18" charset="0"/>
              </a:rPr>
              <a:t>Screen (or) sieves: Perforated metal sheet with specific size of perforation in which there are two types</a:t>
            </a:r>
          </a:p>
          <a:p>
            <a:r>
              <a:rPr lang="en-US" dirty="0">
                <a:latin typeface="Times New Roman" panose="02020603050405020304" pitchFamily="18" charset="0"/>
                <a:cs typeface="Times New Roman" panose="02020603050405020304" pitchFamily="18" charset="0"/>
              </a:rPr>
              <a:t>Rectangular perforations for paddy</a:t>
            </a:r>
          </a:p>
          <a:p>
            <a:r>
              <a:rPr lang="en-US" dirty="0">
                <a:latin typeface="Times New Roman" panose="02020603050405020304" pitchFamily="18" charset="0"/>
                <a:cs typeface="Times New Roman" panose="02020603050405020304" pitchFamily="18" charset="0"/>
              </a:rPr>
              <a:t> Round perforations for seed other than paddy </a:t>
            </a:r>
          </a:p>
          <a:p>
            <a:r>
              <a:rPr lang="en-US" dirty="0">
                <a:latin typeface="Times New Roman" panose="02020603050405020304" pitchFamily="18" charset="0"/>
                <a:cs typeface="Times New Roman" panose="02020603050405020304" pitchFamily="18" charset="0"/>
              </a:rPr>
              <a:t>Screen shaking unit : for oscillating the sieves to move the seeds on the screens </a:t>
            </a:r>
          </a:p>
          <a:p>
            <a:r>
              <a:rPr lang="en-US" dirty="0">
                <a:latin typeface="Times New Roman" panose="02020603050405020304" pitchFamily="18" charset="0"/>
                <a:cs typeface="Times New Roman" panose="02020603050405020304" pitchFamily="18" charset="0"/>
              </a:rPr>
              <a:t>Screen brushes to remove the blocked seeds </a:t>
            </a:r>
          </a:p>
          <a:p>
            <a:r>
              <a:rPr lang="en-US" dirty="0">
                <a:latin typeface="Times New Roman" panose="02020603050405020304" pitchFamily="18" charset="0"/>
                <a:cs typeface="Times New Roman" panose="02020603050405020304" pitchFamily="18" charset="0"/>
              </a:rPr>
              <a:t>Air blower with adjustments for air outlet </a:t>
            </a:r>
          </a:p>
          <a:p>
            <a:r>
              <a:rPr lang="en-US" dirty="0">
                <a:latin typeface="Times New Roman" panose="02020603050405020304" pitchFamily="18" charset="0"/>
                <a:cs typeface="Times New Roman" panose="02020603050405020304" pitchFamily="18" charset="0"/>
              </a:rPr>
              <a:t>Collecting outlet </a:t>
            </a:r>
          </a:p>
          <a:p>
            <a:r>
              <a:rPr lang="en-US" dirty="0">
                <a:latin typeface="Times New Roman" panose="02020603050405020304" pitchFamily="18" charset="0"/>
                <a:cs typeface="Times New Roman" panose="02020603050405020304" pitchFamily="18" charset="0"/>
              </a:rPr>
              <a:t>Air duct for directing the blown up light particles to outside </a:t>
            </a:r>
          </a:p>
          <a:p>
            <a:r>
              <a:rPr lang="en-US" dirty="0">
                <a:latin typeface="Times New Roman" panose="02020603050405020304" pitchFamily="18" charset="0"/>
                <a:cs typeface="Times New Roman" panose="02020603050405020304" pitchFamily="18" charset="0"/>
              </a:rPr>
              <a:t>Collecting bins.</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7984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64A3F-07C9-4C70-B5A3-7F1E5E9E93CD}"/>
              </a:ext>
            </a:extLst>
          </p:cNvPr>
          <p:cNvSpPr>
            <a:spLocks noGrp="1"/>
          </p:cNvSpPr>
          <p:nvPr>
            <p:ph idx="1"/>
          </p:nvPr>
        </p:nvSpPr>
        <p:spPr>
          <a:xfrm>
            <a:off x="838200" y="701337"/>
            <a:ext cx="10515600" cy="5024760"/>
          </a:xfrm>
        </p:spPr>
        <p:txBody>
          <a:bodyPr>
            <a:normAutofit lnSpcReduction="10000"/>
          </a:bodyPr>
          <a:lstStyle/>
          <a:p>
            <a:pPr algn="just"/>
            <a:r>
              <a:rPr lang="en-US" sz="2200" b="1" dirty="0">
                <a:latin typeface="Times New Roman" panose="02020603050405020304" pitchFamily="18" charset="0"/>
                <a:cs typeface="Times New Roman" panose="02020603050405020304" pitchFamily="18" charset="0"/>
              </a:rPr>
              <a:t>Adjustments:</a:t>
            </a:r>
          </a:p>
          <a:p>
            <a:pPr marL="502920" indent="-457200" algn="just">
              <a:buFont typeface="+mj-lt"/>
              <a:buAutoNum type="arabicPeriod"/>
            </a:pP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Flutted</a:t>
            </a:r>
            <a:r>
              <a:rPr lang="en-US" sz="2200" b="1" dirty="0">
                <a:latin typeface="Times New Roman" panose="02020603050405020304" pitchFamily="18" charset="0"/>
                <a:cs typeface="Times New Roman" panose="02020603050405020304" pitchFamily="18" charset="0"/>
              </a:rPr>
              <a:t> roller: </a:t>
            </a:r>
            <a:r>
              <a:rPr lang="en-US" sz="2200" dirty="0">
                <a:latin typeface="Times New Roman" panose="02020603050405020304" pitchFamily="18" charset="0"/>
                <a:cs typeface="Times New Roman" panose="02020603050405020304" pitchFamily="18" charset="0"/>
              </a:rPr>
              <a:t>The speed of this roller can be adjusted so as to increase (or) decrease the flow of seeds to the hopper of the sieves. </a:t>
            </a:r>
          </a:p>
          <a:p>
            <a:pPr marL="502920" indent="-457200" algn="just">
              <a:buFont typeface="+mj-lt"/>
              <a:buAutoNum type="arabicPeriod"/>
            </a:pPr>
            <a:r>
              <a:rPr lang="en-US" sz="2200" b="1" dirty="0">
                <a:latin typeface="Times New Roman" panose="02020603050405020304" pitchFamily="18" charset="0"/>
                <a:cs typeface="Times New Roman" panose="02020603050405020304" pitchFamily="18" charset="0"/>
              </a:rPr>
              <a:t>Slope (or) inclination of the screen</a:t>
            </a:r>
            <a:r>
              <a:rPr lang="en-US" sz="2200" dirty="0">
                <a:latin typeface="Times New Roman" panose="02020603050405020304" pitchFamily="18" charset="0"/>
                <a:cs typeface="Times New Roman" panose="02020603050405020304" pitchFamily="18" charset="0"/>
              </a:rPr>
              <a:t>: The angle of inclination of the screens can be adjusted according to the nature of seeds. Rate of vibration of sieve This can be adjusted either to increase or to decrease the speed of the rolling seeds on the screen.</a:t>
            </a:r>
          </a:p>
          <a:p>
            <a:pPr marL="502920" indent="-457200" algn="just">
              <a:buFont typeface="+mj-lt"/>
              <a:buAutoNum type="arabicPeriod"/>
            </a:pPr>
            <a:r>
              <a:rPr lang="en-US" sz="2200" b="1" dirty="0">
                <a:latin typeface="Times New Roman" panose="02020603050405020304" pitchFamily="18" charset="0"/>
                <a:cs typeface="Times New Roman" panose="02020603050405020304" pitchFamily="18" charset="0"/>
              </a:rPr>
              <a:t>Volume of air flow</a:t>
            </a:r>
            <a:r>
              <a:rPr lang="en-US" sz="2200" dirty="0">
                <a:latin typeface="Times New Roman" panose="02020603050405020304" pitchFamily="18" charset="0"/>
                <a:cs typeface="Times New Roman" panose="02020603050405020304" pitchFamily="18" charset="0"/>
              </a:rPr>
              <a:t>: By increasing (or) decreasing the air inlet. Choice of screens: According to variety we have to change the screen </a:t>
            </a:r>
          </a:p>
          <a:p>
            <a:pPr marL="502920" indent="-457200" algn="just">
              <a:buFont typeface="+mj-lt"/>
              <a:buAutoNum type="arabicPeriod"/>
            </a:pPr>
            <a:r>
              <a:rPr lang="en-US" sz="2200" b="1" dirty="0">
                <a:latin typeface="Times New Roman" panose="02020603050405020304" pitchFamily="18" charset="0"/>
                <a:cs typeface="Times New Roman" panose="02020603050405020304" pitchFamily="18" charset="0"/>
              </a:rPr>
              <a:t>Screen dams: </a:t>
            </a:r>
            <a:r>
              <a:rPr lang="en-US" sz="2200" dirty="0">
                <a:latin typeface="Times New Roman" panose="02020603050405020304" pitchFamily="18" charset="0"/>
                <a:cs typeface="Times New Roman" panose="02020603050405020304" pitchFamily="18" charset="0"/>
              </a:rPr>
              <a:t>Small check dams, which can be provided here and there on the screens so that the seeds can be stopped a while and takes the charge either to pass or to roll</a:t>
            </a:r>
          </a:p>
          <a:p>
            <a:pPr algn="just"/>
            <a:r>
              <a:rPr lang="en-IN" sz="2200" b="1" dirty="0">
                <a:latin typeface="Times New Roman" panose="02020603050405020304" pitchFamily="18" charset="0"/>
                <a:cs typeface="Times New Roman" panose="02020603050405020304" pitchFamily="18" charset="0"/>
              </a:rPr>
              <a:t>Types of seed cleaner cum grader</a:t>
            </a:r>
          </a:p>
          <a:p>
            <a:pPr marL="45720" indent="0" algn="just">
              <a:buNone/>
            </a:pPr>
            <a:r>
              <a:rPr lang="en-IN" sz="2200" dirty="0" err="1">
                <a:latin typeface="Times New Roman" panose="02020603050405020304" pitchFamily="18" charset="0"/>
                <a:cs typeface="Times New Roman" panose="02020603050405020304" pitchFamily="18" charset="0"/>
              </a:rPr>
              <a:t>i</a:t>
            </a:r>
            <a:r>
              <a:rPr lang="en-IN" sz="2200" dirty="0">
                <a:latin typeface="Times New Roman" panose="02020603050405020304" pitchFamily="18" charset="0"/>
                <a:cs typeface="Times New Roman" panose="02020603050405020304" pitchFamily="18" charset="0"/>
              </a:rPr>
              <a:t>) Crippen model cleaner cum grader </a:t>
            </a:r>
          </a:p>
          <a:p>
            <a:pPr marL="45720" indent="0" algn="just">
              <a:buNone/>
            </a:pPr>
            <a:r>
              <a:rPr lang="en-IN" sz="2200" dirty="0">
                <a:latin typeface="Times New Roman" panose="02020603050405020304" pitchFamily="18" charset="0"/>
                <a:cs typeface="Times New Roman" panose="02020603050405020304" pitchFamily="18" charset="0"/>
              </a:rPr>
              <a:t>ii) Clipper model cleaner cum grader </a:t>
            </a:r>
          </a:p>
          <a:p>
            <a:pPr marL="45720" indent="0" algn="just">
              <a:buNone/>
            </a:pPr>
            <a:r>
              <a:rPr lang="en-IN" sz="2200" dirty="0">
                <a:latin typeface="Times New Roman" panose="02020603050405020304" pitchFamily="18" charset="0"/>
                <a:cs typeface="Times New Roman" panose="02020603050405020304" pitchFamily="18" charset="0"/>
              </a:rPr>
              <a:t>iii) </a:t>
            </a:r>
            <a:r>
              <a:rPr lang="en-IN" sz="2200" dirty="0" err="1">
                <a:latin typeface="Times New Roman" panose="02020603050405020304" pitchFamily="18" charset="0"/>
                <a:cs typeface="Times New Roman" panose="02020603050405020304" pitchFamily="18" charset="0"/>
              </a:rPr>
              <a:t>Petkas</a:t>
            </a:r>
            <a:r>
              <a:rPr lang="en-IN" sz="2200" dirty="0">
                <a:latin typeface="Times New Roman" panose="02020603050405020304" pitchFamily="18" charset="0"/>
                <a:cs typeface="Times New Roman" panose="02020603050405020304" pitchFamily="18" charset="0"/>
              </a:rPr>
              <a:t> cleaner cum grader</a:t>
            </a:r>
          </a:p>
          <a:p>
            <a:endParaRPr lang="en-IN" dirty="0"/>
          </a:p>
        </p:txBody>
      </p:sp>
    </p:spTree>
    <p:extLst>
      <p:ext uri="{BB962C8B-B14F-4D97-AF65-F5344CB8AC3E}">
        <p14:creationId xmlns:p14="http://schemas.microsoft.com/office/powerpoint/2010/main" val="192403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8E058D-3A35-411A-8E2F-C1C0EEE79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250" y="568170"/>
            <a:ext cx="4846446" cy="5060272"/>
          </a:xfrm>
          <a:prstGeom prst="rect">
            <a:avLst/>
          </a:prstGeom>
        </p:spPr>
      </p:pic>
      <p:sp>
        <p:nvSpPr>
          <p:cNvPr id="5" name="Rectangle 4">
            <a:extLst>
              <a:ext uri="{FF2B5EF4-FFF2-40B4-BE49-F238E27FC236}">
                <a16:creationId xmlns:a16="http://schemas.microsoft.com/office/drawing/2014/main" id="{A11D746B-62DA-48C1-8300-F42A0F6C5334}"/>
              </a:ext>
            </a:extLst>
          </p:cNvPr>
          <p:cNvSpPr/>
          <p:nvPr/>
        </p:nvSpPr>
        <p:spPr>
          <a:xfrm>
            <a:off x="4896279" y="5770484"/>
            <a:ext cx="2026580" cy="392159"/>
          </a:xfrm>
          <a:prstGeom prst="rect">
            <a:avLst/>
          </a:prstGeom>
        </p:spPr>
        <p:txBody>
          <a:bodyPr wrap="none">
            <a:spAutoFit/>
          </a:bodyPr>
          <a:lstStyle/>
          <a:p>
            <a:pPr>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Cleaner cum grader</a:t>
            </a:r>
          </a:p>
        </p:txBody>
      </p:sp>
    </p:spTree>
    <p:extLst>
      <p:ext uri="{BB962C8B-B14F-4D97-AF65-F5344CB8AC3E}">
        <p14:creationId xmlns:p14="http://schemas.microsoft.com/office/powerpoint/2010/main" val="65147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C4BB-F1DD-4619-90D1-CA97114B0A82}"/>
              </a:ext>
            </a:extLst>
          </p:cNvPr>
          <p:cNvSpPr>
            <a:spLocks noGrp="1"/>
          </p:cNvSpPr>
          <p:nvPr>
            <p:ph type="title"/>
          </p:nvPr>
        </p:nvSpPr>
        <p:spPr>
          <a:xfrm>
            <a:off x="838200" y="178695"/>
            <a:ext cx="10515600" cy="52264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Seed upgrading </a:t>
            </a:r>
            <a:r>
              <a:rPr lang="en-US" sz="3600" b="1" dirty="0" err="1">
                <a:latin typeface="Times New Roman" panose="02020603050405020304" pitchFamily="18" charset="0"/>
                <a:cs typeface="Times New Roman" panose="02020603050405020304" pitchFamily="18" charset="0"/>
              </a:rPr>
              <a:t>equipments</a:t>
            </a:r>
            <a:endParaRPr lang="en-IN" sz="3600" dirty="0"/>
          </a:p>
        </p:txBody>
      </p:sp>
      <p:graphicFrame>
        <p:nvGraphicFramePr>
          <p:cNvPr id="4" name="Content Placeholder 3">
            <a:extLst>
              <a:ext uri="{FF2B5EF4-FFF2-40B4-BE49-F238E27FC236}">
                <a16:creationId xmlns:a16="http://schemas.microsoft.com/office/drawing/2014/main" id="{EEBBF718-BD0B-4608-BE1D-80C9C17C7069}"/>
              </a:ext>
            </a:extLst>
          </p:cNvPr>
          <p:cNvGraphicFramePr>
            <a:graphicFrameLocks noGrp="1"/>
          </p:cNvGraphicFramePr>
          <p:nvPr>
            <p:ph idx="1"/>
            <p:extLst>
              <p:ext uri="{D42A27DB-BD31-4B8C-83A1-F6EECF244321}">
                <p14:modId xmlns:p14="http://schemas.microsoft.com/office/powerpoint/2010/main" val="3922602261"/>
              </p:ext>
            </p:extLst>
          </p:nvPr>
        </p:nvGraphicFramePr>
        <p:xfrm>
          <a:off x="904783" y="852257"/>
          <a:ext cx="10449017" cy="5754210"/>
        </p:xfrm>
        <a:graphic>
          <a:graphicData uri="http://schemas.openxmlformats.org/drawingml/2006/table">
            <a:tbl>
              <a:tblPr firstRow="1" firstCol="1" bandRow="1">
                <a:tableStyleId>{5C22544A-7EE6-4342-B048-85BDC9FD1C3A}</a:tableStyleId>
              </a:tblPr>
              <a:tblGrid>
                <a:gridCol w="3487257">
                  <a:extLst>
                    <a:ext uri="{9D8B030D-6E8A-4147-A177-3AD203B41FA5}">
                      <a16:colId xmlns:a16="http://schemas.microsoft.com/office/drawing/2014/main" val="1744976446"/>
                    </a:ext>
                  </a:extLst>
                </a:gridCol>
                <a:gridCol w="3469872">
                  <a:extLst>
                    <a:ext uri="{9D8B030D-6E8A-4147-A177-3AD203B41FA5}">
                      <a16:colId xmlns:a16="http://schemas.microsoft.com/office/drawing/2014/main" val="147700316"/>
                    </a:ext>
                  </a:extLst>
                </a:gridCol>
                <a:gridCol w="3491888">
                  <a:extLst>
                    <a:ext uri="{9D8B030D-6E8A-4147-A177-3AD203B41FA5}">
                      <a16:colId xmlns:a16="http://schemas.microsoft.com/office/drawing/2014/main" val="2610810088"/>
                    </a:ext>
                  </a:extLst>
                </a:gridCol>
              </a:tblGrid>
              <a:tr h="413114">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Type of upgrading Operations &amp; types of Machines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Principle of operation of the equipment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Uses of the machine</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1598718628"/>
                  </a:ext>
                </a:extLst>
              </a:tr>
              <a:tr h="235935">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Sizing and Grading</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1202017517"/>
                  </a:ext>
                </a:extLst>
              </a:tr>
              <a:tr h="1784383">
                <a:tc>
                  <a:txBody>
                    <a:bodyPr/>
                    <a:lstStyle/>
                    <a:p>
                      <a:pPr marL="342900" lvl="0" indent="-342900">
                        <a:lnSpc>
                          <a:spcPct val="115000"/>
                        </a:lnSpc>
                        <a:spcAft>
                          <a:spcPts val="0"/>
                        </a:spcAft>
                        <a:buFont typeface="+mj-lt"/>
                        <a:buAutoNum type="alphaLcPeriod"/>
                      </a:pPr>
                      <a:r>
                        <a:rPr lang="en-IN" sz="1200" dirty="0">
                          <a:solidFill>
                            <a:schemeClr val="tx1"/>
                          </a:solidFill>
                          <a:effectLst/>
                          <a:latin typeface="Times New Roman" panose="02020603050405020304" pitchFamily="18" charset="0"/>
                          <a:cs typeface="Times New Roman" panose="02020603050405020304" pitchFamily="18" charset="0"/>
                        </a:rPr>
                        <a:t>Width and Thickness sizing and grading</a:t>
                      </a:r>
                    </a:p>
                    <a:p>
                      <a:pPr marL="180340">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1. Horizontal flat screen separator </a:t>
                      </a:r>
                      <a:r>
                        <a:rPr lang="en-IN" sz="1200" dirty="0" err="1">
                          <a:solidFill>
                            <a:schemeClr val="tx1"/>
                          </a:solidFill>
                          <a:effectLst/>
                          <a:latin typeface="Times New Roman" panose="02020603050405020304" pitchFamily="18" charset="0"/>
                          <a:cs typeface="Times New Roman" panose="02020603050405020304" pitchFamily="18" charset="0"/>
                        </a:rPr>
                        <a:t>eg.</a:t>
                      </a:r>
                      <a:r>
                        <a:rPr lang="en-IN" sz="1200" dirty="0">
                          <a:solidFill>
                            <a:schemeClr val="tx1"/>
                          </a:solidFill>
                          <a:effectLst/>
                          <a:latin typeface="Times New Roman" panose="02020603050405020304" pitchFamily="18" charset="0"/>
                          <a:cs typeface="Times New Roman" panose="02020603050405020304" pitchFamily="18" charset="0"/>
                        </a:rPr>
                        <a:t> Clipper corn sizer, superior cork-it-corn grader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2. Vertical ribbed screen separator </a:t>
                      </a:r>
                      <a:r>
                        <a:rPr lang="en-IN" sz="1200" dirty="0" err="1">
                          <a:solidFill>
                            <a:schemeClr val="tx1"/>
                          </a:solidFill>
                          <a:effectLst/>
                          <a:latin typeface="Times New Roman" panose="02020603050405020304" pitchFamily="18" charset="0"/>
                          <a:cs typeface="Times New Roman" panose="02020603050405020304" pitchFamily="18" charset="0"/>
                        </a:rPr>
                        <a:t>eg.</a:t>
                      </a:r>
                      <a:r>
                        <a:rPr lang="en-IN" sz="1200" dirty="0">
                          <a:solidFill>
                            <a:schemeClr val="tx1"/>
                          </a:solidFill>
                          <a:effectLst/>
                          <a:latin typeface="Times New Roman" panose="02020603050405020304" pitchFamily="18" charset="0"/>
                          <a:cs typeface="Times New Roman" panose="02020603050405020304" pitchFamily="18" charset="0"/>
                        </a:rPr>
                        <a:t>  </a:t>
                      </a:r>
                      <a:r>
                        <a:rPr lang="en-IN" sz="1200" dirty="0" err="1">
                          <a:solidFill>
                            <a:schemeClr val="tx1"/>
                          </a:solidFill>
                          <a:effectLst/>
                          <a:latin typeface="Times New Roman" panose="02020603050405020304" pitchFamily="18" charset="0"/>
                          <a:cs typeface="Times New Roman" panose="02020603050405020304" pitchFamily="18" charset="0"/>
                        </a:rPr>
                        <a:t>Dockins</a:t>
                      </a:r>
                      <a:r>
                        <a:rPr lang="en-IN" sz="1200" dirty="0">
                          <a:solidFill>
                            <a:schemeClr val="tx1"/>
                          </a:solidFill>
                          <a:effectLst/>
                          <a:latin typeface="Times New Roman" panose="02020603050405020304" pitchFamily="18" charset="0"/>
                          <a:cs typeface="Times New Roman" panose="02020603050405020304" pitchFamily="18" charset="0"/>
                        </a:rPr>
                        <a:t> seed grader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3. Cylindrical screen separator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These machines make extremely sensitive separations on the basis of differences in width and thickness. The seeds are sized for width by using round hole screen openings and for thickness by using slotted screen openings. The separators employ gravity, centrifugal force, product pressure or a combination of these forces to make the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marL="342900" lvl="0" indent="-342900">
                        <a:lnSpc>
                          <a:spcPct val="115000"/>
                        </a:lnSpc>
                        <a:spcAft>
                          <a:spcPts val="0"/>
                        </a:spcAft>
                        <a:buFont typeface="+mj-lt"/>
                        <a:buAutoNum type="arabicPeriod"/>
                      </a:pPr>
                      <a:r>
                        <a:rPr lang="en-IN" sz="1200">
                          <a:solidFill>
                            <a:schemeClr val="tx1"/>
                          </a:solidFill>
                          <a:effectLst/>
                          <a:latin typeface="Times New Roman" panose="02020603050405020304" pitchFamily="18" charset="0"/>
                          <a:cs typeface="Times New Roman" panose="02020603050405020304" pitchFamily="18" charset="0"/>
                        </a:rPr>
                        <a:t>Removal of splits from soybeans, peanuts etc. </a:t>
                      </a:r>
                    </a:p>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2. The removal of chips and splits from sorghum seeds</a:t>
                      </a:r>
                    </a:p>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3. Removal of cheat from wheat</a:t>
                      </a:r>
                    </a:p>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4. Removal of cockleburs from cotton seed, wild onion from fescue, and wild oats from</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26640194"/>
                  </a:ext>
                </a:extLst>
              </a:tr>
              <a:tr h="3320778">
                <a:tc>
                  <a:txBody>
                    <a:bodyPr/>
                    <a:lstStyle/>
                    <a:p>
                      <a:pPr marL="342900" lvl="0" indent="-342900">
                        <a:lnSpc>
                          <a:spcPct val="115000"/>
                        </a:lnSpc>
                        <a:spcAft>
                          <a:spcPts val="0"/>
                        </a:spcAft>
                        <a:buFont typeface="+mj-lt"/>
                        <a:buAutoNum type="alphaLcPeriod"/>
                      </a:pPr>
                      <a:r>
                        <a:rPr lang="en-IN" sz="1200" dirty="0">
                          <a:solidFill>
                            <a:schemeClr val="tx1"/>
                          </a:solidFill>
                          <a:effectLst/>
                          <a:latin typeface="Times New Roman" panose="02020603050405020304" pitchFamily="18" charset="0"/>
                          <a:cs typeface="Times New Roman" panose="02020603050405020304" pitchFamily="18" charset="0"/>
                        </a:rPr>
                        <a:t>Length sizing and grading</a:t>
                      </a:r>
                    </a:p>
                    <a:p>
                      <a:pPr marL="201930">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 Disc Separator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Cylinder separator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Seeds are separated on pure length basis</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In disc separator the disc lifts uniformly shaped and sized and under sized particles out of a mass of seed. The separation is not affected by seed coat texture, weight or moisture content</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The cylinder separator operates on a centrifugal force principle in which the speed of the cylinder holds seed in the indents, lifting them out of the mass until the indents are inverted to the point where gravity causes the particles to fall. Shape and size of the indents and seed, seed coat texture moisture content and weight of seed all combine to affect seed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Removal of weed seeds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Cross broken crop seeds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To upgrade general appearance </a:t>
                      </a:r>
                    </a:p>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Size grade for precision planting</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103" marR="30103" marT="0" marB="0"/>
                </a:tc>
                <a:extLst>
                  <a:ext uri="{0D108BD9-81ED-4DB2-BD59-A6C34878D82A}">
                    <a16:rowId xmlns:a16="http://schemas.microsoft.com/office/drawing/2014/main" val="2304417325"/>
                  </a:ext>
                </a:extLst>
              </a:tr>
            </a:tbl>
          </a:graphicData>
        </a:graphic>
      </p:graphicFrame>
    </p:spTree>
    <p:extLst>
      <p:ext uri="{BB962C8B-B14F-4D97-AF65-F5344CB8AC3E}">
        <p14:creationId xmlns:p14="http://schemas.microsoft.com/office/powerpoint/2010/main" val="39860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6B2B95E-B858-470B-AF57-36DAA20467F2}"/>
              </a:ext>
            </a:extLst>
          </p:cNvPr>
          <p:cNvGraphicFramePr>
            <a:graphicFrameLocks noGrp="1"/>
          </p:cNvGraphicFramePr>
          <p:nvPr>
            <p:extLst>
              <p:ext uri="{D42A27DB-BD31-4B8C-83A1-F6EECF244321}">
                <p14:modId xmlns:p14="http://schemas.microsoft.com/office/powerpoint/2010/main" val="1477330545"/>
              </p:ext>
            </p:extLst>
          </p:nvPr>
        </p:nvGraphicFramePr>
        <p:xfrm>
          <a:off x="878889" y="443883"/>
          <a:ext cx="10484528" cy="5965795"/>
        </p:xfrm>
        <a:graphic>
          <a:graphicData uri="http://schemas.openxmlformats.org/drawingml/2006/table">
            <a:tbl>
              <a:tblPr firstRow="1" firstCol="1" bandRow="1">
                <a:tableStyleId>{5C22544A-7EE6-4342-B048-85BDC9FD1C3A}</a:tableStyleId>
              </a:tblPr>
              <a:tblGrid>
                <a:gridCol w="3499107">
                  <a:extLst>
                    <a:ext uri="{9D8B030D-6E8A-4147-A177-3AD203B41FA5}">
                      <a16:colId xmlns:a16="http://schemas.microsoft.com/office/drawing/2014/main" val="3678066010"/>
                    </a:ext>
                  </a:extLst>
                </a:gridCol>
                <a:gridCol w="3481663">
                  <a:extLst>
                    <a:ext uri="{9D8B030D-6E8A-4147-A177-3AD203B41FA5}">
                      <a16:colId xmlns:a16="http://schemas.microsoft.com/office/drawing/2014/main" val="2083830916"/>
                    </a:ext>
                  </a:extLst>
                </a:gridCol>
                <a:gridCol w="3503758">
                  <a:extLst>
                    <a:ext uri="{9D8B030D-6E8A-4147-A177-3AD203B41FA5}">
                      <a16:colId xmlns:a16="http://schemas.microsoft.com/office/drawing/2014/main" val="2332816463"/>
                    </a:ext>
                  </a:extLst>
                </a:gridCol>
              </a:tblGrid>
              <a:tr h="387612">
                <a:tc>
                  <a:txBody>
                    <a:bodyPr/>
                    <a:lstStyle/>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2. Gravity or Weight separations</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a:lnSpc>
                          <a:spcPct val="115000"/>
                        </a:lnSpc>
                        <a:spcAft>
                          <a:spcPts val="0"/>
                        </a:spcAft>
                      </a:pPr>
                      <a:r>
                        <a:rPr lang="en-IN" sz="1400">
                          <a:solidFill>
                            <a:schemeClr val="tx1"/>
                          </a:solidFill>
                          <a:effectLst/>
                          <a:latin typeface="Times New Roman" panose="02020603050405020304" pitchFamily="18" charset="0"/>
                          <a:cs typeface="Times New Roman" panose="02020603050405020304" pitchFamily="18" charset="0"/>
                        </a:rPr>
                        <a:t> </a:t>
                      </a:r>
                      <a:endParaRPr lang="en-IN"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a:lnSpc>
                          <a:spcPct val="115000"/>
                        </a:lnSpc>
                        <a:spcAft>
                          <a:spcPts val="0"/>
                        </a:spcAft>
                      </a:pPr>
                      <a:r>
                        <a:rPr lang="en-IN" sz="1400">
                          <a:solidFill>
                            <a:schemeClr val="tx1"/>
                          </a:solidFill>
                          <a:effectLst/>
                          <a:latin typeface="Times New Roman" panose="02020603050405020304" pitchFamily="18" charset="0"/>
                          <a:cs typeface="Times New Roman" panose="02020603050405020304" pitchFamily="18" charset="0"/>
                        </a:rPr>
                        <a:t> </a:t>
                      </a:r>
                      <a:endParaRPr lang="en-IN"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extLst>
                  <a:ext uri="{0D108BD9-81ED-4DB2-BD59-A6C34878D82A}">
                    <a16:rowId xmlns:a16="http://schemas.microsoft.com/office/drawing/2014/main" val="1247629873"/>
                  </a:ext>
                </a:extLst>
              </a:tr>
              <a:tr h="5578183">
                <a:tc>
                  <a:txBody>
                    <a:bodyPr/>
                    <a:lstStyle/>
                    <a:p>
                      <a:pPr marL="0" lvl="0" indent="0">
                        <a:lnSpc>
                          <a:spcPct val="115000"/>
                        </a:lnSpc>
                        <a:spcAft>
                          <a:spcPts val="0"/>
                        </a:spcAft>
                        <a:buFont typeface="+mj-lt"/>
                        <a:buNone/>
                      </a:pPr>
                      <a:r>
                        <a:rPr lang="en-IN" sz="1400" dirty="0">
                          <a:solidFill>
                            <a:schemeClr val="tx1"/>
                          </a:solidFill>
                          <a:effectLst/>
                          <a:latin typeface="Times New Roman" panose="02020603050405020304" pitchFamily="18" charset="0"/>
                          <a:cs typeface="Times New Roman" panose="02020603050405020304" pitchFamily="18" charset="0"/>
                        </a:rPr>
                        <a:t>1. Gravity separator</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400" dirty="0">
                          <a:solidFill>
                            <a:schemeClr val="tx1"/>
                          </a:solidFill>
                          <a:effectLst/>
                          <a:latin typeface="Times New Roman" panose="02020603050405020304" pitchFamily="18" charset="0"/>
                          <a:cs typeface="Times New Roman" panose="02020603050405020304" pitchFamily="18" charset="0"/>
                        </a:rPr>
                        <a:t>2. Stoners</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The gravity separator employs a flotation principle. In this separation seeds are vertically stratified in layers on the deck according to density. Seeds of same size are stratified and separated by differences in their specific gravity. The oscillating movement of the table walks the heavy seeds in contact with the deck uphill while the air floats the light seeds downhill. The seeds travelling to the edge of the table range from light at the lower end to heavy at the upper end. The discharge can be divided into any number of density fractions</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It is a modified gravity separator designated to make two parts of separations by differences in gravity</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tc>
                  <a:txBody>
                    <a:bodyPr/>
                    <a:lstStyle/>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badly deteriorated diseased seed and insect damaged seed</a:t>
                      </a:r>
                    </a:p>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empty or sterile seed</a:t>
                      </a:r>
                    </a:p>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soil particles and gravel and send mixed with certain kind of seeds</a:t>
                      </a:r>
                    </a:p>
                    <a:p>
                      <a:pPr marL="342900" lvl="0" indent="-342900">
                        <a:lnSpc>
                          <a:spcPct val="115000"/>
                        </a:lnSpc>
                        <a:spcAft>
                          <a:spcPts val="0"/>
                        </a:spcAft>
                        <a:buFont typeface="+mj-lt"/>
                        <a:buAutoNum type="arabicPeriod"/>
                      </a:pPr>
                      <a:r>
                        <a:rPr lang="en-IN" sz="1400" dirty="0">
                          <a:solidFill>
                            <a:schemeClr val="tx1"/>
                          </a:solidFill>
                          <a:effectLst/>
                          <a:latin typeface="Times New Roman" panose="02020603050405020304" pitchFamily="18" charset="0"/>
                          <a:cs typeface="Times New Roman" panose="02020603050405020304" pitchFamily="18" charset="0"/>
                        </a:rPr>
                        <a:t>Removal of contaminating crop or weed seed</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400" dirty="0">
                          <a:solidFill>
                            <a:schemeClr val="tx1"/>
                          </a:solidFill>
                          <a:effectLst/>
                          <a:latin typeface="Times New Roman" panose="02020603050405020304" pitchFamily="18" charset="0"/>
                          <a:cs typeface="Times New Roman" panose="02020603050405020304" pitchFamily="18" charset="0"/>
                        </a:rPr>
                        <a:t>Removal of heavy inert material from a larger volume of seed</a:t>
                      </a:r>
                      <a:endParaRPr lang="en-IN"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610" marR="45610" marT="0" marB="0"/>
                </a:tc>
                <a:extLst>
                  <a:ext uri="{0D108BD9-81ED-4DB2-BD59-A6C34878D82A}">
                    <a16:rowId xmlns:a16="http://schemas.microsoft.com/office/drawing/2014/main" val="4160407835"/>
                  </a:ext>
                </a:extLst>
              </a:tr>
            </a:tbl>
          </a:graphicData>
        </a:graphic>
      </p:graphicFrame>
    </p:spTree>
    <p:extLst>
      <p:ext uri="{BB962C8B-B14F-4D97-AF65-F5344CB8AC3E}">
        <p14:creationId xmlns:p14="http://schemas.microsoft.com/office/powerpoint/2010/main" val="1345359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B050A7-2263-4FAE-86FF-D7E0850CA7C2}"/>
              </a:ext>
            </a:extLst>
          </p:cNvPr>
          <p:cNvGraphicFramePr>
            <a:graphicFrameLocks noGrp="1"/>
          </p:cNvGraphicFramePr>
          <p:nvPr>
            <p:extLst>
              <p:ext uri="{D42A27DB-BD31-4B8C-83A1-F6EECF244321}">
                <p14:modId xmlns:p14="http://schemas.microsoft.com/office/powerpoint/2010/main" val="1372100193"/>
              </p:ext>
            </p:extLst>
          </p:nvPr>
        </p:nvGraphicFramePr>
        <p:xfrm>
          <a:off x="955829" y="328474"/>
          <a:ext cx="10280341" cy="6161103"/>
        </p:xfrm>
        <a:graphic>
          <a:graphicData uri="http://schemas.openxmlformats.org/drawingml/2006/table">
            <a:tbl>
              <a:tblPr firstRow="1" firstCol="1" bandRow="1">
                <a:tableStyleId>{5C22544A-7EE6-4342-B048-85BDC9FD1C3A}</a:tableStyleId>
              </a:tblPr>
              <a:tblGrid>
                <a:gridCol w="3430962">
                  <a:extLst>
                    <a:ext uri="{9D8B030D-6E8A-4147-A177-3AD203B41FA5}">
                      <a16:colId xmlns:a16="http://schemas.microsoft.com/office/drawing/2014/main" val="2226078809"/>
                    </a:ext>
                  </a:extLst>
                </a:gridCol>
                <a:gridCol w="3413858">
                  <a:extLst>
                    <a:ext uri="{9D8B030D-6E8A-4147-A177-3AD203B41FA5}">
                      <a16:colId xmlns:a16="http://schemas.microsoft.com/office/drawing/2014/main" val="2688723364"/>
                    </a:ext>
                  </a:extLst>
                </a:gridCol>
                <a:gridCol w="3435521">
                  <a:extLst>
                    <a:ext uri="{9D8B030D-6E8A-4147-A177-3AD203B41FA5}">
                      <a16:colId xmlns:a16="http://schemas.microsoft.com/office/drawing/2014/main" val="182037399"/>
                    </a:ext>
                  </a:extLst>
                </a:gridCol>
              </a:tblGrid>
              <a:tr h="203337">
                <a:tc>
                  <a:txBody>
                    <a:bodyPr/>
                    <a:lstStyle/>
                    <a:p>
                      <a:pPr marL="0" lvl="0" indent="0">
                        <a:lnSpc>
                          <a:spcPct val="115000"/>
                        </a:lnSpc>
                        <a:spcAft>
                          <a:spcPts val="0"/>
                        </a:spcAft>
                        <a:buFont typeface="+mj-lt"/>
                        <a:buNone/>
                      </a:pPr>
                      <a:r>
                        <a:rPr lang="en-IN" sz="1200" dirty="0">
                          <a:solidFill>
                            <a:schemeClr val="tx1"/>
                          </a:solidFill>
                          <a:effectLst/>
                          <a:latin typeface="Times New Roman" panose="02020603050405020304" pitchFamily="18" charset="0"/>
                          <a:cs typeface="Times New Roman" panose="02020603050405020304" pitchFamily="18" charset="0"/>
                        </a:rPr>
                        <a:t>3. Air separations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nSpc>
                          <a:spcPct val="115000"/>
                        </a:lnSpc>
                        <a:spcAft>
                          <a:spcPts val="0"/>
                        </a:spcAft>
                      </a:pPr>
                      <a:r>
                        <a:rPr lang="en-IN" sz="1200">
                          <a:solidFill>
                            <a:schemeClr val="tx1"/>
                          </a:solidFill>
                          <a:effectLst/>
                          <a:latin typeface="Times New Roman" panose="02020603050405020304" pitchFamily="18" charset="0"/>
                          <a:cs typeface="Times New Roman" panose="02020603050405020304" pitchFamily="18" charset="0"/>
                        </a:rPr>
                        <a:t> </a:t>
                      </a:r>
                      <a:endParaRPr lang="en-IN"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extLst>
                  <a:ext uri="{0D108BD9-81ED-4DB2-BD59-A6C34878D82A}">
                    <a16:rowId xmlns:a16="http://schemas.microsoft.com/office/drawing/2014/main" val="4166984276"/>
                  </a:ext>
                </a:extLst>
              </a:tr>
              <a:tr h="5957766">
                <a:tc>
                  <a:txBody>
                    <a:bodyPr/>
                    <a:lstStyle/>
                    <a:p>
                      <a:pPr marL="342900" lvl="0" indent="-342900">
                        <a:lnSpc>
                          <a:spcPct val="115000"/>
                        </a:lnSpc>
                        <a:spcAft>
                          <a:spcPts val="0"/>
                        </a:spcAft>
                        <a:buFont typeface="+mj-lt"/>
                        <a:buAutoNum type="arabicPeriod"/>
                      </a:pPr>
                      <a:r>
                        <a:rPr lang="en-IN" sz="1200" dirty="0">
                          <a:solidFill>
                            <a:schemeClr val="tx1"/>
                          </a:solidFill>
                          <a:effectLst/>
                          <a:latin typeface="Times New Roman" panose="02020603050405020304" pitchFamily="18" charset="0"/>
                          <a:cs typeface="Times New Roman" panose="02020603050405020304" pitchFamily="18" charset="0"/>
                        </a:rPr>
                        <a:t>Pneumatic Separator</a:t>
                      </a: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15000"/>
                        </a:lnSpc>
                        <a:spcAft>
                          <a:spcPts val="0"/>
                        </a:spcAft>
                        <a:buFont typeface="+mj-lt"/>
                        <a:buNone/>
                      </a:pPr>
                      <a:r>
                        <a:rPr lang="en-IN" sz="1200" dirty="0">
                          <a:solidFill>
                            <a:schemeClr val="tx1"/>
                          </a:solidFill>
                          <a:effectLst/>
                          <a:latin typeface="Times New Roman" panose="02020603050405020304" pitchFamily="18" charset="0"/>
                          <a:cs typeface="Times New Roman" panose="02020603050405020304" pitchFamily="18" charset="0"/>
                        </a:rPr>
                        <a:t>2. Aspirator</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marL="0" lvl="0" indent="0">
                        <a:lnSpc>
                          <a:spcPct val="115000"/>
                        </a:lnSpc>
                        <a:spcAft>
                          <a:spcPts val="0"/>
                        </a:spcAft>
                        <a:buFont typeface="+mj-lt"/>
                        <a:buNone/>
                      </a:pPr>
                      <a:r>
                        <a:rPr lang="en-IN" sz="1200" dirty="0">
                          <a:solidFill>
                            <a:schemeClr val="tx1"/>
                          </a:solidFill>
                          <a:effectLst/>
                          <a:latin typeface="Times New Roman" panose="02020603050405020304" pitchFamily="18" charset="0"/>
                          <a:cs typeface="Times New Roman" panose="02020603050405020304" pitchFamily="18" charset="0"/>
                        </a:rPr>
                        <a:t>3. Fractional Aspirator</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It uses the movement of air to divide seeds according to their terminal velocities. Terminal velocity refers to the velocity of air required to suspend particles in a rising air current. Many factors such as density shape and surface and texture effect resistance of a particle to airflow. When the seed is introduced into an air stream all the particles with lightweight are lifted by the velocity of the air, while the seeds with heavy weight fall below. In pneumatic air separator the air is blown through the fan which lifts the light material and the seeds which are light in weight</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IN" sz="1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In aspirator the fan is at discharge end and induces a vacuum, which allows the atmospheric pressure to force air through the separator</a:t>
                      </a:r>
                    </a:p>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In fractional aspirator when a seed mixture is introduced into the lower end of an expanding air column, heavy seeds fall against the airflow and light seeds are lifted. Air velocity through the expanding columns lessens and gradually drops out seeds with lower terminal velocities. Each outlet along the column receives a lighter fraction of seeds the mixture is thereby separated into several grades</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tc>
                  <a:txBody>
                    <a:bodyPr/>
                    <a:lstStyle/>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1.General cleaning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2. Close grading </a:t>
                      </a: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3. Specific separation</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IN" sz="1200" dirty="0">
                          <a:solidFill>
                            <a:schemeClr val="tx1"/>
                          </a:solidFill>
                          <a:effectLst/>
                          <a:latin typeface="Times New Roman" panose="02020603050405020304" pitchFamily="18" charset="0"/>
                          <a:cs typeface="Times New Roman" panose="02020603050405020304" pitchFamily="18" charset="0"/>
                        </a:rPr>
                        <a:t> </a:t>
                      </a:r>
                      <a:endParaRPr lang="en-IN"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9389" marR="29389" marT="0" marB="0"/>
                </a:tc>
                <a:extLst>
                  <a:ext uri="{0D108BD9-81ED-4DB2-BD59-A6C34878D82A}">
                    <a16:rowId xmlns:a16="http://schemas.microsoft.com/office/drawing/2014/main" val="1111533035"/>
                  </a:ext>
                </a:extLst>
              </a:tr>
            </a:tbl>
          </a:graphicData>
        </a:graphic>
      </p:graphicFrame>
    </p:spTree>
    <p:extLst>
      <p:ext uri="{BB962C8B-B14F-4D97-AF65-F5344CB8AC3E}">
        <p14:creationId xmlns:p14="http://schemas.microsoft.com/office/powerpoint/2010/main" val="3651990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1937</Words>
  <Application>Microsoft Office PowerPoint</Application>
  <PresentationFormat>Widescreen</PresentationFormat>
  <Paragraphs>220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SEED PROCESSING EQUIPMENT-CLEANER CUM GRADER</vt:lpstr>
      <vt:lpstr>SEED CLEANING </vt:lpstr>
      <vt:lpstr>PowerPoint Presentation</vt:lpstr>
      <vt:lpstr>PowerPoint Presentation</vt:lpstr>
      <vt:lpstr>PowerPoint Presentation</vt:lpstr>
      <vt:lpstr>PowerPoint Presentation</vt:lpstr>
      <vt:lpstr> Seed upgrading equipments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sanghamitra.rout49@gmail.com</dc:creator>
  <cp:lastModifiedBy>sanghamitra.rout49@gmail.com</cp:lastModifiedBy>
  <cp:revision>6</cp:revision>
  <dcterms:created xsi:type="dcterms:W3CDTF">2021-03-12T11:05:37Z</dcterms:created>
  <dcterms:modified xsi:type="dcterms:W3CDTF">2021-03-13T15:26:46Z</dcterms:modified>
</cp:coreProperties>
</file>