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5" r:id="rId6"/>
    <p:sldId id="266" r:id="rId7"/>
    <p:sldId id="270" r:id="rId8"/>
    <p:sldId id="271" r:id="rId9"/>
    <p:sldId id="260" r:id="rId10"/>
    <p:sldId id="261" r:id="rId11"/>
    <p:sldId id="262"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3284608-F3A0-48CE-AA14-72C5CF774121}" type="datetimeFigureOut">
              <a:rPr lang="en-IN" smtClean="0"/>
              <a:t>13-03-2021</a:t>
            </a:fld>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4F97012-52D1-4E37-BB09-BC08C8D4EBD3}" type="slidenum">
              <a:rPr lang="en-IN" smtClean="0"/>
              <a:t>‹#›</a:t>
            </a:fld>
            <a:endParaRPr lang="en-I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21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284608-F3A0-48CE-AA14-72C5CF774121}" type="datetimeFigureOut">
              <a:rPr lang="en-IN" smtClean="0"/>
              <a:t>13-03-2021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6826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284608-F3A0-48CE-AA14-72C5CF774121}" type="datetimeFigureOut">
              <a:rPr lang="en-IN" smtClean="0"/>
              <a:t>13-03-2021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356842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284608-F3A0-48CE-AA14-72C5CF774121}" type="datetimeFigureOut">
              <a:rPr lang="en-IN" smtClean="0"/>
              <a:t>13-03-2021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383367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84608-F3A0-48CE-AA14-72C5CF774121}" type="datetimeFigureOut">
              <a:rPr lang="en-IN" smtClean="0"/>
              <a:t>13-03-2021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F97012-52D1-4E37-BB09-BC08C8D4EBD3}" type="slidenum">
              <a:rPr lang="en-IN" smtClean="0"/>
              <a:t>‹#›</a:t>
            </a:fld>
            <a:endParaRPr lang="en-I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01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284608-F3A0-48CE-AA14-72C5CF774121}" type="datetimeFigureOut">
              <a:rPr lang="en-IN" smtClean="0"/>
              <a:t>13-03-2021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25514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284608-F3A0-48CE-AA14-72C5CF774121}" type="datetimeFigureOut">
              <a:rPr lang="en-IN" smtClean="0"/>
              <a:t>13-03-2021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294982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284608-F3A0-48CE-AA14-72C5CF774121}" type="datetimeFigureOut">
              <a:rPr lang="en-IN" smtClean="0"/>
              <a:t>13-03-2021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71229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84608-F3A0-48CE-AA14-72C5CF774121}" type="datetimeFigureOut">
              <a:rPr lang="en-IN" smtClean="0"/>
              <a:t>13-03-2021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310040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84608-F3A0-48CE-AA14-72C5CF774121}" type="datetimeFigureOut">
              <a:rPr lang="en-IN" smtClean="0"/>
              <a:t>13-03-2021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293054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84608-F3A0-48CE-AA14-72C5CF774121}" type="datetimeFigureOut">
              <a:rPr lang="en-IN" smtClean="0"/>
              <a:t>13-03-2021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F97012-52D1-4E37-BB09-BC08C8D4EBD3}" type="slidenum">
              <a:rPr lang="en-IN" smtClean="0"/>
              <a:t>‹#›</a:t>
            </a:fld>
            <a:endParaRPr lang="en-IN"/>
          </a:p>
        </p:txBody>
      </p:sp>
    </p:spTree>
    <p:extLst>
      <p:ext uri="{BB962C8B-B14F-4D97-AF65-F5344CB8AC3E}">
        <p14:creationId xmlns:p14="http://schemas.microsoft.com/office/powerpoint/2010/main" val="55159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3284608-F3A0-48CE-AA14-72C5CF774121}" type="datetimeFigureOut">
              <a:rPr lang="en-IN" smtClean="0"/>
              <a:t>13-03-2021</a:t>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4F97012-52D1-4E37-BB09-BC08C8D4EBD3}" type="slidenum">
              <a:rPr lang="en-IN" smtClean="0"/>
              <a:t>‹#›</a:t>
            </a:fld>
            <a:endParaRPr lang="en-IN"/>
          </a:p>
        </p:txBody>
      </p:sp>
    </p:spTree>
    <p:extLst>
      <p:ext uri="{BB962C8B-B14F-4D97-AF65-F5344CB8AC3E}">
        <p14:creationId xmlns:p14="http://schemas.microsoft.com/office/powerpoint/2010/main" val="6553480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8480-11A8-449F-B201-8916BAB83B35}"/>
              </a:ext>
            </a:extLst>
          </p:cNvPr>
          <p:cNvSpPr>
            <a:spLocks noGrp="1"/>
          </p:cNvSpPr>
          <p:nvPr>
            <p:ph type="ctrTitle"/>
          </p:nvPr>
        </p:nvSpPr>
        <p:spPr>
          <a:xfrm>
            <a:off x="1109980" y="2050742"/>
            <a:ext cx="9966960" cy="1526959"/>
          </a:xfrm>
        </p:spPr>
        <p:txBody>
          <a:bodyPr>
            <a:normAutofit/>
          </a:bodyPr>
          <a:lstStyle/>
          <a:p>
            <a:r>
              <a:rPr lang="en-US" sz="2800" dirty="0">
                <a:latin typeface="Times New Roman" panose="02020603050405020304" pitchFamily="18" charset="0"/>
                <a:cs typeface="Times New Roman" panose="02020603050405020304" pitchFamily="18" charset="0"/>
              </a:rPr>
              <a:t>Upgrading equipment working principles- specific gravity separator, </a:t>
            </a:r>
            <a:r>
              <a:rPr lang="en-US" sz="2800" dirty="0" err="1">
                <a:latin typeface="Times New Roman" panose="02020603050405020304" pitchFamily="18" charset="0"/>
                <a:cs typeface="Times New Roman" panose="02020603050405020304" pitchFamily="18" charset="0"/>
              </a:rPr>
              <a:t>colour</a:t>
            </a:r>
            <a:r>
              <a:rPr lang="en-US" sz="2800" dirty="0">
                <a:latin typeface="Times New Roman" panose="02020603050405020304" pitchFamily="18" charset="0"/>
                <a:cs typeface="Times New Roman" panose="02020603050405020304" pitchFamily="18" charset="0"/>
              </a:rPr>
              <a:t> sorter and indented cylinder separator</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01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D55E4-5DAC-4872-BC7C-4089127DA6DF}"/>
              </a:ext>
            </a:extLst>
          </p:cNvPr>
          <p:cNvSpPr>
            <a:spLocks noGrp="1"/>
          </p:cNvSpPr>
          <p:nvPr>
            <p:ph idx="1"/>
          </p:nvPr>
        </p:nvSpPr>
        <p:spPr>
          <a:xfrm>
            <a:off x="1143000" y="656948"/>
            <a:ext cx="10042864" cy="5439052"/>
          </a:xfrm>
        </p:spPr>
        <p:txBody>
          <a:bodyPr>
            <a:normAutofit fontScale="92500" lnSpcReduction="10000"/>
          </a:bodyPr>
          <a:lstStyle/>
          <a:p>
            <a:pPr algn="just">
              <a:buFont typeface="Wingdings" panose="05000000000000000000" pitchFamily="2" charset="2"/>
              <a:buChar char="Ø"/>
            </a:pPr>
            <a:r>
              <a:rPr lang="en-US" b="1" dirty="0">
                <a:solidFill>
                  <a:schemeClr val="tx1"/>
                </a:solidFill>
                <a:latin typeface="Times New Roman" panose="02020603050405020304" pitchFamily="18" charset="0"/>
                <a:cs typeface="Times New Roman" panose="02020603050405020304" pitchFamily="18" charset="0"/>
              </a:rPr>
              <a:t>Working principle of the roll mill </a:t>
            </a:r>
          </a:p>
          <a:p>
            <a:pPr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roll mill consists basically of two roller, covered with flannel or velvet, placed side by side, so that they touch each other down their entire length. </a:t>
            </a:r>
          </a:p>
          <a:p>
            <a:pPr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rollers are mounted on an incline and they turn in opposite directions. A curved adjustable shield is mounted above the rollers</a:t>
            </a:r>
          </a:p>
          <a:p>
            <a:pPr algn="just">
              <a:buFont typeface="Wingdings" panose="05000000000000000000" pitchFamily="2" charset="2"/>
              <a:buChar char="Ø"/>
            </a:pPr>
            <a:r>
              <a:rPr lang="en-US" b="1" dirty="0">
                <a:solidFill>
                  <a:schemeClr val="tx1"/>
                </a:solidFill>
                <a:latin typeface="Times New Roman" panose="02020603050405020304" pitchFamily="18" charset="0"/>
                <a:cs typeface="Times New Roman" panose="02020603050405020304" pitchFamily="18" charset="0"/>
              </a:rPr>
              <a:t>Separating action</a:t>
            </a:r>
            <a:r>
              <a:rPr lang="en-US" dirty="0">
                <a:solidFill>
                  <a:schemeClr val="tx1"/>
                </a:solidFill>
                <a:latin typeface="Times New Roman" panose="02020603050405020304" pitchFamily="18" charset="0"/>
                <a:cs typeface="Times New Roman" panose="02020603050405020304" pitchFamily="18" charset="0"/>
              </a:rPr>
              <a:t>: The mixture of smooth and rough seeds is fed into the place, where the rollers touch each other, at the high end of the machine. </a:t>
            </a:r>
          </a:p>
          <a:p>
            <a:pPr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As the rollers turn up and out, seeds that are rough or have sharp or broken edges are caught by the nap of the fabric covering the rollers </a:t>
            </a:r>
          </a:p>
          <a:p>
            <a:pPr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These seeds are thrown up against the curved shield. They strike the shield at an angle, bounce back down to the roller and are again thrown up against the shield</a:t>
            </a:r>
          </a:p>
          <a:p>
            <a:pPr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Smooth seeds bounce down the inclined position forward between the rollers, and discharge at the lower end of the machine</a:t>
            </a:r>
          </a:p>
          <a:p>
            <a:pPr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They are not affected by the fabric roller covering, and are not pitches over the side of the rollers</a:t>
            </a:r>
            <a:endParaRPr lang="en-IN"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93670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BF277-7EF5-4184-BB9D-498D72DD6269}"/>
              </a:ext>
            </a:extLst>
          </p:cNvPr>
          <p:cNvSpPr>
            <a:spLocks noGrp="1"/>
          </p:cNvSpPr>
          <p:nvPr>
            <p:ph idx="1"/>
          </p:nvPr>
        </p:nvSpPr>
        <p:spPr>
          <a:xfrm>
            <a:off x="1143000" y="674703"/>
            <a:ext cx="9872871" cy="5421297"/>
          </a:xfrm>
        </p:spPr>
        <p:txBody>
          <a:bodyPr>
            <a:normAutofit/>
          </a:bodyPr>
          <a:lstStyle/>
          <a:p>
            <a:r>
              <a:rPr lang="en-US" b="1" dirty="0">
                <a:solidFill>
                  <a:schemeClr val="tx1"/>
                </a:solidFill>
                <a:latin typeface="Times New Roman" panose="02020603050405020304" pitchFamily="18" charset="0"/>
                <a:cs typeface="Times New Roman" panose="02020603050405020304" pitchFamily="18" charset="0"/>
              </a:rPr>
              <a:t>Adjustments</a:t>
            </a:r>
            <a:r>
              <a:rPr lang="en-US" dirty="0">
                <a:solidFill>
                  <a:schemeClr val="tx1"/>
                </a:solidFill>
                <a:latin typeface="Times New Roman" panose="02020603050405020304" pitchFamily="18" charset="0"/>
                <a:cs typeface="Times New Roman" panose="02020603050405020304" pitchFamily="18" charset="0"/>
              </a:rPr>
              <a:t> </a:t>
            </a:r>
          </a:p>
          <a:p>
            <a:pPr marL="45720" indent="0">
              <a:buNone/>
            </a:pPr>
            <a:r>
              <a:rPr lang="en-US" dirty="0">
                <a:solidFill>
                  <a:schemeClr val="tx1"/>
                </a:solidFill>
                <a:latin typeface="Times New Roman" panose="02020603050405020304" pitchFamily="18" charset="0"/>
                <a:cs typeface="Times New Roman" panose="02020603050405020304" pitchFamily="18" charset="0"/>
              </a:rPr>
              <a:t>1) Rate of feed </a:t>
            </a:r>
          </a:p>
          <a:p>
            <a:pPr marL="45720" indent="0">
              <a:buNone/>
            </a:pPr>
            <a:r>
              <a:rPr lang="en-US" dirty="0">
                <a:solidFill>
                  <a:schemeClr val="tx1"/>
                </a:solidFill>
                <a:latin typeface="Times New Roman" panose="02020603050405020304" pitchFamily="18" charset="0"/>
                <a:cs typeface="Times New Roman" panose="02020603050405020304" pitchFamily="18" charset="0"/>
              </a:rPr>
              <a:t>2) Speed </a:t>
            </a:r>
          </a:p>
          <a:p>
            <a:pPr marL="45720" indent="0">
              <a:buNone/>
            </a:pPr>
            <a:r>
              <a:rPr lang="en-US" dirty="0">
                <a:solidFill>
                  <a:schemeClr val="tx1"/>
                </a:solidFill>
                <a:latin typeface="Times New Roman" panose="02020603050405020304" pitchFamily="18" charset="0"/>
                <a:cs typeface="Times New Roman" panose="02020603050405020304" pitchFamily="18" charset="0"/>
              </a:rPr>
              <a:t>3) Clearance between shield and rolls</a:t>
            </a:r>
          </a:p>
          <a:p>
            <a:pPr marL="45720" indent="0">
              <a:buNone/>
            </a:pPr>
            <a:r>
              <a:rPr lang="en-US" dirty="0">
                <a:solidFill>
                  <a:schemeClr val="tx1"/>
                </a:solidFill>
                <a:latin typeface="Times New Roman" panose="02020603050405020304" pitchFamily="18" charset="0"/>
                <a:cs typeface="Times New Roman" panose="02020603050405020304" pitchFamily="18" charset="0"/>
              </a:rPr>
              <a:t> 4) The angle of inclination of rolls</a:t>
            </a:r>
          </a:p>
          <a:p>
            <a:endParaRPr lang="en-IN" dirty="0"/>
          </a:p>
        </p:txBody>
      </p:sp>
    </p:spTree>
    <p:extLst>
      <p:ext uri="{BB962C8B-B14F-4D97-AF65-F5344CB8AC3E}">
        <p14:creationId xmlns:p14="http://schemas.microsoft.com/office/powerpoint/2010/main" val="17517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BB97-1D6F-4D3D-B325-4E017B0C62A4}"/>
              </a:ext>
            </a:extLst>
          </p:cNvPr>
          <p:cNvSpPr>
            <a:spLocks noGrp="1"/>
          </p:cNvSpPr>
          <p:nvPr>
            <p:ph type="title"/>
          </p:nvPr>
        </p:nvSpPr>
        <p:spPr>
          <a:xfrm>
            <a:off x="1063101" y="2580443"/>
            <a:ext cx="9875520" cy="1356360"/>
          </a:xfrm>
        </p:spPr>
        <p:txBody>
          <a:bodyPr/>
          <a:lstStyle/>
          <a:p>
            <a:pPr algn="ctr"/>
            <a:r>
              <a:rPr lang="en-US" dirty="0"/>
              <a:t>Thank you</a:t>
            </a:r>
            <a:endParaRPr lang="en-IN" dirty="0"/>
          </a:p>
        </p:txBody>
      </p:sp>
    </p:spTree>
    <p:extLst>
      <p:ext uri="{BB962C8B-B14F-4D97-AF65-F5344CB8AC3E}">
        <p14:creationId xmlns:p14="http://schemas.microsoft.com/office/powerpoint/2010/main" val="15900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175DC-E79A-4962-94FD-A9A57D3F4B22}"/>
              </a:ext>
            </a:extLst>
          </p:cNvPr>
          <p:cNvSpPr>
            <a:spLocks noGrp="1"/>
          </p:cNvSpPr>
          <p:nvPr>
            <p:ph idx="1"/>
          </p:nvPr>
        </p:nvSpPr>
        <p:spPr>
          <a:xfrm>
            <a:off x="1143000" y="674703"/>
            <a:ext cx="10113885" cy="5421297"/>
          </a:xfrm>
        </p:spPr>
        <p:txBody>
          <a:bodyPr>
            <a:normAutofit fontScale="85000" lnSpcReduction="20000"/>
          </a:bodyPr>
          <a:lstStyle/>
          <a:p>
            <a:pPr marL="45720" indent="0">
              <a:lnSpc>
                <a:spcPct val="120000"/>
              </a:lnSpc>
              <a:spcBef>
                <a:spcPts val="0"/>
              </a:spcBef>
              <a:buNone/>
            </a:pPr>
            <a:r>
              <a:rPr lang="en-IN" b="1" dirty="0">
                <a:solidFill>
                  <a:schemeClr val="tx1"/>
                </a:solidFill>
                <a:latin typeface="Times New Roman" panose="02020603050405020304" pitchFamily="18" charset="0"/>
                <a:cs typeface="Times New Roman" panose="02020603050405020304" pitchFamily="18" charset="0"/>
              </a:rPr>
              <a:t>I. Specific gravity separator</a:t>
            </a:r>
          </a:p>
          <a:p>
            <a:pPr algn="just">
              <a:lnSpc>
                <a:spcPct val="120000"/>
              </a:lnSpc>
              <a:spcBef>
                <a:spcPts val="0"/>
              </a:spcBef>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Seeds of the same size and general shape can often be separated because they differ in specific gravity or relative weight</a:t>
            </a:r>
          </a:p>
          <a:p>
            <a:pPr algn="just">
              <a:lnSpc>
                <a:spcPct val="120000"/>
              </a:lnSpc>
              <a:spcBef>
                <a:spcPts val="0"/>
              </a:spcBef>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This difference is very useful in removing light, immature seeds or heavy sand and rocks to improve the purity and germination of crop seeds</a:t>
            </a:r>
          </a:p>
          <a:p>
            <a:pPr algn="just">
              <a:lnSpc>
                <a:spcPct val="120000"/>
              </a:lnSpc>
              <a:spcBef>
                <a:spcPts val="0"/>
              </a:spcBef>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If seeds which differ in specific gravity (relative weight / unit of volume) are placed on substrate of intermediate density, seeds of higher specific gravity will fall down through the substrata, while seeds of lower specific gravity will be buoyed up the substrata. Here air is used as separation substrata</a:t>
            </a:r>
          </a:p>
          <a:p>
            <a:pPr algn="just">
              <a:lnSpc>
                <a:spcPct val="120000"/>
              </a:lnSpc>
              <a:spcBef>
                <a:spcPts val="0"/>
              </a:spcBef>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As seeds flow on the deck of the gravity separator, they enter a column of air coming up through the porous surface of the deck</a:t>
            </a:r>
          </a:p>
          <a:p>
            <a:pPr algn="just">
              <a:lnSpc>
                <a:spcPct val="120000"/>
              </a:lnSpc>
              <a:spcBef>
                <a:spcPts val="0"/>
              </a:spcBef>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pressure of terminal velocity of the air rising through the deck can be controlled very closely to separate two kinds of seeds differing in specific gravity, the air is adjusted so that only the lighter seeds are lifted up off the deck surface</a:t>
            </a:r>
          </a:p>
          <a:p>
            <a:pPr algn="just">
              <a:lnSpc>
                <a:spcPct val="120000"/>
              </a:lnSpc>
              <a:spcBef>
                <a:spcPts val="0"/>
              </a:spcBef>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These lighter seeds are held up by air pressure and tend to float on the deck surface. The heavier seed possess a velocity greater than that of the air columns so they are not lifted and so will lie on the deck surface. </a:t>
            </a:r>
            <a:endParaRPr lang="en-IN" b="1"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64956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4D4C7-0ABE-406C-9570-8704279FC4A0}"/>
              </a:ext>
            </a:extLst>
          </p:cNvPr>
          <p:cNvSpPr>
            <a:spLocks noGrp="1"/>
          </p:cNvSpPr>
          <p:nvPr>
            <p:ph idx="1"/>
          </p:nvPr>
        </p:nvSpPr>
        <p:spPr>
          <a:xfrm>
            <a:off x="1143000" y="816746"/>
            <a:ext cx="9872871" cy="5279254"/>
          </a:xfrm>
        </p:spPr>
        <p:txBody>
          <a:bodyPr>
            <a:normAutofit/>
          </a:bodyPr>
          <a:lstStyle/>
          <a:p>
            <a:pPr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The air column thus stratifies the seed mixture into vertical zones of relative weight with the heavier seed lying on the deck and the lighter seeds lifted up to the top of the seed mass</a:t>
            </a:r>
          </a:p>
          <a:p>
            <a:pPr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Adjustments </a:t>
            </a:r>
          </a:p>
          <a:p>
            <a:pPr marL="45720" indent="0" algn="just">
              <a:buNone/>
            </a:pPr>
            <a:r>
              <a:rPr lang="en-US" sz="2000" dirty="0">
                <a:solidFill>
                  <a:schemeClr val="tx1"/>
                </a:solidFill>
                <a:latin typeface="Times New Roman" panose="02020603050405020304" pitchFamily="18" charset="0"/>
                <a:cs typeface="Times New Roman" panose="02020603050405020304" pitchFamily="18" charset="0"/>
              </a:rPr>
              <a:t>1) Feed rate </a:t>
            </a:r>
          </a:p>
          <a:p>
            <a:pPr marL="45720" indent="0" algn="just">
              <a:buNone/>
            </a:pPr>
            <a:r>
              <a:rPr lang="en-US" sz="2000" dirty="0">
                <a:solidFill>
                  <a:schemeClr val="tx1"/>
                </a:solidFill>
                <a:latin typeface="Times New Roman" panose="02020603050405020304" pitchFamily="18" charset="0"/>
                <a:cs typeface="Times New Roman" panose="02020603050405020304" pitchFamily="18" charset="0"/>
              </a:rPr>
              <a:t>2) Air flow </a:t>
            </a:r>
          </a:p>
          <a:p>
            <a:pPr marL="45720" indent="0" algn="just">
              <a:buNone/>
            </a:pPr>
            <a:r>
              <a:rPr lang="en-US" sz="2000" dirty="0">
                <a:solidFill>
                  <a:schemeClr val="tx1"/>
                </a:solidFill>
                <a:latin typeface="Times New Roman" panose="02020603050405020304" pitchFamily="18" charset="0"/>
                <a:cs typeface="Times New Roman" panose="02020603050405020304" pitchFamily="18" charset="0"/>
              </a:rPr>
              <a:t>3) End slope </a:t>
            </a:r>
          </a:p>
          <a:p>
            <a:pPr marL="45720" indent="0" algn="just">
              <a:buNone/>
            </a:pPr>
            <a:r>
              <a:rPr lang="en-US" sz="2000" dirty="0">
                <a:solidFill>
                  <a:schemeClr val="tx1"/>
                </a:solidFill>
                <a:latin typeface="Times New Roman" panose="02020603050405020304" pitchFamily="18" charset="0"/>
                <a:cs typeface="Times New Roman" panose="02020603050405020304" pitchFamily="18" charset="0"/>
              </a:rPr>
              <a:t>4) Side slope </a:t>
            </a:r>
          </a:p>
          <a:p>
            <a:pPr marL="45720" indent="0" algn="just">
              <a:buNone/>
            </a:pPr>
            <a:r>
              <a:rPr lang="en-US" sz="2000" dirty="0">
                <a:solidFill>
                  <a:schemeClr val="tx1"/>
                </a:solidFill>
                <a:latin typeface="Times New Roman" panose="02020603050405020304" pitchFamily="18" charset="0"/>
                <a:cs typeface="Times New Roman" panose="02020603050405020304" pitchFamily="18" charset="0"/>
              </a:rPr>
              <a:t>5) Deck oscillation speed </a:t>
            </a:r>
          </a:p>
          <a:p>
            <a:pPr marL="45720" indent="0" algn="just">
              <a:buNone/>
            </a:pPr>
            <a:r>
              <a:rPr lang="en-US" sz="2000" dirty="0">
                <a:solidFill>
                  <a:schemeClr val="tx1"/>
                </a:solidFill>
                <a:latin typeface="Times New Roman" panose="02020603050405020304" pitchFamily="18" charset="0"/>
                <a:cs typeface="Times New Roman" panose="02020603050405020304" pitchFamily="18" charset="0"/>
              </a:rPr>
              <a:t>6) Deck speed</a:t>
            </a:r>
            <a:endParaRPr lang="en-IN" sz="20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9155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B31E0E-FDCA-4859-9416-2562D333B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81" y="763459"/>
            <a:ext cx="5353120" cy="3250981"/>
          </a:xfrm>
          <a:prstGeom prst="rect">
            <a:avLst/>
          </a:prstGeom>
        </p:spPr>
      </p:pic>
      <p:sp>
        <p:nvSpPr>
          <p:cNvPr id="5" name="Rectangle 4">
            <a:extLst>
              <a:ext uri="{FF2B5EF4-FFF2-40B4-BE49-F238E27FC236}">
                <a16:creationId xmlns:a16="http://schemas.microsoft.com/office/drawing/2014/main" id="{00D048F5-1136-423F-9A39-DFB9E8C21D65}"/>
              </a:ext>
            </a:extLst>
          </p:cNvPr>
          <p:cNvSpPr/>
          <p:nvPr/>
        </p:nvSpPr>
        <p:spPr>
          <a:xfrm>
            <a:off x="2006401" y="4209465"/>
            <a:ext cx="2533001" cy="392159"/>
          </a:xfrm>
          <a:prstGeom prst="rect">
            <a:avLst/>
          </a:prstGeom>
        </p:spPr>
        <p:txBody>
          <a:bodyPr wrap="none">
            <a:spAutoFit/>
          </a:bodyPr>
          <a:lstStyle/>
          <a:p>
            <a:pPr>
              <a:lnSpc>
                <a:spcPct val="115000"/>
              </a:lnSpc>
              <a:spcAft>
                <a:spcPts val="1000"/>
              </a:spcAft>
            </a:pPr>
            <a:r>
              <a:rPr lang="en-IN" dirty="0">
                <a:latin typeface="Calibri" panose="020F0502020204030204" pitchFamily="34" charset="0"/>
                <a:ea typeface="Calibri" panose="020F0502020204030204" pitchFamily="34" charset="0"/>
                <a:cs typeface="Times New Roman" panose="02020603050405020304" pitchFamily="18" charset="0"/>
              </a:rPr>
              <a:t>Specific gravity separator</a:t>
            </a:r>
          </a:p>
        </p:txBody>
      </p:sp>
      <p:pic>
        <p:nvPicPr>
          <p:cNvPr id="6" name="Picture 5">
            <a:extLst>
              <a:ext uri="{FF2B5EF4-FFF2-40B4-BE49-F238E27FC236}">
                <a16:creationId xmlns:a16="http://schemas.microsoft.com/office/drawing/2014/main" id="{24E87418-E95C-41CA-9532-A1DFE54B2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798" y="2643949"/>
            <a:ext cx="5507138" cy="2740981"/>
          </a:xfrm>
          <a:prstGeom prst="rect">
            <a:avLst/>
          </a:prstGeom>
        </p:spPr>
      </p:pic>
      <p:pic>
        <p:nvPicPr>
          <p:cNvPr id="7" name="Picture 6">
            <a:extLst>
              <a:ext uri="{FF2B5EF4-FFF2-40B4-BE49-F238E27FC236}">
                <a16:creationId xmlns:a16="http://schemas.microsoft.com/office/drawing/2014/main" id="{F9B273D0-1097-4622-A3B3-1A9DAE026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798" y="2643948"/>
            <a:ext cx="5507138" cy="2740981"/>
          </a:xfrm>
          <a:prstGeom prst="rect">
            <a:avLst/>
          </a:prstGeom>
        </p:spPr>
      </p:pic>
    </p:spTree>
    <p:extLst>
      <p:ext uri="{BB962C8B-B14F-4D97-AF65-F5344CB8AC3E}">
        <p14:creationId xmlns:p14="http://schemas.microsoft.com/office/powerpoint/2010/main" val="382015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D7A37-5CE0-4830-B826-16288F93CB02}"/>
              </a:ext>
            </a:extLst>
          </p:cNvPr>
          <p:cNvSpPr>
            <a:spLocks noGrp="1"/>
          </p:cNvSpPr>
          <p:nvPr>
            <p:ph idx="1"/>
          </p:nvPr>
        </p:nvSpPr>
        <p:spPr>
          <a:xfrm>
            <a:off x="1143000" y="781235"/>
            <a:ext cx="9872871" cy="5024761"/>
          </a:xfrm>
        </p:spPr>
        <p:txBody>
          <a:bodyPr>
            <a:normAutofit fontScale="92500" lnSpcReduction="10000"/>
          </a:bodyPr>
          <a:lstStyle/>
          <a:p>
            <a:pPr marL="45720" indent="0">
              <a:buNone/>
            </a:pPr>
            <a:r>
              <a:rPr lang="en-IN" b="1" dirty="0">
                <a:solidFill>
                  <a:schemeClr val="tx1"/>
                </a:solidFill>
                <a:latin typeface="Times New Roman" panose="02020603050405020304" pitchFamily="18" charset="0"/>
                <a:cs typeface="Times New Roman" panose="02020603050405020304" pitchFamily="18" charset="0"/>
              </a:rPr>
              <a:t>II. Colour separator </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Many large crop seeds such as peas and beans differ in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between varieties.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variation may also occur due to immaturity or disease</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Electronic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sorting machines can separate such seeds by difference in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and also remove mud balls and </a:t>
            </a:r>
            <a:r>
              <a:rPr lang="en-US" dirty="0" err="1">
                <a:solidFill>
                  <a:schemeClr val="tx1"/>
                </a:solidFill>
                <a:latin typeface="Times New Roman" panose="02020603050405020304" pitchFamily="18" charset="0"/>
                <a:cs typeface="Times New Roman" panose="02020603050405020304" pitchFamily="18" charset="0"/>
              </a:rPr>
              <a:t>discoloured</a:t>
            </a:r>
            <a:r>
              <a:rPr lang="en-US" dirty="0">
                <a:solidFill>
                  <a:schemeClr val="tx1"/>
                </a:solidFill>
                <a:latin typeface="Times New Roman" panose="02020603050405020304" pitchFamily="18" charset="0"/>
                <a:cs typeface="Times New Roman" panose="02020603050405020304" pitchFamily="18" charset="0"/>
              </a:rPr>
              <a:t> seeds in the same operation</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electronic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sorter views each seed individually with photo electric cells. The seed is compared with a selected back ground or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range and is discharged from the machine according to its </a:t>
            </a:r>
            <a:r>
              <a:rPr lang="en-US" dirty="0" err="1">
                <a:solidFill>
                  <a:schemeClr val="tx1"/>
                </a:solidFill>
                <a:latin typeface="Times New Roman" panose="02020603050405020304" pitchFamily="18" charset="0"/>
                <a:cs typeface="Times New Roman" panose="02020603050405020304" pitchFamily="18" charset="0"/>
              </a:rPr>
              <a:t>colour</a:t>
            </a:r>
            <a:endParaRPr lang="en-US"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 If it is the great desired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the seed is discharged through the good seed spout</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If its </a:t>
            </a:r>
            <a:r>
              <a:rPr lang="en-US" dirty="0" err="1">
                <a:solidFill>
                  <a:schemeClr val="tx1"/>
                </a:solidFill>
                <a:latin typeface="Times New Roman" panose="02020603050405020304" pitchFamily="18" charset="0"/>
                <a:cs typeface="Times New Roman" panose="02020603050405020304" pitchFamily="18" charset="0"/>
              </a:rPr>
              <a:t>colour</a:t>
            </a:r>
            <a:r>
              <a:rPr lang="en-US" dirty="0">
                <a:solidFill>
                  <a:schemeClr val="tx1"/>
                </a:solidFill>
                <a:latin typeface="Times New Roman" panose="02020603050405020304" pitchFamily="18" charset="0"/>
                <a:cs typeface="Times New Roman" panose="02020603050405020304" pitchFamily="18" charset="0"/>
              </a:rPr>
              <a:t> or shade falls within the reject range, a blast of compressed air deflects the seed and sends it in to the reject discharge spout</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These are highly sensitive. Since the machine views each seed individually, capacity is low, but the initial cost is high and operating cost is less</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usefulness of machine is greater with large seeded crops</a:t>
            </a:r>
            <a:endParaRPr lang="en-IN" dirty="0">
              <a:solidFill>
                <a:schemeClr val="tx1"/>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94568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4725F-33E8-43B6-9528-2C6BD2DEA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570" y="522303"/>
            <a:ext cx="3045527" cy="4818871"/>
          </a:xfrm>
          <a:prstGeom prst="rect">
            <a:avLst/>
          </a:prstGeom>
        </p:spPr>
      </p:pic>
      <p:sp>
        <p:nvSpPr>
          <p:cNvPr id="5" name="Rectangle 4">
            <a:extLst>
              <a:ext uri="{FF2B5EF4-FFF2-40B4-BE49-F238E27FC236}">
                <a16:creationId xmlns:a16="http://schemas.microsoft.com/office/drawing/2014/main" id="{D3A4484F-EAC5-40D9-94E9-DDF8270F819C}"/>
              </a:ext>
            </a:extLst>
          </p:cNvPr>
          <p:cNvSpPr/>
          <p:nvPr/>
        </p:nvSpPr>
        <p:spPr>
          <a:xfrm>
            <a:off x="5217137" y="5460225"/>
            <a:ext cx="1757725" cy="369332"/>
          </a:xfrm>
          <a:prstGeom prst="rect">
            <a:avLst/>
          </a:prstGeom>
        </p:spPr>
        <p:txBody>
          <a:bodyPr wrap="none">
            <a:spAutoFit/>
          </a:bodyPr>
          <a:lstStyle/>
          <a:p>
            <a:r>
              <a:rPr lang="en-IN" dirty="0">
                <a:latin typeface="Calibri" panose="020F0502020204030204" pitchFamily="34" charset="0"/>
                <a:ea typeface="Calibri" panose="020F0502020204030204" pitchFamily="34" charset="0"/>
                <a:cs typeface="Times New Roman" panose="02020603050405020304" pitchFamily="18" charset="0"/>
              </a:rPr>
              <a:t>Colour separator</a:t>
            </a:r>
            <a:endParaRPr lang="en-IN" dirty="0"/>
          </a:p>
        </p:txBody>
      </p:sp>
    </p:spTree>
    <p:extLst>
      <p:ext uri="{BB962C8B-B14F-4D97-AF65-F5344CB8AC3E}">
        <p14:creationId xmlns:p14="http://schemas.microsoft.com/office/powerpoint/2010/main" val="15226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88E33-108A-4AEF-8A06-591250F41642}"/>
              </a:ext>
            </a:extLst>
          </p:cNvPr>
          <p:cNvSpPr>
            <a:spLocks noGrp="1"/>
          </p:cNvSpPr>
          <p:nvPr>
            <p:ph idx="1"/>
          </p:nvPr>
        </p:nvSpPr>
        <p:spPr>
          <a:xfrm>
            <a:off x="1143000" y="639192"/>
            <a:ext cx="9872871" cy="5149049"/>
          </a:xfrm>
        </p:spPr>
        <p:txBody>
          <a:bodyPr>
            <a:normAutofit fontScale="92500" lnSpcReduction="10000"/>
          </a:bodyPr>
          <a:lstStyle/>
          <a:p>
            <a:pPr marL="45720" indent="0">
              <a:buNone/>
            </a:pPr>
            <a:r>
              <a:rPr lang="en-IN" b="1" dirty="0">
                <a:solidFill>
                  <a:schemeClr val="tx1"/>
                </a:solidFill>
                <a:latin typeface="Times New Roman" panose="02020603050405020304" pitchFamily="18" charset="0"/>
                <a:cs typeface="Times New Roman" panose="02020603050405020304" pitchFamily="18" charset="0"/>
              </a:rPr>
              <a:t>III. Indented cylinder separator</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indented cylinder separator is a rotating, almost horizontal cylinder with movable, horizontal separating adjustments which are mounted inside it</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 Indent lines are there inside the surface of the cylinder</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indented cylinder revolves, turning the seed mass to give each seed a chance to fit into indent</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Short seeds are lifted out of the seed mass and are dropped into the lifting and long seeds remain in the cylinder and are discharged out via., a separate spout at the end of the cylinder</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As the cylinder revolves, it creates centrifugal force which helps to hold the seed in the indent</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Short seeds are held in the indent until the cylinder turns to the point where the indent is inverted enough for gravity to cause the seed to fall out of the indent</a:t>
            </a:r>
          </a:p>
          <a:p>
            <a:pPr algn="just">
              <a:buFont typeface="Wingdings" panose="05000000000000000000" pitchFamily="2" charset="2"/>
              <a:buChar char="Ø"/>
            </a:pPr>
            <a:r>
              <a:rPr lang="en-US" dirty="0">
                <a:solidFill>
                  <a:schemeClr val="tx1"/>
                </a:solidFill>
                <a:latin typeface="Times New Roman" panose="02020603050405020304" pitchFamily="18" charset="0"/>
                <a:cs typeface="Times New Roman" panose="02020603050405020304" pitchFamily="18" charset="0"/>
              </a:rPr>
              <a:t>The length, surface texture and size of seeds determine how they fit into the indent, so that it can be lifted out of the seed mass</a:t>
            </a:r>
            <a:endParaRPr lang="en-IN" dirty="0">
              <a:solidFill>
                <a:schemeClr val="tx1"/>
              </a:solidFill>
              <a:latin typeface="Times New Roman" panose="02020603050405020304" pitchFamily="18" charset="0"/>
              <a:cs typeface="Times New Roman" panose="02020603050405020304" pitchFamily="18" charset="0"/>
            </a:endParaRPr>
          </a:p>
          <a:p>
            <a:pPr marL="45720" indent="0">
              <a:buNone/>
            </a:pPr>
            <a:endParaRPr lang="en-IN" dirty="0"/>
          </a:p>
        </p:txBody>
      </p:sp>
    </p:spTree>
    <p:extLst>
      <p:ext uri="{BB962C8B-B14F-4D97-AF65-F5344CB8AC3E}">
        <p14:creationId xmlns:p14="http://schemas.microsoft.com/office/powerpoint/2010/main" val="400024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5E2F7-09B8-4D8C-9776-F2036D11AB6E}"/>
              </a:ext>
            </a:extLst>
          </p:cNvPr>
          <p:cNvSpPr>
            <a:spLocks noGrp="1"/>
          </p:cNvSpPr>
          <p:nvPr>
            <p:ph idx="1"/>
          </p:nvPr>
        </p:nvSpPr>
        <p:spPr>
          <a:xfrm>
            <a:off x="1143000" y="807868"/>
            <a:ext cx="9872871" cy="5288132"/>
          </a:xfrm>
        </p:spPr>
        <p:txBody>
          <a:bodyPr/>
          <a:lstStyle/>
          <a:p>
            <a:pPr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The speed of the cylinder creates centrifugal force which holds the seeds in the indent as it are lifted upward</a:t>
            </a:r>
          </a:p>
          <a:p>
            <a:pPr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Thus the shape and size of the seed to cause some seeds to fall out after being lifted only a short distance, while other seeds are lifted closer to the top of the cylinder before they fall out</a:t>
            </a:r>
          </a:p>
          <a:p>
            <a:endParaRPr lang="en-IN" dirty="0"/>
          </a:p>
        </p:txBody>
      </p:sp>
      <p:pic>
        <p:nvPicPr>
          <p:cNvPr id="4" name="Picture 3">
            <a:extLst>
              <a:ext uri="{FF2B5EF4-FFF2-40B4-BE49-F238E27FC236}">
                <a16:creationId xmlns:a16="http://schemas.microsoft.com/office/drawing/2014/main" id="{07BD2053-B35E-4A0E-A289-5590D583E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522044"/>
            <a:ext cx="4787283" cy="2890568"/>
          </a:xfrm>
          <a:prstGeom prst="rect">
            <a:avLst/>
          </a:prstGeom>
        </p:spPr>
      </p:pic>
      <p:sp>
        <p:nvSpPr>
          <p:cNvPr id="5" name="Rectangle 4">
            <a:extLst>
              <a:ext uri="{FF2B5EF4-FFF2-40B4-BE49-F238E27FC236}">
                <a16:creationId xmlns:a16="http://schemas.microsoft.com/office/drawing/2014/main" id="{6A4CCAF3-B05E-418B-B066-081FB2C987E4}"/>
              </a:ext>
            </a:extLst>
          </p:cNvPr>
          <p:cNvSpPr/>
          <p:nvPr/>
        </p:nvSpPr>
        <p:spPr>
          <a:xfrm>
            <a:off x="1967719" y="5714917"/>
            <a:ext cx="2894447" cy="369332"/>
          </a:xfrm>
          <a:prstGeom prst="rect">
            <a:avLst/>
          </a:prstGeom>
        </p:spPr>
        <p:txBody>
          <a:bodyPr wrap="none">
            <a:spAutoFit/>
          </a:bodyPr>
          <a:lstStyle/>
          <a:p>
            <a:r>
              <a:rPr lang="en-IN" dirty="0">
                <a:latin typeface="Calibri" panose="020F0502020204030204" pitchFamily="34" charset="0"/>
                <a:ea typeface="Calibri" panose="020F0502020204030204" pitchFamily="34" charset="0"/>
                <a:cs typeface="Times New Roman" panose="02020603050405020304" pitchFamily="18" charset="0"/>
              </a:rPr>
              <a:t>Indented cylinder separator</a:t>
            </a:r>
            <a:endParaRPr lang="en-IN" dirty="0"/>
          </a:p>
        </p:txBody>
      </p:sp>
      <p:pic>
        <p:nvPicPr>
          <p:cNvPr id="6" name="Picture 5">
            <a:extLst>
              <a:ext uri="{FF2B5EF4-FFF2-40B4-BE49-F238E27FC236}">
                <a16:creationId xmlns:a16="http://schemas.microsoft.com/office/drawing/2014/main" id="{9E268B99-E98E-470E-8570-ACAFB275B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283" y="2808641"/>
            <a:ext cx="5406837" cy="2755123"/>
          </a:xfrm>
          <a:prstGeom prst="rect">
            <a:avLst/>
          </a:prstGeom>
        </p:spPr>
      </p:pic>
    </p:spTree>
    <p:extLst>
      <p:ext uri="{BB962C8B-B14F-4D97-AF65-F5344CB8AC3E}">
        <p14:creationId xmlns:p14="http://schemas.microsoft.com/office/powerpoint/2010/main" val="43902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84E2EB-0CF5-46D5-B858-E14A177716FF}"/>
              </a:ext>
            </a:extLst>
          </p:cNvPr>
          <p:cNvSpPr>
            <a:spLocks noGrp="1"/>
          </p:cNvSpPr>
          <p:nvPr>
            <p:ph idx="1"/>
          </p:nvPr>
        </p:nvSpPr>
        <p:spPr>
          <a:xfrm>
            <a:off x="1143000" y="443883"/>
            <a:ext cx="9872871" cy="5652117"/>
          </a:xfrm>
        </p:spPr>
        <p:txBody>
          <a:bodyPr/>
          <a:lstStyle/>
          <a:p>
            <a:pPr marL="45720" indent="0" algn="just">
              <a:buNone/>
            </a:pPr>
            <a:r>
              <a:rPr lang="en-IN" sz="2000" b="1" dirty="0">
                <a:solidFill>
                  <a:schemeClr val="tx1"/>
                </a:solidFill>
                <a:latin typeface="Times New Roman" panose="02020603050405020304" pitchFamily="18" charset="0"/>
                <a:cs typeface="Times New Roman" panose="02020603050405020304" pitchFamily="18" charset="0"/>
              </a:rPr>
              <a:t>IV. Roll mill or dodder mill or velvet roll mill</a:t>
            </a:r>
          </a:p>
          <a:p>
            <a:pPr algn="just">
              <a:buFont typeface="Wingdings" panose="05000000000000000000"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It is used to separate the seeds based on surface texture and shape. This separator should be used only after the seed has been carefully cleaned and separated from the chaff. These are effective in separating seeds with a rough seed coat or shape angles from smooth seeds</a:t>
            </a:r>
          </a:p>
          <a:p>
            <a:endParaRPr lang="en-IN" dirty="0"/>
          </a:p>
        </p:txBody>
      </p:sp>
      <p:pic>
        <p:nvPicPr>
          <p:cNvPr id="4" name="Picture 3">
            <a:extLst>
              <a:ext uri="{FF2B5EF4-FFF2-40B4-BE49-F238E27FC236}">
                <a16:creationId xmlns:a16="http://schemas.microsoft.com/office/drawing/2014/main" id="{6C64E21E-5401-4D2D-AC2F-5C04A2E98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462" y="2503041"/>
            <a:ext cx="4398434" cy="3592959"/>
          </a:xfrm>
          <a:prstGeom prst="rect">
            <a:avLst/>
          </a:prstGeom>
        </p:spPr>
      </p:pic>
    </p:spTree>
    <p:extLst>
      <p:ext uri="{BB962C8B-B14F-4D97-AF65-F5344CB8AC3E}">
        <p14:creationId xmlns:p14="http://schemas.microsoft.com/office/powerpoint/2010/main" val="2904500781"/>
      </p:ext>
    </p:extLst>
  </p:cSld>
  <p:clrMapOvr>
    <a:masterClrMapping/>
  </p:clrMapOvr>
</p:sld>
</file>

<file path=ppt/theme/theme1.xml><?xml version="1.0" encoding="utf-8"?>
<a:theme xmlns:a="http://schemas.openxmlformats.org/drawingml/2006/main" name="Bas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31</TotalTime>
  <Words>990</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Times New Roman</vt:lpstr>
      <vt:lpstr>Wingdings</vt:lpstr>
      <vt:lpstr>Basis</vt:lpstr>
      <vt:lpstr>Upgrading equipment working principles- specific gravity separator, colour sorter and indented cylinder separator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sanghamitra.rout49@gmail.com</dc:creator>
  <cp:lastModifiedBy>sanghamitra.rout49@gmail.com</cp:lastModifiedBy>
  <cp:revision>9</cp:revision>
  <dcterms:created xsi:type="dcterms:W3CDTF">2021-03-12T10:51:43Z</dcterms:created>
  <dcterms:modified xsi:type="dcterms:W3CDTF">2021-03-13T15:26:57Z</dcterms:modified>
</cp:coreProperties>
</file>