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1"/>
  </p:sldMasterIdLst>
  <p:sldIdLst>
    <p:sldId id="256" r:id="rId2"/>
    <p:sldId id="268" r:id="rId3"/>
    <p:sldId id="269" r:id="rId4"/>
    <p:sldId id="270" r:id="rId5"/>
    <p:sldId id="271" r:id="rId6"/>
    <p:sldId id="272" r:id="rId7"/>
    <p:sldId id="262" r:id="rId8"/>
    <p:sldId id="266"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accent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solidFill>
              </a:defRPr>
            </a:lvl1pPr>
          </a:lstStyle>
          <a:p>
            <a:fld id="{1932309E-CC7A-4923-B009-754BFB900350}" type="datetimeFigureOut">
              <a:rPr lang="en-IN" smtClean="0"/>
              <a:t>13-03-2021</a:t>
            </a:fld>
            <a:endParaRPr lang="en-IN"/>
          </a:p>
        </p:txBody>
      </p:sp>
      <p:sp>
        <p:nvSpPr>
          <p:cNvPr id="5" name="Footer Placeholder 4"/>
          <p:cNvSpPr>
            <a:spLocks noGrp="1"/>
          </p:cNvSpPr>
          <p:nvPr>
            <p:ph type="ftr" sz="quarter" idx="11"/>
          </p:nvPr>
        </p:nvSpPr>
        <p:spPr/>
        <p:txBody>
          <a:bodyPr/>
          <a:lstStyle>
            <a:lvl1pPr>
              <a:defRPr>
                <a:solidFill>
                  <a:schemeClr val="accent1"/>
                </a:solidFill>
              </a:defRPr>
            </a:lvl1pPr>
          </a:lstStyle>
          <a:p>
            <a:endParaRPr lang="en-IN"/>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30C0BEC3-1D5B-4F3D-905F-632F4505440C}" type="slidenum">
              <a:rPr lang="en-IN" smtClean="0"/>
              <a:t>‹#›</a:t>
            </a:fld>
            <a:endParaRPr lang="en-IN"/>
          </a:p>
        </p:txBody>
      </p:sp>
      <p:cxnSp>
        <p:nvCxnSpPr>
          <p:cNvPr id="8" name="Straight Connector 7"/>
          <p:cNvCxnSpPr/>
          <p:nvPr/>
        </p:nvCxnSpPr>
        <p:spPr>
          <a:xfrm>
            <a:off x="1978660" y="3733800"/>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2328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32309E-CC7A-4923-B009-754BFB900350}"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C0BEC3-1D5B-4F3D-905F-632F4505440C}" type="slidenum">
              <a:rPr lang="en-IN" smtClean="0"/>
              <a:t>‹#›</a:t>
            </a:fld>
            <a:endParaRPr lang="en-IN"/>
          </a:p>
        </p:txBody>
      </p:sp>
    </p:spTree>
    <p:extLst>
      <p:ext uri="{BB962C8B-B14F-4D97-AF65-F5344CB8AC3E}">
        <p14:creationId xmlns:p14="http://schemas.microsoft.com/office/powerpoint/2010/main" val="2114640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32309E-CC7A-4923-B009-754BFB900350}"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C0BEC3-1D5B-4F3D-905F-632F4505440C}" type="slidenum">
              <a:rPr lang="en-IN" smtClean="0"/>
              <a:t>‹#›</a:t>
            </a:fld>
            <a:endParaRPr lang="en-IN"/>
          </a:p>
        </p:txBody>
      </p:sp>
    </p:spTree>
    <p:extLst>
      <p:ext uri="{BB962C8B-B14F-4D97-AF65-F5344CB8AC3E}">
        <p14:creationId xmlns:p14="http://schemas.microsoft.com/office/powerpoint/2010/main" val="1158144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32309E-CC7A-4923-B009-754BFB900350}"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C0BEC3-1D5B-4F3D-905F-632F4505440C}" type="slidenum">
              <a:rPr lang="en-IN" smtClean="0"/>
              <a:t>‹#›</a:t>
            </a:fld>
            <a:endParaRPr lang="en-IN"/>
          </a:p>
        </p:txBody>
      </p:sp>
    </p:spTree>
    <p:extLst>
      <p:ext uri="{BB962C8B-B14F-4D97-AF65-F5344CB8AC3E}">
        <p14:creationId xmlns:p14="http://schemas.microsoft.com/office/powerpoint/2010/main" val="3239057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marL="0" algn="ctr" defTabSz="914400" rtl="0" eaLnBrk="1" latinLnBrk="0" hangingPunct="1">
              <a:lnSpc>
                <a:spcPct val="85000"/>
              </a:lnSpc>
              <a:spcBef>
                <a:spcPct val="0"/>
              </a:spcBef>
              <a:buNone/>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Corbel" pitchFamily="34" charset="0"/>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32309E-CC7A-4923-B009-754BFB900350}"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C0BEC3-1D5B-4F3D-905F-632F4505440C}" type="slidenum">
              <a:rPr lang="en-IN" smtClean="0"/>
              <a:t>‹#›</a:t>
            </a:fld>
            <a:endParaRPr lang="en-IN"/>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9789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32309E-CC7A-4923-B009-754BFB900350}"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0C0BEC3-1D5B-4F3D-905F-632F4505440C}" type="slidenum">
              <a:rPr lang="en-IN" smtClean="0"/>
              <a:t>‹#›</a:t>
            </a:fld>
            <a:endParaRPr lang="en-IN"/>
          </a:p>
        </p:txBody>
      </p:sp>
    </p:spTree>
    <p:extLst>
      <p:ext uri="{BB962C8B-B14F-4D97-AF65-F5344CB8AC3E}">
        <p14:creationId xmlns:p14="http://schemas.microsoft.com/office/powerpoint/2010/main" val="2752269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32309E-CC7A-4923-B009-754BFB900350}" type="datetimeFigureOut">
              <a:rPr lang="en-IN" smtClean="0"/>
              <a:t>13-03-2021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0C0BEC3-1D5B-4F3D-905F-632F4505440C}" type="slidenum">
              <a:rPr lang="en-IN" smtClean="0"/>
              <a:t>‹#›</a:t>
            </a:fld>
            <a:endParaRPr lang="en-IN"/>
          </a:p>
        </p:txBody>
      </p:sp>
    </p:spTree>
    <p:extLst>
      <p:ext uri="{BB962C8B-B14F-4D97-AF65-F5344CB8AC3E}">
        <p14:creationId xmlns:p14="http://schemas.microsoft.com/office/powerpoint/2010/main" val="840844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32309E-CC7A-4923-B009-754BFB900350}" type="datetimeFigureOut">
              <a:rPr lang="en-IN" smtClean="0"/>
              <a:t>13-03-2021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0C0BEC3-1D5B-4F3D-905F-632F4505440C}" type="slidenum">
              <a:rPr lang="en-IN" smtClean="0"/>
              <a:t>‹#›</a:t>
            </a:fld>
            <a:endParaRPr lang="en-IN"/>
          </a:p>
        </p:txBody>
      </p:sp>
    </p:spTree>
    <p:extLst>
      <p:ext uri="{BB962C8B-B14F-4D97-AF65-F5344CB8AC3E}">
        <p14:creationId xmlns:p14="http://schemas.microsoft.com/office/powerpoint/2010/main" val="4056613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2309E-CC7A-4923-B009-754BFB900350}" type="datetimeFigureOut">
              <a:rPr lang="en-IN" smtClean="0"/>
              <a:t>13-03-2021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0C0BEC3-1D5B-4F3D-905F-632F4505440C}" type="slidenum">
              <a:rPr lang="en-IN" smtClean="0"/>
              <a:t>‹#›</a:t>
            </a:fld>
            <a:endParaRPr lang="en-IN"/>
          </a:p>
        </p:txBody>
      </p:sp>
    </p:spTree>
    <p:extLst>
      <p:ext uri="{BB962C8B-B14F-4D97-AF65-F5344CB8AC3E}">
        <p14:creationId xmlns:p14="http://schemas.microsoft.com/office/powerpoint/2010/main" val="2402987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32309E-CC7A-4923-B009-754BFB900350}"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0C0BEC3-1D5B-4F3D-905F-632F4505440C}" type="slidenum">
              <a:rPr lang="en-IN" smtClean="0"/>
              <a:t>‹#›</a:t>
            </a:fld>
            <a:endParaRPr lang="en-IN"/>
          </a:p>
        </p:txBody>
      </p:sp>
    </p:spTree>
    <p:extLst>
      <p:ext uri="{BB962C8B-B14F-4D97-AF65-F5344CB8AC3E}">
        <p14:creationId xmlns:p14="http://schemas.microsoft.com/office/powerpoint/2010/main" val="1618437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32309E-CC7A-4923-B009-754BFB900350}"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0C0BEC3-1D5B-4F3D-905F-632F4505440C}" type="slidenum">
              <a:rPr lang="en-IN" smtClean="0"/>
              <a:t>‹#›</a:t>
            </a:fld>
            <a:endParaRPr lang="en-IN"/>
          </a:p>
        </p:txBody>
      </p:sp>
    </p:spTree>
    <p:extLst>
      <p:ext uri="{BB962C8B-B14F-4D97-AF65-F5344CB8AC3E}">
        <p14:creationId xmlns:p14="http://schemas.microsoft.com/office/powerpoint/2010/main" val="2435431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1932309E-CC7A-4923-B009-754BFB900350}" type="datetimeFigureOut">
              <a:rPr lang="en-IN" smtClean="0"/>
              <a:t>13-03-2021</a:t>
            </a:fld>
            <a:endParaRPr lang="en-IN"/>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IN"/>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30C0BEC3-1D5B-4F3D-905F-632F4505440C}" type="slidenum">
              <a:rPr lang="en-IN" smtClean="0"/>
              <a:t>‹#›</a:t>
            </a:fld>
            <a:endParaRPr lang="en-IN"/>
          </a:p>
        </p:txBody>
      </p:sp>
    </p:spTree>
    <p:extLst>
      <p:ext uri="{BB962C8B-B14F-4D97-AF65-F5344CB8AC3E}">
        <p14:creationId xmlns:p14="http://schemas.microsoft.com/office/powerpoint/2010/main" val="4127239528"/>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A8DC9-776A-4F0F-826C-9F733E7915DA}"/>
              </a:ext>
            </a:extLst>
          </p:cNvPr>
          <p:cNvSpPr>
            <a:spLocks noGrp="1"/>
          </p:cNvSpPr>
          <p:nvPr>
            <p:ph type="ctrTitle"/>
          </p:nvPr>
        </p:nvSpPr>
        <p:spPr/>
        <p:txBody>
          <a:bodyPr>
            <a:normAutofit/>
          </a:bodyPr>
          <a:lstStyle/>
          <a:p>
            <a:r>
              <a:rPr lang="en-US"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Upgrading equipment working principles- spiral separator, magnetic separator and DISC separator</a:t>
            </a:r>
            <a:endParaRPr lang="en-IN"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5834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2519C6-EDB6-4C98-B1E7-122CC249D897}"/>
              </a:ext>
            </a:extLst>
          </p:cNvPr>
          <p:cNvSpPr>
            <a:spLocks noGrp="1"/>
          </p:cNvSpPr>
          <p:nvPr>
            <p:ph idx="1"/>
          </p:nvPr>
        </p:nvSpPr>
        <p:spPr>
          <a:xfrm>
            <a:off x="1143000" y="834501"/>
            <a:ext cx="9872871" cy="5261499"/>
          </a:xfrm>
        </p:spPr>
        <p:txBody>
          <a:bodyPr>
            <a:normAutofit/>
          </a:bodyPr>
          <a:lstStyle/>
          <a:p>
            <a:pPr marL="45720" indent="0" algn="just">
              <a:buNone/>
            </a:pPr>
            <a:r>
              <a:rPr lang="en-IN" b="1" dirty="0">
                <a:solidFill>
                  <a:schemeClr val="tx1"/>
                </a:solidFill>
                <a:latin typeface="Times New Roman" panose="02020603050405020304" pitchFamily="18" charset="0"/>
                <a:cs typeface="Times New Roman" panose="02020603050405020304" pitchFamily="18" charset="0"/>
              </a:rPr>
              <a:t>I. </a:t>
            </a:r>
            <a:r>
              <a:rPr lang="en-IN" sz="2000" b="1" dirty="0">
                <a:solidFill>
                  <a:schemeClr val="tx1"/>
                </a:solidFill>
                <a:latin typeface="Times New Roman" panose="02020603050405020304" pitchFamily="18" charset="0"/>
                <a:cs typeface="Times New Roman" panose="02020603050405020304" pitchFamily="18" charset="0"/>
              </a:rPr>
              <a:t>Spiral separator</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The separator, which classifies seed according to its shape and rolling ability, consists of sheet metal strips fitted around a central axis in the form of a spiral </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The unit resembles an open screw conveyor standing in a vertical position. The seed is introduced at the top of the inner spiral</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Round seeds roll faster down the incline than flat or irregularly shaped seeds, which tend to slide or tumble</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The orbit of round seed increases with speed on its flight around the axis, until it rolls over the edge of the inner flight into the outer flight where it is collected separately</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The slower moving seed does not build up enough speed to escape from the inner flight</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Most spirals have multiple inner flights arranged one above the other to increase the capacity</a:t>
            </a:r>
            <a:endParaRPr lang="en-IN" sz="2000" dirty="0">
              <a:solidFill>
                <a:schemeClr val="tx1"/>
              </a:solidFill>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796266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FE471C26-6701-41A1-9D7B-96DDD7A00A2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85567" y="916814"/>
            <a:ext cx="2752077" cy="4555566"/>
          </a:xfrm>
          <a:prstGeom prst="rect">
            <a:avLst/>
          </a:prstGeom>
        </p:spPr>
      </p:pic>
      <p:sp>
        <p:nvSpPr>
          <p:cNvPr id="5" name="Rectangle 4">
            <a:extLst>
              <a:ext uri="{FF2B5EF4-FFF2-40B4-BE49-F238E27FC236}">
                <a16:creationId xmlns:a16="http://schemas.microsoft.com/office/drawing/2014/main" id="{95A8A42E-E475-4954-8BAC-832BE0E43562}"/>
              </a:ext>
            </a:extLst>
          </p:cNvPr>
          <p:cNvSpPr/>
          <p:nvPr/>
        </p:nvSpPr>
        <p:spPr>
          <a:xfrm>
            <a:off x="4934008" y="5549027"/>
            <a:ext cx="1655197" cy="392159"/>
          </a:xfrm>
          <a:prstGeom prst="rect">
            <a:avLst/>
          </a:prstGeom>
        </p:spPr>
        <p:txBody>
          <a:bodyPr wrap="none">
            <a:spAutoFit/>
          </a:bodyPr>
          <a:lstStyle/>
          <a:p>
            <a:pPr>
              <a:lnSpc>
                <a:spcPct val="115000"/>
              </a:lnSpc>
              <a:spcAft>
                <a:spcPts val="1000"/>
              </a:spcAft>
            </a:pPr>
            <a:r>
              <a:rPr lang="en-IN" dirty="0">
                <a:latin typeface="Calibri" panose="020F0502020204030204" pitchFamily="34" charset="0"/>
                <a:ea typeface="Calibri" panose="020F0502020204030204" pitchFamily="34" charset="0"/>
                <a:cs typeface="Times New Roman" panose="02020603050405020304" pitchFamily="18" charset="0"/>
              </a:rPr>
              <a:t>Spiral separator</a:t>
            </a:r>
          </a:p>
        </p:txBody>
      </p:sp>
    </p:spTree>
    <p:extLst>
      <p:ext uri="{BB962C8B-B14F-4D97-AF65-F5344CB8AC3E}">
        <p14:creationId xmlns:p14="http://schemas.microsoft.com/office/powerpoint/2010/main" val="2859946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BE9C94-9FEE-48BE-BB6B-CDD2A20857CE}"/>
              </a:ext>
            </a:extLst>
          </p:cNvPr>
          <p:cNvSpPr>
            <a:spLocks noGrp="1"/>
          </p:cNvSpPr>
          <p:nvPr>
            <p:ph idx="1"/>
          </p:nvPr>
        </p:nvSpPr>
        <p:spPr>
          <a:xfrm>
            <a:off x="1143000" y="1047565"/>
            <a:ext cx="9872871" cy="5048435"/>
          </a:xfrm>
        </p:spPr>
        <p:txBody>
          <a:bodyPr/>
          <a:lstStyle/>
          <a:p>
            <a:pPr marL="45720" indent="0">
              <a:buNone/>
            </a:pPr>
            <a:r>
              <a:rPr lang="en-IN" b="1" dirty="0">
                <a:solidFill>
                  <a:schemeClr val="tx1"/>
                </a:solidFill>
                <a:latin typeface="Times New Roman" panose="02020603050405020304" pitchFamily="18" charset="0"/>
                <a:cs typeface="Times New Roman" panose="02020603050405020304" pitchFamily="18" charset="0"/>
              </a:rPr>
              <a:t>II. Magnetic separator</a:t>
            </a:r>
          </a:p>
          <a:p>
            <a:pPr algn="just">
              <a:buFont typeface="Wingdings" panose="05000000000000000000" pitchFamily="2" charset="2"/>
              <a:buChar char="Ø"/>
            </a:pPr>
            <a:r>
              <a:rPr lang="en-US" dirty="0">
                <a:solidFill>
                  <a:schemeClr val="tx1"/>
                </a:solidFill>
                <a:latin typeface="Times New Roman" panose="02020603050405020304" pitchFamily="18" charset="0"/>
                <a:cs typeface="Times New Roman" panose="02020603050405020304" pitchFamily="18" charset="0"/>
              </a:rPr>
              <a:t>The separation is mainly based on the affinity for liquids which is used for separation. Since seeds contains no free iron and are not attracted by a magnet they must be selectively pretreated with a magnetic material such as finely ground iron powder</a:t>
            </a:r>
          </a:p>
          <a:p>
            <a:pPr algn="just">
              <a:buFont typeface="Wingdings" panose="05000000000000000000" pitchFamily="2" charset="2"/>
              <a:buChar char="Ø"/>
            </a:pPr>
            <a:r>
              <a:rPr lang="en-US" dirty="0">
                <a:solidFill>
                  <a:schemeClr val="tx1"/>
                </a:solidFill>
                <a:latin typeface="Times New Roman" panose="02020603050405020304" pitchFamily="18" charset="0"/>
                <a:cs typeface="Times New Roman" panose="02020603050405020304" pitchFamily="18" charset="0"/>
              </a:rPr>
              <a:t>Rough seed coats, cracked or broken seed coats, dirt lumps, chaff or seed with a sticky residue on the surface will hold the liquid and become sticky, so that iron powder will adhere to them</a:t>
            </a:r>
          </a:p>
          <a:p>
            <a:pPr algn="just">
              <a:buFont typeface="Wingdings" panose="05000000000000000000" pitchFamily="2" charset="2"/>
              <a:buChar char="Ø"/>
            </a:pPr>
            <a:r>
              <a:rPr lang="en-US" dirty="0">
                <a:solidFill>
                  <a:schemeClr val="tx1"/>
                </a:solidFill>
                <a:latin typeface="Times New Roman" panose="02020603050405020304" pitchFamily="18" charset="0"/>
                <a:cs typeface="Times New Roman" panose="02020603050405020304" pitchFamily="18" charset="0"/>
              </a:rPr>
              <a:t>Smooth coated seeds will not absorb liquid. So no iron powder will adhere to them. The seed are then discharged from mixing chamber and brought into contact with a powerful magnet, which removes the iron coated seeds</a:t>
            </a:r>
            <a:endParaRPr lang="en-IN" dirty="0">
              <a:solidFill>
                <a:schemeClr val="tx1"/>
              </a:solidFill>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44109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B8E5F5-D765-4F9D-995E-B0CFAC158BBC}"/>
              </a:ext>
            </a:extLst>
          </p:cNvPr>
          <p:cNvSpPr>
            <a:spLocks noGrp="1"/>
          </p:cNvSpPr>
          <p:nvPr>
            <p:ph idx="1"/>
          </p:nvPr>
        </p:nvSpPr>
        <p:spPr>
          <a:xfrm>
            <a:off x="1143000" y="923278"/>
            <a:ext cx="9872871" cy="5172722"/>
          </a:xfrm>
        </p:spPr>
        <p:txBody>
          <a:bodyPr>
            <a:normAutofit/>
          </a:bodyPr>
          <a:lstStyle/>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Most magnetic cleavers pass the seeds over a revolving drum which has a high intensity magnetic field</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Seeds with an affinity for liquids which are now coated with iron powder are attracted by the magnet and adhere to the drum until they are removed by a brush or scraper</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Seeds which are relatively free of iron powder are not attracted by the magnet and will fall into a separate discharge spout</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The first requisite of magnetic seed separation is that the seed to be separated must possess different seed coat characters </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Crop seeds should have a smooth surface, while the seeds to be removed should have a rough surface which will retain liquid and can accept the iron powder</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Success in separating the components depends upon the magnitude of seed coat differences and thoroughness with which the moistened seeds and the iron powder are blended</a:t>
            </a:r>
            <a:endParaRPr lang="en-IN" sz="2000" dirty="0">
              <a:solidFill>
                <a:schemeClr val="tx1"/>
              </a:solidFill>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462183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F2753CF-30D3-43E5-99D4-A2522297D9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8903" y="1065321"/>
            <a:ext cx="6734799" cy="3941685"/>
          </a:xfrm>
          <a:prstGeom prst="rect">
            <a:avLst/>
          </a:prstGeom>
        </p:spPr>
      </p:pic>
      <p:sp>
        <p:nvSpPr>
          <p:cNvPr id="5" name="Rectangle 4">
            <a:extLst>
              <a:ext uri="{FF2B5EF4-FFF2-40B4-BE49-F238E27FC236}">
                <a16:creationId xmlns:a16="http://schemas.microsoft.com/office/drawing/2014/main" id="{7CA8E58F-C43B-463A-A593-BE79DBADC899}"/>
              </a:ext>
            </a:extLst>
          </p:cNvPr>
          <p:cNvSpPr/>
          <p:nvPr/>
        </p:nvSpPr>
        <p:spPr>
          <a:xfrm>
            <a:off x="4990248" y="5224055"/>
            <a:ext cx="2016193" cy="369332"/>
          </a:xfrm>
          <a:prstGeom prst="rect">
            <a:avLst/>
          </a:prstGeom>
        </p:spPr>
        <p:txBody>
          <a:bodyPr wrap="none">
            <a:spAutoFit/>
          </a:bodyPr>
          <a:lstStyle/>
          <a:p>
            <a:r>
              <a:rPr lang="en-IN" dirty="0">
                <a:latin typeface="Calibri" panose="020F0502020204030204" pitchFamily="34" charset="0"/>
                <a:ea typeface="Calibri" panose="020F0502020204030204" pitchFamily="34" charset="0"/>
                <a:cs typeface="Times New Roman" panose="02020603050405020304" pitchFamily="18" charset="0"/>
              </a:rPr>
              <a:t>Magnetic separator</a:t>
            </a:r>
            <a:endParaRPr lang="en-IN" dirty="0"/>
          </a:p>
        </p:txBody>
      </p:sp>
    </p:spTree>
    <p:extLst>
      <p:ext uri="{BB962C8B-B14F-4D97-AF65-F5344CB8AC3E}">
        <p14:creationId xmlns:p14="http://schemas.microsoft.com/office/powerpoint/2010/main" val="2787462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CA6139-F24E-4B6F-9013-1076B2D038A6}"/>
              </a:ext>
            </a:extLst>
          </p:cNvPr>
          <p:cNvSpPr>
            <a:spLocks noGrp="1"/>
          </p:cNvSpPr>
          <p:nvPr>
            <p:ph idx="1"/>
          </p:nvPr>
        </p:nvSpPr>
        <p:spPr>
          <a:xfrm>
            <a:off x="1143000" y="612559"/>
            <a:ext cx="9872871" cy="5483441"/>
          </a:xfrm>
        </p:spPr>
        <p:txBody>
          <a:bodyPr/>
          <a:lstStyle/>
          <a:p>
            <a:pPr marL="45720" indent="0" algn="just">
              <a:buNone/>
            </a:pPr>
            <a:r>
              <a:rPr lang="en-US" sz="2000" b="1" dirty="0">
                <a:solidFill>
                  <a:schemeClr val="tx1"/>
                </a:solidFill>
                <a:latin typeface="Times New Roman" panose="02020603050405020304" pitchFamily="18" charset="0"/>
                <a:cs typeface="Times New Roman" panose="02020603050405020304" pitchFamily="18" charset="0"/>
              </a:rPr>
              <a:t>III) </a:t>
            </a:r>
            <a:r>
              <a:rPr lang="en-IN" sz="2000" b="1" dirty="0">
                <a:solidFill>
                  <a:schemeClr val="tx1"/>
                </a:solidFill>
                <a:latin typeface="Times New Roman" panose="02020603050405020304" pitchFamily="18" charset="0"/>
                <a:cs typeface="Times New Roman" panose="02020603050405020304" pitchFamily="18" charset="0"/>
              </a:rPr>
              <a:t>Disc separator</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It consists of a series of discs, which revolve together on a horizontal shaft inside the cylindrical body. Each disc contains many under cut pockets. </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The seed enter the intake end of the separator and move through the open centers of the discs towards the discharge end of machine.</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 As the discs revolve through the seed mass the pockets lift out short seed but rejects longer seed. Longer seeds are conveyed by flights on the disc spokes towards the discharge end of the machine where they go out through the tailings gate. </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The rate of seed travel through the open disc centers is controlled by conveyor or blades attached to the spokes of the discs.</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 The disc separator makes a very precise separation. No factor other than seed length and shape affects its separation. </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Flexibility is obtained by varying size of the pockets</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5849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4F825B-7FE5-4F99-8D93-F726E67B299D}"/>
              </a:ext>
            </a:extLst>
          </p:cNvPr>
          <p:cNvSpPr>
            <a:spLocks noGrp="1"/>
          </p:cNvSpPr>
          <p:nvPr>
            <p:ph idx="1"/>
          </p:nvPr>
        </p:nvSpPr>
        <p:spPr>
          <a:xfrm>
            <a:off x="1143000" y="887767"/>
            <a:ext cx="9872871" cy="5208233"/>
          </a:xfrm>
        </p:spPr>
        <p:txBody>
          <a:bodyPr/>
          <a:lstStyle/>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As the seeds enter the cylinder, the small, short, easy to separate seeds are quickly removed. The center cylinder section removes the intermediate sizes of seeds still in the cylinder. </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All indents in a cylinder are the same size, only the progressively declining amount of material to be lifted causes this difference in separating action. </a:t>
            </a:r>
          </a:p>
          <a:p>
            <a:pPr algn="just">
              <a:buFont typeface="Wingdings" panose="05000000000000000000" pitchFamily="2" charset="2"/>
              <a:buChar char="Ø"/>
            </a:pPr>
            <a:r>
              <a:rPr lang="en-US" sz="2000" b="1" dirty="0">
                <a:solidFill>
                  <a:schemeClr val="tx1"/>
                </a:solidFill>
                <a:latin typeface="Times New Roman" panose="02020603050405020304" pitchFamily="18" charset="0"/>
                <a:cs typeface="Times New Roman" panose="02020603050405020304" pitchFamily="18" charset="0"/>
              </a:rPr>
              <a:t>Adjustments </a:t>
            </a:r>
          </a:p>
          <a:p>
            <a:pPr marL="502920" indent="-457200" algn="just">
              <a:buAutoNum type="arabicParenR"/>
            </a:pPr>
            <a:r>
              <a:rPr lang="en-US" sz="2000" dirty="0">
                <a:solidFill>
                  <a:schemeClr val="tx1"/>
                </a:solidFill>
                <a:latin typeface="Times New Roman" panose="02020603050405020304" pitchFamily="18" charset="0"/>
                <a:cs typeface="Times New Roman" panose="02020603050405020304" pitchFamily="18" charset="0"/>
              </a:rPr>
              <a:t>Cylinder speed </a:t>
            </a:r>
          </a:p>
          <a:p>
            <a:pPr marL="502920" indent="-457200" algn="just">
              <a:buAutoNum type="arabicParenR"/>
            </a:pPr>
            <a:r>
              <a:rPr lang="en-US" sz="2000" dirty="0">
                <a:solidFill>
                  <a:schemeClr val="tx1"/>
                </a:solidFill>
                <a:latin typeface="Times New Roman" panose="02020603050405020304" pitchFamily="18" charset="0"/>
                <a:cs typeface="Times New Roman" panose="02020603050405020304" pitchFamily="18" charset="0"/>
              </a:rPr>
              <a:t>Size of the indent </a:t>
            </a:r>
          </a:p>
          <a:p>
            <a:pPr marL="502920" indent="-457200" algn="just">
              <a:buAutoNum type="arabicParenR"/>
            </a:pPr>
            <a:r>
              <a:rPr lang="en-US" sz="2000" dirty="0">
                <a:solidFill>
                  <a:schemeClr val="tx1"/>
                </a:solidFill>
                <a:latin typeface="Times New Roman" panose="02020603050405020304" pitchFamily="18" charset="0"/>
                <a:cs typeface="Times New Roman" panose="02020603050405020304" pitchFamily="18" charset="0"/>
              </a:rPr>
              <a:t>Trough setting </a:t>
            </a:r>
          </a:p>
          <a:p>
            <a:pPr marL="502920" indent="-457200" algn="just">
              <a:buAutoNum type="arabicParenR"/>
            </a:pPr>
            <a:r>
              <a:rPr lang="en-US" sz="2000" dirty="0">
                <a:solidFill>
                  <a:schemeClr val="tx1"/>
                </a:solidFill>
                <a:latin typeface="Times New Roman" panose="02020603050405020304" pitchFamily="18" charset="0"/>
                <a:cs typeface="Times New Roman" panose="02020603050405020304" pitchFamily="18" charset="0"/>
              </a:rPr>
              <a:t>Tilt of the cylinder </a:t>
            </a:r>
          </a:p>
          <a:p>
            <a:pPr marL="502920" indent="-457200" algn="just">
              <a:buAutoNum type="arabicParenR"/>
            </a:pPr>
            <a:r>
              <a:rPr lang="en-US" sz="2000" dirty="0">
                <a:solidFill>
                  <a:schemeClr val="tx1"/>
                </a:solidFill>
                <a:latin typeface="Times New Roman" panose="02020603050405020304" pitchFamily="18" charset="0"/>
                <a:cs typeface="Times New Roman" panose="02020603050405020304" pitchFamily="18" charset="0"/>
              </a:rPr>
              <a:t>Adjustable retarder</a:t>
            </a:r>
            <a:endParaRPr lang="en-IN"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4148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57B787D-C242-4766-AE23-3DD334261CF1}"/>
              </a:ext>
            </a:extLst>
          </p:cNvPr>
          <p:cNvSpPr>
            <a:spLocks noGrp="1"/>
          </p:cNvSpPr>
          <p:nvPr>
            <p:ph type="title"/>
          </p:nvPr>
        </p:nvSpPr>
        <p:spPr>
          <a:xfrm>
            <a:off x="1036468" y="2571565"/>
            <a:ext cx="9875520" cy="1356360"/>
          </a:xfrm>
        </p:spPr>
        <p:txBody>
          <a:bodyPr/>
          <a:lstStyle/>
          <a:p>
            <a:pPr algn="ctr"/>
            <a:r>
              <a:rPr lang="en-US" dirty="0"/>
              <a:t>Thank You</a:t>
            </a:r>
            <a:endParaRPr lang="en-IN" dirty="0"/>
          </a:p>
        </p:txBody>
      </p:sp>
    </p:spTree>
    <p:extLst>
      <p:ext uri="{BB962C8B-B14F-4D97-AF65-F5344CB8AC3E}">
        <p14:creationId xmlns:p14="http://schemas.microsoft.com/office/powerpoint/2010/main" val="3395514595"/>
      </p:ext>
    </p:extLst>
  </p:cSld>
  <p:clrMapOvr>
    <a:masterClrMapping/>
  </p:clrMapOvr>
</p:sld>
</file>

<file path=ppt/theme/theme1.xml><?xml version="1.0" encoding="utf-8"?>
<a:theme xmlns:a="http://schemas.openxmlformats.org/drawingml/2006/main" name="Basis">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446C221D-F63F-4DD8-B509-CFE168687BF2}"/>
    </a:ext>
  </a:extLst>
</a:theme>
</file>

<file path=docProps/app.xml><?xml version="1.0" encoding="utf-8"?>
<Properties xmlns="http://schemas.openxmlformats.org/officeDocument/2006/extended-properties" xmlns:vt="http://schemas.openxmlformats.org/officeDocument/2006/docPropsVTypes">
  <Template>Basis</Template>
  <TotalTime>104</TotalTime>
  <Words>669</Words>
  <Application>Microsoft Office PowerPoint</Application>
  <PresentationFormat>Widescreen</PresentationFormat>
  <Paragraphs>36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Corbel</vt:lpstr>
      <vt:lpstr>Times New Roman</vt:lpstr>
      <vt:lpstr>Wingdings</vt:lpstr>
      <vt:lpstr>Basis</vt:lpstr>
      <vt:lpstr>Upgrading equipment working principles- spiral separator, magnetic separator and DISC separator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sanghamitra.rout49@gmail.com</dc:creator>
  <cp:lastModifiedBy>sanghamitra.rout49@gmail.com</cp:lastModifiedBy>
  <cp:revision>18</cp:revision>
  <dcterms:created xsi:type="dcterms:W3CDTF">2021-03-12T09:43:39Z</dcterms:created>
  <dcterms:modified xsi:type="dcterms:W3CDTF">2021-03-13T15:27:54Z</dcterms:modified>
</cp:coreProperties>
</file>