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4D6B1F6C-6CD4-40D6-B5F1-738E41865EDC}" type="datetimeFigureOut">
              <a:rPr lang="en-IN" smtClean="0"/>
              <a:t>13-03-2021</a:t>
            </a:fld>
            <a:endParaRPr lang="en-IN"/>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IN"/>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A415C2A-178B-40FB-8EC5-13B997F28303}" type="slidenum">
              <a:rPr lang="en-IN" smtClean="0"/>
              <a:t>‹#›</a:t>
            </a:fld>
            <a:endParaRPr lang="en-IN"/>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4796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6B1F6C-6CD4-40D6-B5F1-738E41865EDC}"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415C2A-178B-40FB-8EC5-13B997F28303}" type="slidenum">
              <a:rPr lang="en-IN" smtClean="0"/>
              <a:t>‹#›</a:t>
            </a:fld>
            <a:endParaRPr lang="en-IN"/>
          </a:p>
        </p:txBody>
      </p:sp>
    </p:spTree>
    <p:extLst>
      <p:ext uri="{BB962C8B-B14F-4D97-AF65-F5344CB8AC3E}">
        <p14:creationId xmlns:p14="http://schemas.microsoft.com/office/powerpoint/2010/main" val="3664875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6B1F6C-6CD4-40D6-B5F1-738E41865EDC}"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415C2A-178B-40FB-8EC5-13B997F28303}" type="slidenum">
              <a:rPr lang="en-IN" smtClean="0"/>
              <a:t>‹#›</a:t>
            </a:fld>
            <a:endParaRPr lang="en-IN"/>
          </a:p>
        </p:txBody>
      </p:sp>
    </p:spTree>
    <p:extLst>
      <p:ext uri="{BB962C8B-B14F-4D97-AF65-F5344CB8AC3E}">
        <p14:creationId xmlns:p14="http://schemas.microsoft.com/office/powerpoint/2010/main" val="629146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6B1F6C-6CD4-40D6-B5F1-738E41865EDC}"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415C2A-178B-40FB-8EC5-13B997F28303}" type="slidenum">
              <a:rPr lang="en-IN" smtClean="0"/>
              <a:t>‹#›</a:t>
            </a:fld>
            <a:endParaRPr lang="en-IN"/>
          </a:p>
        </p:txBody>
      </p:sp>
    </p:spTree>
    <p:extLst>
      <p:ext uri="{BB962C8B-B14F-4D97-AF65-F5344CB8AC3E}">
        <p14:creationId xmlns:p14="http://schemas.microsoft.com/office/powerpoint/2010/main" val="3831608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6B1F6C-6CD4-40D6-B5F1-738E41865EDC}"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A415C2A-178B-40FB-8EC5-13B997F28303}" type="slidenum">
              <a:rPr lang="en-IN" smtClean="0"/>
              <a:t>‹#›</a:t>
            </a:fld>
            <a:endParaRPr lang="en-IN"/>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3884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6B1F6C-6CD4-40D6-B5F1-738E41865EDC}"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415C2A-178B-40FB-8EC5-13B997F28303}" type="slidenum">
              <a:rPr lang="en-IN" smtClean="0"/>
              <a:t>‹#›</a:t>
            </a:fld>
            <a:endParaRPr lang="en-IN"/>
          </a:p>
        </p:txBody>
      </p:sp>
    </p:spTree>
    <p:extLst>
      <p:ext uri="{BB962C8B-B14F-4D97-AF65-F5344CB8AC3E}">
        <p14:creationId xmlns:p14="http://schemas.microsoft.com/office/powerpoint/2010/main" val="2798533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D6B1F6C-6CD4-40D6-B5F1-738E41865EDC}" type="datetimeFigureOut">
              <a:rPr lang="en-IN" smtClean="0"/>
              <a:t>13-03-2021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A415C2A-178B-40FB-8EC5-13B997F28303}" type="slidenum">
              <a:rPr lang="en-IN" smtClean="0"/>
              <a:t>‹#›</a:t>
            </a:fld>
            <a:endParaRPr lang="en-IN"/>
          </a:p>
        </p:txBody>
      </p:sp>
    </p:spTree>
    <p:extLst>
      <p:ext uri="{BB962C8B-B14F-4D97-AF65-F5344CB8AC3E}">
        <p14:creationId xmlns:p14="http://schemas.microsoft.com/office/powerpoint/2010/main" val="1050432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D6B1F6C-6CD4-40D6-B5F1-738E41865EDC}" type="datetimeFigureOut">
              <a:rPr lang="en-IN" smtClean="0"/>
              <a:t>13-03-2021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A415C2A-178B-40FB-8EC5-13B997F28303}" type="slidenum">
              <a:rPr lang="en-IN" smtClean="0"/>
              <a:t>‹#›</a:t>
            </a:fld>
            <a:endParaRPr lang="en-IN"/>
          </a:p>
        </p:txBody>
      </p:sp>
    </p:spTree>
    <p:extLst>
      <p:ext uri="{BB962C8B-B14F-4D97-AF65-F5344CB8AC3E}">
        <p14:creationId xmlns:p14="http://schemas.microsoft.com/office/powerpoint/2010/main" val="2528574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6B1F6C-6CD4-40D6-B5F1-738E41865EDC}" type="datetimeFigureOut">
              <a:rPr lang="en-IN" smtClean="0"/>
              <a:t>13-03-2021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A415C2A-178B-40FB-8EC5-13B997F28303}" type="slidenum">
              <a:rPr lang="en-IN" smtClean="0"/>
              <a:t>‹#›</a:t>
            </a:fld>
            <a:endParaRPr lang="en-IN"/>
          </a:p>
        </p:txBody>
      </p:sp>
    </p:spTree>
    <p:extLst>
      <p:ext uri="{BB962C8B-B14F-4D97-AF65-F5344CB8AC3E}">
        <p14:creationId xmlns:p14="http://schemas.microsoft.com/office/powerpoint/2010/main" val="2935413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D6B1F6C-6CD4-40D6-B5F1-738E41865EDC}"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415C2A-178B-40FB-8EC5-13B997F28303}" type="slidenum">
              <a:rPr lang="en-IN" smtClean="0"/>
              <a:t>‹#›</a:t>
            </a:fld>
            <a:endParaRPr lang="en-IN"/>
          </a:p>
        </p:txBody>
      </p:sp>
    </p:spTree>
    <p:extLst>
      <p:ext uri="{BB962C8B-B14F-4D97-AF65-F5344CB8AC3E}">
        <p14:creationId xmlns:p14="http://schemas.microsoft.com/office/powerpoint/2010/main" val="2291308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D6B1F6C-6CD4-40D6-B5F1-738E41865EDC}"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A415C2A-178B-40FB-8EC5-13B997F28303}" type="slidenum">
              <a:rPr lang="en-IN" smtClean="0"/>
              <a:t>‹#›</a:t>
            </a:fld>
            <a:endParaRPr lang="en-IN"/>
          </a:p>
        </p:txBody>
      </p:sp>
    </p:spTree>
    <p:extLst>
      <p:ext uri="{BB962C8B-B14F-4D97-AF65-F5344CB8AC3E}">
        <p14:creationId xmlns:p14="http://schemas.microsoft.com/office/powerpoint/2010/main" val="872462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4D6B1F6C-6CD4-40D6-B5F1-738E41865EDC}" type="datetimeFigureOut">
              <a:rPr lang="en-IN" smtClean="0"/>
              <a:t>13-03-2021</a:t>
            </a:fld>
            <a:endParaRPr lang="en-IN"/>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IN"/>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1A415C2A-178B-40FB-8EC5-13B997F28303}" type="slidenum">
              <a:rPr lang="en-IN" smtClean="0"/>
              <a:t>‹#›</a:t>
            </a:fld>
            <a:endParaRPr lang="en-IN"/>
          </a:p>
        </p:txBody>
      </p:sp>
    </p:spTree>
    <p:extLst>
      <p:ext uri="{BB962C8B-B14F-4D97-AF65-F5344CB8AC3E}">
        <p14:creationId xmlns:p14="http://schemas.microsoft.com/office/powerpoint/2010/main" val="31062081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E9EA5-12D9-46D7-A041-E7C207C57D70}"/>
              </a:ext>
            </a:extLst>
          </p:cNvPr>
          <p:cNvSpPr>
            <a:spLocks noGrp="1"/>
          </p:cNvSpPr>
          <p:nvPr>
            <p:ph type="ctrTitle"/>
          </p:nvPr>
        </p:nvSpPr>
        <p:spPr/>
        <p:txBody>
          <a:bodyPr>
            <a:normAutofit/>
          </a:bodyPr>
          <a:lstStyle/>
          <a:p>
            <a:r>
              <a:rPr lang="en-US" sz="3200" dirty="0">
                <a:latin typeface="Times New Roman" panose="02020603050405020304" pitchFamily="18" charset="0"/>
                <a:cs typeface="Times New Roman" panose="02020603050405020304" pitchFamily="18" charset="0"/>
              </a:rPr>
              <a:t>Seed quality enhancement techniques- Seed treatment</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250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48A261-2F74-4007-96F7-102D3477653A}"/>
              </a:ext>
            </a:extLst>
          </p:cNvPr>
          <p:cNvSpPr>
            <a:spLocks noGrp="1"/>
          </p:cNvSpPr>
          <p:nvPr>
            <p:ph idx="1"/>
          </p:nvPr>
        </p:nvSpPr>
        <p:spPr>
          <a:xfrm>
            <a:off x="1143000" y="488272"/>
            <a:ext cx="9872871" cy="5607728"/>
          </a:xfrm>
        </p:spPr>
        <p:txBody>
          <a:bodyPr>
            <a:normAutofit/>
          </a:bodyPr>
          <a:lstStyle/>
          <a:p>
            <a:pPr algn="just">
              <a:buFont typeface="Wingdings" panose="05000000000000000000" pitchFamily="2" charset="2"/>
              <a:buChar char="Ø"/>
            </a:pPr>
            <a:r>
              <a:rPr lang="en-US" sz="2000" b="1" dirty="0">
                <a:solidFill>
                  <a:schemeClr val="tx1"/>
                </a:solidFill>
                <a:latin typeface="Times New Roman" panose="02020603050405020304" pitchFamily="18" charset="0"/>
                <a:cs typeface="Times New Roman" panose="02020603050405020304" pitchFamily="18" charset="0"/>
              </a:rPr>
              <a:t>Safety</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 There is a general tendency to use chemicals that are safe for user and environment. </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Very toxic substances, such a organic </a:t>
            </a:r>
            <a:r>
              <a:rPr lang="en-US" sz="2000" dirty="0" err="1">
                <a:solidFill>
                  <a:schemeClr val="tx1"/>
                </a:solidFill>
                <a:latin typeface="Times New Roman" panose="02020603050405020304" pitchFamily="18" charset="0"/>
                <a:cs typeface="Times New Roman" panose="02020603050405020304" pitchFamily="18" charset="0"/>
              </a:rPr>
              <a:t>mercurials</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Ceresan</a:t>
            </a:r>
            <a:r>
              <a:rPr lang="en-US" sz="2000" dirty="0">
                <a:solidFill>
                  <a:schemeClr val="tx1"/>
                </a:solidFill>
                <a:latin typeface="Times New Roman" panose="02020603050405020304" pitchFamily="18" charset="0"/>
                <a:cs typeface="Times New Roman" panose="02020603050405020304" pitchFamily="18" charset="0"/>
              </a:rPr>
              <a:t> and others) and very </a:t>
            </a:r>
            <a:r>
              <a:rPr lang="en-US" sz="2000" dirty="0" err="1">
                <a:solidFill>
                  <a:schemeClr val="tx1"/>
                </a:solidFill>
                <a:latin typeface="Times New Roman" panose="02020603050405020304" pitchFamily="18" charset="0"/>
                <a:cs typeface="Times New Roman" panose="02020603050405020304" pitchFamily="18" charset="0"/>
              </a:rPr>
              <a:t>persistant</a:t>
            </a:r>
            <a:r>
              <a:rPr lang="en-US" sz="2000" dirty="0">
                <a:solidFill>
                  <a:schemeClr val="tx1"/>
                </a:solidFill>
                <a:latin typeface="Times New Roman" panose="02020603050405020304" pitchFamily="18" charset="0"/>
                <a:cs typeface="Times New Roman" panose="02020603050405020304" pitchFamily="18" charset="0"/>
              </a:rPr>
              <a:t> fungicides, such as Hexachlorobenzene ((HCB), are being replaced by new chemicals, In the past, these chemicals have caused severe cases of poisoning, some resulting in death</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 Most if not all occurred because treated seed was used for human consumption or livestock feeding instead of for planting.</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 Even with the new, less toxic chemicals, the following safety precautions must be taken</a:t>
            </a:r>
          </a:p>
        </p:txBody>
      </p:sp>
    </p:spTree>
    <p:extLst>
      <p:ext uri="{BB962C8B-B14F-4D97-AF65-F5344CB8AC3E}">
        <p14:creationId xmlns:p14="http://schemas.microsoft.com/office/powerpoint/2010/main" val="3211605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8D8E67-918B-4C6C-872A-6BFA27F1695D}"/>
              </a:ext>
            </a:extLst>
          </p:cNvPr>
          <p:cNvSpPr>
            <a:spLocks noGrp="1"/>
          </p:cNvSpPr>
          <p:nvPr>
            <p:ph idx="1"/>
          </p:nvPr>
        </p:nvSpPr>
        <p:spPr>
          <a:xfrm>
            <a:off x="1143000" y="923278"/>
            <a:ext cx="9872871" cy="5172722"/>
          </a:xfrm>
        </p:spPr>
        <p:txBody>
          <a:bodyPr/>
          <a:lstStyle/>
          <a:p>
            <a:pPr marL="502920" indent="-457200">
              <a:buAutoNum type="arabicPeriod"/>
            </a:pPr>
            <a:r>
              <a:rPr lang="en-US" sz="2000" dirty="0">
                <a:solidFill>
                  <a:schemeClr val="tx1"/>
                </a:solidFill>
                <a:latin typeface="Times New Roman" panose="02020603050405020304" pitchFamily="18" charset="0"/>
                <a:cs typeface="Times New Roman" panose="02020603050405020304" pitchFamily="18" charset="0"/>
              </a:rPr>
              <a:t>Treated seed must be clearly labelled and under no circumstances be used for feed or food</a:t>
            </a:r>
          </a:p>
          <a:p>
            <a:pPr marL="502920" indent="-457200">
              <a:buAutoNum type="arabicPeriod"/>
            </a:pPr>
            <a:r>
              <a:rPr lang="en-US" sz="2000" dirty="0">
                <a:solidFill>
                  <a:schemeClr val="tx1"/>
                </a:solidFill>
                <a:latin typeface="Times New Roman" panose="02020603050405020304" pitchFamily="18" charset="0"/>
                <a:cs typeface="Times New Roman" panose="02020603050405020304" pitchFamily="18" charset="0"/>
              </a:rPr>
              <a:t>Seed treatment should be carried out in a well-aerated area. Contact with chemicals through breathing of dusts and skin contact must be avoided. Protective clothing should be worn</a:t>
            </a:r>
          </a:p>
          <a:p>
            <a:pPr marL="502920" indent="-457200">
              <a:buAutoNum type="arabicPeriod"/>
            </a:pPr>
            <a:r>
              <a:rPr lang="en-US" sz="2000" dirty="0">
                <a:solidFill>
                  <a:schemeClr val="tx1"/>
                </a:solidFill>
                <a:latin typeface="Times New Roman" panose="02020603050405020304" pitchFamily="18" charset="0"/>
                <a:cs typeface="Times New Roman" panose="02020603050405020304" pitchFamily="18" charset="0"/>
              </a:rPr>
              <a:t>3. As with all pesticides, empty containers should be properly disposed of and never reused in a household or on the farm</a:t>
            </a:r>
            <a:endParaRPr lang="en-IN" sz="2000" dirty="0">
              <a:solidFill>
                <a:schemeClr val="tx1"/>
              </a:solidFill>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729803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916A9-1839-4F2F-9562-CCCCE27C73A9}"/>
              </a:ext>
            </a:extLst>
          </p:cNvPr>
          <p:cNvSpPr>
            <a:spLocks noGrp="1"/>
          </p:cNvSpPr>
          <p:nvPr>
            <p:ph type="title"/>
          </p:nvPr>
        </p:nvSpPr>
        <p:spPr>
          <a:xfrm>
            <a:off x="1143000" y="609600"/>
            <a:ext cx="9875520" cy="677662"/>
          </a:xfrm>
        </p:spPr>
        <p:txBody>
          <a:bodyPr>
            <a:normAutofit/>
          </a:bodyPr>
          <a:lstStyle/>
          <a:p>
            <a:pPr algn="ctr"/>
            <a:r>
              <a:rPr lang="en-IN" sz="2800" b="1" dirty="0">
                <a:solidFill>
                  <a:schemeClr val="tx1"/>
                </a:solidFill>
                <a:latin typeface="Times New Roman" panose="02020603050405020304" pitchFamily="18" charset="0"/>
                <a:cs typeface="Times New Roman" panose="02020603050405020304" pitchFamily="18" charset="0"/>
              </a:rPr>
              <a:t>SEED TREATMENT</a:t>
            </a:r>
          </a:p>
        </p:txBody>
      </p:sp>
      <p:sp>
        <p:nvSpPr>
          <p:cNvPr id="3" name="Content Placeholder 2">
            <a:extLst>
              <a:ext uri="{FF2B5EF4-FFF2-40B4-BE49-F238E27FC236}">
                <a16:creationId xmlns:a16="http://schemas.microsoft.com/office/drawing/2014/main" id="{D9C3E38B-CD4A-4F48-9175-4C4255C94FBF}"/>
              </a:ext>
            </a:extLst>
          </p:cNvPr>
          <p:cNvSpPr>
            <a:spLocks noGrp="1"/>
          </p:cNvSpPr>
          <p:nvPr>
            <p:ph idx="1"/>
          </p:nvPr>
        </p:nvSpPr>
        <p:spPr>
          <a:xfrm>
            <a:off x="1143000" y="1376039"/>
            <a:ext cx="9872871" cy="4998128"/>
          </a:xfrm>
        </p:spPr>
        <p:txBody>
          <a:bodyPr>
            <a:normAutofit/>
          </a:bodyPr>
          <a:lstStyle/>
          <a:p>
            <a:pPr algn="just"/>
            <a:r>
              <a:rPr lang="en-US" sz="2000" dirty="0">
                <a:solidFill>
                  <a:schemeClr val="tx1"/>
                </a:solidFill>
                <a:latin typeface="Times New Roman" panose="02020603050405020304" pitchFamily="18" charset="0"/>
                <a:cs typeface="Times New Roman" panose="02020603050405020304" pitchFamily="18" charset="0"/>
              </a:rPr>
              <a:t>The term "treated" means "to give an application of a pesticide or subject seed to a process designed to reduce, control or repel disease organisms, insects, or other pests which attack the seed or seedlings</a:t>
            </a:r>
          </a:p>
          <a:p>
            <a:pPr algn="just">
              <a:buFont typeface="Wingdings" panose="05000000000000000000" pitchFamily="2" charset="2"/>
              <a:buChar char="v"/>
            </a:pPr>
            <a:r>
              <a:rPr lang="en-US" sz="2000" b="1" dirty="0">
                <a:solidFill>
                  <a:schemeClr val="tx1"/>
                </a:solidFill>
                <a:latin typeface="Times New Roman" panose="02020603050405020304" pitchFamily="18" charset="0"/>
                <a:cs typeface="Times New Roman" panose="02020603050405020304" pitchFamily="18" charset="0"/>
              </a:rPr>
              <a:t>Types of Seed Treatment</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 </a:t>
            </a:r>
            <a:r>
              <a:rPr lang="en-US" sz="2000" b="1" dirty="0">
                <a:solidFill>
                  <a:schemeClr val="tx1"/>
                </a:solidFill>
                <a:latin typeface="Times New Roman" panose="02020603050405020304" pitchFamily="18" charset="0"/>
                <a:cs typeface="Times New Roman" panose="02020603050405020304" pitchFamily="18" charset="0"/>
              </a:rPr>
              <a:t>A. Pre sowing seed treatments</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It is the treatments given to the seeds before sowing to improve the germination and </a:t>
            </a:r>
            <a:r>
              <a:rPr lang="en-US" sz="2000" dirty="0" err="1">
                <a:solidFill>
                  <a:schemeClr val="tx1"/>
                </a:solidFill>
                <a:latin typeface="Times New Roman" panose="02020603050405020304" pitchFamily="18" charset="0"/>
                <a:cs typeface="Times New Roman" panose="02020603050405020304" pitchFamily="18" charset="0"/>
              </a:rPr>
              <a:t>vigour</a:t>
            </a:r>
            <a:r>
              <a:rPr lang="en-US" sz="2000" dirty="0">
                <a:solidFill>
                  <a:schemeClr val="tx1"/>
                </a:solidFill>
                <a:latin typeface="Times New Roman" panose="02020603050405020304" pitchFamily="18" charset="0"/>
                <a:cs typeface="Times New Roman" panose="02020603050405020304" pitchFamily="18" charset="0"/>
              </a:rPr>
              <a:t> potential and as well as to maintain the health of the seed</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 Pre sowing seed treatments includes the following </a:t>
            </a:r>
          </a:p>
          <a:p>
            <a:pPr marL="560070" indent="-514350" algn="just">
              <a:buAutoNum type="romanUcPeriod"/>
            </a:pPr>
            <a:r>
              <a:rPr lang="en-US" sz="2000" dirty="0">
                <a:solidFill>
                  <a:schemeClr val="tx1"/>
                </a:solidFill>
                <a:latin typeface="Times New Roman" panose="02020603050405020304" pitchFamily="18" charset="0"/>
                <a:cs typeface="Times New Roman" panose="02020603050405020304" pitchFamily="18" charset="0"/>
              </a:rPr>
              <a:t>Chemical treatments to improve germination and </a:t>
            </a:r>
            <a:r>
              <a:rPr lang="en-US" sz="2000" dirty="0" err="1">
                <a:solidFill>
                  <a:schemeClr val="tx1"/>
                </a:solidFill>
                <a:latin typeface="Times New Roman" panose="02020603050405020304" pitchFamily="18" charset="0"/>
                <a:cs typeface="Times New Roman" panose="02020603050405020304" pitchFamily="18" charset="0"/>
              </a:rPr>
              <a:t>vigour</a:t>
            </a:r>
            <a:r>
              <a:rPr lang="en-US" sz="2000" dirty="0">
                <a:solidFill>
                  <a:schemeClr val="tx1"/>
                </a:solidFill>
                <a:latin typeface="Times New Roman" panose="02020603050405020304" pitchFamily="18" charset="0"/>
                <a:cs typeface="Times New Roman" panose="02020603050405020304" pitchFamily="18" charset="0"/>
              </a:rPr>
              <a:t> potential</a:t>
            </a:r>
          </a:p>
          <a:p>
            <a:pPr marL="560070" indent="-514350" algn="just">
              <a:buAutoNum type="romanUcPeriod"/>
            </a:pPr>
            <a:r>
              <a:rPr lang="en-US" sz="2000" dirty="0">
                <a:solidFill>
                  <a:schemeClr val="tx1"/>
                </a:solidFill>
                <a:latin typeface="Times New Roman" panose="02020603050405020304" pitchFamily="18" charset="0"/>
                <a:cs typeface="Times New Roman" panose="02020603050405020304" pitchFamily="18" charset="0"/>
              </a:rPr>
              <a:t> Insecticidal and fungicidal treatment</a:t>
            </a:r>
          </a:p>
          <a:p>
            <a:pPr marL="560070" indent="-514350" algn="just">
              <a:buAutoNum type="romanUcPeriod"/>
            </a:pPr>
            <a:r>
              <a:rPr lang="en-US" sz="2000" dirty="0">
                <a:solidFill>
                  <a:schemeClr val="tx1"/>
                </a:solidFill>
                <a:latin typeface="Times New Roman" panose="02020603050405020304" pitchFamily="18" charset="0"/>
                <a:cs typeface="Times New Roman" panose="02020603050405020304" pitchFamily="18" charset="0"/>
              </a:rPr>
              <a:t> Special treatments</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0574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AB0267-754D-4095-9057-A63A4F225877}"/>
              </a:ext>
            </a:extLst>
          </p:cNvPr>
          <p:cNvSpPr>
            <a:spLocks noGrp="1"/>
          </p:cNvSpPr>
          <p:nvPr>
            <p:ph idx="1"/>
          </p:nvPr>
        </p:nvSpPr>
        <p:spPr>
          <a:xfrm>
            <a:off x="1143000" y="656948"/>
            <a:ext cx="9872871" cy="5439052"/>
          </a:xfrm>
        </p:spPr>
        <p:txBody>
          <a:bodyPr>
            <a:normAutofit/>
          </a:bodyPr>
          <a:lstStyle/>
          <a:p>
            <a:pPr marL="45720" indent="0" algn="just">
              <a:buNone/>
            </a:pPr>
            <a:r>
              <a:rPr lang="en-US" sz="2000" b="1" dirty="0">
                <a:solidFill>
                  <a:schemeClr val="tx1"/>
                </a:solidFill>
                <a:latin typeface="Times New Roman" panose="02020603050405020304" pitchFamily="18" charset="0"/>
                <a:cs typeface="Times New Roman" panose="02020603050405020304" pitchFamily="18" charset="0"/>
              </a:rPr>
              <a:t>I. Chemical treatments to improve germination and </a:t>
            </a:r>
            <a:r>
              <a:rPr lang="en-US" sz="2000" b="1" dirty="0" err="1">
                <a:solidFill>
                  <a:schemeClr val="tx1"/>
                </a:solidFill>
                <a:latin typeface="Times New Roman" panose="02020603050405020304" pitchFamily="18" charset="0"/>
                <a:cs typeface="Times New Roman" panose="02020603050405020304" pitchFamily="18" charset="0"/>
              </a:rPr>
              <a:t>vigour</a:t>
            </a:r>
            <a:r>
              <a:rPr lang="en-US" sz="2000" b="1" dirty="0">
                <a:solidFill>
                  <a:schemeClr val="tx1"/>
                </a:solidFill>
                <a:latin typeface="Times New Roman" panose="02020603050405020304" pitchFamily="18" charset="0"/>
                <a:cs typeface="Times New Roman" panose="02020603050405020304" pitchFamily="18" charset="0"/>
              </a:rPr>
              <a:t> potential </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Soaking / treating the seeds with nutrients vitamins and micronutrients etc.</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Paddy: Seeds can be soaked in 1 % </a:t>
            </a:r>
            <a:r>
              <a:rPr lang="en-US" sz="2000" dirty="0" err="1">
                <a:solidFill>
                  <a:schemeClr val="tx1"/>
                </a:solidFill>
                <a:latin typeface="Times New Roman" panose="02020603050405020304" pitchFamily="18" charset="0"/>
                <a:cs typeface="Times New Roman" panose="02020603050405020304" pitchFamily="18" charset="0"/>
              </a:rPr>
              <a:t>KCl</a:t>
            </a:r>
            <a:r>
              <a:rPr lang="en-US" sz="2000" dirty="0">
                <a:solidFill>
                  <a:schemeClr val="tx1"/>
                </a:solidFill>
                <a:latin typeface="Times New Roman" panose="02020603050405020304" pitchFamily="18" charset="0"/>
                <a:cs typeface="Times New Roman" panose="02020603050405020304" pitchFamily="18" charset="0"/>
              </a:rPr>
              <a:t> solution for 12 hours to improve the germination and </a:t>
            </a:r>
            <a:r>
              <a:rPr lang="en-US" sz="2000" dirty="0" err="1">
                <a:solidFill>
                  <a:schemeClr val="tx1"/>
                </a:solidFill>
                <a:latin typeface="Times New Roman" panose="02020603050405020304" pitchFamily="18" charset="0"/>
                <a:cs typeface="Times New Roman" panose="02020603050405020304" pitchFamily="18" charset="0"/>
              </a:rPr>
              <a:t>vigour</a:t>
            </a:r>
            <a:r>
              <a:rPr lang="en-US" sz="2000" dirty="0">
                <a:solidFill>
                  <a:schemeClr val="tx1"/>
                </a:solidFill>
                <a:latin typeface="Times New Roman" panose="02020603050405020304" pitchFamily="18" charset="0"/>
                <a:cs typeface="Times New Roman" panose="02020603050405020304" pitchFamily="18" charset="0"/>
              </a:rPr>
              <a:t> potential</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Sorghum: Seeds could be soaked in NaCl2 (1 %) or KH2PO4 (1%) for 12 hours for improving the germination and </a:t>
            </a:r>
            <a:r>
              <a:rPr lang="en-US" sz="2000" dirty="0" err="1">
                <a:solidFill>
                  <a:schemeClr val="tx1"/>
                </a:solidFill>
                <a:latin typeface="Times New Roman" panose="02020603050405020304" pitchFamily="18" charset="0"/>
                <a:cs typeface="Times New Roman" panose="02020603050405020304" pitchFamily="18" charset="0"/>
              </a:rPr>
              <a:t>vigour</a:t>
            </a:r>
            <a:r>
              <a:rPr lang="en-US" sz="2000" dirty="0">
                <a:solidFill>
                  <a:schemeClr val="tx1"/>
                </a:solidFill>
                <a:latin typeface="Times New Roman" panose="02020603050405020304" pitchFamily="18" charset="0"/>
                <a:cs typeface="Times New Roman" panose="02020603050405020304" pitchFamily="18" charset="0"/>
              </a:rPr>
              <a:t> potential</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Pulses : Seeds can be soaked in ZnSO4, MgSO4 and MnSO4 100 ppm solution for 4 hours to improve the germination and </a:t>
            </a:r>
            <a:r>
              <a:rPr lang="en-US" sz="2000" dirty="0" err="1">
                <a:solidFill>
                  <a:schemeClr val="tx1"/>
                </a:solidFill>
                <a:latin typeface="Times New Roman" panose="02020603050405020304" pitchFamily="18" charset="0"/>
                <a:cs typeface="Times New Roman" panose="02020603050405020304" pitchFamily="18" charset="0"/>
              </a:rPr>
              <a:t>vigour</a:t>
            </a:r>
            <a:r>
              <a:rPr lang="en-US" sz="2000" dirty="0">
                <a:solidFill>
                  <a:schemeClr val="tx1"/>
                </a:solidFill>
                <a:latin typeface="Times New Roman" panose="02020603050405020304" pitchFamily="18" charset="0"/>
                <a:cs typeface="Times New Roman" panose="02020603050405020304" pitchFamily="18" charset="0"/>
              </a:rPr>
              <a:t> potential</a:t>
            </a:r>
          </a:p>
          <a:p>
            <a:pPr marL="45720" indent="0" algn="just">
              <a:buNone/>
            </a:pPr>
            <a:r>
              <a:rPr lang="en-US" sz="2000" b="1" dirty="0">
                <a:solidFill>
                  <a:schemeClr val="tx1"/>
                </a:solidFill>
                <a:latin typeface="Times New Roman" panose="02020603050405020304" pitchFamily="18" charset="0"/>
                <a:cs typeface="Times New Roman" panose="02020603050405020304" pitchFamily="18" charset="0"/>
              </a:rPr>
              <a:t>II. Insecticidal and Fungicidal treatments </a:t>
            </a:r>
          </a:p>
          <a:p>
            <a:pPr algn="just">
              <a:buFont typeface="Wingdings" panose="05000000000000000000" pitchFamily="2" charset="2"/>
              <a:buChar char="v"/>
            </a:pPr>
            <a:r>
              <a:rPr lang="en-US" sz="2000" b="1" dirty="0">
                <a:solidFill>
                  <a:schemeClr val="tx1"/>
                </a:solidFill>
                <a:latin typeface="Times New Roman" panose="02020603050405020304" pitchFamily="18" charset="0"/>
                <a:cs typeface="Times New Roman" panose="02020603050405020304" pitchFamily="18" charset="0"/>
              </a:rPr>
              <a:t>Seed health</a:t>
            </a:r>
            <a:r>
              <a:rPr lang="en-US" sz="2000" dirty="0">
                <a:solidFill>
                  <a:schemeClr val="tx1"/>
                </a:solidFill>
                <a:latin typeface="Times New Roman" panose="02020603050405020304" pitchFamily="18" charset="0"/>
                <a:cs typeface="Times New Roman" panose="02020603050405020304" pitchFamily="18" charset="0"/>
              </a:rPr>
              <a:t>: It is an important attribute of quality seed. Though a seed lot that meets high standards of germination, </a:t>
            </a:r>
            <a:r>
              <a:rPr lang="en-US" sz="2000" dirty="0" err="1">
                <a:solidFill>
                  <a:schemeClr val="tx1"/>
                </a:solidFill>
                <a:latin typeface="Times New Roman" panose="02020603050405020304" pitchFamily="18" charset="0"/>
                <a:cs typeface="Times New Roman" panose="02020603050405020304" pitchFamily="18" charset="0"/>
              </a:rPr>
              <a:t>vigour</a:t>
            </a:r>
            <a:r>
              <a:rPr lang="en-US" sz="2000" dirty="0">
                <a:solidFill>
                  <a:schemeClr val="tx1"/>
                </a:solidFill>
                <a:latin typeface="Times New Roman" panose="02020603050405020304" pitchFamily="18" charset="0"/>
                <a:cs typeface="Times New Roman" panose="02020603050405020304" pitchFamily="18" charset="0"/>
              </a:rPr>
              <a:t> and purity if it is contaminated with seed borne pathogens and insect pests, may be useless to farmers because it may result in severe yield loss or even crop loss in an entire area</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3377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A9B99A-201D-4BBE-9D3D-E7BA22C39635}"/>
              </a:ext>
            </a:extLst>
          </p:cNvPr>
          <p:cNvSpPr>
            <a:spLocks noGrp="1"/>
          </p:cNvSpPr>
          <p:nvPr>
            <p:ph idx="1"/>
          </p:nvPr>
        </p:nvSpPr>
        <p:spPr>
          <a:xfrm>
            <a:off x="1143000" y="656948"/>
            <a:ext cx="9872871" cy="5439052"/>
          </a:xfrm>
        </p:spPr>
        <p:txBody>
          <a:bodyPr>
            <a:normAutofit/>
          </a:bodyPr>
          <a:lstStyle/>
          <a:p>
            <a:pPr algn="just"/>
            <a:r>
              <a:rPr lang="en-US" sz="2000" b="1" dirty="0">
                <a:solidFill>
                  <a:schemeClr val="tx1"/>
                </a:solidFill>
                <a:latin typeface="Times New Roman" panose="02020603050405020304" pitchFamily="18" charset="0"/>
                <a:cs typeface="Times New Roman" panose="02020603050405020304" pitchFamily="18" charset="0"/>
              </a:rPr>
              <a:t>Benefits of the insecticidal and fungicidal treatments: </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1. Prevents the spread of plant diseases </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2. It protects the seed from seed rot and seedling blights</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3. It improves the seed germination </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4. It provides protection from storage insects</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5. It controls the soil insects</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Seed may be affected by viruses, bacteria, fungi, nematodes and insects</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Seed pests and diseases of which the seed is a victim (e.g., grain weevils, </a:t>
            </a:r>
            <a:r>
              <a:rPr lang="en-US" sz="2000" dirty="0" err="1">
                <a:solidFill>
                  <a:schemeClr val="tx1"/>
                </a:solidFill>
                <a:latin typeface="Times New Roman" panose="02020603050405020304" pitchFamily="18" charset="0"/>
                <a:cs typeface="Times New Roman" panose="02020603050405020304" pitchFamily="18" charset="0"/>
              </a:rPr>
              <a:t>Tricoderma</a:t>
            </a:r>
            <a:r>
              <a:rPr lang="en-US" sz="2000" dirty="0">
                <a:solidFill>
                  <a:schemeClr val="tx1"/>
                </a:solidFill>
                <a:latin typeface="Times New Roman" panose="02020603050405020304" pitchFamily="18" charset="0"/>
                <a:cs typeface="Times New Roman" panose="02020603050405020304" pitchFamily="18" charset="0"/>
              </a:rPr>
              <a:t> spp., and storage pathogens such as Aspergillus flavus) should be distinguished from seed-borne diseases of which the seed is the vehicle of pest and pathogen dissemination (e.g., bunt of cereals, </a:t>
            </a:r>
            <a:r>
              <a:rPr lang="en-US" sz="2000" dirty="0" err="1">
                <a:solidFill>
                  <a:schemeClr val="tx1"/>
                </a:solidFill>
                <a:latin typeface="Times New Roman" panose="02020603050405020304" pitchFamily="18" charset="0"/>
                <a:cs typeface="Times New Roman" panose="02020603050405020304" pitchFamily="18" charset="0"/>
              </a:rPr>
              <a:t>Tilletia</a:t>
            </a:r>
            <a:r>
              <a:rPr lang="en-US" sz="2000" dirty="0">
                <a:solidFill>
                  <a:schemeClr val="tx1"/>
                </a:solidFill>
                <a:latin typeface="Times New Roman" panose="02020603050405020304" pitchFamily="18" charset="0"/>
                <a:cs typeface="Times New Roman" panose="02020603050405020304" pitchFamily="18" charset="0"/>
              </a:rPr>
              <a:t> spp.)</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4338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900D7A-390D-4A44-A88D-3E1CF92C44EB}"/>
              </a:ext>
            </a:extLst>
          </p:cNvPr>
          <p:cNvSpPr>
            <a:spLocks noGrp="1"/>
          </p:cNvSpPr>
          <p:nvPr>
            <p:ph idx="1"/>
          </p:nvPr>
        </p:nvSpPr>
        <p:spPr>
          <a:xfrm>
            <a:off x="1143000" y="648070"/>
            <a:ext cx="9872871" cy="5447930"/>
          </a:xfrm>
        </p:spPr>
        <p:txBody>
          <a:bodyPr>
            <a:normAutofit/>
          </a:bodyPr>
          <a:lstStyle/>
          <a:p>
            <a:pPr algn="just">
              <a:buFont typeface="Wingdings" panose="05000000000000000000" pitchFamily="2" charset="2"/>
              <a:buChar char="v"/>
            </a:pPr>
            <a:r>
              <a:rPr lang="en-IN" sz="2000" b="1" dirty="0">
                <a:solidFill>
                  <a:schemeClr val="tx1"/>
                </a:solidFill>
                <a:latin typeface="Times New Roman" panose="02020603050405020304" pitchFamily="18" charset="0"/>
                <a:cs typeface="Times New Roman" panose="02020603050405020304" pitchFamily="18" charset="0"/>
              </a:rPr>
              <a:t>Seed Treatment Fungicides</a:t>
            </a:r>
          </a:p>
          <a:p>
            <a:pPr algn="just"/>
            <a:r>
              <a:rPr lang="en-US" sz="2000" dirty="0">
                <a:solidFill>
                  <a:schemeClr val="tx1"/>
                </a:solidFill>
                <a:latin typeface="Times New Roman" panose="02020603050405020304" pitchFamily="18" charset="0"/>
                <a:cs typeface="Times New Roman" panose="02020603050405020304" pitchFamily="18" charset="0"/>
              </a:rPr>
              <a:t>Fungicides are applied to seed prior to planting to provide effective protection against many seed and soil-borne plant pathogens</a:t>
            </a:r>
          </a:p>
          <a:p>
            <a:pPr algn="just"/>
            <a:r>
              <a:rPr lang="en-US" sz="2000" dirty="0">
                <a:solidFill>
                  <a:schemeClr val="tx1"/>
                </a:solidFill>
                <a:latin typeface="Times New Roman" panose="02020603050405020304" pitchFamily="18" charset="0"/>
                <a:cs typeface="Times New Roman" panose="02020603050405020304" pitchFamily="18" charset="0"/>
              </a:rPr>
              <a:t>Chemical (fungicide) treatment guards against the various seed rots and seedling blights that occur during storage or after planting</a:t>
            </a:r>
          </a:p>
          <a:p>
            <a:pPr algn="just"/>
            <a:r>
              <a:rPr lang="en-US" sz="2000" dirty="0">
                <a:solidFill>
                  <a:schemeClr val="tx1"/>
                </a:solidFill>
                <a:latin typeface="Times New Roman" panose="02020603050405020304" pitchFamily="18" charset="0"/>
                <a:cs typeface="Times New Roman" panose="02020603050405020304" pitchFamily="18" charset="0"/>
              </a:rPr>
              <a:t>It is not usually a "cure-all" and will not provide disease protection throughout the growing season after the plants become self-sufficient. (An exception to this would be the control of loose smut by seed disinfection)</a:t>
            </a:r>
          </a:p>
          <a:p>
            <a:pPr algn="just"/>
            <a:r>
              <a:rPr lang="en-US" sz="2000" dirty="0">
                <a:solidFill>
                  <a:schemeClr val="tx1"/>
                </a:solidFill>
                <a:latin typeface="Times New Roman" panose="02020603050405020304" pitchFamily="18" charset="0"/>
                <a:cs typeface="Times New Roman" panose="02020603050405020304" pitchFamily="18" charset="0"/>
              </a:rPr>
              <a:t>Fungicidal seed treatment may be divided into three categories, depending on the nature and purpose of the treatment</a:t>
            </a:r>
          </a:p>
          <a:p>
            <a:pPr algn="just"/>
            <a:r>
              <a:rPr lang="en-US" sz="2000" dirty="0">
                <a:solidFill>
                  <a:schemeClr val="tx1"/>
                </a:solidFill>
                <a:latin typeface="Times New Roman" panose="02020603050405020304" pitchFamily="18" charset="0"/>
                <a:cs typeface="Times New Roman" panose="02020603050405020304" pitchFamily="18" charset="0"/>
              </a:rPr>
              <a:t>These categories are: </a:t>
            </a:r>
          </a:p>
          <a:p>
            <a:pPr marL="502920" indent="-457200" algn="just">
              <a:buAutoNum type="arabicParenBoth"/>
            </a:pPr>
            <a:r>
              <a:rPr lang="en-US" sz="2000" dirty="0">
                <a:solidFill>
                  <a:schemeClr val="tx1"/>
                </a:solidFill>
                <a:latin typeface="Times New Roman" panose="02020603050405020304" pitchFamily="18" charset="0"/>
                <a:cs typeface="Times New Roman" panose="02020603050405020304" pitchFamily="18" charset="0"/>
              </a:rPr>
              <a:t>seed disinfection</a:t>
            </a:r>
          </a:p>
          <a:p>
            <a:pPr marL="502920" indent="-457200" algn="just">
              <a:buAutoNum type="arabicParenBoth"/>
            </a:pPr>
            <a:r>
              <a:rPr lang="en-US" sz="2000" dirty="0">
                <a:solidFill>
                  <a:schemeClr val="tx1"/>
                </a:solidFill>
                <a:latin typeface="Times New Roman" panose="02020603050405020304" pitchFamily="18" charset="0"/>
                <a:cs typeface="Times New Roman" panose="02020603050405020304" pitchFamily="18" charset="0"/>
              </a:rPr>
              <a:t>seed disinfestation</a:t>
            </a:r>
          </a:p>
          <a:p>
            <a:pPr marL="502920" indent="-457200" algn="just">
              <a:buAutoNum type="arabicParenBoth"/>
            </a:pPr>
            <a:r>
              <a:rPr lang="en-US" sz="2000" dirty="0">
                <a:solidFill>
                  <a:schemeClr val="tx1"/>
                </a:solidFill>
                <a:latin typeface="Times New Roman" panose="02020603050405020304" pitchFamily="18" charset="0"/>
                <a:cs typeface="Times New Roman" panose="02020603050405020304" pitchFamily="18" charset="0"/>
              </a:rPr>
              <a:t>seed protection</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8874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D558AF-97F0-4DF6-8909-4A02E31BA43F}"/>
              </a:ext>
            </a:extLst>
          </p:cNvPr>
          <p:cNvSpPr>
            <a:spLocks noGrp="1"/>
          </p:cNvSpPr>
          <p:nvPr>
            <p:ph idx="1"/>
          </p:nvPr>
        </p:nvSpPr>
        <p:spPr>
          <a:xfrm>
            <a:off x="1143000" y="621437"/>
            <a:ext cx="9872871" cy="5474563"/>
          </a:xfrm>
        </p:spPr>
        <p:txBody>
          <a:bodyPr>
            <a:normAutofit/>
          </a:bodyPr>
          <a:lstStyle/>
          <a:p>
            <a:pPr algn="just"/>
            <a:r>
              <a:rPr lang="en-US" sz="2000" b="1" dirty="0">
                <a:solidFill>
                  <a:schemeClr val="tx1"/>
                </a:solidFill>
                <a:latin typeface="Times New Roman" panose="02020603050405020304" pitchFamily="18" charset="0"/>
                <a:cs typeface="Times New Roman" panose="02020603050405020304" pitchFamily="18" charset="0"/>
              </a:rPr>
              <a:t>Seed disinfection </a:t>
            </a:r>
            <a:r>
              <a:rPr lang="en-US" sz="2000" dirty="0">
                <a:solidFill>
                  <a:schemeClr val="tx1"/>
                </a:solidFill>
                <a:latin typeface="Times New Roman" panose="02020603050405020304" pitchFamily="18" charset="0"/>
                <a:cs typeface="Times New Roman" panose="02020603050405020304" pitchFamily="18" charset="0"/>
              </a:rPr>
              <a:t>- Disinfection is the elimination of a pathogen which has penetrated into living cells of the seed, infected it and become established-for example, loose smut of barley and wheat</a:t>
            </a:r>
          </a:p>
          <a:p>
            <a:pPr algn="just"/>
            <a:r>
              <a:rPr lang="en-US" sz="2000" b="1" dirty="0">
                <a:solidFill>
                  <a:schemeClr val="tx1"/>
                </a:solidFill>
                <a:latin typeface="Times New Roman" panose="02020603050405020304" pitchFamily="18" charset="0"/>
                <a:cs typeface="Times New Roman" panose="02020603050405020304" pitchFamily="18" charset="0"/>
              </a:rPr>
              <a:t>Seed disinfestations </a:t>
            </a:r>
            <a:r>
              <a:rPr lang="en-US" sz="2000" dirty="0">
                <a:solidFill>
                  <a:schemeClr val="tx1"/>
                </a:solidFill>
                <a:latin typeface="Times New Roman" panose="02020603050405020304" pitchFamily="18" charset="0"/>
                <a:cs typeface="Times New Roman" panose="02020603050405020304" pitchFamily="18" charset="0"/>
              </a:rPr>
              <a:t>- Disinfestation is the control of spores and other forms of pathogenic organisms found on the surface of the seed</a:t>
            </a:r>
          </a:p>
          <a:p>
            <a:pPr algn="just"/>
            <a:r>
              <a:rPr lang="en-US" sz="2000" dirty="0">
                <a:solidFill>
                  <a:schemeClr val="tx1"/>
                </a:solidFill>
                <a:latin typeface="Times New Roman" panose="02020603050405020304" pitchFamily="18" charset="0"/>
                <a:cs typeface="Times New Roman" panose="02020603050405020304" pitchFamily="18" charset="0"/>
              </a:rPr>
              <a:t> </a:t>
            </a:r>
            <a:r>
              <a:rPr lang="en-US" sz="2000" b="1" dirty="0">
                <a:solidFill>
                  <a:schemeClr val="tx1"/>
                </a:solidFill>
                <a:latin typeface="Times New Roman" panose="02020603050405020304" pitchFamily="18" charset="0"/>
                <a:cs typeface="Times New Roman" panose="02020603050405020304" pitchFamily="18" charset="0"/>
              </a:rPr>
              <a:t>Seed protection </a:t>
            </a:r>
            <a:r>
              <a:rPr lang="en-US" sz="2000" dirty="0">
                <a:solidFill>
                  <a:schemeClr val="tx1"/>
                </a:solidFill>
                <a:latin typeface="Times New Roman" panose="02020603050405020304" pitchFamily="18" charset="0"/>
                <a:cs typeface="Times New Roman" panose="02020603050405020304" pitchFamily="18" charset="0"/>
              </a:rPr>
              <a:t>- Seed protection is chemical treatment to protect the seed and young seedling from pathogenic organisms in the soil</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Seed treatment materials are usually applied to seed in one of four forms: dust; slurry (a mixture of </a:t>
            </a:r>
            <a:r>
              <a:rPr lang="en-US" sz="2000" dirty="0" err="1">
                <a:solidFill>
                  <a:schemeClr val="tx1"/>
                </a:solidFill>
                <a:latin typeface="Times New Roman" panose="02020603050405020304" pitchFamily="18" charset="0"/>
                <a:cs typeface="Times New Roman" panose="02020603050405020304" pitchFamily="18" charset="0"/>
              </a:rPr>
              <a:t>wettable</a:t>
            </a:r>
            <a:r>
              <a:rPr lang="en-US" sz="2000" dirty="0">
                <a:solidFill>
                  <a:schemeClr val="tx1"/>
                </a:solidFill>
                <a:latin typeface="Times New Roman" panose="02020603050405020304" pitchFamily="18" charset="0"/>
                <a:cs typeface="Times New Roman" panose="02020603050405020304" pitchFamily="18" charset="0"/>
              </a:rPr>
              <a:t> powder in water); liquids; and planter-box formulations</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Based on composition, seed treatment fungicides may be organic or inorganic, metallic or non metallic, and, until recently, mercurial or non-mercurial</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 Before the cancellation of the 'volatile </a:t>
            </a:r>
            <a:r>
              <a:rPr lang="en-US" sz="2000" dirty="0" err="1">
                <a:solidFill>
                  <a:schemeClr val="tx1"/>
                </a:solidFill>
                <a:latin typeface="Times New Roman" panose="02020603050405020304" pitchFamily="18" charset="0"/>
                <a:cs typeface="Times New Roman" panose="02020603050405020304" pitchFamily="18" charset="0"/>
              </a:rPr>
              <a:t>mercurials</a:t>
            </a:r>
            <a:r>
              <a:rPr lang="en-US" sz="2000" dirty="0">
                <a:solidFill>
                  <a:schemeClr val="tx1"/>
                </a:solidFill>
                <a:latin typeface="Times New Roman" panose="02020603050405020304" pitchFamily="18" charset="0"/>
                <a:cs typeface="Times New Roman" panose="02020603050405020304" pitchFamily="18" charset="0"/>
              </a:rPr>
              <a:t>, fungicides for treating seed were generally classified as volatile and non-volatile</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8026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B11C4-9871-4C9E-BAD1-A22193327D3E}"/>
              </a:ext>
            </a:extLst>
          </p:cNvPr>
          <p:cNvSpPr>
            <a:spLocks noGrp="1"/>
          </p:cNvSpPr>
          <p:nvPr>
            <p:ph idx="1"/>
          </p:nvPr>
        </p:nvSpPr>
        <p:spPr>
          <a:xfrm>
            <a:off x="1143000" y="727969"/>
            <a:ext cx="9872871" cy="5368031"/>
          </a:xfrm>
        </p:spPr>
        <p:txBody>
          <a:bodyPr>
            <a:normAutofit/>
          </a:bodyPr>
          <a:lstStyle/>
          <a:p>
            <a:pPr algn="just">
              <a:buFont typeface="Wingdings" panose="05000000000000000000" pitchFamily="2" charset="2"/>
              <a:buChar char="Ø"/>
            </a:pPr>
            <a:r>
              <a:rPr lang="en-US" sz="2000" dirty="0" err="1">
                <a:solidFill>
                  <a:schemeClr val="tx1"/>
                </a:solidFill>
                <a:latin typeface="Times New Roman" panose="02020603050405020304" pitchFamily="18" charset="0"/>
                <a:cs typeface="Times New Roman" panose="02020603050405020304" pitchFamily="18" charset="0"/>
              </a:rPr>
              <a:t>Vlith</a:t>
            </a:r>
            <a:r>
              <a:rPr lang="en-US" sz="2000" dirty="0">
                <a:solidFill>
                  <a:schemeClr val="tx1"/>
                </a:solidFill>
                <a:latin typeface="Times New Roman" panose="02020603050405020304" pitchFamily="18" charset="0"/>
                <a:cs typeface="Times New Roman" panose="02020603050405020304" pitchFamily="18" charset="0"/>
              </a:rPr>
              <a:t> the elimination of the volatile </a:t>
            </a:r>
            <a:r>
              <a:rPr lang="en-US" sz="2000" dirty="0" err="1">
                <a:solidFill>
                  <a:schemeClr val="tx1"/>
                </a:solidFill>
                <a:latin typeface="Times New Roman" panose="02020603050405020304" pitchFamily="18" charset="0"/>
                <a:cs typeface="Times New Roman" panose="02020603050405020304" pitchFamily="18" charset="0"/>
              </a:rPr>
              <a:t>mercurials</a:t>
            </a:r>
            <a:r>
              <a:rPr lang="en-US" sz="2000" dirty="0">
                <a:solidFill>
                  <a:schemeClr val="tx1"/>
                </a:solidFill>
                <a:latin typeface="Times New Roman" panose="02020603050405020304" pitchFamily="18" charset="0"/>
                <a:cs typeface="Times New Roman" panose="02020603050405020304" pitchFamily="18" charset="0"/>
              </a:rPr>
              <a:t>, most fungicides now approved for use on seed are classified as non-volatile</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When using this type material, complete coverage of the seed is necessary to obtain effective control</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Some of the systemics, a fairly new class of pesticides, may now be used as seed treatment materials. The desirability of having materials that would move inside the seed or plant and control the pest has long been recognized. Such materials are called "systemic.“</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When used according to the manufacturer's recommendation (see label), a systemic moves through the host plant and controls or retards the growth of certain fungi and insects without affecting the host's metabolic system</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6496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BCD561-96CE-43CA-A104-2398F7A6F658}"/>
              </a:ext>
            </a:extLst>
          </p:cNvPr>
          <p:cNvSpPr>
            <a:spLocks noGrp="1"/>
          </p:cNvSpPr>
          <p:nvPr>
            <p:ph idx="1"/>
          </p:nvPr>
        </p:nvSpPr>
        <p:spPr>
          <a:xfrm>
            <a:off x="1143000" y="781235"/>
            <a:ext cx="9872871" cy="5486400"/>
          </a:xfrm>
        </p:spPr>
        <p:txBody>
          <a:bodyPr>
            <a:normAutofit/>
          </a:bodyPr>
          <a:lstStyle/>
          <a:p>
            <a:pPr algn="just">
              <a:buFont typeface="Wingdings" panose="05000000000000000000" pitchFamily="2" charset="2"/>
              <a:buChar char="v"/>
            </a:pPr>
            <a:r>
              <a:rPr lang="en-IN" sz="2000" b="1" dirty="0">
                <a:solidFill>
                  <a:schemeClr val="tx1"/>
                </a:solidFill>
                <a:latin typeface="Times New Roman" panose="02020603050405020304" pitchFamily="18" charset="0"/>
                <a:cs typeface="Times New Roman" panose="02020603050405020304" pitchFamily="18" charset="0"/>
              </a:rPr>
              <a:t>Seed Treatment Insecticides</a:t>
            </a:r>
          </a:p>
          <a:p>
            <a:pPr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Insecticides are often applied to seed to control or reduce insect damage to seed during storage and, to a lesser degree, to prevent damage from such insects as wireworms and seed corn maggots in the soil</a:t>
            </a:r>
          </a:p>
          <a:p>
            <a:pPr algn="just">
              <a:buFont typeface="Wingdings" panose="05000000000000000000" pitchFamily="2" charset="2"/>
              <a:buChar char="Ø"/>
            </a:pPr>
            <a:r>
              <a:rPr lang="en-IN" sz="2000" dirty="0">
                <a:solidFill>
                  <a:schemeClr val="tx1"/>
                </a:solidFill>
                <a:latin typeface="Times New Roman" panose="02020603050405020304" pitchFamily="18" charset="0"/>
                <a:cs typeface="Times New Roman" panose="02020603050405020304" pitchFamily="18" charset="0"/>
              </a:rPr>
              <a:t>Combinations</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Since some pesticides are selective in their control of pests, many times two or more compounds are combined in the treater tank, or an extra tank may be used, to give the spectrum of control needed</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The manufacturers of pesticides are now making combinations available to seed processors, but should a processor blend two or more pesticides, the compatibility of the materials must be determined, since some combinations of materials may seriously reduce seed germination</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Also, when applying two or more pesticides, even at different times, the sequence of application may be very important. Whether a single pesticide or a combination is to be applied to the seed, read the label and follow the manufacturer's directions carefully</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0598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05EA80-DF7B-4FAE-AB28-CBBFB2F61172}"/>
              </a:ext>
            </a:extLst>
          </p:cNvPr>
          <p:cNvSpPr>
            <a:spLocks noGrp="1"/>
          </p:cNvSpPr>
          <p:nvPr>
            <p:ph idx="1"/>
          </p:nvPr>
        </p:nvSpPr>
        <p:spPr>
          <a:xfrm>
            <a:off x="1143000" y="763480"/>
            <a:ext cx="9872871" cy="5332520"/>
          </a:xfrm>
        </p:spPr>
        <p:txBody>
          <a:bodyPr>
            <a:normAutofit/>
          </a:bodyPr>
          <a:lstStyle/>
          <a:p>
            <a:pPr algn="just">
              <a:buFont typeface="Wingdings" panose="05000000000000000000" pitchFamily="2" charset="2"/>
              <a:buChar char="v"/>
            </a:pPr>
            <a:r>
              <a:rPr lang="en-IN" sz="2000" b="1" dirty="0">
                <a:solidFill>
                  <a:schemeClr val="tx1"/>
                </a:solidFill>
                <a:latin typeface="Times New Roman" panose="02020603050405020304" pitchFamily="18" charset="0"/>
                <a:cs typeface="Times New Roman" panose="02020603050405020304" pitchFamily="18" charset="0"/>
              </a:rPr>
              <a:t>Formulation of fungicides /insecticides</a:t>
            </a:r>
          </a:p>
          <a:p>
            <a:pPr algn="jus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Fungicides / insecticides are available in the form of dusts, </a:t>
            </a:r>
            <a:r>
              <a:rPr lang="en-US" sz="2000" dirty="0" err="1">
                <a:solidFill>
                  <a:schemeClr val="tx1"/>
                </a:solidFill>
                <a:latin typeface="Times New Roman" panose="02020603050405020304" pitchFamily="18" charset="0"/>
                <a:cs typeface="Times New Roman" panose="02020603050405020304" pitchFamily="18" charset="0"/>
              </a:rPr>
              <a:t>wettable</a:t>
            </a:r>
            <a:r>
              <a:rPr lang="en-US" sz="2000" dirty="0">
                <a:solidFill>
                  <a:schemeClr val="tx1"/>
                </a:solidFill>
                <a:latin typeface="Times New Roman" panose="02020603050405020304" pitchFamily="18" charset="0"/>
                <a:cs typeface="Times New Roman" panose="02020603050405020304" pitchFamily="18" charset="0"/>
              </a:rPr>
              <a:t> powders and liquids</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 1. Dusts : It is usually applied @ 200-250 </a:t>
            </a:r>
            <a:r>
              <a:rPr lang="en-US" sz="2000" dirty="0" err="1">
                <a:solidFill>
                  <a:schemeClr val="tx1"/>
                </a:solidFill>
                <a:latin typeface="Times New Roman" panose="02020603050405020304" pitchFamily="18" charset="0"/>
                <a:cs typeface="Times New Roman" panose="02020603050405020304" pitchFamily="18" charset="0"/>
              </a:rPr>
              <a:t>gms</a:t>
            </a:r>
            <a:r>
              <a:rPr lang="en-US" sz="2000" dirty="0">
                <a:solidFill>
                  <a:schemeClr val="tx1"/>
                </a:solidFill>
                <a:latin typeface="Times New Roman" panose="02020603050405020304" pitchFamily="18" charset="0"/>
                <a:cs typeface="Times New Roman" panose="02020603050405020304" pitchFamily="18" charset="0"/>
              </a:rPr>
              <a:t> / quintal of seed. Main dis-advantage is dusty condition will prevail during the seed treatment and after handling</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2. Slurry : This type of fungicide is applied to the seed along with soap like water suspension which can be mixed with seed by using special slurry treater</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3. Liquids : The use of liquid solution is known as the "quick wet ' method. Here a volatile fungicide is applied to the seed and it </a:t>
            </a:r>
            <a:r>
              <a:rPr lang="en-US" sz="2000" dirty="0" err="1">
                <a:solidFill>
                  <a:schemeClr val="tx1"/>
                </a:solidFill>
                <a:latin typeface="Times New Roman" panose="02020603050405020304" pitchFamily="18" charset="0"/>
                <a:cs typeface="Times New Roman" panose="02020603050405020304" pitchFamily="18" charset="0"/>
              </a:rPr>
              <a:t>throughly</a:t>
            </a:r>
            <a:r>
              <a:rPr lang="en-US" sz="2000" dirty="0">
                <a:solidFill>
                  <a:schemeClr val="tx1"/>
                </a:solidFill>
                <a:latin typeface="Times New Roman" panose="02020603050405020304" pitchFamily="18" charset="0"/>
                <a:cs typeface="Times New Roman" panose="02020603050405020304" pitchFamily="18" charset="0"/>
              </a:rPr>
              <a:t> mixed with them</a:t>
            </a:r>
          </a:p>
          <a:p>
            <a:pPr marL="45720" indent="0" algn="just">
              <a:buNone/>
            </a:pPr>
            <a:r>
              <a:rPr lang="en-US" sz="2000" dirty="0">
                <a:solidFill>
                  <a:schemeClr val="tx1"/>
                </a:solidFill>
                <a:latin typeface="Times New Roman" panose="02020603050405020304" pitchFamily="18" charset="0"/>
                <a:cs typeface="Times New Roman" panose="02020603050405020304" pitchFamily="18" charset="0"/>
              </a:rPr>
              <a:t>e.g. Chemicals like </a:t>
            </a:r>
            <a:r>
              <a:rPr lang="en-US" sz="2000" dirty="0" err="1">
                <a:solidFill>
                  <a:schemeClr val="tx1"/>
                </a:solidFill>
                <a:latin typeface="Times New Roman" panose="02020603050405020304" pitchFamily="18" charset="0"/>
                <a:cs typeface="Times New Roman" panose="02020603050405020304" pitchFamily="18" charset="0"/>
              </a:rPr>
              <a:t>panogen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mercuran</a:t>
            </a:r>
            <a:r>
              <a:rPr lang="en-US" sz="2000" dirty="0">
                <a:solidFill>
                  <a:schemeClr val="tx1"/>
                </a:solidFill>
                <a:latin typeface="Times New Roman" panose="02020603050405020304" pitchFamily="18" charset="0"/>
                <a:cs typeface="Times New Roman" panose="02020603050405020304" pitchFamily="18" charset="0"/>
              </a:rPr>
              <a:t>, etc. can be applied by this method</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0784389"/>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Basis</Template>
  <TotalTime>34</TotalTime>
  <Words>1261</Words>
  <Application>Microsoft Office PowerPoint</Application>
  <PresentationFormat>Widescreen</PresentationFormat>
  <Paragraphs>64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Corbel</vt:lpstr>
      <vt:lpstr>Times New Roman</vt:lpstr>
      <vt:lpstr>Wingdings</vt:lpstr>
      <vt:lpstr>Basis</vt:lpstr>
      <vt:lpstr>Seed quality enhancement techniques- Seed treatment</vt:lpstr>
      <vt:lpstr>SEED TREATMENT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sanghamitra.rout49@gmail.com</dc:creator>
  <cp:lastModifiedBy>sanghamitra.rout49@gmail.com</cp:lastModifiedBy>
  <cp:revision>6</cp:revision>
  <dcterms:created xsi:type="dcterms:W3CDTF">2021-03-13T08:32:59Z</dcterms:created>
  <dcterms:modified xsi:type="dcterms:W3CDTF">2021-03-13T09:07:23Z</dcterms:modified>
</cp:coreProperties>
</file>