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3" r:id="rId6"/>
    <p:sldId id="259" r:id="rId7"/>
    <p:sldId id="264" r:id="rId8"/>
    <p:sldId id="262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nkar Gaikwad" initials="DG" lastIdx="6" clrIdx="0">
    <p:extLst>
      <p:ext uri="{19B8F6BF-5375-455C-9EA6-DF929625EA0E}">
        <p15:presenceInfo xmlns:p15="http://schemas.microsoft.com/office/powerpoint/2012/main" userId="20e2b39584c8136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459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971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541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756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114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416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529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895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642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21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702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761B-10E8-4FB2-A4AC-380861BE839A}" type="datetimeFigureOut">
              <a:rPr lang="en-IN" smtClean="0"/>
              <a:t>17-02-2021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352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967B8D4-2684-4BE6-AA92-1055513F8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A08A2F-EA23-40CF-BED4-1D520A062DC1}"/>
              </a:ext>
            </a:extLst>
          </p:cNvPr>
          <p:cNvSpPr txBox="1"/>
          <p:nvPr/>
        </p:nvSpPr>
        <p:spPr>
          <a:xfrm>
            <a:off x="1330036" y="76200"/>
            <a:ext cx="7432964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for Smart Agriculture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 Production of AM inoculants</a:t>
            </a:r>
          </a:p>
          <a:p>
            <a:pPr algn="ctr">
              <a:lnSpc>
                <a:spcPct val="150000"/>
              </a:lnSpc>
              <a:defRPr/>
            </a:pP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58F00D2-FBEE-4490-9D68-8A24ED314B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121" y="1768062"/>
            <a:ext cx="4385830" cy="3508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30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BBC5BB-4281-42CF-A457-F3763A85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3F2FDC-DE9B-47B4-A186-2F139C03D407}"/>
              </a:ext>
            </a:extLst>
          </p:cNvPr>
          <p:cNvSpPr txBox="1"/>
          <p:nvPr/>
        </p:nvSpPr>
        <p:spPr>
          <a:xfrm>
            <a:off x="1932710" y="125681"/>
            <a:ext cx="6509326" cy="1755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Preparation of trap culture inoculum of arbuscular mycorrhizal (AM) fungal spores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06C506-F11D-4228-8E1E-4DF4BBDA15C5}"/>
              </a:ext>
            </a:extLst>
          </p:cNvPr>
          <p:cNvSpPr txBox="1"/>
          <p:nvPr/>
        </p:nvSpPr>
        <p:spPr>
          <a:xfrm>
            <a:off x="1570179" y="1985816"/>
            <a:ext cx="719513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Trap of healthy arbuscular mycorrhizal fungi (AMF) spores </a:t>
            </a:r>
          </a:p>
          <a:p>
            <a:pPr marL="268288" indent="-268288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inoculum from monospecific cultures </a:t>
            </a:r>
          </a:p>
          <a:p>
            <a:pPr marL="268288" indent="-268288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Spore trap cultures can also aid in AMF identification</a:t>
            </a:r>
          </a:p>
          <a:p>
            <a:pPr marL="268288" indent="-268288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spores may appear differently, due to weathering and intrinsic soil environment effect, either physical, chemical or biological. Trap cultures are important in the following situations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218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BBC5BB-4281-42CF-A457-F3763A85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1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55AC78-82EE-4688-886F-241EE6BD7232}"/>
              </a:ext>
            </a:extLst>
          </p:cNvPr>
          <p:cNvSpPr txBox="1"/>
          <p:nvPr/>
        </p:nvSpPr>
        <p:spPr>
          <a:xfrm>
            <a:off x="1914236" y="469676"/>
            <a:ext cx="2657764" cy="62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Procedures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7F35C6-A994-4791-B7DA-B73477AC8BF2}"/>
              </a:ext>
            </a:extLst>
          </p:cNvPr>
          <p:cNvSpPr txBox="1"/>
          <p:nvPr/>
        </p:nvSpPr>
        <p:spPr>
          <a:xfrm>
            <a:off x="1914236" y="1209964"/>
            <a:ext cx="648392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Collect Rhizosphere soil with shoots of trap plant cut at the crown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Chop finely the roots and mix with the soils using a sharp chopper.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Mix 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chopped roots and soil at 1:1 ratio (v/v) with autoclaved coarse sand in a mechanical mixer, or massaged well in a durable plastic bag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ransfer the soil mix to a 15 cm plastic pot.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919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BBC5BB-4281-42CF-A457-F3763A85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1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55AC78-82EE-4688-886F-241EE6BD7232}"/>
              </a:ext>
            </a:extLst>
          </p:cNvPr>
          <p:cNvSpPr txBox="1"/>
          <p:nvPr/>
        </p:nvSpPr>
        <p:spPr>
          <a:xfrm>
            <a:off x="1914236" y="469676"/>
            <a:ext cx="2657764" cy="62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Procedures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2C9231-AB6F-4CB0-8762-1A75FE3C5E1E}"/>
              </a:ext>
            </a:extLst>
          </p:cNvPr>
          <p:cNvSpPr txBox="1"/>
          <p:nvPr/>
        </p:nvSpPr>
        <p:spPr>
          <a:xfrm>
            <a:off x="1819563" y="1357745"/>
            <a:ext cx="6834909" cy="4768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Plant seeds of suitable trap plant such as tropical signal grass,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Brachiaria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decumbens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into the pot.</a:t>
            </a:r>
          </a:p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the pot cultures in a greenhouse for at least 3 months, and check sporulation from time to time</a:t>
            </a:r>
          </a:p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Sanitary tests may also be carried out to ensure no contamination from parasitic fungi occurs.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099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BBC5BB-4281-42CF-A457-F3763A85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1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55AC78-82EE-4688-886F-241EE6BD7232}"/>
              </a:ext>
            </a:extLst>
          </p:cNvPr>
          <p:cNvSpPr txBox="1"/>
          <p:nvPr/>
        </p:nvSpPr>
        <p:spPr>
          <a:xfrm>
            <a:off x="1914236" y="469676"/>
            <a:ext cx="2657764" cy="62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Procedures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2C9231-AB6F-4CB0-8762-1A75FE3C5E1E}"/>
              </a:ext>
            </a:extLst>
          </p:cNvPr>
          <p:cNvSpPr txBox="1"/>
          <p:nvPr/>
        </p:nvSpPr>
        <p:spPr>
          <a:xfrm>
            <a:off x="1819563" y="1357745"/>
            <a:ext cx="6834909" cy="5392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fertilizer application to a minimum, to encourage AMF proliferation.</a:t>
            </a:r>
          </a:p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Trap culture pots are later left to dry under shade for up to 2 weeks.</a:t>
            </a:r>
          </a:p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Harvest the spores using the sieving and decanting techniques or the density-gradient centrifugation technique.</a:t>
            </a:r>
          </a:p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monospecific spores are ready for inoculation onto seedlings of the desired crops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236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BBC5BB-4281-42CF-A457-F3763A85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7355F0-EB8B-4DA9-8FD5-8B4C314CF33B}"/>
              </a:ext>
            </a:extLst>
          </p:cNvPr>
          <p:cNvSpPr txBox="1"/>
          <p:nvPr/>
        </p:nvSpPr>
        <p:spPr>
          <a:xfrm>
            <a:off x="1923473" y="415698"/>
            <a:ext cx="46412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Inoculation of AMF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277409-6B19-4C8A-A336-0F7B9E1C43D9}"/>
              </a:ext>
            </a:extLst>
          </p:cNvPr>
          <p:cNvSpPr txBox="1"/>
          <p:nvPr/>
        </p:nvSpPr>
        <p:spPr>
          <a:xfrm>
            <a:off x="1923473" y="1191491"/>
            <a:ext cx="667558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The seedlings are gently uprooted singly on in a small bunch, and have a gentle stream of water sprayed onto the roots so that they stick together.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Spores collected from 3.3.1 are suspended in water and about 200 µl of the spore suspension are pipetted onto the moist roots.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The inoculated seedlings are immediately transplanted into containers of suitable size, containing sterilized soil.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0272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BBC5BB-4281-42CF-A457-F3763A85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7355F0-EB8B-4DA9-8FD5-8B4C314CF33B}"/>
              </a:ext>
            </a:extLst>
          </p:cNvPr>
          <p:cNvSpPr txBox="1"/>
          <p:nvPr/>
        </p:nvSpPr>
        <p:spPr>
          <a:xfrm>
            <a:off x="1923473" y="415698"/>
            <a:ext cx="46412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Inoculation of AMF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21144D-1553-482E-A2D2-996A64631B4B}"/>
              </a:ext>
            </a:extLst>
          </p:cNvPr>
          <p:cNvSpPr txBox="1"/>
          <p:nvPr/>
        </p:nvSpPr>
        <p:spPr>
          <a:xfrm>
            <a:off x="1923473" y="1191491"/>
            <a:ext cx="667558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The soil is topped with a sterile growth medium, watered gently under shade, before transferring into the greenhouse.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To encourage colonization of AMF onto seedling, fertilizers are not given during the early growth stage of the seedlings.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013395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BBC5BB-4281-42CF-A457-F3763A85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9E6BB78-7C15-443D-A4FC-908C021E5B44}"/>
              </a:ext>
            </a:extLst>
          </p:cNvPr>
          <p:cNvSpPr txBox="1"/>
          <p:nvPr/>
        </p:nvSpPr>
        <p:spPr>
          <a:xfrm>
            <a:off x="1923473" y="415698"/>
            <a:ext cx="688801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Problems and potential for AMF inoculum production and utilization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FED6D0-4BA5-4B26-9CAC-3468F3AF566F}"/>
              </a:ext>
            </a:extLst>
          </p:cNvPr>
          <p:cNvSpPr txBox="1"/>
          <p:nvPr/>
        </p:nvSpPr>
        <p:spPr>
          <a:xfrm>
            <a:off x="1923473" y="1708726"/>
            <a:ext cx="667558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Situations where effective indigenous AMF population is low.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Inoculation is best for transplanted crops, where soil disturbances has reduces AMF inoculum potential.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71810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E8F9F-2E30-419E-996B-9F9F42233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101863-904C-4063-8946-E7DC7C6C54B5}"/>
              </a:ext>
            </a:extLst>
          </p:cNvPr>
          <p:cNvSpPr txBox="1"/>
          <p:nvPr/>
        </p:nvSpPr>
        <p:spPr>
          <a:xfrm>
            <a:off x="3124200" y="2536745"/>
            <a:ext cx="6172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you…</a:t>
            </a:r>
            <a:endParaRPr lang="en-IN" sz="5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1145</TotalTime>
  <Words>413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Mr. Subhankar Debnath</dc:creator>
  <cp:lastModifiedBy>Mr. Subhankar Debnath</cp:lastModifiedBy>
  <cp:revision>19</cp:revision>
  <dcterms:created xsi:type="dcterms:W3CDTF">2020-12-23T10:18:02Z</dcterms:created>
  <dcterms:modified xsi:type="dcterms:W3CDTF">2021-02-17T06:58:32Z</dcterms:modified>
</cp:coreProperties>
</file>