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AC38"/>
    <a:srgbClr val="CA77DB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32" autoAdjust="0"/>
  </p:normalViewPr>
  <p:slideViewPr>
    <p:cSldViewPr snapToGrid="0">
      <p:cViewPr varScale="1">
        <p:scale>
          <a:sx n="86" d="100"/>
          <a:sy n="86" d="100"/>
        </p:scale>
        <p:origin x="42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6B20-4AFE-43CF-83FB-D1C44FB0F8DA}" type="datetimeFigureOut">
              <a:rPr lang="en-IN" smtClean="0"/>
              <a:t>31-05-2021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FF8D-E775-4DF0-8CD0-665A463A6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547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6B20-4AFE-43CF-83FB-D1C44FB0F8DA}" type="datetimeFigureOut">
              <a:rPr lang="en-IN" smtClean="0"/>
              <a:t>31-05-2021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FF8D-E775-4DF0-8CD0-665A463A6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978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6B20-4AFE-43CF-83FB-D1C44FB0F8DA}" type="datetimeFigureOut">
              <a:rPr lang="en-IN" smtClean="0"/>
              <a:t>31-05-2021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FF8D-E775-4DF0-8CD0-665A463A6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723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6B20-4AFE-43CF-83FB-D1C44FB0F8DA}" type="datetimeFigureOut">
              <a:rPr lang="en-IN" smtClean="0"/>
              <a:t>31-05-2021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FF8D-E775-4DF0-8CD0-665A463A65F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9852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6B20-4AFE-43CF-83FB-D1C44FB0F8DA}" type="datetimeFigureOut">
              <a:rPr lang="en-IN" smtClean="0"/>
              <a:t>31-05-2021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FF8D-E775-4DF0-8CD0-665A463A6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0279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6B20-4AFE-43CF-83FB-D1C44FB0F8DA}" type="datetimeFigureOut">
              <a:rPr lang="en-IN" smtClean="0"/>
              <a:t>31-05-2021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FF8D-E775-4DF0-8CD0-665A463A6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5152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6B20-4AFE-43CF-83FB-D1C44FB0F8DA}" type="datetimeFigureOut">
              <a:rPr lang="en-IN" smtClean="0"/>
              <a:t>31-05-2021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FF8D-E775-4DF0-8CD0-665A463A6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0860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6B20-4AFE-43CF-83FB-D1C44FB0F8DA}" type="datetimeFigureOut">
              <a:rPr lang="en-IN" smtClean="0"/>
              <a:t>31-05-2021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FF8D-E775-4DF0-8CD0-665A463A6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2708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6B20-4AFE-43CF-83FB-D1C44FB0F8DA}" type="datetimeFigureOut">
              <a:rPr lang="en-IN" smtClean="0"/>
              <a:t>31-05-2021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FF8D-E775-4DF0-8CD0-665A463A6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036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6B20-4AFE-43CF-83FB-D1C44FB0F8DA}" type="datetimeFigureOut">
              <a:rPr lang="en-IN" smtClean="0"/>
              <a:t>31-05-2021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FF8D-E775-4DF0-8CD0-665A463A6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892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6B20-4AFE-43CF-83FB-D1C44FB0F8DA}" type="datetimeFigureOut">
              <a:rPr lang="en-IN" smtClean="0"/>
              <a:t>31-05-2021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FF8D-E775-4DF0-8CD0-665A463A6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464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6B20-4AFE-43CF-83FB-D1C44FB0F8DA}" type="datetimeFigureOut">
              <a:rPr lang="en-IN" smtClean="0"/>
              <a:t>31-05-2021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FF8D-E775-4DF0-8CD0-665A463A6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861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6B20-4AFE-43CF-83FB-D1C44FB0F8DA}" type="datetimeFigureOut">
              <a:rPr lang="en-IN" smtClean="0"/>
              <a:t>31-05-2021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FF8D-E775-4DF0-8CD0-665A463A6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327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6B20-4AFE-43CF-83FB-D1C44FB0F8DA}" type="datetimeFigureOut">
              <a:rPr lang="en-IN" smtClean="0"/>
              <a:t>31-05-2021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FF8D-E775-4DF0-8CD0-665A463A6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112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6B20-4AFE-43CF-83FB-D1C44FB0F8DA}" type="datetimeFigureOut">
              <a:rPr lang="en-IN" smtClean="0"/>
              <a:t>31-05-2021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FF8D-E775-4DF0-8CD0-665A463A6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7331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6B20-4AFE-43CF-83FB-D1C44FB0F8DA}" type="datetimeFigureOut">
              <a:rPr lang="en-IN" smtClean="0"/>
              <a:t>31-05-2021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FF8D-E775-4DF0-8CD0-665A463A6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248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6B20-4AFE-43CF-83FB-D1C44FB0F8DA}" type="datetimeFigureOut">
              <a:rPr lang="en-IN" smtClean="0"/>
              <a:t>31-05-2021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FF8D-E775-4DF0-8CD0-665A463A6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864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7416B20-4AFE-43CF-83FB-D1C44FB0F8DA}" type="datetimeFigureOut">
              <a:rPr lang="en-IN" smtClean="0"/>
              <a:t>31-05-2021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BBAFF8D-E775-4DF0-8CD0-665A463A6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846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07D4-7B6E-4E9B-AE34-FEA08AC68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092210"/>
            <a:ext cx="10364451" cy="1596177"/>
          </a:xfrm>
        </p:spPr>
        <p:txBody>
          <a:bodyPr/>
          <a:lstStyle/>
          <a:p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Threshing, drying and cleaning process</a:t>
            </a:r>
            <a:br>
              <a:rPr lang="en-I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981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entagon 30">
            <a:extLst>
              <a:ext uri="{FF2B5EF4-FFF2-40B4-BE49-F238E27FC236}">
                <a16:creationId xmlns:a16="http://schemas.microsoft.com/office/drawing/2014/main" id="{34961794-100F-4932-B672-B8E5B76C1F51}"/>
              </a:ext>
            </a:extLst>
          </p:cNvPr>
          <p:cNvSpPr/>
          <p:nvPr/>
        </p:nvSpPr>
        <p:spPr>
          <a:xfrm>
            <a:off x="7574127" y="72265"/>
            <a:ext cx="3112534" cy="2831866"/>
          </a:xfrm>
          <a:prstGeom prst="pent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IN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Manual method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IN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Fermentation method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IN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method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IN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Chemical method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BA1DCF9-8E7D-4186-AF13-854C53562980}"/>
              </a:ext>
            </a:extLst>
          </p:cNvPr>
          <p:cNvGrpSpPr/>
          <p:nvPr/>
        </p:nvGrpSpPr>
        <p:grpSpPr>
          <a:xfrm>
            <a:off x="640161" y="0"/>
            <a:ext cx="11041765" cy="6835618"/>
            <a:chOff x="640161" y="0"/>
            <a:chExt cx="11041765" cy="6835618"/>
          </a:xfrm>
        </p:grpSpPr>
        <p:pic>
          <p:nvPicPr>
            <p:cNvPr id="2052" name="Picture 4" descr="Soybean Seed Digital Moisture Meter, Model: DMM8_Soyabean, Warranty: 1  Year, Rs 5000 /piece | ID: 20296617873">
              <a:extLst>
                <a:ext uri="{FF2B5EF4-FFF2-40B4-BE49-F238E27FC236}">
                  <a16:creationId xmlns:a16="http://schemas.microsoft.com/office/drawing/2014/main" id="{01F76882-CE93-40EF-A9DF-F240068CA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3068" y="2731644"/>
              <a:ext cx="1458858" cy="19476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EEBDCA0-CAAA-403A-93CB-B39724383A9C}"/>
                </a:ext>
              </a:extLst>
            </p:cNvPr>
            <p:cNvGrpSpPr/>
            <p:nvPr/>
          </p:nvGrpSpPr>
          <p:grpSpPr>
            <a:xfrm>
              <a:off x="640161" y="0"/>
              <a:ext cx="9758415" cy="6835618"/>
              <a:chOff x="640161" y="0"/>
              <a:chExt cx="9758415" cy="6835618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98CC9223-D474-4F74-AD56-34F73291CBF5}"/>
                  </a:ext>
                </a:extLst>
              </p:cNvPr>
              <p:cNvCxnSpPr>
                <a:stCxn id="27" idx="2"/>
              </p:cNvCxnSpPr>
              <p:nvPr/>
            </p:nvCxnSpPr>
            <p:spPr>
              <a:xfrm>
                <a:off x="5520224" y="6614010"/>
                <a:ext cx="0" cy="22160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9A81B6A-2D9B-4157-85C4-AB3D20E33B8D}"/>
                  </a:ext>
                </a:extLst>
              </p:cNvPr>
              <p:cNvGrpSpPr/>
              <p:nvPr/>
            </p:nvGrpSpPr>
            <p:grpSpPr>
              <a:xfrm>
                <a:off x="640161" y="0"/>
                <a:ext cx="9758415" cy="6614010"/>
                <a:chOff x="711182" y="31260"/>
                <a:chExt cx="9758415" cy="6614010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60634646-7F3D-4C3E-A5C6-A2560B63993E}"/>
                    </a:ext>
                  </a:extLst>
                </p:cNvPr>
                <p:cNvGrpSpPr/>
                <p:nvPr/>
              </p:nvGrpSpPr>
              <p:grpSpPr>
                <a:xfrm>
                  <a:off x="1140543" y="426426"/>
                  <a:ext cx="9329054" cy="6218844"/>
                  <a:chOff x="1583095" y="121313"/>
                  <a:chExt cx="9329054" cy="6218844"/>
                </a:xfrm>
              </p:grpSpPr>
              <p:cxnSp>
                <p:nvCxnSpPr>
                  <p:cNvPr id="3" name="Straight Arrow Connector 2">
                    <a:extLst>
                      <a:ext uri="{FF2B5EF4-FFF2-40B4-BE49-F238E27FC236}">
                        <a16:creationId xmlns:a16="http://schemas.microsoft.com/office/drawing/2014/main" id="{E69824B1-A234-4468-96AD-6C069B4CF9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514183" y="4833243"/>
                    <a:ext cx="863082" cy="34057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" name="Rectangle: Rounded Corners 3">
                    <a:extLst>
                      <a:ext uri="{FF2B5EF4-FFF2-40B4-BE49-F238E27FC236}">
                        <a16:creationId xmlns:a16="http://schemas.microsoft.com/office/drawing/2014/main" id="{E29374E5-4997-433A-B9AC-5235C75DBDA7}"/>
                      </a:ext>
                    </a:extLst>
                  </p:cNvPr>
                  <p:cNvSpPr/>
                  <p:nvPr/>
                </p:nvSpPr>
                <p:spPr>
                  <a:xfrm>
                    <a:off x="4646645" y="121313"/>
                    <a:ext cx="2724539" cy="690465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Receiving of Harvested seed</a:t>
                    </a:r>
                    <a:endParaRPr lang="en-IN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569915FA-880A-4334-81B7-FC3FEC313E0E}"/>
                      </a:ext>
                    </a:extLst>
                  </p:cNvPr>
                  <p:cNvSpPr/>
                  <p:nvPr/>
                </p:nvSpPr>
                <p:spPr>
                  <a:xfrm>
                    <a:off x="4966996" y="1082363"/>
                    <a:ext cx="2258008" cy="569169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Threshed </a:t>
                    </a:r>
                    <a:endParaRPr lang="en-IN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0A4EBC57-E659-4F9D-B4A4-FFBBAB5D5239}"/>
                      </a:ext>
                    </a:extLst>
                  </p:cNvPr>
                  <p:cNvSpPr/>
                  <p:nvPr/>
                </p:nvSpPr>
                <p:spPr>
                  <a:xfrm>
                    <a:off x="4966996" y="1838145"/>
                    <a:ext cx="2258008" cy="569170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Shelled</a:t>
                    </a:r>
                    <a:endParaRPr lang="en-IN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455E7244-6636-40D0-8F50-A46C3E9D1315}"/>
                      </a:ext>
                    </a:extLst>
                  </p:cNvPr>
                  <p:cNvSpPr/>
                  <p:nvPr/>
                </p:nvSpPr>
                <p:spPr>
                  <a:xfrm>
                    <a:off x="4966996" y="2593928"/>
                    <a:ext cx="2258008" cy="569171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Dried</a:t>
                    </a:r>
                    <a:endParaRPr lang="en-IN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" name="Straight Arrow Connector 7">
                    <a:extLst>
                      <a:ext uri="{FF2B5EF4-FFF2-40B4-BE49-F238E27FC236}">
                        <a16:creationId xmlns:a16="http://schemas.microsoft.com/office/drawing/2014/main" id="{2987C4D9-BD24-48DD-9029-3D0779C58A03}"/>
                      </a:ext>
                    </a:extLst>
                  </p:cNvPr>
                  <p:cNvCxnSpPr>
                    <a:stCxn id="4" idx="2"/>
                  </p:cNvCxnSpPr>
                  <p:nvPr/>
                </p:nvCxnSpPr>
                <p:spPr>
                  <a:xfrm flipH="1">
                    <a:off x="6008914" y="811778"/>
                    <a:ext cx="1" cy="26125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Arrow Connector 8">
                    <a:extLst>
                      <a:ext uri="{FF2B5EF4-FFF2-40B4-BE49-F238E27FC236}">
                        <a16:creationId xmlns:a16="http://schemas.microsoft.com/office/drawing/2014/main" id="{1CEDCD1F-B808-4D33-9815-2DADA8AE959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033797" y="1623539"/>
                    <a:ext cx="1" cy="26125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Arrow Connector 9">
                    <a:extLst>
                      <a:ext uri="{FF2B5EF4-FFF2-40B4-BE49-F238E27FC236}">
                        <a16:creationId xmlns:a16="http://schemas.microsoft.com/office/drawing/2014/main" id="{0132DC12-B2CB-4FFC-9E8B-C60B7C9E1BE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068007" y="2369995"/>
                    <a:ext cx="1" cy="26125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Rectangle: Rounded Corners 10">
                    <a:extLst>
                      <a:ext uri="{FF2B5EF4-FFF2-40B4-BE49-F238E27FC236}">
                        <a16:creationId xmlns:a16="http://schemas.microsoft.com/office/drawing/2014/main" id="{B94D01D4-7546-4D44-A33A-EB71167D032F}"/>
                      </a:ext>
                    </a:extLst>
                  </p:cNvPr>
                  <p:cNvSpPr/>
                  <p:nvPr/>
                </p:nvSpPr>
                <p:spPr>
                  <a:xfrm>
                    <a:off x="4711959" y="3545647"/>
                    <a:ext cx="2724539" cy="690465"/>
                  </a:xfrm>
                  <a:prstGeom prst="roundRect">
                    <a:avLst/>
                  </a:prstGeom>
                  <a:ln/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Moisture testing</a:t>
                    </a:r>
                    <a:endParaRPr lang="en-IN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2" name="Straight Arrow Connector 11">
                    <a:extLst>
                      <a:ext uri="{FF2B5EF4-FFF2-40B4-BE49-F238E27FC236}">
                        <a16:creationId xmlns:a16="http://schemas.microsoft.com/office/drawing/2014/main" id="{16390329-6023-46E4-A0C1-F28777264B6B}"/>
                      </a:ext>
                    </a:extLst>
                  </p:cNvPr>
                  <p:cNvCxnSpPr>
                    <a:cxnSpLocks/>
                    <a:stCxn id="7" idx="4"/>
                  </p:cNvCxnSpPr>
                  <p:nvPr/>
                </p:nvCxnSpPr>
                <p:spPr>
                  <a:xfrm>
                    <a:off x="6096000" y="3163099"/>
                    <a:ext cx="0" cy="35455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Connector: Elbow 12">
                    <a:extLst>
                      <a:ext uri="{FF2B5EF4-FFF2-40B4-BE49-F238E27FC236}">
                        <a16:creationId xmlns:a16="http://schemas.microsoft.com/office/drawing/2014/main" id="{8DE10D8E-8E34-439F-8B32-BB54AF96A18A}"/>
                      </a:ext>
                    </a:extLst>
                  </p:cNvPr>
                  <p:cNvCxnSpPr>
                    <a:cxnSpLocks/>
                    <a:endCxn id="11" idx="1"/>
                  </p:cNvCxnSpPr>
                  <p:nvPr/>
                </p:nvCxnSpPr>
                <p:spPr>
                  <a:xfrm>
                    <a:off x="3844212" y="3517651"/>
                    <a:ext cx="867747" cy="373229"/>
                  </a:xfrm>
                  <a:prstGeom prst="bentConnector3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Connector: Elbow 13">
                    <a:extLst>
                      <a:ext uri="{FF2B5EF4-FFF2-40B4-BE49-F238E27FC236}">
                        <a16:creationId xmlns:a16="http://schemas.microsoft.com/office/drawing/2014/main" id="{44D11EFE-D3DC-4642-97A6-78118C0B7C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7436498" y="3554976"/>
                    <a:ext cx="783771" cy="345233"/>
                  </a:xfrm>
                  <a:prstGeom prst="bentConnector3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Scroll: Horizontal 14">
                    <a:extLst>
                      <a:ext uri="{FF2B5EF4-FFF2-40B4-BE49-F238E27FC236}">
                        <a16:creationId xmlns:a16="http://schemas.microsoft.com/office/drawing/2014/main" id="{203A6E55-B50C-4D11-BEF8-69CF96C57E4B}"/>
                      </a:ext>
                    </a:extLst>
                  </p:cNvPr>
                  <p:cNvSpPr/>
                  <p:nvPr/>
                </p:nvSpPr>
                <p:spPr>
                  <a:xfrm>
                    <a:off x="1785257" y="3088437"/>
                    <a:ext cx="2052734" cy="690465"/>
                  </a:xfrm>
                  <a:prstGeom prst="horizontalScroll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Air oven method</a:t>
                    </a:r>
                    <a:endParaRPr lang="en-IN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Scroll: Horizontal 15">
                    <a:extLst>
                      <a:ext uri="{FF2B5EF4-FFF2-40B4-BE49-F238E27FC236}">
                        <a16:creationId xmlns:a16="http://schemas.microsoft.com/office/drawing/2014/main" id="{48EE1945-D075-4D4A-B28F-8FF247531D4D}"/>
                      </a:ext>
                    </a:extLst>
                  </p:cNvPr>
                  <p:cNvSpPr/>
                  <p:nvPr/>
                </p:nvSpPr>
                <p:spPr>
                  <a:xfrm>
                    <a:off x="8220269" y="3076754"/>
                    <a:ext cx="2052734" cy="690465"/>
                  </a:xfrm>
                  <a:prstGeom prst="horizontalScroll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Moisture meter</a:t>
                    </a:r>
                    <a:endParaRPr lang="en-IN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7" name="Straight Arrow Connector 16">
                    <a:extLst>
                      <a:ext uri="{FF2B5EF4-FFF2-40B4-BE49-F238E27FC236}">
                        <a16:creationId xmlns:a16="http://schemas.microsoft.com/office/drawing/2014/main" id="{0857151D-B213-4184-B9E1-067679E943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68007" y="4236112"/>
                    <a:ext cx="0" cy="35455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Rectangle: Rounded Corners 17">
                    <a:extLst>
                      <a:ext uri="{FF2B5EF4-FFF2-40B4-BE49-F238E27FC236}">
                        <a16:creationId xmlns:a16="http://schemas.microsoft.com/office/drawing/2014/main" id="{87AB6249-B05F-4AFA-B097-768C5358121B}"/>
                      </a:ext>
                    </a:extLst>
                  </p:cNvPr>
                  <p:cNvSpPr/>
                  <p:nvPr/>
                </p:nvSpPr>
                <p:spPr>
                  <a:xfrm>
                    <a:off x="4734508" y="4602329"/>
                    <a:ext cx="2724539" cy="690465"/>
                  </a:xfrm>
                  <a:prstGeom prst="roundRect">
                    <a:avLst/>
                  </a:prstGeom>
                  <a:ln/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Seed drying</a:t>
                    </a:r>
                    <a:endParaRPr lang="en-IN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9" name="Connector: Elbow 18">
                    <a:extLst>
                      <a:ext uri="{FF2B5EF4-FFF2-40B4-BE49-F238E27FC236}">
                        <a16:creationId xmlns:a16="http://schemas.microsoft.com/office/drawing/2014/main" id="{6A62ABDA-3C88-4903-A860-FB6CF0B9FB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44212" y="4572020"/>
                    <a:ext cx="867746" cy="396532"/>
                  </a:xfrm>
                  <a:prstGeom prst="bentConnector3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Connector: Elbow 19">
                    <a:extLst>
                      <a:ext uri="{FF2B5EF4-FFF2-40B4-BE49-F238E27FC236}">
                        <a16:creationId xmlns:a16="http://schemas.microsoft.com/office/drawing/2014/main" id="{F550819F-0610-48DD-A3E7-455743E466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7436498" y="4623319"/>
                    <a:ext cx="783771" cy="345233"/>
                  </a:xfrm>
                  <a:prstGeom prst="bentConnector3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Scroll: Horizontal 20">
                    <a:extLst>
                      <a:ext uri="{FF2B5EF4-FFF2-40B4-BE49-F238E27FC236}">
                        <a16:creationId xmlns:a16="http://schemas.microsoft.com/office/drawing/2014/main" id="{4A67CECD-3988-44FB-8920-B207D0390A69}"/>
                      </a:ext>
                    </a:extLst>
                  </p:cNvPr>
                  <p:cNvSpPr/>
                  <p:nvPr/>
                </p:nvSpPr>
                <p:spPr>
                  <a:xfrm>
                    <a:off x="1583095" y="4068147"/>
                    <a:ext cx="2245565" cy="1068360"/>
                  </a:xfrm>
                  <a:prstGeom prst="horizontalScroll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Physical drying/ sun drying</a:t>
                    </a:r>
                    <a:endParaRPr lang="en-IN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Scroll: Horizontal 21">
                    <a:extLst>
                      <a:ext uri="{FF2B5EF4-FFF2-40B4-BE49-F238E27FC236}">
                        <a16:creationId xmlns:a16="http://schemas.microsoft.com/office/drawing/2014/main" id="{D71D33B6-09C0-48B9-8585-11B35D44AA2F}"/>
                      </a:ext>
                    </a:extLst>
                  </p:cNvPr>
                  <p:cNvSpPr/>
                  <p:nvPr/>
                </p:nvSpPr>
                <p:spPr>
                  <a:xfrm>
                    <a:off x="8220269" y="3820890"/>
                    <a:ext cx="2388636" cy="1105686"/>
                  </a:xfrm>
                  <a:prstGeom prst="horizontalScroll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Mechanical drying/ artificial drying</a:t>
                    </a:r>
                    <a:endParaRPr lang="en-IN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Rectangle: Top Corners Rounded 22">
                    <a:extLst>
                      <a:ext uri="{FF2B5EF4-FFF2-40B4-BE49-F238E27FC236}">
                        <a16:creationId xmlns:a16="http://schemas.microsoft.com/office/drawing/2014/main" id="{82CAC8A4-02A9-4932-88FE-C40430DCC769}"/>
                      </a:ext>
                    </a:extLst>
                  </p:cNvPr>
                  <p:cNvSpPr/>
                  <p:nvPr/>
                </p:nvSpPr>
                <p:spPr>
                  <a:xfrm>
                    <a:off x="7828383" y="5136508"/>
                    <a:ext cx="1371599" cy="690465"/>
                  </a:xfrm>
                  <a:prstGeom prst="round2Same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Batch drier</a:t>
                    </a:r>
                    <a:endParaRPr lang="en-IN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" name="Rectangle: Top Corners Rounded 23">
                    <a:extLst>
                      <a:ext uri="{FF2B5EF4-FFF2-40B4-BE49-F238E27FC236}">
                        <a16:creationId xmlns:a16="http://schemas.microsoft.com/office/drawing/2014/main" id="{582E4269-7F55-470C-B1A5-B1B8FFEB3027}"/>
                      </a:ext>
                    </a:extLst>
                  </p:cNvPr>
                  <p:cNvSpPr/>
                  <p:nvPr/>
                </p:nvSpPr>
                <p:spPr>
                  <a:xfrm>
                    <a:off x="9540550" y="5136507"/>
                    <a:ext cx="1371599" cy="690465"/>
                  </a:xfrm>
                  <a:prstGeom prst="round2Same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Continuous flow drier</a:t>
                    </a:r>
                    <a:endParaRPr lang="en-IN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5" name="Straight Arrow Connector 24">
                    <a:extLst>
                      <a:ext uri="{FF2B5EF4-FFF2-40B4-BE49-F238E27FC236}">
                        <a16:creationId xmlns:a16="http://schemas.microsoft.com/office/drawing/2014/main" id="{4A342E89-ADC0-4020-978F-A87B13D956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77265" y="4788365"/>
                    <a:ext cx="855303" cy="34814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Arrow Connector 25">
                    <a:extLst>
                      <a:ext uri="{FF2B5EF4-FFF2-40B4-BE49-F238E27FC236}">
                        <a16:creationId xmlns:a16="http://schemas.microsoft.com/office/drawing/2014/main" id="{153768B5-450A-4C43-AA86-2B77BEF30A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96000" y="5271809"/>
                    <a:ext cx="0" cy="35455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Rectangle: Rounded Corners 26">
                    <a:extLst>
                      <a:ext uri="{FF2B5EF4-FFF2-40B4-BE49-F238E27FC236}">
                        <a16:creationId xmlns:a16="http://schemas.microsoft.com/office/drawing/2014/main" id="{FF8F57D6-3129-4D78-9BFC-A38A69E2226F}"/>
                      </a:ext>
                    </a:extLst>
                  </p:cNvPr>
                  <p:cNvSpPr/>
                  <p:nvPr/>
                </p:nvSpPr>
                <p:spPr>
                  <a:xfrm>
                    <a:off x="4671527" y="5649692"/>
                    <a:ext cx="2724539" cy="690465"/>
                  </a:xfrm>
                  <a:prstGeom prst="roundRect">
                    <a:avLst/>
                  </a:prstGeom>
                  <a:ln/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Conditioning and pre Cleaning</a:t>
                    </a:r>
                    <a:endParaRPr lang="en-IN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Arrow: Curved Right 27">
                    <a:extLst>
                      <a:ext uri="{FF2B5EF4-FFF2-40B4-BE49-F238E27FC236}">
                        <a16:creationId xmlns:a16="http://schemas.microsoft.com/office/drawing/2014/main" id="{1B7AC4C9-1AE8-47BD-AD29-B755CF9CEFC0}"/>
                      </a:ext>
                    </a:extLst>
                  </p:cNvPr>
                  <p:cNvSpPr/>
                  <p:nvPr/>
                </p:nvSpPr>
                <p:spPr>
                  <a:xfrm>
                    <a:off x="4411823" y="4194133"/>
                    <a:ext cx="345234" cy="517838"/>
                  </a:xfrm>
                  <a:prstGeom prst="curvedRightArrow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Arrow: Curved Left 28">
                    <a:extLst>
                      <a:ext uri="{FF2B5EF4-FFF2-40B4-BE49-F238E27FC236}">
                        <a16:creationId xmlns:a16="http://schemas.microsoft.com/office/drawing/2014/main" id="{16D3D9E0-435D-4EA2-BB2B-10583BB7B0FB}"/>
                      </a:ext>
                    </a:extLst>
                  </p:cNvPr>
                  <p:cNvSpPr/>
                  <p:nvPr/>
                </p:nvSpPr>
                <p:spPr>
                  <a:xfrm>
                    <a:off x="7273213" y="4194134"/>
                    <a:ext cx="497632" cy="1432228"/>
                  </a:xfrm>
                  <a:prstGeom prst="curvedLeftArrow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Arrow: Right 29">
                    <a:extLst>
                      <a:ext uri="{FF2B5EF4-FFF2-40B4-BE49-F238E27FC236}">
                        <a16:creationId xmlns:a16="http://schemas.microsoft.com/office/drawing/2014/main" id="{7D9DAC23-8284-49B1-B49F-1191DE50B0E1}"/>
                      </a:ext>
                    </a:extLst>
                  </p:cNvPr>
                  <p:cNvSpPr/>
                  <p:nvPr/>
                </p:nvSpPr>
                <p:spPr>
                  <a:xfrm>
                    <a:off x="7241334" y="1273642"/>
                    <a:ext cx="866968" cy="186623"/>
                  </a:xfrm>
                  <a:prstGeom prst="rightArrow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pic>
              <p:nvPicPr>
                <p:cNvPr id="2050" name="Picture 2" descr="Determination of Water Content of Soil by Oven Drying Method – we civil  engineers">
                  <a:extLst>
                    <a:ext uri="{FF2B5EF4-FFF2-40B4-BE49-F238E27FC236}">
                      <a16:creationId xmlns:a16="http://schemas.microsoft.com/office/drawing/2014/main" id="{C5F20A92-67A9-465E-AEBC-A4080BDFE6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72939" y="2020007"/>
                  <a:ext cx="2568636" cy="1292446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sp>
              <p:nvSpPr>
                <p:cNvPr id="33" name="Star: 7 Points 32">
                  <a:extLst>
                    <a:ext uri="{FF2B5EF4-FFF2-40B4-BE49-F238E27FC236}">
                      <a16:creationId xmlns:a16="http://schemas.microsoft.com/office/drawing/2014/main" id="{4293CBF6-7A8D-4511-8F3B-106EF0FF97D9}"/>
                    </a:ext>
                  </a:extLst>
                </p:cNvPr>
                <p:cNvSpPr/>
                <p:nvPr/>
              </p:nvSpPr>
              <p:spPr>
                <a:xfrm rot="20967810">
                  <a:off x="711182" y="31260"/>
                  <a:ext cx="2879047" cy="1920741"/>
                </a:xfrm>
                <a:prstGeom prst="star7">
                  <a:avLst/>
                </a:prstGeom>
                <a:solidFill>
                  <a:srgbClr val="CCAC3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Threshing, drying and cleaning process</a:t>
                  </a:r>
                  <a:endParaRPr lang="en-IN" sz="18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8502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ED184FA-4B1E-4C12-815F-8390443F1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41" y="3558115"/>
            <a:ext cx="5217435" cy="31806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7F37867-FC9C-4829-A075-63E28B2DA3AD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666928" y="707241"/>
            <a:ext cx="767429" cy="7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D833CD-EE2D-4D9D-8394-0DFD6D59F783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5016756" y="1121842"/>
            <a:ext cx="784780" cy="365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5B8C49-760B-4513-BE28-17F31021B948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5801536" y="1121842"/>
            <a:ext cx="487295" cy="347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0DF94E-EB02-46F6-A5E4-8AD82699BBE1}"/>
              </a:ext>
            </a:extLst>
          </p:cNvPr>
          <p:cNvCxnSpPr>
            <a:stCxn id="2" idx="3"/>
          </p:cNvCxnSpPr>
          <p:nvPr/>
        </p:nvCxnSpPr>
        <p:spPr>
          <a:xfrm flipV="1">
            <a:off x="7168714" y="722909"/>
            <a:ext cx="715652" cy="56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DA5B88C-ED70-423D-9E8F-D6F7C91E52A5}"/>
              </a:ext>
            </a:extLst>
          </p:cNvPr>
          <p:cNvSpPr/>
          <p:nvPr/>
        </p:nvSpPr>
        <p:spPr>
          <a:xfrm>
            <a:off x="5391539" y="4704176"/>
            <a:ext cx="1233196" cy="34523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06D1F6-1C86-48D6-AD49-2EAF1D64FA2D}"/>
              </a:ext>
            </a:extLst>
          </p:cNvPr>
          <p:cNvGrpSpPr/>
          <p:nvPr/>
        </p:nvGrpSpPr>
        <p:grpSpPr>
          <a:xfrm>
            <a:off x="323931" y="0"/>
            <a:ext cx="11119385" cy="6725455"/>
            <a:chOff x="323932" y="-64452"/>
            <a:chExt cx="11079458" cy="678990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A262B20-1497-4F2E-8A17-9C49A8BE3BA7}"/>
                </a:ext>
              </a:extLst>
            </p:cNvPr>
            <p:cNvSpPr/>
            <p:nvPr/>
          </p:nvSpPr>
          <p:spPr>
            <a:xfrm>
              <a:off x="4419598" y="377676"/>
              <a:ext cx="2724539" cy="69046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Pre- cleaning</a:t>
              </a:r>
              <a:endPara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Star: 24 Points 2">
              <a:extLst>
                <a:ext uri="{FF2B5EF4-FFF2-40B4-BE49-F238E27FC236}">
                  <a16:creationId xmlns:a16="http://schemas.microsoft.com/office/drawing/2014/main" id="{2D812A96-1E19-477E-9AAE-44DDB16BFB26}"/>
                </a:ext>
              </a:extLst>
            </p:cNvPr>
            <p:cNvSpPr/>
            <p:nvPr/>
          </p:nvSpPr>
          <p:spPr>
            <a:xfrm>
              <a:off x="7567126" y="237922"/>
              <a:ext cx="1891005" cy="1231641"/>
            </a:xfrm>
            <a:prstGeom prst="star24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Scarifier</a:t>
              </a:r>
              <a:endPara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Star: 24 Points 3">
              <a:extLst>
                <a:ext uri="{FF2B5EF4-FFF2-40B4-BE49-F238E27FC236}">
                  <a16:creationId xmlns:a16="http://schemas.microsoft.com/office/drawing/2014/main" id="{AE356625-1664-4F5F-B818-60EDFB91726E}"/>
                </a:ext>
              </a:extLst>
            </p:cNvPr>
            <p:cNvSpPr/>
            <p:nvPr/>
          </p:nvSpPr>
          <p:spPr>
            <a:xfrm>
              <a:off x="5708576" y="1329472"/>
              <a:ext cx="2175790" cy="1231641"/>
            </a:xfrm>
            <a:prstGeom prst="star24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Debearder</a:t>
              </a:r>
              <a:endPara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Star: 24 Points 4">
              <a:extLst>
                <a:ext uri="{FF2B5EF4-FFF2-40B4-BE49-F238E27FC236}">
                  <a16:creationId xmlns:a16="http://schemas.microsoft.com/office/drawing/2014/main" id="{2694ECD5-A60F-4FD1-A42A-DB787E501DF9}"/>
                </a:ext>
              </a:extLst>
            </p:cNvPr>
            <p:cNvSpPr/>
            <p:nvPr/>
          </p:nvSpPr>
          <p:spPr>
            <a:xfrm>
              <a:off x="3477205" y="1329472"/>
              <a:ext cx="2009193" cy="1231641"/>
            </a:xfrm>
            <a:prstGeom prst="star24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Huller</a:t>
              </a:r>
              <a:endPara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Star: 24 Points 5">
              <a:extLst>
                <a:ext uri="{FF2B5EF4-FFF2-40B4-BE49-F238E27FC236}">
                  <a16:creationId xmlns:a16="http://schemas.microsoft.com/office/drawing/2014/main" id="{B41AB3B2-87C5-442A-B7D9-553C13EF0E8A}"/>
                </a:ext>
              </a:extLst>
            </p:cNvPr>
            <p:cNvSpPr/>
            <p:nvPr/>
          </p:nvSpPr>
          <p:spPr>
            <a:xfrm>
              <a:off x="1791472" y="181938"/>
              <a:ext cx="2009193" cy="1231641"/>
            </a:xfrm>
            <a:prstGeom prst="star24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Sheller</a:t>
              </a:r>
              <a:endPara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6AF4E2-565B-4A9F-9917-A4C50D9B0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58" y="3237722"/>
              <a:ext cx="4643421" cy="348773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3CE5E17-E700-4768-B6EE-1B71FAF63286}"/>
                </a:ext>
              </a:extLst>
            </p:cNvPr>
            <p:cNvCxnSpPr>
              <a:endCxn id="2" idx="0"/>
            </p:cNvCxnSpPr>
            <p:nvPr/>
          </p:nvCxnSpPr>
          <p:spPr>
            <a:xfrm>
              <a:off x="5780316" y="0"/>
              <a:ext cx="1552" cy="377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50" name="Picture 2" descr="Corn Sheller DM – 40 – Penagos Hermanos">
              <a:extLst>
                <a:ext uri="{FF2B5EF4-FFF2-40B4-BE49-F238E27FC236}">
                  <a16:creationId xmlns:a16="http://schemas.microsoft.com/office/drawing/2014/main" id="{3F58A333-C771-448D-AAB5-197E073D7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32" y="-64452"/>
              <a:ext cx="1543383" cy="15433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Parco - Rice Huller, No 8, No 4, No 5 at Rs 7350/piece | Rice Huller | ID:  16173019448">
              <a:extLst>
                <a:ext uri="{FF2B5EF4-FFF2-40B4-BE49-F238E27FC236}">
                  <a16:creationId xmlns:a16="http://schemas.microsoft.com/office/drawing/2014/main" id="{62EBAB3F-F4B0-4035-92CE-248D116A6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537" y="1487326"/>
              <a:ext cx="2043271" cy="15304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Barley Debearder, Grain, Seed, Cleaning">
              <a:extLst>
                <a:ext uri="{FF2B5EF4-FFF2-40B4-BE49-F238E27FC236}">
                  <a16:creationId xmlns:a16="http://schemas.microsoft.com/office/drawing/2014/main" id="{B30FCFA8-B671-4F39-A9F7-22C1132987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597" y="1730894"/>
              <a:ext cx="2009193" cy="15741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Seed Scarifier at Best Price in Vadodara, Gujarat | FORSBERG AGRITECH  (INDIA) PVT. LTD.">
              <a:extLst>
                <a:ext uri="{FF2B5EF4-FFF2-40B4-BE49-F238E27FC236}">
                  <a16:creationId xmlns:a16="http://schemas.microsoft.com/office/drawing/2014/main" id="{0220C440-0C72-436B-8BC7-5E276D294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4202" y="119200"/>
              <a:ext cx="1739188" cy="173918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112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A7B2C8-3B5E-4190-9B27-2031746FF80C}"/>
              </a:ext>
            </a:extLst>
          </p:cNvPr>
          <p:cNvCxnSpPr>
            <a:stCxn id="3" idx="0"/>
            <a:endCxn id="3" idx="0"/>
          </p:cNvCxnSpPr>
          <p:nvPr/>
        </p:nvCxnSpPr>
        <p:spPr>
          <a:xfrm>
            <a:off x="4127281" y="80585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CF856C76-ACBA-4365-90E9-0140056625D3}"/>
              </a:ext>
            </a:extLst>
          </p:cNvPr>
          <p:cNvGrpSpPr/>
          <p:nvPr/>
        </p:nvGrpSpPr>
        <p:grpSpPr>
          <a:xfrm>
            <a:off x="399496" y="0"/>
            <a:ext cx="11468514" cy="6676008"/>
            <a:chOff x="399495" y="204186"/>
            <a:chExt cx="11553755" cy="66169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A3AB64C-AE70-4327-9430-7B1DC95BB90A}"/>
                </a:ext>
              </a:extLst>
            </p:cNvPr>
            <p:cNvGrpSpPr/>
            <p:nvPr/>
          </p:nvGrpSpPr>
          <p:grpSpPr>
            <a:xfrm>
              <a:off x="594760" y="204186"/>
              <a:ext cx="10369162" cy="6032151"/>
              <a:chOff x="594760" y="0"/>
              <a:chExt cx="10415168" cy="6236337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550D277E-F4A2-4644-94F4-A85052F3527C}"/>
                  </a:ext>
                </a:extLst>
              </p:cNvPr>
              <p:cNvCxnSpPr>
                <a:stCxn id="2" idx="1"/>
              </p:cNvCxnSpPr>
              <p:nvPr/>
            </p:nvCxnSpPr>
            <p:spPr>
              <a:xfrm flipH="1" flipV="1">
                <a:off x="4170783" y="886408"/>
                <a:ext cx="727788" cy="46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50E516E3-9E93-4D32-881A-BB701020DD47}"/>
                  </a:ext>
                </a:extLst>
              </p:cNvPr>
              <p:cNvCxnSpPr>
                <a:stCxn id="2" idx="3"/>
                <a:endCxn id="5" idx="4"/>
              </p:cNvCxnSpPr>
              <p:nvPr/>
            </p:nvCxnSpPr>
            <p:spPr>
              <a:xfrm>
                <a:off x="6798906" y="891074"/>
                <a:ext cx="58160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AB0A7F9-50A5-44A8-97DE-C8C5A1EB3370}"/>
                  </a:ext>
                </a:extLst>
              </p:cNvPr>
              <p:cNvGrpSpPr/>
              <p:nvPr/>
            </p:nvGrpSpPr>
            <p:grpSpPr>
              <a:xfrm>
                <a:off x="594760" y="0"/>
                <a:ext cx="10415168" cy="6236337"/>
                <a:chOff x="594760" y="0"/>
                <a:chExt cx="10415168" cy="6236337"/>
              </a:xfrm>
            </p:grpSpPr>
            <p:sp>
              <p:nvSpPr>
                <p:cNvPr id="2" name="Rectangle: Rounded Corners 1">
                  <a:extLst>
                    <a:ext uri="{FF2B5EF4-FFF2-40B4-BE49-F238E27FC236}">
                      <a16:creationId xmlns:a16="http://schemas.microsoft.com/office/drawing/2014/main" id="{0968CE06-7B54-4AC7-823A-6CBC7C0B5D4B}"/>
                    </a:ext>
                  </a:extLst>
                </p:cNvPr>
                <p:cNvSpPr/>
                <p:nvPr/>
              </p:nvSpPr>
              <p:spPr>
                <a:xfrm>
                  <a:off x="4898571" y="375553"/>
                  <a:ext cx="1900335" cy="1031041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Basic cleaning</a:t>
                  </a:r>
                  <a:endParaRPr lang="en-I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" name="Rectangle: Beveled 2">
                  <a:extLst>
                    <a:ext uri="{FF2B5EF4-FFF2-40B4-BE49-F238E27FC236}">
                      <a16:creationId xmlns:a16="http://schemas.microsoft.com/office/drawing/2014/main" id="{A268EA29-28D3-4225-8E55-D707EB531BD3}"/>
                    </a:ext>
                  </a:extLst>
                </p:cNvPr>
                <p:cNvSpPr/>
                <p:nvPr/>
              </p:nvSpPr>
              <p:spPr>
                <a:xfrm>
                  <a:off x="2528596" y="177282"/>
                  <a:ext cx="1642187" cy="1296955"/>
                </a:xfrm>
                <a:prstGeom prst="bevel">
                  <a:avLst/>
                </a:prstGeom>
                <a:solidFill>
                  <a:srgbClr val="CCAC3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Grading equipment</a:t>
                  </a:r>
                  <a:endParaRPr lang="en-IN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" name="Rectangle: Beveled 4">
                  <a:extLst>
                    <a:ext uri="{FF2B5EF4-FFF2-40B4-BE49-F238E27FC236}">
                      <a16:creationId xmlns:a16="http://schemas.microsoft.com/office/drawing/2014/main" id="{4D65481C-A9E9-47B8-9C58-7E30D30CCFAE}"/>
                    </a:ext>
                  </a:extLst>
                </p:cNvPr>
                <p:cNvSpPr/>
                <p:nvPr/>
              </p:nvSpPr>
              <p:spPr>
                <a:xfrm>
                  <a:off x="7380514" y="242596"/>
                  <a:ext cx="1642187" cy="1296955"/>
                </a:xfrm>
                <a:prstGeom prst="bevel">
                  <a:avLst/>
                </a:prstGeom>
                <a:solidFill>
                  <a:srgbClr val="CCAC3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Upgrading machines</a:t>
                  </a:r>
                  <a:endParaRPr lang="en-IN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" name="Callout: Up Arrow 6">
                  <a:extLst>
                    <a:ext uri="{FF2B5EF4-FFF2-40B4-BE49-F238E27FC236}">
                      <a16:creationId xmlns:a16="http://schemas.microsoft.com/office/drawing/2014/main" id="{D47D0F09-2930-45D3-8144-F07FA1739B01}"/>
                    </a:ext>
                  </a:extLst>
                </p:cNvPr>
                <p:cNvSpPr/>
                <p:nvPr/>
              </p:nvSpPr>
              <p:spPr>
                <a:xfrm>
                  <a:off x="2239347" y="1474237"/>
                  <a:ext cx="2230016" cy="1800808"/>
                </a:xfrm>
                <a:prstGeom prst="upArrowCallout">
                  <a:avLst/>
                </a:prstGeom>
                <a:solidFill>
                  <a:srgbClr val="CA77DB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Cleaner cum grader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Pre-cleaner and aspirator</a:t>
                  </a:r>
                  <a:endParaRPr lang="en-IN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Callout: Up Arrow 7">
                  <a:extLst>
                    <a:ext uri="{FF2B5EF4-FFF2-40B4-BE49-F238E27FC236}">
                      <a16:creationId xmlns:a16="http://schemas.microsoft.com/office/drawing/2014/main" id="{B25BC0F7-867B-4A67-9A87-DB11D679E55F}"/>
                    </a:ext>
                  </a:extLst>
                </p:cNvPr>
                <p:cNvSpPr/>
                <p:nvPr/>
              </p:nvSpPr>
              <p:spPr>
                <a:xfrm>
                  <a:off x="6746032" y="1539551"/>
                  <a:ext cx="2911150" cy="2715208"/>
                </a:xfrm>
                <a:prstGeom prst="upArrowCallout">
                  <a:avLst/>
                </a:prstGeom>
                <a:solidFill>
                  <a:srgbClr val="CA77DB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Specific gravity separator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Indent cylinder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Disc separator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Roll mill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Magnetic separator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Inclined draper</a:t>
                  </a:r>
                  <a:endParaRPr lang="en-I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5A9C5E2F-08DE-4442-915F-56EACA464783}"/>
                    </a:ext>
                  </a:extLst>
                </p:cNvPr>
                <p:cNvCxnSpPr>
                  <a:endCxn id="2" idx="0"/>
                </p:cNvCxnSpPr>
                <p:nvPr/>
              </p:nvCxnSpPr>
              <p:spPr>
                <a:xfrm>
                  <a:off x="5784980" y="0"/>
                  <a:ext cx="0" cy="37555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3074" name="Picture 2" descr="Seed Cleaners Cum Graders, Seed Cleaners, Seed Cleaning Machinery, बीज सफाई  मशीन in Naroda, Ahmedabad , Krishiseva | ID: 9837801662">
                  <a:extLst>
                    <a:ext uri="{FF2B5EF4-FFF2-40B4-BE49-F238E27FC236}">
                      <a16:creationId xmlns:a16="http://schemas.microsoft.com/office/drawing/2014/main" id="{2403A919-2EED-42F9-AB9B-A3C2B7E20C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4760" y="3482589"/>
                  <a:ext cx="1933836" cy="1738005"/>
                </a:xfrm>
                <a:prstGeom prst="roundRect">
                  <a:avLst>
                    <a:gd name="adj" fmla="val 4167"/>
                  </a:avLst>
                </a:prstGeom>
                <a:solidFill>
                  <a:srgbClr val="FFFFFF"/>
                </a:solidFill>
                <a:ln w="76200" cap="sq">
                  <a:solidFill>
                    <a:srgbClr val="292929"/>
                  </a:solidFill>
                  <a:miter lim="800000"/>
                </a:ln>
                <a:effectLst>
                  <a:reflection blurRad="12700" stA="28000" endPos="28000" dist="5000" dir="5400000" sy="-100000" algn="bl" rotWithShape="0"/>
                </a:effectLst>
                <a:scene3d>
                  <a:camera prst="orthographicFront"/>
                  <a:lightRig rig="threePt" dir="t">
                    <a:rot lat="0" lon="0" rev="2700000"/>
                  </a:lightRig>
                </a:scene3d>
                <a:sp3d>
                  <a:bevelT h="38100"/>
                  <a:contourClr>
                    <a:srgbClr val="C0C0C0"/>
                  </a:contourClr>
                </a:sp3d>
              </p:spPr>
            </p:pic>
            <p:pic>
              <p:nvPicPr>
                <p:cNvPr id="1026" name="Picture 2" descr="Aspirator / dehuller / seed Aspirator | Global Sources">
                  <a:extLst>
                    <a:ext uri="{FF2B5EF4-FFF2-40B4-BE49-F238E27FC236}">
                      <a16:creationId xmlns:a16="http://schemas.microsoft.com/office/drawing/2014/main" id="{BE1C846A-7294-472F-8BD8-D79650BF082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91776" y="3482589"/>
                  <a:ext cx="1815256" cy="1744235"/>
                </a:xfrm>
                <a:prstGeom prst="roundRect">
                  <a:avLst>
                    <a:gd name="adj" fmla="val 4167"/>
                  </a:avLst>
                </a:prstGeom>
                <a:solidFill>
                  <a:srgbClr val="FFFFFF"/>
                </a:solidFill>
                <a:ln w="76200" cap="sq">
                  <a:solidFill>
                    <a:srgbClr val="292929"/>
                  </a:solidFill>
                  <a:miter lim="800000"/>
                </a:ln>
                <a:effectLst>
                  <a:reflection blurRad="12700" stA="28000" endPos="28000" dist="5000" dir="5400000" sy="-100000" algn="bl" rotWithShape="0"/>
                </a:effectLst>
                <a:scene3d>
                  <a:camera prst="orthographicFront"/>
                  <a:lightRig rig="threePt" dir="t">
                    <a:rot lat="0" lon="0" rev="2700000"/>
                  </a:lightRig>
                </a:scene3d>
                <a:sp3d>
                  <a:bevelT h="38100"/>
                  <a:contourClr>
                    <a:srgbClr val="C0C0C0"/>
                  </a:contourClr>
                </a:sp3d>
              </p:spPr>
            </p:pic>
            <p:pic>
              <p:nvPicPr>
                <p:cNvPr id="1028" name="Picture 4" descr="Gravity Separators / Density Separators – Agrosaw">
                  <a:extLst>
                    <a:ext uri="{FF2B5EF4-FFF2-40B4-BE49-F238E27FC236}">
                      <a16:creationId xmlns:a16="http://schemas.microsoft.com/office/drawing/2014/main" id="{FD03E236-0F5F-4752-B1D2-C7AC02831A8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98675" y="4400560"/>
                  <a:ext cx="2202932" cy="1835777"/>
                </a:xfrm>
                <a:prstGeom prst="roundRect">
                  <a:avLst>
                    <a:gd name="adj" fmla="val 4167"/>
                  </a:avLst>
                </a:prstGeom>
                <a:solidFill>
                  <a:srgbClr val="FFFFFF"/>
                </a:solidFill>
                <a:ln w="76200" cap="sq">
                  <a:solidFill>
                    <a:srgbClr val="292929"/>
                  </a:solidFill>
                  <a:miter lim="800000"/>
                </a:ln>
                <a:effectLst>
                  <a:reflection blurRad="12700" stA="28000" endPos="28000" dist="5000" dir="5400000" sy="-100000" algn="bl" rotWithShape="0"/>
                </a:effectLst>
                <a:scene3d>
                  <a:camera prst="orthographicFront"/>
                  <a:lightRig rig="threePt" dir="t">
                    <a:rot lat="0" lon="0" rev="2700000"/>
                  </a:lightRig>
                </a:scene3d>
                <a:sp3d>
                  <a:bevelT h="38100"/>
                  <a:contourClr>
                    <a:srgbClr val="C0C0C0"/>
                  </a:contourClr>
                </a:sp3d>
              </p:spPr>
            </p:pic>
            <p:pic>
              <p:nvPicPr>
                <p:cNvPr id="1030" name="Picture 6" descr="Indent Cylinder Separator - Akyurek Technology">
                  <a:extLst>
                    <a:ext uri="{FF2B5EF4-FFF2-40B4-BE49-F238E27FC236}">
                      <a16:creationId xmlns:a16="http://schemas.microsoft.com/office/drawing/2014/main" id="{584092B6-A695-4BA9-A829-289CA0E7486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67472" y="4387716"/>
                  <a:ext cx="2342456" cy="1835777"/>
                </a:xfrm>
                <a:prstGeom prst="roundRect">
                  <a:avLst>
                    <a:gd name="adj" fmla="val 4167"/>
                  </a:avLst>
                </a:prstGeom>
                <a:solidFill>
                  <a:srgbClr val="FFFFFF"/>
                </a:solidFill>
                <a:ln w="76200" cap="sq">
                  <a:solidFill>
                    <a:srgbClr val="292929"/>
                  </a:solidFill>
                  <a:miter lim="800000"/>
                </a:ln>
                <a:effectLst>
                  <a:reflection blurRad="12700" stA="28000" endPos="28000" dist="5000" dir="5400000" sy="-100000" algn="bl" rotWithShape="0"/>
                </a:effectLst>
                <a:scene3d>
                  <a:camera prst="orthographicFront"/>
                  <a:lightRig rig="threePt" dir="t">
                    <a:rot lat="0" lon="0" rev="2700000"/>
                  </a:lightRig>
                </a:scene3d>
                <a:sp3d>
                  <a:bevelT h="38100"/>
                  <a:contourClr>
                    <a:srgbClr val="C0C0C0"/>
                  </a:contourClr>
                </a:sp3d>
              </p:spPr>
            </p:pic>
          </p:grpSp>
        </p:grpSp>
        <p:pic>
          <p:nvPicPr>
            <p:cNvPr id="1032" name="Picture 8" descr="Disc Separator">
              <a:extLst>
                <a:ext uri="{FF2B5EF4-FFF2-40B4-BE49-F238E27FC236}">
                  <a16:creationId xmlns:a16="http://schemas.microsoft.com/office/drawing/2014/main" id="{BC1A4F89-97E3-41C8-8A65-A0E35F2CA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8700" y="1646578"/>
              <a:ext cx="2114550" cy="216217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293AD0-0573-406B-B4D3-21497D6C034D}"/>
                </a:ext>
              </a:extLst>
            </p:cNvPr>
            <p:cNvSpPr txBox="1"/>
            <p:nvPr/>
          </p:nvSpPr>
          <p:spPr>
            <a:xfrm>
              <a:off x="399495" y="5305604"/>
              <a:ext cx="210586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Cleaner cum grader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562C6A-E718-4EB4-B5C9-C876AEC9275E}"/>
                </a:ext>
              </a:extLst>
            </p:cNvPr>
            <p:cNvSpPr txBox="1"/>
            <p:nvPr/>
          </p:nvSpPr>
          <p:spPr>
            <a:xfrm>
              <a:off x="2928181" y="5274826"/>
              <a:ext cx="19003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Pre-cleaner and aspirator</a:t>
              </a:r>
              <a:endParaRPr lang="en-IN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F9861C-2476-440C-A928-48BC939D87AB}"/>
                </a:ext>
              </a:extLst>
            </p:cNvPr>
            <p:cNvSpPr txBox="1"/>
            <p:nvPr/>
          </p:nvSpPr>
          <p:spPr>
            <a:xfrm>
              <a:off x="5998675" y="6236337"/>
              <a:ext cx="220293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Specific gravity separator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B8FB0F6-A3C7-4678-9B8F-8A585674DBE1}"/>
              </a:ext>
            </a:extLst>
          </p:cNvPr>
          <p:cNvSpPr txBox="1"/>
          <p:nvPr/>
        </p:nvSpPr>
        <p:spPr>
          <a:xfrm>
            <a:off x="8851186" y="6223493"/>
            <a:ext cx="22029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Indent cylinder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18FDC5-4F79-44C1-A75E-558C050D0D83}"/>
              </a:ext>
            </a:extLst>
          </p:cNvPr>
          <p:cNvSpPr txBox="1"/>
          <p:nvPr/>
        </p:nvSpPr>
        <p:spPr>
          <a:xfrm>
            <a:off x="9952652" y="3813407"/>
            <a:ext cx="19153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 separator</a:t>
            </a:r>
          </a:p>
        </p:txBody>
      </p:sp>
    </p:spTree>
    <p:extLst>
      <p:ext uri="{BB962C8B-B14F-4D97-AF65-F5344CB8AC3E}">
        <p14:creationId xmlns:p14="http://schemas.microsoft.com/office/powerpoint/2010/main" val="5998674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122</TotalTime>
  <Words>100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Tw Cen MT</vt:lpstr>
      <vt:lpstr>Wingdings</vt:lpstr>
      <vt:lpstr>Droplet</vt:lpstr>
      <vt:lpstr>Threshing, drying and cleaning process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sanghamitra.rout49@gmail.com</dc:creator>
  <cp:lastModifiedBy>sanghamitra.rout49@gmail.com</cp:lastModifiedBy>
  <cp:revision>25</cp:revision>
  <dcterms:created xsi:type="dcterms:W3CDTF">2021-05-31T09:01:16Z</dcterms:created>
  <dcterms:modified xsi:type="dcterms:W3CDTF">2021-05-31T13:43:49Z</dcterms:modified>
</cp:coreProperties>
</file>