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62" r:id="rId9"/>
    <p:sldId id="263" r:id="rId10"/>
    <p:sldId id="264" r:id="rId11"/>
    <p:sldId id="266" r:id="rId12"/>
    <p:sldId id="265" r:id="rId13"/>
    <p:sldId id="267" r:id="rId14"/>
    <p:sldId id="269" r:id="rId15"/>
    <p:sldId id="270" r:id="rId16"/>
    <p:sldId id="271" r:id="rId17"/>
    <p:sldId id="272" r:id="rId18"/>
    <p:sldId id="274" r:id="rId19"/>
    <p:sldId id="276" r:id="rId20"/>
    <p:sldId id="277" r:id="rId21"/>
    <p:sldId id="278" r:id="rId22"/>
    <p:sldId id="279" r:id="rId23"/>
    <p:sldId id="280" r:id="rId24"/>
    <p:sldId id="283" r:id="rId25"/>
    <p:sldId id="281" r:id="rId26"/>
    <p:sldId id="282" r:id="rId27"/>
    <p:sldId id="284" r:id="rId28"/>
    <p:sldId id="285" r:id="rId29"/>
    <p:sldId id="286" r:id="rId30"/>
    <p:sldId id="287" r:id="rId31"/>
    <p:sldId id="288" r:id="rId32"/>
    <p:sldId id="290" r:id="rId33"/>
    <p:sldId id="289" r:id="rId34"/>
    <p:sldId id="291" r:id="rId35"/>
    <p:sldId id="292" r:id="rId36"/>
    <p:sldId id="293"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E960FF-A38C-42E1-9389-6CA5895E536F}"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419631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E960FF-A38C-42E1-9389-6CA5895E536F}"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338756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E960FF-A38C-42E1-9389-6CA5895E536F}"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376826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E960FF-A38C-42E1-9389-6CA5895E536F}"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95645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960FF-A38C-42E1-9389-6CA5895E536F}"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405532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E960FF-A38C-42E1-9389-6CA5895E536F}" type="datetimeFigureOut">
              <a:rPr lang="en-US" smtClean="0"/>
              <a:pPr/>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365055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E960FF-A38C-42E1-9389-6CA5895E536F}" type="datetimeFigureOut">
              <a:rPr lang="en-US" smtClean="0"/>
              <a:pPr/>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427777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E960FF-A38C-42E1-9389-6CA5895E536F}" type="datetimeFigureOut">
              <a:rPr lang="en-US" smtClean="0"/>
              <a:pPr/>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153953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960FF-A38C-42E1-9389-6CA5895E536F}" type="datetimeFigureOut">
              <a:rPr lang="en-US" smtClean="0"/>
              <a:pPr/>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233421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960FF-A38C-42E1-9389-6CA5895E536F}" type="datetimeFigureOut">
              <a:rPr lang="en-US" smtClean="0"/>
              <a:pPr/>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381704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960FF-A38C-42E1-9389-6CA5895E536F}" type="datetimeFigureOut">
              <a:rPr lang="en-US" smtClean="0"/>
              <a:pPr/>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8BDBD-0418-411F-BB46-1E052864F70D}" type="slidenum">
              <a:rPr lang="en-US" smtClean="0"/>
              <a:pPr/>
              <a:t>‹#›</a:t>
            </a:fld>
            <a:endParaRPr lang="en-US"/>
          </a:p>
        </p:txBody>
      </p:sp>
    </p:spTree>
    <p:extLst>
      <p:ext uri="{BB962C8B-B14F-4D97-AF65-F5344CB8AC3E}">
        <p14:creationId xmlns:p14="http://schemas.microsoft.com/office/powerpoint/2010/main" val="355076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E960FF-A38C-42E1-9389-6CA5895E536F}" type="datetimeFigureOut">
              <a:rPr lang="en-US" smtClean="0"/>
              <a:pPr/>
              <a:t>4/21/2021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98BDBD-0418-411F-BB46-1E052864F70D}" type="slidenum">
              <a:rPr lang="en-US" smtClean="0"/>
              <a:pPr/>
              <a:t>‹#›</a:t>
            </a:fld>
            <a:endParaRPr lang="en-US"/>
          </a:p>
        </p:txBody>
      </p:sp>
    </p:spTree>
    <p:extLst>
      <p:ext uri="{BB962C8B-B14F-4D97-AF65-F5344CB8AC3E}">
        <p14:creationId xmlns:p14="http://schemas.microsoft.com/office/powerpoint/2010/main" val="529353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ARSON</a:t>
            </a:r>
            <a:endParaRPr lang="en-US" dirty="0"/>
          </a:p>
        </p:txBody>
      </p:sp>
      <p:sp>
        <p:nvSpPr>
          <p:cNvPr id="3" name="Subtitle 2"/>
          <p:cNvSpPr>
            <a:spLocks noGrp="1"/>
          </p:cNvSpPr>
          <p:nvPr>
            <p:ph type="subTitle" idx="1"/>
          </p:nvPr>
        </p:nvSpPr>
        <p:spPr/>
        <p:txBody>
          <a:bodyPr/>
          <a:lstStyle/>
          <a:p>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safety of the fire investigators and other investigative personnel </a:t>
            </a:r>
            <a:r>
              <a:rPr lang="en-US" dirty="0" smtClean="0"/>
              <a:t>working in </a:t>
            </a:r>
            <a:r>
              <a:rPr lang="en-US" dirty="0"/>
              <a:t>and around fire scenes should be of utmost concern. Fires can cause </a:t>
            </a:r>
            <a:r>
              <a:rPr lang="en-US" dirty="0" smtClean="0"/>
              <a:t>a great </a:t>
            </a:r>
            <a:r>
              <a:rPr lang="en-US" dirty="0"/>
              <a:t>deal of destruction and, as a result, dramatically impact the stability </a:t>
            </a:r>
            <a:r>
              <a:rPr lang="en-US" dirty="0" smtClean="0"/>
              <a:t>of a </a:t>
            </a:r>
            <a:r>
              <a:rPr lang="en-US" dirty="0"/>
              <a:t>structure. Personnel involved in a fire investigation typically must enter </a:t>
            </a:r>
            <a:r>
              <a:rPr lang="en-US" dirty="0" smtClean="0"/>
              <a:t>the structure </a:t>
            </a:r>
            <a:r>
              <a:rPr lang="en-US" dirty="0"/>
              <a:t>in an attempt to determine the origin and cause of the fire, </a:t>
            </a:r>
            <a:r>
              <a:rPr lang="en-US" dirty="0" smtClean="0"/>
              <a:t>document the </a:t>
            </a:r>
            <a:r>
              <a:rPr lang="en-US" dirty="0"/>
              <a:t>scene, and collect appropriate </a:t>
            </a:r>
            <a:r>
              <a:rPr lang="en-US" dirty="0" smtClean="0"/>
              <a:t>evidence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a:t>
            </a:r>
            <a:r>
              <a:rPr lang="en-US" dirty="0" smtClean="0"/>
              <a:t>   It is paramount that these activities are conducted in a safe manner and that personnel are provided with the proper safety equipment, Working in and around fire scenes can be inherently dangerous, and the proper safety measures should be followed for every investigation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Prior to entering the fire scene, the investigator should make an </a:t>
            </a:r>
            <a:r>
              <a:rPr lang="en-US" dirty="0" smtClean="0"/>
              <a:t>assessment of </a:t>
            </a:r>
            <a:r>
              <a:rPr lang="en-US" dirty="0"/>
              <a:t>the exterior of the structure to evaluate potential hazards. </a:t>
            </a:r>
            <a:r>
              <a:rPr lang="en-US" dirty="0" smtClean="0"/>
              <a:t>Close attention </a:t>
            </a:r>
            <a:r>
              <a:rPr lang="en-US" dirty="0"/>
              <a:t>should be paid to any </a:t>
            </a:r>
            <a:r>
              <a:rPr lang="en-US" dirty="0" err="1"/>
              <a:t>nonsupported</a:t>
            </a:r>
            <a:r>
              <a:rPr lang="en-US" dirty="0"/>
              <a:t> or partially supported </a:t>
            </a:r>
            <a:r>
              <a:rPr lang="en-US" dirty="0" smtClean="0"/>
              <a:t>building components </a:t>
            </a:r>
            <a:r>
              <a:rPr lang="en-US" dirty="0"/>
              <a:t>(walls, floors, roofs, stairs) that may have the potential for </a:t>
            </a:r>
            <a:r>
              <a:rPr lang="en-US" dirty="0" smtClean="0"/>
              <a:t>collapse .The </a:t>
            </a:r>
            <a:r>
              <a:rPr lang="en-US" dirty="0"/>
              <a:t>location and status of all utilities </a:t>
            </a:r>
            <a:r>
              <a:rPr lang="en-US" dirty="0" smtClean="0"/>
              <a:t>(gas, water, </a:t>
            </a:r>
            <a:r>
              <a:rPr lang="en-US" dirty="0"/>
              <a:t>electricity) should be determined as well as the presence of any </a:t>
            </a:r>
            <a:r>
              <a:rPr lang="en-US" dirty="0" smtClean="0"/>
              <a:t>hazardous materials .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hazardous situations that they have found during their fire suppression efforts. In addition, the fire department may be able to monitor the environmental conditions inside the structure, including the levels of oxygen, carbon monoxide, or other contaminants, with the use of an air monitor.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One </a:t>
            </a:r>
            <a:r>
              <a:rPr lang="en-US" dirty="0"/>
              <a:t>of the greatest </a:t>
            </a:r>
            <a:r>
              <a:rPr lang="en-US" dirty="0" smtClean="0"/>
              <a:t>safety hazards </a:t>
            </a:r>
            <a:r>
              <a:rPr lang="en-US" dirty="0"/>
              <a:t>at a fire scene can be airborne contaminants. With the use of </a:t>
            </a:r>
            <a:r>
              <a:rPr lang="en-US" dirty="0" smtClean="0"/>
              <a:t>synthetic materials </a:t>
            </a:r>
            <a:r>
              <a:rPr lang="en-US" dirty="0"/>
              <a:t>in household and commercial products, fire investigators are </a:t>
            </a:r>
            <a:r>
              <a:rPr lang="en-US" dirty="0" smtClean="0"/>
              <a:t>frequently exposed </a:t>
            </a:r>
            <a:r>
              <a:rPr lang="en-US" dirty="0"/>
              <a:t>to respiratory hazards while conducting investigations. In </a:t>
            </a:r>
            <a:r>
              <a:rPr lang="en-US" dirty="0" smtClean="0"/>
              <a:t>a typical </a:t>
            </a:r>
            <a:r>
              <a:rPr lang="en-US" dirty="0"/>
              <a:t>structure fire, products containing plastics, foams, insulation, </a:t>
            </a:r>
            <a:r>
              <a:rPr lang="en-US" dirty="0" smtClean="0"/>
              <a:t>paints, and </a:t>
            </a:r>
            <a:r>
              <a:rPr lang="en-US" dirty="0"/>
              <a:t>fibers are nearly always present. When these materials are involved </a:t>
            </a:r>
            <a:r>
              <a:rPr lang="en-US" dirty="0" smtClean="0"/>
              <a:t>in fire</a:t>
            </a:r>
            <a:r>
              <a:rPr lang="en-US" dirty="0"/>
              <a:t>, they can liberate gases and vapors as well as aerosols, fibers, and particles</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Combustion products typically found at a fire scene include carbon </a:t>
            </a:r>
            <a:r>
              <a:rPr lang="en-US" dirty="0" err="1" smtClean="0"/>
              <a:t>monoxide,hydrogen</a:t>
            </a:r>
            <a:r>
              <a:rPr lang="en-US" dirty="0" smtClean="0"/>
              <a:t> cyanide, oxides of nitrogen, and </a:t>
            </a:r>
            <a:r>
              <a:rPr lang="en-US" dirty="0" err="1" smtClean="0"/>
              <a:t>aldehydes</a:t>
            </a:r>
            <a:r>
              <a:rPr lang="en-US" dirty="0" smtClean="0"/>
              <a:t> (formaldehyde).</a:t>
            </a:r>
          </a:p>
          <a:p>
            <a:r>
              <a:rPr lang="en-US" dirty="0" smtClean="0"/>
              <a:t>Exposure to these contaminants can produce both acute (immediate) and chronic toxic effects.</a:t>
            </a:r>
          </a:p>
          <a:p>
            <a:pPr>
              <a:buNone/>
            </a:pPr>
            <a:r>
              <a:rPr lang="en-US" dirty="0"/>
              <a:t> </a:t>
            </a:r>
            <a:r>
              <a:rPr lang="en-US" dirty="0" smtClean="0"/>
              <a:t>   2 Protection from respiratory hazards in the form of gas, vapor, or particulate material must be considered. Inexpensive air-purifying respirators can be worn in a fire scene with little discomfort and do not hamper</a:t>
            </a:r>
          </a:p>
          <a:p>
            <a:pPr>
              <a:buNone/>
            </a:pPr>
            <a:r>
              <a:rPr lang="en-US" dirty="0" smtClean="0"/>
              <a:t>    the investigator’s ability to examine the scene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Other health and safety issues at the fire scene include electrical </a:t>
            </a:r>
            <a:r>
              <a:rPr lang="en-US" dirty="0" smtClean="0"/>
              <a:t>activity, pooled </a:t>
            </a:r>
            <a:r>
              <a:rPr lang="en-US" dirty="0"/>
              <a:t>water, confined spaces, biological hazards, and low lighting conditions.</a:t>
            </a:r>
          </a:p>
          <a:p>
            <a:pPr>
              <a:buNone/>
            </a:pPr>
            <a:r>
              <a:rPr lang="en-US" dirty="0" smtClean="0"/>
              <a:t>         One </a:t>
            </a:r>
            <a:r>
              <a:rPr lang="en-US" dirty="0"/>
              <a:t>of the primary safety considerations at the fire scene is the </a:t>
            </a:r>
            <a:r>
              <a:rPr lang="en-US" dirty="0" smtClean="0"/>
              <a:t>public utility </a:t>
            </a:r>
            <a:r>
              <a:rPr lang="en-US" dirty="0"/>
              <a:t>service to a structure. Fire departments will typically secure the </a:t>
            </a:r>
            <a:r>
              <a:rPr lang="en-US" dirty="0" smtClean="0"/>
              <a:t>electrical service </a:t>
            </a:r>
            <a:r>
              <a:rPr lang="en-US" dirty="0"/>
              <a:t>to a residential or light commercial structure by removing </a:t>
            </a:r>
            <a:r>
              <a:rPr lang="en-US" dirty="0" smtClean="0"/>
              <a:t>the electric </a:t>
            </a:r>
            <a:r>
              <a:rPr lang="en-US" dirty="0"/>
              <a:t>meter. </a:t>
            </a:r>
            <a:endParaRPr lang="en-US" dirty="0" smtClean="0"/>
          </a:p>
          <a:p>
            <a:pPr>
              <a:buNone/>
            </a:pPr>
            <a:r>
              <a:rPr lang="en-US" dirty="0" smtClean="0"/>
              <a:t>        Gas </a:t>
            </a:r>
            <a:r>
              <a:rPr lang="en-US" dirty="0"/>
              <a:t>service is easily controlled by the closure of a valve at </a:t>
            </a:r>
            <a:r>
              <a:rPr lang="en-US" dirty="0" smtClean="0"/>
              <a:t>the gas </a:t>
            </a:r>
            <a:r>
              <a:rPr lang="en-US" dirty="0"/>
              <a:t>meter. Although the fire department may have terminated electrical </a:t>
            </a:r>
            <a:r>
              <a:rPr lang="en-US" dirty="0" smtClean="0"/>
              <a:t>activity to </a:t>
            </a:r>
            <a:r>
              <a:rPr lang="en-US" dirty="0"/>
              <a:t>a structure, any electrical device or wiring should be treated as </a:t>
            </a:r>
            <a:r>
              <a:rPr lang="en-US" dirty="0" smtClean="0"/>
              <a:t>if energized </a:t>
            </a:r>
            <a:r>
              <a:rPr lang="en-US" dirty="0"/>
              <a:t>until it is fully evaluated by the fire investigator. On occasion, </a:t>
            </a:r>
            <a:r>
              <a:rPr lang="en-US" dirty="0" smtClean="0"/>
              <a:t>a building </a:t>
            </a:r>
            <a:r>
              <a:rPr lang="en-US" dirty="0"/>
              <a:t>may have more than one electrical service that is not apparent </a:t>
            </a:r>
            <a:r>
              <a:rPr lang="en-US" dirty="0" smtClean="0"/>
              <a:t>to the </a:t>
            </a:r>
            <a:r>
              <a:rPr lang="en-US" dirty="0"/>
              <a:t>fire department or utility company and therefore not deactivated.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Building occupants may have installed </a:t>
            </a:r>
            <a:r>
              <a:rPr lang="en-US" dirty="0" err="1" smtClean="0"/>
              <a:t>nonapproved</a:t>
            </a:r>
            <a:r>
              <a:rPr lang="en-US" dirty="0" smtClean="0"/>
              <a:t> wiring or may have illegally run electrical service from nearby structures; where present, these sources need to be deactivated. It is recommended that an alternating current (AC) voltage detector or similar device is utilized to detect the presence of any voltage prior to handling electrical wiring. These detectors are inexpensive and provide a great deal of safety when working in and around a fire scene.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Pooled water is also a concern, especially when conducting an </a:t>
            </a:r>
            <a:r>
              <a:rPr lang="en-US" dirty="0" smtClean="0"/>
              <a:t>investigation in </a:t>
            </a:r>
            <a:r>
              <a:rPr lang="en-US" dirty="0"/>
              <a:t>a basement or on a concrete slab. What looks like a shallow pool </a:t>
            </a:r>
            <a:r>
              <a:rPr lang="en-US" dirty="0" smtClean="0"/>
              <a:t>of water </a:t>
            </a:r>
            <a:r>
              <a:rPr lang="en-US" dirty="0"/>
              <a:t>may actually be a deep sump pit or other opening in the floor. </a:t>
            </a:r>
            <a:r>
              <a:rPr lang="en-US" dirty="0" smtClean="0"/>
              <a:t>Water in </a:t>
            </a:r>
            <a:r>
              <a:rPr lang="en-US" dirty="0"/>
              <a:t>the structure can also contain bio-hazards (sewage, infectious waste</a:t>
            </a:r>
            <a:r>
              <a:rPr lang="en-US" dirty="0" smtClean="0"/>
              <a:t>),particularly </a:t>
            </a:r>
            <a:r>
              <a:rPr lang="en-US" dirty="0"/>
              <a:t>in abandoned buildings where homeless individuals may </a:t>
            </a:r>
            <a:r>
              <a:rPr lang="en-US" dirty="0" smtClean="0"/>
              <a:t>have loitered </a:t>
            </a:r>
            <a:r>
              <a:rPr lang="en-US" dirty="0"/>
              <a:t>or others have utilized the structure for criminal activities.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National Fire </a:t>
            </a:r>
            <a:r>
              <a:rPr lang="en-US" dirty="0" smtClean="0"/>
              <a:t>Protection Association’s </a:t>
            </a:r>
            <a:r>
              <a:rPr lang="en-US" dirty="0"/>
              <a:t>Guide to Fire and Explosion Investigations (NFPA 921) </a:t>
            </a:r>
            <a:r>
              <a:rPr lang="en-US" dirty="0" smtClean="0"/>
              <a:t>defines the </a:t>
            </a:r>
            <a:r>
              <a:rPr lang="en-US" dirty="0"/>
              <a:t>scientific method as</a:t>
            </a:r>
          </a:p>
          <a:p>
            <a:pPr>
              <a:buNone/>
            </a:pPr>
            <a:r>
              <a:rPr lang="en-US" dirty="0" smtClean="0"/>
              <a:t>                             T</a:t>
            </a:r>
            <a:r>
              <a:rPr lang="en-US" b="1" dirty="0" smtClean="0"/>
              <a:t>he </a:t>
            </a:r>
            <a:r>
              <a:rPr lang="en-US" b="1" dirty="0"/>
              <a:t>systematic pursuit of knowledge involving the </a:t>
            </a:r>
            <a:r>
              <a:rPr lang="en-US" b="1" dirty="0" smtClean="0"/>
              <a:t>recognition and </a:t>
            </a:r>
            <a:r>
              <a:rPr lang="en-US" b="1" dirty="0"/>
              <a:t>formulation of a problem, the collection of data </a:t>
            </a:r>
            <a:r>
              <a:rPr lang="en-US" b="1" dirty="0" smtClean="0"/>
              <a:t>through observation </a:t>
            </a:r>
            <a:r>
              <a:rPr lang="en-US" b="1" dirty="0"/>
              <a:t>and experiment, and the formulation of testing and</a:t>
            </a:r>
          </a:p>
          <a:p>
            <a:pPr>
              <a:buNone/>
            </a:pPr>
            <a:r>
              <a:rPr lang="en-US" b="1" dirty="0" smtClean="0"/>
              <a:t>     hypothesis</a:t>
            </a:r>
            <a:r>
              <a:rPr lang="en-US" b="1" dirty="0"/>
              <a:t>.</a:t>
            </a:r>
          </a:p>
          <a:p>
            <a:r>
              <a:rPr lang="en-US" dirty="0"/>
              <a:t>NFPA 921 further explains how each step of the scientific method is </a:t>
            </a:r>
            <a:r>
              <a:rPr lang="en-US" dirty="0" smtClean="0"/>
              <a:t>applied to </a:t>
            </a:r>
            <a:r>
              <a:rPr lang="en-US" dirty="0"/>
              <a:t>fire investigations.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term “arson” is commonly used today to describe a crime that </a:t>
            </a:r>
            <a:r>
              <a:rPr lang="en-US" dirty="0" smtClean="0"/>
              <a:t>involves the </a:t>
            </a:r>
            <a:r>
              <a:rPr lang="en-US" dirty="0"/>
              <a:t>intentional burning of property. </a:t>
            </a:r>
            <a:r>
              <a:rPr lang="en-US" dirty="0" smtClean="0"/>
              <a:t>“</a:t>
            </a:r>
            <a:r>
              <a:rPr lang="en-US" dirty="0"/>
              <a:t>the act of burning.” The common law definition of arson was </a:t>
            </a:r>
            <a:r>
              <a:rPr lang="en-US" dirty="0" smtClean="0"/>
              <a:t>the willful </a:t>
            </a:r>
            <a:r>
              <a:rPr lang="en-US" dirty="0"/>
              <a:t>and malicious burning of a dwelling; over the </a:t>
            </a:r>
            <a:r>
              <a:rPr lang="en-US" dirty="0" smtClean="0"/>
              <a:t>years. Most </a:t>
            </a:r>
            <a:r>
              <a:rPr lang="en-US" dirty="0"/>
              <a:t>of today’s </a:t>
            </a:r>
            <a:r>
              <a:rPr lang="en-US" dirty="0" smtClean="0"/>
              <a:t>arson laws </a:t>
            </a:r>
            <a:r>
              <a:rPr lang="en-US" dirty="0"/>
              <a:t>involve the intentional burning of property, not only </a:t>
            </a:r>
            <a:r>
              <a:rPr lang="en-US" dirty="0" smtClean="0"/>
              <a:t>dwellings.</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Fire Scene Examination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 </a:t>
            </a:r>
            <a:r>
              <a:rPr lang="en-US" dirty="0"/>
              <a:t>safe and successful fire scene examination is conducted in a reasoned </a:t>
            </a:r>
            <a:r>
              <a:rPr lang="en-US" dirty="0" smtClean="0"/>
              <a:t>and systematic </a:t>
            </a:r>
            <a:r>
              <a:rPr lang="en-US" dirty="0"/>
              <a:t>manner following established procedures. The goals of any successful</a:t>
            </a:r>
          </a:p>
          <a:p>
            <a:pPr>
              <a:buNone/>
            </a:pPr>
            <a:r>
              <a:rPr lang="en-US" dirty="0" smtClean="0"/>
              <a:t>        fire </a:t>
            </a:r>
            <a:r>
              <a:rPr lang="en-US" dirty="0"/>
              <a:t>scene examination are to:</a:t>
            </a:r>
          </a:p>
          <a:p>
            <a:r>
              <a:rPr lang="en-US" dirty="0"/>
              <a:t>1. Determine the origin of the fire (where it began)</a:t>
            </a:r>
          </a:p>
          <a:p>
            <a:r>
              <a:rPr lang="en-US" dirty="0"/>
              <a:t>2. Determine the cause of the fire (the ignition source)</a:t>
            </a:r>
          </a:p>
          <a:p>
            <a:r>
              <a:rPr lang="en-US" dirty="0"/>
              <a:t>3. Locate, document, and preserve evidence that relates to the cause </a:t>
            </a:r>
            <a:r>
              <a:rPr lang="en-US" dirty="0" smtClean="0"/>
              <a:t>of the </a:t>
            </a:r>
            <a:r>
              <a:rPr lang="en-US" dirty="0"/>
              <a:t>fire or associated criminal </a:t>
            </a:r>
            <a:r>
              <a:rPr lang="en-US" dirty="0" smtClean="0"/>
              <a:t>acts Whether </a:t>
            </a:r>
            <a:r>
              <a:rPr lang="en-US" dirty="0"/>
              <a:t>the fire scene takes minutes, hours, or days to investigate, </a:t>
            </a:r>
            <a:r>
              <a:rPr lang="en-US" dirty="0" smtClean="0"/>
              <a:t>the basic </a:t>
            </a:r>
            <a:r>
              <a:rPr lang="en-US" dirty="0"/>
              <a:t>procedures are the same. Fire scene investigations typically involve </a:t>
            </a:r>
            <a:r>
              <a:rPr lang="en-US" dirty="0" smtClean="0"/>
              <a:t>three broad </a:t>
            </a:r>
            <a:r>
              <a:rPr lang="en-US" dirty="0"/>
              <a:t>areas: (1) witness interviews, (2) the physical examination, and (</a:t>
            </a:r>
            <a:r>
              <a:rPr lang="en-US" dirty="0" smtClean="0"/>
              <a:t>3)forensic </a:t>
            </a:r>
            <a:r>
              <a:rPr lang="en-US" dirty="0"/>
              <a:t>or engineering analysis. Since each fire is different and the </a:t>
            </a:r>
            <a:r>
              <a:rPr lang="en-US" dirty="0" smtClean="0"/>
              <a:t>circumstances surrounding </a:t>
            </a:r>
            <a:r>
              <a:rPr lang="en-US" dirty="0"/>
              <a:t>the fire are also different, the degree to which </a:t>
            </a:r>
            <a:r>
              <a:rPr lang="en-US" dirty="0" smtClean="0"/>
              <a:t>each component </a:t>
            </a:r>
            <a:r>
              <a:rPr lang="en-US" dirty="0"/>
              <a:t>is involved varies from fire to fire.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Depending on the complexity of the fire scene, one investigator can be responsible for the entire investigation or the duties can be delegated among numerous investigators. For example, one group of investigators may be solely responsible for the scene  investigation, while another group conducts all the related interviews. When this occurs, coordination between the fire scene investigators and the witness interview teams is critical so that current information and data flows between the two groups.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There are many other </a:t>
            </a:r>
            <a:r>
              <a:rPr lang="en-US" dirty="0" smtClean="0"/>
              <a:t>individuals who </a:t>
            </a:r>
            <a:r>
              <a:rPr lang="en-US" dirty="0"/>
              <a:t>can provide useful information to fire investigators, including:</a:t>
            </a:r>
          </a:p>
          <a:p>
            <a:r>
              <a:rPr lang="en-US" dirty="0"/>
              <a:t>• Building owners and tenants</a:t>
            </a:r>
          </a:p>
          <a:p>
            <a:r>
              <a:rPr lang="en-US" dirty="0"/>
              <a:t>• Firefighters</a:t>
            </a:r>
          </a:p>
          <a:p>
            <a:r>
              <a:rPr lang="en-US" dirty="0"/>
              <a:t>• Contractors</a:t>
            </a:r>
          </a:p>
          <a:p>
            <a:r>
              <a:rPr lang="en-US" dirty="0"/>
              <a:t>• Insurance representatives</a:t>
            </a:r>
          </a:p>
          <a:p>
            <a:r>
              <a:rPr lang="en-US" dirty="0"/>
              <a:t>• Security services/alarm companies</a:t>
            </a:r>
          </a:p>
          <a:p>
            <a:r>
              <a:rPr lang="en-US" dirty="0"/>
              <a:t>• Local building officials</a:t>
            </a:r>
          </a:p>
          <a:p>
            <a:r>
              <a:rPr lang="en-US" dirty="0"/>
              <a:t>• Police </a:t>
            </a:r>
            <a:r>
              <a:rPr lang="en-US" dirty="0" smtClean="0"/>
              <a:t>officers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a:t>
            </a:r>
            <a:r>
              <a:rPr lang="en-US" dirty="0"/>
              <a:t>firefighters can provide valuable </a:t>
            </a:r>
            <a:r>
              <a:rPr lang="en-US" dirty="0" smtClean="0"/>
              <a:t>information relative </a:t>
            </a:r>
            <a:r>
              <a:rPr lang="en-US" dirty="0"/>
              <a:t>to the location, behavior, and conditions of the fire, </a:t>
            </a:r>
            <a:r>
              <a:rPr lang="en-US" dirty="0" smtClean="0"/>
              <a:t>unusual odors</a:t>
            </a:r>
            <a:r>
              <a:rPr lang="en-US" dirty="0"/>
              <a:t>, observations of unusual or suspicious activity, condition of the </a:t>
            </a:r>
            <a:r>
              <a:rPr lang="en-US" dirty="0" smtClean="0"/>
              <a:t>doors and </a:t>
            </a:r>
            <a:r>
              <a:rPr lang="en-US" dirty="0"/>
              <a:t>windows, and the location and condition of victims. Contact with </a:t>
            </a:r>
            <a:r>
              <a:rPr lang="en-US" dirty="0" smtClean="0"/>
              <a:t>the first-responding </a:t>
            </a:r>
            <a:r>
              <a:rPr lang="en-US" dirty="0"/>
              <a:t>firefighters is crucial in a fire investigation, particularly </a:t>
            </a:r>
            <a:r>
              <a:rPr lang="en-US" dirty="0" smtClean="0"/>
              <a:t>in cases </a:t>
            </a:r>
            <a:r>
              <a:rPr lang="en-US" dirty="0"/>
              <a:t>where no eyewitness or other persons who observed the fire in its </a:t>
            </a:r>
            <a:r>
              <a:rPr lang="en-US" dirty="0" smtClean="0"/>
              <a:t>early stages </a:t>
            </a:r>
            <a:r>
              <a:rPr lang="en-US" dirty="0"/>
              <a:t>can be found</a:t>
            </a:r>
            <a:r>
              <a:rPr lang="en-US" dirty="0" smtClean="0"/>
              <a:t>. </a:t>
            </a:r>
            <a:r>
              <a:rPr lang="en-US" dirty="0"/>
              <a:t>investigators interview a firefighter about </a:t>
            </a:r>
            <a:r>
              <a:rPr lang="en-US" dirty="0" smtClean="0"/>
              <a:t>the fire </a:t>
            </a:r>
            <a:r>
              <a:rPr lang="en-US" dirty="0"/>
              <a:t>and suppression activities to gain a better understanding of the fire spread</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Information on repairs, renovations, or maintenance to the structure or its systems.  Local building officials often can provide information related to building inspections and original or preexisting building permits and plans. Police officers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Major  issue that may be of concern during the analysis of fire scene debris relates to the presence of background contaminants or cross-contamination.</a:t>
            </a:r>
          </a:p>
          <a:p>
            <a:r>
              <a:rPr lang="en-US" dirty="0" smtClean="0"/>
              <a:t>This information may be useful to the forensic chemist when conducting an analysis of the debris for the presence of ignitable liquids. </a:t>
            </a:r>
          </a:p>
          <a:p>
            <a:r>
              <a:rPr lang="en-US" dirty="0" smtClean="0"/>
              <a:t>May be a presence of gasoline or a medium petroleum distillate naturally present at the scene well before the fire? Skilled investigators must obtain the answer to this question and others like it to assist forensic chemists in their evaluation of fire scene evidence.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Exterior Fire Scene Examination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ultimate goal of the fire scene examination is to identify the first fuels</a:t>
            </a:r>
          </a:p>
          <a:p>
            <a:r>
              <a:rPr lang="en-US" dirty="0" smtClean="0"/>
              <a:t>ignited in the fire and the source of ignition. The ignition source must be</a:t>
            </a:r>
          </a:p>
          <a:p>
            <a:r>
              <a:rPr lang="en-US" dirty="0" smtClean="0"/>
              <a:t>capable of causing ignition of the suspected initial fuel. For example, a single</a:t>
            </a:r>
          </a:p>
          <a:p>
            <a:r>
              <a:rPr lang="en-US" dirty="0" smtClean="0"/>
              <a:t>paper match, while an ignition source, is not likely to ignite a solid oak log,</a:t>
            </a:r>
          </a:p>
          <a:p>
            <a:r>
              <a:rPr lang="en-US" dirty="0" smtClean="0"/>
              <a:t>but that same match is easily capable of igniting a piece of newspaper. When</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ignition </a:t>
            </a:r>
            <a:r>
              <a:rPr lang="en-US" dirty="0"/>
              <a:t>source and the first fuel ignited are identified during the </a:t>
            </a:r>
            <a:r>
              <a:rPr lang="en-US" dirty="0" smtClean="0"/>
              <a:t>fire scene </a:t>
            </a:r>
            <a:r>
              <a:rPr lang="en-US" dirty="0"/>
              <a:t>investigation, the cause of the fire may be established. Yet, the </a:t>
            </a:r>
            <a:r>
              <a:rPr lang="en-US" dirty="0" smtClean="0"/>
              <a:t>investigator must </a:t>
            </a:r>
            <a:r>
              <a:rPr lang="en-US" dirty="0"/>
              <a:t>also explain how these two came together.</a:t>
            </a:r>
          </a:p>
          <a:p>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Generally, all fires start from a single ignition source such as an open flame (match, candle) or a hot surface, and then grow in size to room fires and to large, structure fires. Thus, it is important to focus the fire scene investigation on the early stages of the fire in an attempt to identify the initial fuel and ignition source. To accomplish this task, the fire investigator must examine the fire scene in a systematic and deliberate manner, documenting the findings along the way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fire scene examination typically begins from the outside of the </a:t>
            </a:r>
            <a:r>
              <a:rPr lang="en-US" dirty="0" smtClean="0"/>
              <a:t>structure and </a:t>
            </a:r>
            <a:r>
              <a:rPr lang="en-US" dirty="0"/>
              <a:t>later progresses inside. The investigator should remain objective </a:t>
            </a:r>
            <a:r>
              <a:rPr lang="en-US" dirty="0" smtClean="0"/>
              <a:t>and have </a:t>
            </a:r>
            <a:r>
              <a:rPr lang="en-US" dirty="0"/>
              <a:t>no preconceived notion as to origin or cause. </a:t>
            </a:r>
            <a:r>
              <a:rPr lang="en-US" dirty="0" smtClean="0"/>
              <a:t>The obvious case may not </a:t>
            </a:r>
            <a:r>
              <a:rPr lang="en-US" dirty="0"/>
              <a:t>be the cause, and one must delve into the fire scene to make a </a:t>
            </a:r>
            <a:r>
              <a:rPr lang="en-US" dirty="0" smtClean="0"/>
              <a:t>true judgment </a:t>
            </a:r>
            <a:r>
              <a:rPr lang="en-US" dirty="0"/>
              <a:t>about what occurred. It is for this reason that the </a:t>
            </a:r>
            <a:r>
              <a:rPr lang="en-US" dirty="0" smtClean="0"/>
              <a:t>investigation must </a:t>
            </a:r>
            <a:r>
              <a:rPr lang="en-US" dirty="0"/>
              <a:t>be conducted in a systematic and objective manner and must </a:t>
            </a:r>
            <a:r>
              <a:rPr lang="en-US" dirty="0" smtClean="0"/>
              <a:t>follow the </a:t>
            </a:r>
            <a:r>
              <a:rPr lang="en-US" dirty="0"/>
              <a:t>scientific method.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actions of a fire department at the scene can be separated into </a:t>
            </a:r>
            <a:r>
              <a:rPr lang="en-US" dirty="0" smtClean="0"/>
              <a:t>three distinct </a:t>
            </a:r>
            <a:r>
              <a:rPr lang="en-US" dirty="0"/>
              <a:t>phases: (1) suppression, (2) overhaul, and (3) investigation. </a:t>
            </a:r>
            <a:r>
              <a:rPr lang="en-US" dirty="0" smtClean="0"/>
              <a:t>During the </a:t>
            </a:r>
            <a:r>
              <a:rPr lang="en-US" dirty="0"/>
              <a:t>fire suppression phase, the first goal is to save lives; the second goal is </a:t>
            </a:r>
            <a:r>
              <a:rPr lang="en-US" dirty="0" smtClean="0"/>
              <a:t>the suppression </a:t>
            </a:r>
            <a:r>
              <a:rPr lang="en-US" dirty="0"/>
              <a:t>of fire and the protection of property.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During the examination of the exterior, the location and description of</a:t>
            </a:r>
          </a:p>
          <a:p>
            <a:r>
              <a:rPr lang="en-US" dirty="0"/>
              <a:t>any heat or smoke damage to the structure should be noted. The examination</a:t>
            </a:r>
          </a:p>
          <a:p>
            <a:r>
              <a:rPr lang="en-US" dirty="0"/>
              <a:t>of the exterior and the telltale smoke and heat damage or patterns may give</a:t>
            </a:r>
          </a:p>
          <a:p>
            <a:r>
              <a:rPr lang="en-US" dirty="0"/>
              <a:t>a general indication about the origin of the fire, as shown in Figure 2.8. Items</a:t>
            </a:r>
          </a:p>
          <a:p>
            <a:r>
              <a:rPr lang="en-US" dirty="0"/>
              <a:t>removed from the scene by firefighters during overhaul may be found outside</a:t>
            </a:r>
          </a:p>
          <a:p>
            <a:r>
              <a:rPr lang="en-US" dirty="0"/>
              <a:t>and require a closer examination. </a:t>
            </a:r>
          </a:p>
          <a:p>
            <a:r>
              <a:rPr lang="en-US" dirty="0"/>
              <a:t>© 2004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condition of all doors, locks, or other points of entry should be evaluated, documented, and photographed. The utilities should be located and examined. The investigator must be aware of any items or materials that do not appear to belong in the area or seem to be out of place. For example, are any containers observed near the building?</a:t>
            </a:r>
          </a:p>
          <a:p>
            <a:r>
              <a:rPr lang="en-US" dirty="0" smtClean="0"/>
              <a:t>Are there ladders present, allowing access to windows and roofs? Are tools or any other articles that do not appear to belong in the area lying near a window or door? The public areas around the scene should also be examined, including pathways, alleys, lawns, parking areas, or other places that could possibly contain items related to the scene. In the case of intentionally set fires, arsonists have been known to drop containers or other materials as they depart the area.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 suitable perimeter around the fire scene should also be established at</a:t>
            </a:r>
          </a:p>
          <a:p>
            <a:r>
              <a:rPr lang="en-US" dirty="0"/>
              <a:t>this time, if not already established by fire department personnel. The perimeter</a:t>
            </a:r>
          </a:p>
          <a:p>
            <a:r>
              <a:rPr lang="en-US" dirty="0"/>
              <a:t>of the scene, typically established using crime-scene tape, will be used</a:t>
            </a:r>
          </a:p>
          <a:p>
            <a:r>
              <a:rPr lang="en-US" dirty="0"/>
              <a:t>to protect the integrity of the fire scene by limiting access to only those who</a:t>
            </a:r>
          </a:p>
          <a:p>
            <a:r>
              <a:rPr lang="en-US" dirty="0"/>
              <a:t>have official duties and whose entry is approved by the jurisdiction having</a:t>
            </a:r>
          </a:p>
          <a:p>
            <a:r>
              <a:rPr lang="en-US" dirty="0"/>
              <a:t>authority. The size of the perimeter should be large enough to include the</a:t>
            </a:r>
          </a:p>
          <a:p>
            <a:r>
              <a:rPr lang="en-US" dirty="0"/>
              <a:t>entire scene, any adjacent areas that are deemed relevant, and any remote</a:t>
            </a:r>
          </a:p>
          <a:p>
            <a:r>
              <a:rPr lang="en-US" dirty="0"/>
              <a:t>locations that may include evidence or other materials relevant to the investigation</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one case, an amateur arsonist unwittingly left his wallet outside the building while rolling on the ground to stop his clothes from burning. Responding firefighters found the wallet and gave it to fire investigators who made a quick arrest in the case. As you can see, examination of the exterior is a valuable piece of the overall fire scene investigation and should be conducted in a diligent manner to obtain all evidence related to the investigation.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may be necessary at times for the perimeter to be modified to include remote areas as the scene examination progresses. For example, if a gasoline container is found lying on a pathway a hundred feet from the structure, the perimeter should be expanded to include the pathway and the area up to the structure.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It is also at this time that weather conditions should be noted, as </a:t>
            </a:r>
            <a:r>
              <a:rPr lang="en-US" dirty="0" smtClean="0"/>
              <a:t>weather can </a:t>
            </a:r>
            <a:r>
              <a:rPr lang="en-US" dirty="0"/>
              <a:t>play a role in fire behavior. </a:t>
            </a:r>
            <a:endParaRPr lang="en-US" dirty="0" smtClean="0"/>
          </a:p>
          <a:p>
            <a:r>
              <a:rPr lang="en-US" dirty="0" smtClean="0"/>
              <a:t>Most </a:t>
            </a:r>
            <a:r>
              <a:rPr lang="en-US" dirty="0"/>
              <a:t>important are the temperature, </a:t>
            </a:r>
            <a:r>
              <a:rPr lang="en-US" dirty="0" smtClean="0"/>
              <a:t>humidity, and </a:t>
            </a:r>
            <a:r>
              <a:rPr lang="en-US" dirty="0"/>
              <a:t>wind conditions. Particular attention should be paid to the </a:t>
            </a:r>
            <a:r>
              <a:rPr lang="en-US" dirty="0" smtClean="0"/>
              <a:t>wind direction </a:t>
            </a:r>
            <a:r>
              <a:rPr lang="en-US" dirty="0"/>
              <a:t>and speed as it can play a large role in fire spread, particularly </a:t>
            </a:r>
            <a:r>
              <a:rPr lang="en-US" dirty="0" smtClean="0"/>
              <a:t>in large fires.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Interior Fire Scene Examination</a:t>
            </a:r>
            <a:endParaRPr lang="en-US" dirty="0"/>
          </a:p>
        </p:txBody>
      </p:sp>
      <p:sp>
        <p:nvSpPr>
          <p:cNvPr id="3" name="Content Placeholder 2"/>
          <p:cNvSpPr>
            <a:spLocks noGrp="1"/>
          </p:cNvSpPr>
          <p:nvPr>
            <p:ph idx="1"/>
          </p:nvPr>
        </p:nvSpPr>
        <p:spPr/>
        <p:txBody>
          <a:bodyPr>
            <a:normAutofit/>
          </a:bodyPr>
          <a:lstStyle/>
          <a:p>
            <a:r>
              <a:rPr lang="en-US" dirty="0"/>
              <a:t>At this time, the investigator should have the proper </a:t>
            </a:r>
            <a:r>
              <a:rPr lang="en-US" dirty="0" smtClean="0"/>
              <a:t>equipment to </a:t>
            </a:r>
            <a:r>
              <a:rPr lang="en-US" dirty="0"/>
              <a:t>safely and successfully investigate the fire scene. The recommended minimum</a:t>
            </a:r>
          </a:p>
          <a:p>
            <a:r>
              <a:rPr lang="en-US" dirty="0"/>
              <a:t>equipment to be used during the fire scene examination includes:</a:t>
            </a:r>
          </a:p>
          <a:p>
            <a:r>
              <a:rPr lang="en-US" dirty="0" smtClean="0"/>
              <a:t>Personal </a:t>
            </a:r>
            <a:r>
              <a:rPr lang="en-US" dirty="0"/>
              <a:t>protective </a:t>
            </a:r>
            <a:r>
              <a:rPr lang="en-US" dirty="0" smtClean="0"/>
              <a:t>equipment </a:t>
            </a:r>
          </a:p>
          <a:p>
            <a:r>
              <a:rPr lang="en-US" dirty="0" smtClean="0"/>
              <a:t> </a:t>
            </a:r>
            <a:r>
              <a:rPr lang="en-US" dirty="0"/>
              <a:t>Flashlight (preferably lantern style</a:t>
            </a:r>
            <a:r>
              <a:rPr lang="en-US" dirty="0" smtClean="0"/>
              <a:t>) • </a:t>
            </a:r>
            <a:r>
              <a:rPr lang="en-US" dirty="0"/>
              <a:t>Writing materials (clipboard or similar</a:t>
            </a:r>
            <a:r>
              <a:rPr lang="en-US" dirty="0" smtClean="0"/>
              <a:t>) • </a:t>
            </a:r>
            <a:r>
              <a:rPr lang="en-US" dirty="0"/>
              <a:t>Assorted small tools or multipurpose tools (screwdrivers, wire </a:t>
            </a:r>
            <a:r>
              <a:rPr lang="en-US" dirty="0" smtClean="0"/>
              <a:t>cutters, knives</a:t>
            </a:r>
            <a:r>
              <a:rPr lang="en-US" dirty="0"/>
              <a:t>)</a:t>
            </a:r>
          </a:p>
          <a:p>
            <a:r>
              <a:rPr lang="en-US" dirty="0" smtClean="0"/>
              <a:t> </a:t>
            </a:r>
            <a:r>
              <a:rPr lang="en-US" dirty="0"/>
              <a:t>Measuring devices (20- and 100-ft tape measures)</a:t>
            </a:r>
          </a:p>
          <a:p>
            <a:r>
              <a:rPr lang="en-US" dirty="0" smtClean="0"/>
              <a:t> </a:t>
            </a:r>
            <a:r>
              <a:rPr lang="en-US" dirty="0"/>
              <a:t>Camera, film, electronic </a:t>
            </a:r>
            <a:r>
              <a:rPr lang="en-US" dirty="0" smtClean="0"/>
              <a:t>media • </a:t>
            </a:r>
            <a:r>
              <a:rPr lang="en-US" dirty="0"/>
              <a:t>Shovel or other hand </a:t>
            </a:r>
            <a:r>
              <a:rPr lang="en-US" dirty="0" smtClean="0"/>
              <a:t>tools • </a:t>
            </a:r>
            <a:r>
              <a:rPr lang="en-US" dirty="0"/>
              <a:t>Rubber </a:t>
            </a:r>
            <a:r>
              <a:rPr lang="en-US" dirty="0" smtClean="0"/>
              <a:t>gloves • </a:t>
            </a:r>
            <a:r>
              <a:rPr lang="en-US" dirty="0"/>
              <a:t>AC voltage </a:t>
            </a:r>
            <a:r>
              <a:rPr lang="en-US" dirty="0" smtClean="0"/>
              <a:t>tester</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Many factors can influence the size, intensity, and length of burn time</a:t>
            </a:r>
          </a:p>
          <a:p>
            <a:r>
              <a:rPr lang="en-US" dirty="0"/>
              <a:t>in a particular area. Nevertheless, it is an accepted practice to initially follow</a:t>
            </a:r>
          </a:p>
          <a:p>
            <a:r>
              <a:rPr lang="en-US" dirty="0"/>
              <a:t>the fire from the area of least damage to the area of greatest damage. During</a:t>
            </a:r>
          </a:p>
          <a:p>
            <a:r>
              <a:rPr lang="en-US" dirty="0"/>
              <a:t>this process, however, the investigator should continually assess contents,</a:t>
            </a:r>
          </a:p>
          <a:p>
            <a:r>
              <a:rPr lang="en-US" dirty="0"/>
              <a:t>interior finishes, ventilation, and other factors that may have influenced fire</a:t>
            </a:r>
          </a:p>
          <a:p>
            <a:r>
              <a:rPr lang="en-US" dirty="0"/>
              <a:t>behavior and resulted in greater-than-anticipated damage outside the area of</a:t>
            </a:r>
          </a:p>
          <a:p>
            <a:r>
              <a:rPr lang="en-US" dirty="0"/>
              <a:t>origin. As an example, firefighters arrive on the scene of a large-scale fire that</a:t>
            </a:r>
          </a:p>
          <a:p>
            <a:r>
              <a:rPr lang="en-US" dirty="0"/>
              <a:t>has been burning for 30 min and quickly suppress the fire in the area of</a:t>
            </a:r>
          </a:p>
          <a:p>
            <a:r>
              <a:rPr lang="en-US" dirty="0"/>
              <a:t>origin.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Yet, other areas of the building may have become involved in the fire and subsequently burn for a considerable amount of time before suppressed.</a:t>
            </a:r>
          </a:p>
          <a:p>
            <a:r>
              <a:rPr lang="en-US" dirty="0" smtClean="0"/>
              <a:t>This scenario will likely result in the area of origin having less damage than other areas of the structure that were involved at a later time </a:t>
            </a:r>
            <a:r>
              <a:rPr lang="en-US" smtClean="0"/>
              <a:t>and burned longer</a:t>
            </a:r>
            <a:r>
              <a:rPr lang="en-US" dirty="0" smtClean="0"/>
              <a:t>. </a:t>
            </a:r>
          </a:p>
          <a:p>
            <a:r>
              <a:rPr lang="en-US" dirty="0" smtClean="0"/>
              <a:t>In this situation, witness statements and interviews with responding firefighters is critical in accurately identifying the area of origin. The fuel distribution and ventilation within a structure can also play a role in the growth of the fire. </a:t>
            </a:r>
          </a:p>
          <a:p>
            <a:r>
              <a:rPr lang="en-US" dirty="0" smtClean="0"/>
              <a:t>A fire that originates in an area with minimal combustible materials and then spreads to areas that have a high concentration of readily combustible materials will likely result in a higher degree of fire damage outside the area of origin.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final phase of fire scene activities involves the investigation of </a:t>
            </a:r>
            <a:r>
              <a:rPr lang="en-US" dirty="0" smtClean="0"/>
              <a:t>the fire </a:t>
            </a:r>
            <a:r>
              <a:rPr lang="en-US" dirty="0"/>
              <a:t>with the intent of determining its origin and cause. Although this </a:t>
            </a:r>
            <a:r>
              <a:rPr lang="en-US" dirty="0" smtClean="0"/>
              <a:t>is identified </a:t>
            </a:r>
            <a:r>
              <a:rPr lang="en-US" dirty="0"/>
              <a:t>as the final phase, the investigation of the fire scene can </a:t>
            </a:r>
            <a:r>
              <a:rPr lang="en-US" dirty="0" smtClean="0"/>
              <a:t>actually begin </a:t>
            </a:r>
            <a:r>
              <a:rPr lang="en-US" dirty="0"/>
              <a:t>during the suppression or overhaul phase.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commencement of the investigation depends largely on the time of arrival of the fire investigator or the abilities and responsibilities of the fire suppression personnel. Fire investigators will attempt to determine whether the fire was accidental or intentionally set (incendiary). Upon completion of the fire scene investigation, the property is typically released to the property owner or insurance company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previously discussed, fire is enormously costly to society. Fire </a:t>
            </a:r>
            <a:r>
              <a:rPr lang="en-US" dirty="0" smtClean="0"/>
              <a:t>departments across </a:t>
            </a:r>
            <a:r>
              <a:rPr lang="en-US" dirty="0"/>
              <a:t>the country are required to investigate fires to determine the </a:t>
            </a:r>
            <a:r>
              <a:rPr lang="en-US" dirty="0" smtClean="0"/>
              <a:t>origin and </a:t>
            </a:r>
            <a:r>
              <a:rPr lang="en-US" dirty="0"/>
              <a:t>cause. A fire occurs when a fuel comes together with oxygen and a </a:t>
            </a:r>
            <a:r>
              <a:rPr lang="en-US" dirty="0" smtClean="0"/>
              <a:t>heat source</a:t>
            </a:r>
            <a:r>
              <a:rPr lang="en-US" dirty="0"/>
              <a:t>. It is the role of the fire investigator to determine how and why these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factors came together and to answer the question: “Was this an accident </a:t>
            </a:r>
            <a:r>
              <a:rPr lang="en-US" dirty="0" smtClean="0"/>
              <a:t>or an </a:t>
            </a:r>
            <a:r>
              <a:rPr lang="en-US" dirty="0"/>
              <a:t>intentional act?” It is not only the role of the fire department to </a:t>
            </a:r>
            <a:r>
              <a:rPr lang="en-US" dirty="0" smtClean="0"/>
              <a:t>suppress the </a:t>
            </a:r>
            <a:r>
              <a:rPr lang="en-US" dirty="0"/>
              <a:t>fire but also to identify the cause of the fire.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two primary reasons that fires are investigated are to determine </a:t>
            </a:r>
            <a:r>
              <a:rPr lang="en-US" dirty="0" smtClean="0"/>
              <a:t>what caused </a:t>
            </a:r>
            <a:r>
              <a:rPr lang="en-US" dirty="0"/>
              <a:t>the fire and to identify and collect any evidence related to that cause.</a:t>
            </a:r>
          </a:p>
          <a:p>
            <a:r>
              <a:rPr lang="en-US" dirty="0"/>
              <a:t>The purpose in determining the cause of the fire is to prevent the </a:t>
            </a:r>
            <a:r>
              <a:rPr lang="en-US" dirty="0" smtClean="0"/>
              <a:t>situation from </a:t>
            </a:r>
            <a:r>
              <a:rPr lang="en-US" dirty="0"/>
              <a:t>occurring again. This is accomplished by identifying hazardous </a:t>
            </a:r>
            <a:r>
              <a:rPr lang="en-US" dirty="0" smtClean="0"/>
              <a:t>conditions or </a:t>
            </a:r>
            <a:r>
              <a:rPr lang="en-US" dirty="0"/>
              <a:t>practices, product failures, or other fire causes. Once the cause </a:t>
            </a:r>
            <a:r>
              <a:rPr lang="en-US" dirty="0" smtClean="0"/>
              <a:t>is known</a:t>
            </a:r>
            <a:r>
              <a:rPr lang="en-US" dirty="0"/>
              <a:t>, officials can educate the public or seek code changes in an effort </a:t>
            </a:r>
            <a:r>
              <a:rPr lang="en-US" dirty="0" smtClean="0"/>
              <a:t>to limit </a:t>
            </a:r>
            <a:r>
              <a:rPr lang="en-US" dirty="0"/>
              <a:t>similar types of fires.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Products suspected of causing fires can be examined more closely and modifications can be made or recalls issued in an effort to take corrective action. The second reason to investigate fires is to obtain  evidence necessary to hold accountable the person or entity responsible for the cause — particularly in the case of an intentionally set fire. If the fire is determined to have been set, investigators will search for clues in the ashes in an effort to solve the crime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3013</Words>
  <Application>Microsoft Office PowerPoint</Application>
  <PresentationFormat>On-screen Show (4:3)</PresentationFormat>
  <Paragraphs>99</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ARSON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Fire Scene Examination </vt:lpstr>
      <vt:lpstr>PowerPoint Presentation</vt:lpstr>
      <vt:lpstr>PowerPoint Presentation</vt:lpstr>
      <vt:lpstr>PowerPoint Presentation</vt:lpstr>
      <vt:lpstr>PowerPoint Presentation</vt:lpstr>
      <vt:lpstr>PowerPoint Presentation</vt:lpstr>
      <vt:lpstr>Exterior Fire Scene Examination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Interior Fire Scene Examination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Shruti Rajwar</cp:lastModifiedBy>
  <cp:revision>31</cp:revision>
  <dcterms:created xsi:type="dcterms:W3CDTF">2011-08-19T16:39:05Z</dcterms:created>
  <dcterms:modified xsi:type="dcterms:W3CDTF">2021-04-21T16:22:43Z</dcterms:modified>
</cp:coreProperties>
</file>