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70" r:id="rId10"/>
    <p:sldId id="264" r:id="rId11"/>
    <p:sldId id="265" r:id="rId12"/>
    <p:sldId id="271" r:id="rId13"/>
    <p:sldId id="266" r:id="rId14"/>
    <p:sldId id="267" r:id="rId15"/>
    <p:sldId id="273"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0" d="100"/>
          <a:sy n="70" d="100"/>
        </p:scale>
        <p:origin x="39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BBB08D7-3497-4827-80DF-B764661ACA9A}" type="datetimeFigureOut">
              <a:rPr lang="en-GB" smtClean="0"/>
              <a:t>23/05/2021</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27561675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B08D7-3497-4827-80DF-B764661ACA9A}" type="datetimeFigureOut">
              <a:rPr lang="en-GB" smtClean="0"/>
              <a:t>23/05/2021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66051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B08D7-3497-4827-80DF-B764661ACA9A}" type="datetimeFigureOut">
              <a:rPr lang="en-GB" smtClean="0"/>
              <a:t>23/05/2021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243528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B08D7-3497-4827-80DF-B764661ACA9A}" type="datetimeFigureOut">
              <a:rPr lang="en-GB" smtClean="0"/>
              <a:t>23/05/2021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3600187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B08D7-3497-4827-80DF-B764661ACA9A}" type="datetimeFigureOut">
              <a:rPr lang="en-GB" smtClean="0"/>
              <a:t>23/05/2021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164169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B08D7-3497-4827-80DF-B764661ACA9A}" type="datetimeFigureOut">
              <a:rPr lang="en-GB" smtClean="0"/>
              <a:t>23/05/2021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1785362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B08D7-3497-4827-80DF-B764661ACA9A}" type="datetimeFigureOut">
              <a:rPr lang="en-GB" smtClean="0"/>
              <a:t>23/05/2021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194295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BB08D7-3497-4827-80DF-B764661ACA9A}" type="datetimeFigureOut">
              <a:rPr lang="en-GB" smtClean="0"/>
              <a:t>23/05/2021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457942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BB08D7-3497-4827-80DF-B764661ACA9A}" type="datetimeFigureOut">
              <a:rPr lang="en-GB" smtClean="0"/>
              <a:t>23/05/2021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157624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BB08D7-3497-4827-80DF-B764661ACA9A}" type="datetimeFigureOut">
              <a:rPr lang="en-GB" smtClean="0"/>
              <a:t>23/05/2021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24718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B08D7-3497-4827-80DF-B764661ACA9A}" type="datetimeFigureOut">
              <a:rPr lang="en-GB" smtClean="0"/>
              <a:t>23/05/2021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194967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BB08D7-3497-4827-80DF-B764661ACA9A}" type="datetimeFigureOut">
              <a:rPr lang="en-GB" smtClean="0"/>
              <a:t>23/05/2021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212761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BB08D7-3497-4827-80DF-B764661ACA9A}" type="datetimeFigureOut">
              <a:rPr lang="en-GB" smtClean="0"/>
              <a:t>23/05/2021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210509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BB08D7-3497-4827-80DF-B764661ACA9A}" type="datetimeFigureOut">
              <a:rPr lang="en-GB" smtClean="0"/>
              <a:t>23/05/2021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400944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BBB08D7-3497-4827-80DF-B764661ACA9A}" type="datetimeFigureOut">
              <a:rPr lang="en-GB" smtClean="0"/>
              <a:t>23/05/2021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376666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B08D7-3497-4827-80DF-B764661ACA9A}" type="datetimeFigureOut">
              <a:rPr lang="en-GB" smtClean="0"/>
              <a:t>23/05/2021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193907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B08D7-3497-4827-80DF-B764661ACA9A}" type="datetimeFigureOut">
              <a:rPr lang="en-GB" smtClean="0"/>
              <a:t>23/05/2021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0497BF-C4D2-4038-8C67-D75307562BAE}" type="slidenum">
              <a:rPr lang="en-GB" smtClean="0"/>
              <a:t>‹#›</a:t>
            </a:fld>
            <a:endParaRPr lang="en-GB"/>
          </a:p>
        </p:txBody>
      </p:sp>
    </p:spTree>
    <p:extLst>
      <p:ext uri="{BB962C8B-B14F-4D97-AF65-F5344CB8AC3E}">
        <p14:creationId xmlns:p14="http://schemas.microsoft.com/office/powerpoint/2010/main" val="418684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BB08D7-3497-4827-80DF-B764661ACA9A}" type="datetimeFigureOut">
              <a:rPr lang="en-GB" smtClean="0"/>
              <a:t>23/05/2021</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0497BF-C4D2-4038-8C67-D75307562BAE}" type="slidenum">
              <a:rPr lang="en-GB" smtClean="0"/>
              <a:t>‹#›</a:t>
            </a:fld>
            <a:endParaRPr lang="en-GB"/>
          </a:p>
        </p:txBody>
      </p:sp>
    </p:spTree>
    <p:extLst>
      <p:ext uri="{BB962C8B-B14F-4D97-AF65-F5344CB8AC3E}">
        <p14:creationId xmlns:p14="http://schemas.microsoft.com/office/powerpoint/2010/main" val="3981528746"/>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4A9524D-41B3-4FDC-B330-D59EC1A4B62C}"/>
              </a:ext>
            </a:extLst>
          </p:cNvPr>
          <p:cNvSpPr/>
          <p:nvPr/>
        </p:nvSpPr>
        <p:spPr>
          <a:xfrm rot="2395321">
            <a:off x="7076688" y="-3192362"/>
            <a:ext cx="7939723" cy="71345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 xmlns:a16="http://schemas.microsoft.com/office/drawing/2014/main" id="{018E4DD2-DC44-48DD-B04C-90DBD8DD0F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35" y="2754974"/>
            <a:ext cx="1692538" cy="2384446"/>
          </a:xfrm>
          <a:prstGeom prst="rect">
            <a:avLst/>
          </a:prstGeom>
        </p:spPr>
      </p:pic>
      <p:pic>
        <p:nvPicPr>
          <p:cNvPr id="17" name="Picture 16">
            <a:extLst>
              <a:ext uri="{FF2B5EF4-FFF2-40B4-BE49-F238E27FC236}">
                <a16:creationId xmlns="" xmlns:a16="http://schemas.microsoft.com/office/drawing/2014/main" id="{88E7F814-47CE-4CF2-8B73-AD3C31B42C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1973" y="616272"/>
            <a:ext cx="1920404" cy="2381264"/>
          </a:xfrm>
          <a:prstGeom prst="rect">
            <a:avLst/>
          </a:prstGeom>
        </p:spPr>
      </p:pic>
      <p:sp>
        <p:nvSpPr>
          <p:cNvPr id="33" name="Flowchart: Decision 32">
            <a:extLst>
              <a:ext uri="{FF2B5EF4-FFF2-40B4-BE49-F238E27FC236}">
                <a16:creationId xmlns="" xmlns:a16="http://schemas.microsoft.com/office/drawing/2014/main" id="{A02BECC6-AA97-4861-8F70-8051534BC360}"/>
              </a:ext>
            </a:extLst>
          </p:cNvPr>
          <p:cNvSpPr/>
          <p:nvPr/>
        </p:nvSpPr>
        <p:spPr>
          <a:xfrm>
            <a:off x="9343745" y="6292317"/>
            <a:ext cx="381965" cy="28591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 xmlns:a16="http://schemas.microsoft.com/office/drawing/2014/main" id="{4DBEA39B-363E-F244-98A4-2CB114B240E7}"/>
              </a:ext>
            </a:extLst>
          </p:cNvPr>
          <p:cNvSpPr txBox="1"/>
          <p:nvPr/>
        </p:nvSpPr>
        <p:spPr>
          <a:xfrm>
            <a:off x="1444462" y="1612430"/>
            <a:ext cx="6432598" cy="1754326"/>
          </a:xfrm>
          <a:prstGeom prst="rect">
            <a:avLst/>
          </a:prstGeom>
          <a:noFill/>
        </p:spPr>
        <p:txBody>
          <a:bodyPr wrap="square" rtlCol="0">
            <a:spAutoFit/>
          </a:bodyPr>
          <a:lstStyle/>
          <a:p>
            <a:pPr algn="l"/>
            <a:r>
              <a:rPr lang="en-US" sz="5400" b="1">
                <a:latin typeface="Algerian" pitchFamily="82" charset="0"/>
              </a:rPr>
              <a:t>VARIETAL IDENTIFICATION</a:t>
            </a:r>
          </a:p>
        </p:txBody>
      </p:sp>
      <p:sp>
        <p:nvSpPr>
          <p:cNvPr id="3" name="TextBox 2">
            <a:extLst>
              <a:ext uri="{FF2B5EF4-FFF2-40B4-BE49-F238E27FC236}">
                <a16:creationId xmlns="" xmlns:a16="http://schemas.microsoft.com/office/drawing/2014/main" id="{7731AB0C-BC7D-9F4F-AED3-29E1D0AB5080}"/>
              </a:ext>
            </a:extLst>
          </p:cNvPr>
          <p:cNvSpPr txBox="1"/>
          <p:nvPr/>
        </p:nvSpPr>
        <p:spPr>
          <a:xfrm rot="2380526">
            <a:off x="6045771" y="2514167"/>
            <a:ext cx="5952405" cy="646331"/>
          </a:xfrm>
          <a:prstGeom prst="rect">
            <a:avLst/>
          </a:prstGeom>
          <a:noFill/>
        </p:spPr>
        <p:txBody>
          <a:bodyPr wrap="square" rtlCol="0">
            <a:spAutoFit/>
          </a:bodyPr>
          <a:lstStyle/>
          <a:p>
            <a:pPr algn="l"/>
            <a:r>
              <a:rPr lang="en-US" sz="3600" b="1">
                <a:latin typeface="Algerian" pitchFamily="82" charset="0"/>
              </a:rPr>
              <a:t>through Grow Out Test</a:t>
            </a:r>
          </a:p>
        </p:txBody>
      </p:sp>
    </p:spTree>
    <p:extLst>
      <p:ext uri="{BB962C8B-B14F-4D97-AF65-F5344CB8AC3E}">
        <p14:creationId xmlns:p14="http://schemas.microsoft.com/office/powerpoint/2010/main" val="4003064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4A9524D-41B3-4FDC-B330-D59EC1A4B62C}"/>
              </a:ext>
            </a:extLst>
          </p:cNvPr>
          <p:cNvSpPr/>
          <p:nvPr/>
        </p:nvSpPr>
        <p:spPr>
          <a:xfrm rot="2395321">
            <a:off x="7076688" y="-3192362"/>
            <a:ext cx="7939723" cy="71345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Decision 6">
            <a:extLst>
              <a:ext uri="{FF2B5EF4-FFF2-40B4-BE49-F238E27FC236}">
                <a16:creationId xmlns="" xmlns:a16="http://schemas.microsoft.com/office/drawing/2014/main" id="{A17A544E-D0C9-47F9-8469-DC896804D912}"/>
              </a:ext>
            </a:extLst>
          </p:cNvPr>
          <p:cNvSpPr/>
          <p:nvPr/>
        </p:nvSpPr>
        <p:spPr>
          <a:xfrm>
            <a:off x="8938232" y="4402819"/>
            <a:ext cx="381965" cy="28591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 xmlns:a16="http://schemas.microsoft.com/office/drawing/2014/main" id="{3EBA86A0-BA8D-2742-B1DD-B5F8E89B9DCB}"/>
              </a:ext>
            </a:extLst>
          </p:cNvPr>
          <p:cNvSpPr txBox="1"/>
          <p:nvPr/>
        </p:nvSpPr>
        <p:spPr>
          <a:xfrm>
            <a:off x="2871803" y="374936"/>
            <a:ext cx="9040193" cy="6617196"/>
          </a:xfrm>
          <a:prstGeom prst="rect">
            <a:avLst/>
          </a:prstGeom>
          <a:noFill/>
        </p:spPr>
        <p:txBody>
          <a:bodyPr wrap="square">
            <a:spAutoFit/>
          </a:bodyPr>
          <a:lstStyle/>
          <a:p>
            <a:pPr algn="ctr"/>
            <a:r>
              <a:rPr lang="en-US" sz="3600" b="1">
                <a:latin typeface="Algerian" pitchFamily="82" charset="0"/>
              </a:rPr>
              <a:t>Method of raising the crop</a:t>
            </a:r>
          </a:p>
          <a:p>
            <a:r>
              <a:rPr lang="en-US" sz="2800">
                <a:latin typeface="Aharoni" panose="02010803020104030203" pitchFamily="2" charset="-79"/>
                <a:cs typeface="Aharoni" panose="02010803020104030203" pitchFamily="2" charset="-79"/>
              </a:rPr>
              <a:t>Standard and recommended agronomic / cultural practices such as field preparation, size of the plot, row length, distance between the rows, distance </a:t>
            </a:r>
          </a:p>
          <a:p>
            <a:r>
              <a:rPr lang="en-US" sz="2800">
                <a:latin typeface="Aharoni" panose="02010803020104030203" pitchFamily="2" charset="-79"/>
                <a:cs typeface="Aharoni" panose="02010803020104030203" pitchFamily="2" charset="-79"/>
              </a:rPr>
              <a:t>between the plants, irrigation and fertilization, etc., in respect of the specific crop shall be followed both for the sample in question and its control (standard sample).</a:t>
            </a:r>
          </a:p>
          <a:p>
            <a:r>
              <a:rPr lang="en-US" sz="2800">
                <a:latin typeface="Aharoni" panose="02010803020104030203" pitchFamily="2" charset="-79"/>
                <a:cs typeface="Aharoni" panose="02010803020104030203" pitchFamily="2" charset="-79"/>
              </a:rPr>
              <a:t>The germination percentage of the sample (s) in question and the standard sample must be determined to adjust the seed rate. The sowing should be done by dibbling or small plot drill. Seed drill must be carefully checked to ensure its   cleanliness. </a:t>
            </a:r>
          </a:p>
          <a:p>
            <a:pPr marL="342900" indent="-342900">
              <a:buFont typeface="Arial" panose="020B0604020202020204" pitchFamily="34" charset="0"/>
              <a:buChar char="•"/>
            </a:pPr>
            <a:endParaRPr lang="en-US" sz="240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62917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4A9524D-41B3-4FDC-B330-D59EC1A4B62C}"/>
              </a:ext>
            </a:extLst>
          </p:cNvPr>
          <p:cNvSpPr/>
          <p:nvPr/>
        </p:nvSpPr>
        <p:spPr>
          <a:xfrm rot="2395321">
            <a:off x="7076688" y="-3192362"/>
            <a:ext cx="7939723" cy="71345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7A8D6275-D7EE-43B2-A334-3873A6BC7B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98" y="2276286"/>
            <a:ext cx="2353843" cy="4010001"/>
          </a:xfrm>
          <a:prstGeom prst="rect">
            <a:avLst/>
          </a:prstGeom>
        </p:spPr>
      </p:pic>
      <p:sp>
        <p:nvSpPr>
          <p:cNvPr id="2" name="TextBox 1">
            <a:extLst>
              <a:ext uri="{FF2B5EF4-FFF2-40B4-BE49-F238E27FC236}">
                <a16:creationId xmlns="" xmlns:a16="http://schemas.microsoft.com/office/drawing/2014/main" id="{C923C6A2-C7E2-184C-97BE-66E6D883BE08}"/>
              </a:ext>
            </a:extLst>
          </p:cNvPr>
          <p:cNvSpPr txBox="1"/>
          <p:nvPr/>
        </p:nvSpPr>
        <p:spPr>
          <a:xfrm>
            <a:off x="2645793" y="725409"/>
            <a:ext cx="9669599" cy="5693866"/>
          </a:xfrm>
          <a:prstGeom prst="rect">
            <a:avLst/>
          </a:prstGeom>
          <a:noFill/>
        </p:spPr>
        <p:txBody>
          <a:bodyPr wrap="square">
            <a:spAutoFit/>
          </a:bodyPr>
          <a:lstStyle/>
          <a:p>
            <a:pPr marL="342900" indent="-342900">
              <a:buFont typeface="Arial" panose="020B0604020202020204" pitchFamily="34" charset="0"/>
              <a:buChar char="•"/>
            </a:pPr>
            <a:r>
              <a:rPr lang="en-US" sz="2800">
                <a:latin typeface="Aharoni" panose="02010803020104030203" pitchFamily="2" charset="-79"/>
                <a:cs typeface="Aharoni" panose="02010803020104030203" pitchFamily="2" charset="-79"/>
              </a:rPr>
              <a:t>Subsequent thinnings is not recommended. The samples of the same cultivars must be sown in succession and the standard samples are sown at suitable intervals. (one standard sample for every ten sample to be tested).</a:t>
            </a:r>
          </a:p>
          <a:p>
            <a:pPr marL="342900" indent="-342900">
              <a:buFont typeface="Arial" panose="020B0604020202020204" pitchFamily="34" charset="0"/>
              <a:buChar char="•"/>
            </a:pPr>
            <a:r>
              <a:rPr lang="en-US" sz="2800">
                <a:latin typeface="Aharoni" panose="02010803020104030203" pitchFamily="2" charset="-79"/>
                <a:cs typeface="Aharoni" panose="02010803020104030203" pitchFamily="2" charset="-79"/>
              </a:rPr>
              <a:t>The size of the plot, row length and spacing shall differ according to the crop. </a:t>
            </a:r>
          </a:p>
          <a:p>
            <a:pPr marL="342900" indent="-342900">
              <a:buFont typeface="Arial" panose="020B0604020202020204" pitchFamily="34" charset="0"/>
              <a:buChar char="•"/>
            </a:pPr>
            <a:r>
              <a:rPr lang="en-US" sz="2800">
                <a:latin typeface="Aharoni" panose="02010803020104030203" pitchFamily="2" charset="-79"/>
                <a:cs typeface="Aharoni" panose="02010803020104030203" pitchFamily="2" charset="-79"/>
              </a:rPr>
              <a:t>Recommended specification for the above variables are provided in Table mentioned below which can suitably be modified if considered essential.</a:t>
            </a:r>
          </a:p>
          <a:p>
            <a:pPr marL="342900" indent="-342900">
              <a:buFont typeface="Arial" panose="020B0604020202020204" pitchFamily="34" charset="0"/>
              <a:buChar char="•"/>
            </a:pPr>
            <a:r>
              <a:rPr lang="en-US" sz="2800">
                <a:latin typeface="Aharoni" panose="02010803020104030203" pitchFamily="2" charset="-79"/>
                <a:cs typeface="Aharoni" panose="02010803020104030203" pitchFamily="2" charset="-79"/>
              </a:rPr>
              <a:t>The field plots should be grown in two replicates to guard against failure in one part of the field and to reduce environmental and soil fertility variations.</a:t>
            </a:r>
            <a:endParaRPr lang="en-US" sz="2800"/>
          </a:p>
        </p:txBody>
      </p:sp>
    </p:spTree>
    <p:extLst>
      <p:ext uri="{BB962C8B-B14F-4D97-AF65-F5344CB8AC3E}">
        <p14:creationId xmlns:p14="http://schemas.microsoft.com/office/powerpoint/2010/main" val="3055976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E804C288-B329-6245-BB14-EA3FC2CF8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939" y="177968"/>
            <a:ext cx="9728921" cy="6466173"/>
          </a:xfrm>
          <a:prstGeom prst="rect">
            <a:avLst/>
          </a:prstGeom>
        </p:spPr>
      </p:pic>
    </p:spTree>
    <p:extLst>
      <p:ext uri="{BB962C8B-B14F-4D97-AF65-F5344CB8AC3E}">
        <p14:creationId xmlns:p14="http://schemas.microsoft.com/office/powerpoint/2010/main" val="1987783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4A9524D-41B3-4FDC-B330-D59EC1A4B62C}"/>
              </a:ext>
            </a:extLst>
          </p:cNvPr>
          <p:cNvSpPr/>
          <p:nvPr/>
        </p:nvSpPr>
        <p:spPr>
          <a:xfrm rot="2395321">
            <a:off x="7076688" y="-3192362"/>
            <a:ext cx="7939723" cy="71345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 xmlns:a16="http://schemas.microsoft.com/office/drawing/2014/main" id="{38CE814C-C3AE-4C3C-A2C2-515A031CD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307" y="1619746"/>
            <a:ext cx="2366494" cy="4038654"/>
          </a:xfrm>
          <a:prstGeom prst="rect">
            <a:avLst/>
          </a:prstGeom>
        </p:spPr>
      </p:pic>
      <p:sp>
        <p:nvSpPr>
          <p:cNvPr id="5" name="TextBox 4">
            <a:extLst>
              <a:ext uri="{FF2B5EF4-FFF2-40B4-BE49-F238E27FC236}">
                <a16:creationId xmlns="" xmlns:a16="http://schemas.microsoft.com/office/drawing/2014/main" id="{9673DB54-7D89-BE4C-814D-2A8017E79C51}"/>
              </a:ext>
            </a:extLst>
          </p:cNvPr>
          <p:cNvSpPr txBox="1"/>
          <p:nvPr/>
        </p:nvSpPr>
        <p:spPr>
          <a:xfrm>
            <a:off x="3087747" y="735955"/>
            <a:ext cx="8432720" cy="5386090"/>
          </a:xfrm>
          <a:prstGeom prst="rect">
            <a:avLst/>
          </a:prstGeom>
          <a:noFill/>
        </p:spPr>
        <p:txBody>
          <a:bodyPr wrap="square">
            <a:spAutoFit/>
          </a:bodyPr>
          <a:lstStyle/>
          <a:p>
            <a:pPr algn="ctr"/>
            <a:r>
              <a:rPr lang="en-US" sz="3200" b="1">
                <a:latin typeface="Algerian" pitchFamily="82" charset="0"/>
              </a:rPr>
              <a:t>Methods for taking observations</a:t>
            </a:r>
          </a:p>
          <a:p>
            <a:endParaRPr lang="en-US" sz="2400" b="1">
              <a:latin typeface="Aharoni" panose="02010803020104030203" pitchFamily="2" charset="-79"/>
              <a:cs typeface="Aharoni" panose="02010803020104030203" pitchFamily="2" charset="-79"/>
            </a:endParaRPr>
          </a:p>
          <a:p>
            <a:pPr marL="342900" indent="-342900">
              <a:buFont typeface="Arial" panose="020B0604020202020204" pitchFamily="34" charset="0"/>
              <a:buChar char="•"/>
            </a:pPr>
            <a:r>
              <a:rPr lang="en-US" sz="2400">
                <a:latin typeface="Aharoni" panose="02010803020104030203" pitchFamily="2" charset="-79"/>
                <a:cs typeface="Aharoni" panose="02010803020104030203" pitchFamily="2" charset="-79"/>
              </a:rPr>
              <a:t>Grow-out test plots must be examined throughout the growing season with emphasis on the period from the flowering to ripening. All plants must be examined keeping in view the distinguishing characters described for the cultivars both in the test crop as well as the control. </a:t>
            </a:r>
          </a:p>
          <a:p>
            <a:pPr marL="342900" indent="-342900">
              <a:buFont typeface="Arial" panose="020B0604020202020204" pitchFamily="34" charset="0"/>
              <a:buChar char="•"/>
            </a:pPr>
            <a:r>
              <a:rPr lang="en-US" sz="2400">
                <a:latin typeface="Aharoni" panose="02010803020104030203" pitchFamily="2" charset="-79"/>
                <a:cs typeface="Aharoni" panose="02010803020104030203" pitchFamily="2" charset="-79"/>
              </a:rPr>
              <a:t>While taking the observation, the plants showing deviations in characters against the control should be tagged and examined carefully at a later stage to confirm whether they are off-types or not. </a:t>
            </a:r>
          </a:p>
          <a:p>
            <a:pPr marL="342900" indent="-342900">
              <a:buFont typeface="Arial" panose="020B0604020202020204" pitchFamily="34" charset="0"/>
              <a:buChar char="•"/>
            </a:pPr>
            <a:r>
              <a:rPr lang="en-US" sz="2400">
                <a:latin typeface="Aharoni" panose="02010803020104030203" pitchFamily="2" charset="-79"/>
                <a:cs typeface="Aharoni" panose="02010803020104030203" pitchFamily="2" charset="-79"/>
              </a:rPr>
              <a:t>The number of the total plants and the off-type plants found should be recorded.</a:t>
            </a:r>
          </a:p>
        </p:txBody>
      </p:sp>
    </p:spTree>
    <p:extLst>
      <p:ext uri="{BB962C8B-B14F-4D97-AF65-F5344CB8AC3E}">
        <p14:creationId xmlns:p14="http://schemas.microsoft.com/office/powerpoint/2010/main" val="2331786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4A9524D-41B3-4FDC-B330-D59EC1A4B62C}"/>
              </a:ext>
            </a:extLst>
          </p:cNvPr>
          <p:cNvSpPr/>
          <p:nvPr/>
        </p:nvSpPr>
        <p:spPr>
          <a:xfrm rot="2395321">
            <a:off x="7076688" y="-3192362"/>
            <a:ext cx="7939723" cy="71345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 xmlns:a16="http://schemas.microsoft.com/office/drawing/2014/main" id="{2EB870E9-0390-7A4F-AF28-360FC55F620A}"/>
              </a:ext>
            </a:extLst>
          </p:cNvPr>
          <p:cNvSpPr txBox="1"/>
          <p:nvPr/>
        </p:nvSpPr>
        <p:spPr>
          <a:xfrm>
            <a:off x="362140" y="1509427"/>
            <a:ext cx="9134945" cy="3293209"/>
          </a:xfrm>
          <a:prstGeom prst="rect">
            <a:avLst/>
          </a:prstGeom>
          <a:noFill/>
        </p:spPr>
        <p:txBody>
          <a:bodyPr wrap="square">
            <a:spAutoFit/>
          </a:bodyPr>
          <a:lstStyle/>
          <a:p>
            <a:pPr algn="ctr"/>
            <a:r>
              <a:rPr lang="en-US" sz="3200" b="1" dirty="0">
                <a:latin typeface="Algerian" pitchFamily="82" charset="0"/>
              </a:rPr>
              <a:t>Calculation and interpretation of the results</a:t>
            </a:r>
          </a:p>
          <a:p>
            <a:r>
              <a:rPr lang="en-US" sz="2400" dirty="0">
                <a:latin typeface="Aharoni" panose="02010803020104030203" pitchFamily="2" charset="-79"/>
                <a:cs typeface="Aharoni" panose="02010803020104030203" pitchFamily="2" charset="-79"/>
              </a:rPr>
              <a:t>Percentage of other cultivars, species or </a:t>
            </a:r>
            <a:r>
              <a:rPr lang="en-US" sz="2400" dirty="0" err="1">
                <a:latin typeface="Aharoni" panose="02010803020104030203" pitchFamily="2" charset="-79"/>
                <a:cs typeface="Aharoni" panose="02010803020104030203" pitchFamily="2" charset="-79"/>
              </a:rPr>
              <a:t>aberrants</a:t>
            </a:r>
            <a:r>
              <a:rPr lang="en-US" sz="2400" dirty="0">
                <a:latin typeface="Aharoni" panose="02010803020104030203" pitchFamily="2" charset="-79"/>
                <a:cs typeface="Aharoni" panose="02010803020104030203" pitchFamily="2" charset="-79"/>
              </a:rPr>
              <a:t> found must be calculated </a:t>
            </a:r>
          </a:p>
          <a:p>
            <a:r>
              <a:rPr lang="en-US" sz="2400" dirty="0" err="1">
                <a:latin typeface="Aharoni" panose="02010803020104030203" pitchFamily="2" charset="-79"/>
                <a:cs typeface="Aharoni" panose="02010803020104030203" pitchFamily="2" charset="-79"/>
              </a:rPr>
              <a:t>upto</a:t>
            </a:r>
            <a:r>
              <a:rPr lang="en-US" sz="2400" dirty="0">
                <a:latin typeface="Aharoni" panose="02010803020104030203" pitchFamily="2" charset="-79"/>
                <a:cs typeface="Aharoni" panose="02010803020104030203" pitchFamily="2" charset="-79"/>
              </a:rPr>
              <a:t> first decimal place. While interpreting the results, tolerances should be applied </a:t>
            </a:r>
          </a:p>
          <a:p>
            <a:r>
              <a:rPr lang="en-US" sz="2400" dirty="0">
                <a:latin typeface="Aharoni" panose="02010803020104030203" pitchFamily="2" charset="-79"/>
                <a:cs typeface="Aharoni" panose="02010803020104030203" pitchFamily="2" charset="-79"/>
              </a:rPr>
              <a:t>by using the reject number for prescribed standards with reference to sample size </a:t>
            </a:r>
          </a:p>
          <a:p>
            <a:r>
              <a:rPr lang="en-US" sz="2400" dirty="0">
                <a:latin typeface="Aharoni" panose="02010803020104030203" pitchFamily="2" charset="-79"/>
                <a:cs typeface="Aharoni" panose="02010803020104030203" pitchFamily="2" charset="-79"/>
              </a:rPr>
              <a:t>as provided in Table.</a:t>
            </a:r>
          </a:p>
        </p:txBody>
      </p:sp>
      <p:pic>
        <p:nvPicPr>
          <p:cNvPr id="4" name="Picture 3">
            <a:extLst>
              <a:ext uri="{FF2B5EF4-FFF2-40B4-BE49-F238E27FC236}">
                <a16:creationId xmlns="" xmlns:a16="http://schemas.microsoft.com/office/drawing/2014/main" id="{AF29600E-F30B-E142-BD9F-EAE43095E2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544" y="4403094"/>
            <a:ext cx="2109556" cy="2298994"/>
          </a:xfrm>
          <a:prstGeom prst="rect">
            <a:avLst/>
          </a:prstGeom>
        </p:spPr>
      </p:pic>
    </p:spTree>
    <p:extLst>
      <p:ext uri="{BB962C8B-B14F-4D97-AF65-F5344CB8AC3E}">
        <p14:creationId xmlns:p14="http://schemas.microsoft.com/office/powerpoint/2010/main" val="252081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2C24A5CF-ED58-9047-B8DD-7E7B6F13C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581" y="688143"/>
            <a:ext cx="9298634" cy="5694979"/>
          </a:xfrm>
          <a:prstGeom prst="rect">
            <a:avLst/>
          </a:prstGeom>
        </p:spPr>
      </p:pic>
      <p:pic>
        <p:nvPicPr>
          <p:cNvPr id="4" name="Picture 3">
            <a:extLst>
              <a:ext uri="{FF2B5EF4-FFF2-40B4-BE49-F238E27FC236}">
                <a16:creationId xmlns="" xmlns:a16="http://schemas.microsoft.com/office/drawing/2014/main" id="{AD0530FC-75C8-FE47-B787-9B01CE80A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60807" y="2764924"/>
            <a:ext cx="2011876" cy="3427425"/>
          </a:xfrm>
          <a:prstGeom prst="rect">
            <a:avLst/>
          </a:prstGeom>
        </p:spPr>
      </p:pic>
    </p:spTree>
    <p:extLst>
      <p:ext uri="{BB962C8B-B14F-4D97-AF65-F5344CB8AC3E}">
        <p14:creationId xmlns:p14="http://schemas.microsoft.com/office/powerpoint/2010/main" val="3995150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4A9524D-41B3-4FDC-B330-D59EC1A4B62C}"/>
              </a:ext>
            </a:extLst>
          </p:cNvPr>
          <p:cNvSpPr/>
          <p:nvPr/>
        </p:nvSpPr>
        <p:spPr>
          <a:xfrm rot="2395321">
            <a:off x="7076688" y="-3192362"/>
            <a:ext cx="7939723" cy="71345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 xmlns:a16="http://schemas.microsoft.com/office/drawing/2014/main" id="{35AF160E-95DE-4F8E-A03B-18F2E0B08A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49" y="2490817"/>
            <a:ext cx="3598590" cy="4108868"/>
          </a:xfrm>
          <a:prstGeom prst="rect">
            <a:avLst/>
          </a:prstGeom>
        </p:spPr>
      </p:pic>
      <p:sp>
        <p:nvSpPr>
          <p:cNvPr id="7" name="TextBox 6">
            <a:extLst>
              <a:ext uri="{FF2B5EF4-FFF2-40B4-BE49-F238E27FC236}">
                <a16:creationId xmlns="" xmlns:a16="http://schemas.microsoft.com/office/drawing/2014/main" id="{DF59E041-C979-5B4B-A32F-13625420BD76}"/>
              </a:ext>
            </a:extLst>
          </p:cNvPr>
          <p:cNvSpPr txBox="1"/>
          <p:nvPr/>
        </p:nvSpPr>
        <p:spPr>
          <a:xfrm>
            <a:off x="4013179" y="703197"/>
            <a:ext cx="7986771" cy="5693866"/>
          </a:xfrm>
          <a:prstGeom prst="rect">
            <a:avLst/>
          </a:prstGeom>
          <a:noFill/>
        </p:spPr>
        <p:txBody>
          <a:bodyPr wrap="square">
            <a:spAutoFit/>
          </a:bodyPr>
          <a:lstStyle/>
          <a:p>
            <a:r>
              <a:rPr lang="en-US" sz="2800" b="1">
                <a:latin typeface="Algerian" pitchFamily="82" charset="0"/>
              </a:rPr>
              <a:t>Reporting of results</a:t>
            </a:r>
          </a:p>
          <a:p>
            <a:pPr marL="285750" indent="-285750">
              <a:buFont typeface="Arial" panose="020B0604020202020204" pitchFamily="34" charset="0"/>
              <a:buChar char="•"/>
            </a:pPr>
            <a:r>
              <a:rPr lang="en-US"/>
              <a:t> </a:t>
            </a:r>
            <a:r>
              <a:rPr lang="en-US" sz="2400">
                <a:latin typeface="Aharoni" panose="02010803020104030203" pitchFamily="2" charset="-79"/>
                <a:cs typeface="Aharoni" panose="02010803020104030203" pitchFamily="2" charset="-79"/>
              </a:rPr>
              <a:t>The results of the grow-out test shall be reported as percentage of other species, cultivars or off-type plants.</a:t>
            </a:r>
          </a:p>
          <a:p>
            <a:pPr marL="285750" indent="-285750">
              <a:buFont typeface="Arial" panose="020B0604020202020204" pitchFamily="34" charset="0"/>
              <a:buChar char="•"/>
            </a:pPr>
            <a:r>
              <a:rPr lang="en-US" sz="2400">
                <a:latin typeface="Aharoni" panose="02010803020104030203" pitchFamily="2" charset="-79"/>
                <a:cs typeface="Aharoni" panose="02010803020104030203" pitchFamily="2" charset="-79"/>
              </a:rPr>
              <a:t> If the sample is found to be a cultivar other than stated by the sender, the results shall be reported as such.</a:t>
            </a:r>
          </a:p>
          <a:p>
            <a:pPr marL="285750" indent="-285750">
              <a:buFont typeface="Arial" panose="020B0604020202020204" pitchFamily="34" charset="0"/>
              <a:buChar char="•"/>
            </a:pPr>
            <a:r>
              <a:rPr lang="en-US" sz="2400">
                <a:latin typeface="Aharoni" panose="02010803020104030203" pitchFamily="2" charset="-79"/>
                <a:cs typeface="Aharoni" panose="02010803020104030203" pitchFamily="2" charset="-79"/>
              </a:rPr>
              <a:t>If plants of other cultivars are more than 15 per cent, the report shall state that the sample consists of mixture of different cultivars.</a:t>
            </a:r>
          </a:p>
          <a:p>
            <a:pPr marL="285750" indent="-285750">
              <a:buFont typeface="Arial" panose="020B0604020202020204" pitchFamily="34" charset="0"/>
              <a:buChar char="•"/>
            </a:pPr>
            <a:r>
              <a:rPr lang="en-US" sz="2400">
                <a:latin typeface="Aharoni" panose="02010803020104030203" pitchFamily="2" charset="-79"/>
                <a:cs typeface="Aharoni" panose="02010803020104030203" pitchFamily="2" charset="-79"/>
              </a:rPr>
              <a:t>If nothing worthy of special comments is found, the report shall state that the results of the grow-out test of the sample in question revealed nothing to indicate that the name of the cultivar or species stated by the sender is incorrect.</a:t>
            </a:r>
          </a:p>
        </p:txBody>
      </p:sp>
    </p:spTree>
    <p:extLst>
      <p:ext uri="{BB962C8B-B14F-4D97-AF65-F5344CB8AC3E}">
        <p14:creationId xmlns:p14="http://schemas.microsoft.com/office/powerpoint/2010/main" val="4091410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4A9524D-41B3-4FDC-B330-D59EC1A4B62C}"/>
              </a:ext>
            </a:extLst>
          </p:cNvPr>
          <p:cNvSpPr/>
          <p:nvPr/>
        </p:nvSpPr>
        <p:spPr>
          <a:xfrm rot="2746972">
            <a:off x="8377849" y="-3285190"/>
            <a:ext cx="6935461" cy="7800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ircle: Hollow 2">
            <a:extLst>
              <a:ext uri="{FF2B5EF4-FFF2-40B4-BE49-F238E27FC236}">
                <a16:creationId xmlns="" xmlns:a16="http://schemas.microsoft.com/office/drawing/2014/main" id="{46DCB03D-6571-45D2-ACAA-61FB15F5D227}"/>
              </a:ext>
            </a:extLst>
          </p:cNvPr>
          <p:cNvSpPr/>
          <p:nvPr/>
        </p:nvSpPr>
        <p:spPr>
          <a:xfrm>
            <a:off x="3248919" y="5742768"/>
            <a:ext cx="312517" cy="31251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TextBox 10">
            <a:extLst>
              <a:ext uri="{FF2B5EF4-FFF2-40B4-BE49-F238E27FC236}">
                <a16:creationId xmlns="" xmlns:a16="http://schemas.microsoft.com/office/drawing/2014/main" id="{D1562B9A-7FB6-A64D-9F2B-3483EC490D90}"/>
              </a:ext>
            </a:extLst>
          </p:cNvPr>
          <p:cNvSpPr txBox="1"/>
          <p:nvPr/>
        </p:nvSpPr>
        <p:spPr>
          <a:xfrm rot="2678886">
            <a:off x="7302124" y="4432898"/>
            <a:ext cx="7450930" cy="707886"/>
          </a:xfrm>
          <a:prstGeom prst="rect">
            <a:avLst/>
          </a:prstGeom>
          <a:noFill/>
        </p:spPr>
        <p:txBody>
          <a:bodyPr wrap="square">
            <a:spAutoFit/>
          </a:bodyPr>
          <a:lstStyle/>
          <a:p>
            <a:r>
              <a:rPr lang="en-US" sz="4000" b="1">
                <a:latin typeface="Algerian" pitchFamily="82" charset="0"/>
              </a:rPr>
              <a:t>Objective</a:t>
            </a:r>
          </a:p>
        </p:txBody>
      </p:sp>
      <p:sp>
        <p:nvSpPr>
          <p:cNvPr id="4" name="TextBox 3">
            <a:extLst>
              <a:ext uri="{FF2B5EF4-FFF2-40B4-BE49-F238E27FC236}">
                <a16:creationId xmlns="" xmlns:a16="http://schemas.microsoft.com/office/drawing/2014/main" id="{EB189B85-138F-824D-ABCE-EA24A185F258}"/>
              </a:ext>
            </a:extLst>
          </p:cNvPr>
          <p:cNvSpPr txBox="1"/>
          <p:nvPr/>
        </p:nvSpPr>
        <p:spPr>
          <a:xfrm>
            <a:off x="2743398" y="2536253"/>
            <a:ext cx="5633429" cy="2677656"/>
          </a:xfrm>
          <a:prstGeom prst="rect">
            <a:avLst/>
          </a:prstGeom>
          <a:noFill/>
        </p:spPr>
        <p:txBody>
          <a:bodyPr wrap="square" rtlCol="0">
            <a:spAutoFit/>
          </a:bodyPr>
          <a:lstStyle/>
          <a:p>
            <a:pPr algn="l"/>
            <a:r>
              <a:rPr lang="en-US" sz="2800" b="1" dirty="0">
                <a:latin typeface="Aharoni" panose="02010803020104030203" pitchFamily="2" charset="-79"/>
                <a:cs typeface="Aharoni" panose="02010803020104030203" pitchFamily="2" charset="-79"/>
              </a:rPr>
              <a:t>To determine the genetic purity status of a given seed lot of the notified cultivar / hybrid and the extent to which the sample in question conforms to the prescribed standards.</a:t>
            </a:r>
          </a:p>
        </p:txBody>
      </p:sp>
      <p:pic>
        <p:nvPicPr>
          <p:cNvPr id="2" name="Picture 1">
            <a:extLst>
              <a:ext uri="{FF2B5EF4-FFF2-40B4-BE49-F238E27FC236}">
                <a16:creationId xmlns="" xmlns:a16="http://schemas.microsoft.com/office/drawing/2014/main" id="{E57A71BB-C9A1-2B4C-A837-F99F1BDC25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275221" y="4062532"/>
            <a:ext cx="1658534" cy="2623239"/>
          </a:xfrm>
          <a:prstGeom prst="rect">
            <a:avLst/>
          </a:prstGeom>
        </p:spPr>
      </p:pic>
    </p:spTree>
    <p:extLst>
      <p:ext uri="{BB962C8B-B14F-4D97-AF65-F5344CB8AC3E}">
        <p14:creationId xmlns:p14="http://schemas.microsoft.com/office/powerpoint/2010/main" val="1779362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4A9524D-41B3-4FDC-B330-D59EC1A4B62C}"/>
              </a:ext>
            </a:extLst>
          </p:cNvPr>
          <p:cNvSpPr/>
          <p:nvPr/>
        </p:nvSpPr>
        <p:spPr>
          <a:xfrm rot="2395321">
            <a:off x="7076688" y="-3192362"/>
            <a:ext cx="7939723" cy="71345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ircle: Hollow 8">
            <a:extLst>
              <a:ext uri="{FF2B5EF4-FFF2-40B4-BE49-F238E27FC236}">
                <a16:creationId xmlns="" xmlns:a16="http://schemas.microsoft.com/office/drawing/2014/main" id="{E46553B9-2AE4-40EF-9B7A-6EDD7C87E487}"/>
              </a:ext>
            </a:extLst>
          </p:cNvPr>
          <p:cNvSpPr/>
          <p:nvPr/>
        </p:nvSpPr>
        <p:spPr>
          <a:xfrm>
            <a:off x="1197053" y="4375504"/>
            <a:ext cx="312517" cy="31251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extBox 1">
            <a:extLst>
              <a:ext uri="{FF2B5EF4-FFF2-40B4-BE49-F238E27FC236}">
                <a16:creationId xmlns="" xmlns:a16="http://schemas.microsoft.com/office/drawing/2014/main" id="{558EF687-BB4F-AB4D-A813-F472B4BE861C}"/>
              </a:ext>
            </a:extLst>
          </p:cNvPr>
          <p:cNvSpPr txBox="1"/>
          <p:nvPr/>
        </p:nvSpPr>
        <p:spPr>
          <a:xfrm>
            <a:off x="406524" y="1312749"/>
            <a:ext cx="8456286" cy="5324535"/>
          </a:xfrm>
          <a:prstGeom prst="rect">
            <a:avLst/>
          </a:prstGeom>
          <a:noFill/>
        </p:spPr>
        <p:txBody>
          <a:bodyPr wrap="square" rtlCol="0">
            <a:spAutoFit/>
          </a:bodyPr>
          <a:lstStyle/>
          <a:p>
            <a:pPr algn="l"/>
            <a:endParaRPr lang="en-US" sz="2800" b="1">
              <a:latin typeface="Algerian" pitchFamily="82" charset="0"/>
              <a:cs typeface="Aharoni" panose="02010803020104030203" pitchFamily="2" charset="-79"/>
            </a:endParaRPr>
          </a:p>
          <a:p>
            <a:pPr algn="just"/>
            <a:r>
              <a:rPr lang="en-US" b="1">
                <a:latin typeface="Aharoni" panose="02010803020104030203" pitchFamily="2" charset="-79"/>
                <a:cs typeface="Aharoni" panose="02010803020104030203" pitchFamily="2" charset="-79"/>
              </a:rPr>
              <a:t>             </a:t>
            </a:r>
            <a:r>
              <a:rPr lang="en-US" sz="2400" b="1">
                <a:latin typeface="Aharoni" panose="02010803020104030203" pitchFamily="2" charset="-79"/>
                <a:cs typeface="Aharoni" panose="02010803020104030203" pitchFamily="2" charset="-79"/>
              </a:rPr>
              <a:t>Grow-out Test is the official measure for controlling the genetic purity of the seed lot. It serves as a pre-control as well as a ‘post-control’ test for avoiding genetic contaminations. According to the official regulations in India, it is pre-requisite for seed certification of hybrids of certain species such as cotton, castor, musk melon and brinjal.</a:t>
            </a:r>
          </a:p>
          <a:p>
            <a:pPr algn="just"/>
            <a:r>
              <a:rPr lang="en-US" sz="2400" b="1">
                <a:latin typeface="Aharoni" panose="02010803020104030203" pitchFamily="2" charset="-79"/>
                <a:cs typeface="Aharoni" panose="02010803020104030203" pitchFamily="2" charset="-79"/>
              </a:rPr>
              <a:t>             The test is required to be conducted for checking the sellers label with respect to genetic purity status of the seed lot under the provisions of the seeds Act 1966. In addition grow-out test can also be used as a measure to judge the efficacy of the certification agency or the inspector.</a:t>
            </a:r>
          </a:p>
        </p:txBody>
      </p:sp>
      <p:sp>
        <p:nvSpPr>
          <p:cNvPr id="4" name="TextBox 3">
            <a:extLst>
              <a:ext uri="{FF2B5EF4-FFF2-40B4-BE49-F238E27FC236}">
                <a16:creationId xmlns="" xmlns:a16="http://schemas.microsoft.com/office/drawing/2014/main" id="{1D8921E4-CED0-2945-908F-BD21783649E1}"/>
              </a:ext>
            </a:extLst>
          </p:cNvPr>
          <p:cNvSpPr txBox="1"/>
          <p:nvPr/>
        </p:nvSpPr>
        <p:spPr>
          <a:xfrm>
            <a:off x="728732" y="907212"/>
            <a:ext cx="5295668" cy="584775"/>
          </a:xfrm>
          <a:prstGeom prst="rect">
            <a:avLst/>
          </a:prstGeom>
          <a:noFill/>
        </p:spPr>
        <p:txBody>
          <a:bodyPr wrap="square" rtlCol="0">
            <a:spAutoFit/>
          </a:bodyPr>
          <a:lstStyle/>
          <a:p>
            <a:pPr algn="l"/>
            <a:r>
              <a:rPr lang="en-US" sz="3200" b="1">
                <a:latin typeface="Algerian" pitchFamily="82" charset="0"/>
              </a:rPr>
              <a:t>FIELD OF APPLICABILITY</a:t>
            </a:r>
          </a:p>
        </p:txBody>
      </p:sp>
    </p:spTree>
    <p:extLst>
      <p:ext uri="{BB962C8B-B14F-4D97-AF65-F5344CB8AC3E}">
        <p14:creationId xmlns:p14="http://schemas.microsoft.com/office/powerpoint/2010/main" val="1327184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4A9524D-41B3-4FDC-B330-D59EC1A4B62C}"/>
              </a:ext>
            </a:extLst>
          </p:cNvPr>
          <p:cNvSpPr/>
          <p:nvPr/>
        </p:nvSpPr>
        <p:spPr>
          <a:xfrm rot="2395321">
            <a:off x="7076688" y="-3192362"/>
            <a:ext cx="7939723" cy="71345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Decision 8">
            <a:extLst>
              <a:ext uri="{FF2B5EF4-FFF2-40B4-BE49-F238E27FC236}">
                <a16:creationId xmlns="" xmlns:a16="http://schemas.microsoft.com/office/drawing/2014/main" id="{EBCFF75A-FF97-4C1A-AA5F-152E0FC6404B}"/>
              </a:ext>
            </a:extLst>
          </p:cNvPr>
          <p:cNvSpPr/>
          <p:nvPr/>
        </p:nvSpPr>
        <p:spPr>
          <a:xfrm>
            <a:off x="1859329" y="3977956"/>
            <a:ext cx="381965" cy="28591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 xmlns:a16="http://schemas.microsoft.com/office/drawing/2014/main" id="{1338F1BD-EB92-4340-90CF-566BCB7D1E79}"/>
              </a:ext>
            </a:extLst>
          </p:cNvPr>
          <p:cNvSpPr txBox="1"/>
          <p:nvPr/>
        </p:nvSpPr>
        <p:spPr>
          <a:xfrm>
            <a:off x="384762" y="1199600"/>
            <a:ext cx="8957726" cy="513986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3600" b="1">
                <a:latin typeface="Algerian" pitchFamily="82" charset="0"/>
                <a:cs typeface="Aharoni" panose="02010803020104030203" pitchFamily="2" charset="-79"/>
              </a:rPr>
              <a:t>Sampling</a:t>
            </a:r>
          </a:p>
          <a:p>
            <a:pPr algn="just"/>
            <a:r>
              <a:rPr lang="en-US" sz="3200" b="1">
                <a:latin typeface="Aharoni" panose="02010803020104030203" pitchFamily="2" charset="-79"/>
                <a:cs typeface="Aharoni" panose="02010803020104030203" pitchFamily="2" charset="-79"/>
              </a:rPr>
              <a:t>The samples for ‘Grow-out test shall be drawn simultaneously with the </a:t>
            </a:r>
          </a:p>
          <a:p>
            <a:pPr algn="just"/>
            <a:r>
              <a:rPr lang="en-US" sz="3200" b="1">
                <a:latin typeface="Aharoni" panose="02010803020104030203" pitchFamily="2" charset="-79"/>
                <a:cs typeface="Aharoni" panose="02010803020104030203" pitchFamily="2" charset="-79"/>
              </a:rPr>
              <a:t>samples for other seed quality tests in accordance with the prescribed sampling </a:t>
            </a:r>
          </a:p>
          <a:p>
            <a:pPr algn="just"/>
            <a:r>
              <a:rPr lang="en-US" sz="3200" b="1">
                <a:latin typeface="Aharoni" panose="02010803020104030203" pitchFamily="2" charset="-79"/>
                <a:cs typeface="Aharoni" panose="02010803020104030203" pitchFamily="2" charset="-79"/>
              </a:rPr>
              <a:t>procedures.</a:t>
            </a:r>
          </a:p>
          <a:p>
            <a:pPr algn="just"/>
            <a:r>
              <a:rPr lang="en-US" sz="3600" b="1">
                <a:latin typeface="Algerian" pitchFamily="82" charset="0"/>
                <a:cs typeface="Aharoni" panose="02010803020104030203" pitchFamily="2" charset="-79"/>
              </a:rPr>
              <a:t>Size of submitted sample</a:t>
            </a:r>
          </a:p>
          <a:p>
            <a:pPr algn="just"/>
            <a:r>
              <a:rPr lang="en-US" sz="3200" b="1">
                <a:latin typeface="Aharoni" panose="02010803020104030203" pitchFamily="2" charset="-79"/>
                <a:cs typeface="Aharoni" panose="02010803020104030203" pitchFamily="2" charset="-79"/>
              </a:rPr>
              <a:t>The size of submitted samples shall vary according to the species as exemplified in </a:t>
            </a:r>
          </a:p>
          <a:p>
            <a:pPr algn="just"/>
            <a:r>
              <a:rPr lang="en-US" sz="3200" b="1">
                <a:latin typeface="Aharoni" panose="02010803020104030203" pitchFamily="2" charset="-79"/>
                <a:cs typeface="Aharoni" panose="02010803020104030203" pitchFamily="2" charset="-79"/>
              </a:rPr>
              <a:t>this Table.</a:t>
            </a:r>
          </a:p>
        </p:txBody>
      </p:sp>
    </p:spTree>
    <p:extLst>
      <p:ext uri="{BB962C8B-B14F-4D97-AF65-F5344CB8AC3E}">
        <p14:creationId xmlns:p14="http://schemas.microsoft.com/office/powerpoint/2010/main" val="3093376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4A9524D-41B3-4FDC-B330-D59EC1A4B62C}"/>
              </a:ext>
            </a:extLst>
          </p:cNvPr>
          <p:cNvSpPr/>
          <p:nvPr/>
        </p:nvSpPr>
        <p:spPr>
          <a:xfrm rot="2395321">
            <a:off x="7076688" y="-3192362"/>
            <a:ext cx="7939723" cy="71345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 xmlns:a16="http://schemas.microsoft.com/office/drawing/2014/main" id="{3841778B-E7AF-447B-8FBC-5517D6739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22" y="2609476"/>
            <a:ext cx="2467709" cy="3230843"/>
          </a:xfrm>
          <a:prstGeom prst="rect">
            <a:avLst/>
          </a:prstGeom>
        </p:spPr>
      </p:pic>
      <p:sp>
        <p:nvSpPr>
          <p:cNvPr id="9" name="Circle: Hollow 8">
            <a:extLst>
              <a:ext uri="{FF2B5EF4-FFF2-40B4-BE49-F238E27FC236}">
                <a16:creationId xmlns="" xmlns:a16="http://schemas.microsoft.com/office/drawing/2014/main" id="{BF204E89-3BF7-4C67-A903-86A431946263}"/>
              </a:ext>
            </a:extLst>
          </p:cNvPr>
          <p:cNvSpPr/>
          <p:nvPr/>
        </p:nvSpPr>
        <p:spPr>
          <a:xfrm>
            <a:off x="8182709" y="6267442"/>
            <a:ext cx="312517" cy="31251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Flowchart: Decision 9">
            <a:extLst>
              <a:ext uri="{FF2B5EF4-FFF2-40B4-BE49-F238E27FC236}">
                <a16:creationId xmlns="" xmlns:a16="http://schemas.microsoft.com/office/drawing/2014/main" id="{518B54C9-D5FC-4659-BCBD-976C9A174172}"/>
              </a:ext>
            </a:extLst>
          </p:cNvPr>
          <p:cNvSpPr/>
          <p:nvPr/>
        </p:nvSpPr>
        <p:spPr>
          <a:xfrm>
            <a:off x="1491088" y="3286041"/>
            <a:ext cx="381965" cy="28591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 xmlns:a16="http://schemas.microsoft.com/office/drawing/2014/main" id="{CF135522-A0C9-0444-9AD4-0CB4224AB6FB}"/>
              </a:ext>
            </a:extLst>
          </p:cNvPr>
          <p:cNvSpPr txBox="1"/>
          <p:nvPr/>
        </p:nvSpPr>
        <p:spPr>
          <a:xfrm>
            <a:off x="2586468" y="151178"/>
            <a:ext cx="9123831" cy="6555641"/>
          </a:xfrm>
          <a:prstGeom prst="rect">
            <a:avLst/>
          </a:prstGeom>
          <a:noFill/>
        </p:spPr>
        <p:txBody>
          <a:bodyPr wrap="square" rtlCol="0">
            <a:spAutoFit/>
          </a:bodyPr>
          <a:lstStyle/>
          <a:p>
            <a:pPr algn="l"/>
            <a:r>
              <a:rPr lang="en-US" sz="2800" b="1">
                <a:latin typeface="Algerian" pitchFamily="82" charset="0"/>
                <a:cs typeface="Aharoni" panose="02010803020104030203" pitchFamily="2" charset="-79"/>
              </a:rPr>
              <a:t>Recommended size of submitted sample for Grow-out Test</a:t>
            </a:r>
          </a:p>
          <a:p>
            <a:pPr algn="l"/>
            <a:r>
              <a:rPr lang="en-US" sz="2400">
                <a:latin typeface="Aharoni" panose="02010803020104030203" pitchFamily="2" charset="-79"/>
                <a:cs typeface="Aharoni" panose="02010803020104030203" pitchFamily="2" charset="-79"/>
              </a:rPr>
              <a:t>
</a:t>
            </a:r>
            <a:r>
              <a:rPr lang="en-US" sz="2800" b="1">
                <a:latin typeface="Arial Black" panose="020B0604020202020204" pitchFamily="34" charset="0"/>
                <a:cs typeface="Arial Black" panose="020B0604020202020204" pitchFamily="34" charset="0"/>
              </a:rPr>
              <a:t>1,000 g :</a:t>
            </a:r>
            <a:r>
              <a:rPr lang="en-US" sz="2400">
                <a:latin typeface="Aharoni" panose="02010803020104030203" pitchFamily="2" charset="-79"/>
                <a:cs typeface="Aharoni" panose="02010803020104030203" pitchFamily="2" charset="-79"/>
              </a:rPr>
              <a:t>–for maize, cotton, groundnut, soyabean and species of other      genera with seeds of similar size;</a:t>
            </a:r>
          </a:p>
          <a:p>
            <a:pPr algn="l"/>
            <a:r>
              <a:rPr lang="en-US" sz="2400">
                <a:latin typeface="Aharoni" panose="02010803020104030203" pitchFamily="2" charset="-79"/>
                <a:cs typeface="Aharoni" panose="02010803020104030203" pitchFamily="2" charset="-79"/>
              </a:rPr>
              <a:t>
</a:t>
            </a:r>
            <a:r>
              <a:rPr lang="en-US" sz="2400" b="1">
                <a:latin typeface="Arial Black" panose="020B0604020202020204" pitchFamily="34" charset="0"/>
                <a:cs typeface="Arial Black" panose="020B0604020202020204" pitchFamily="34" charset="0"/>
              </a:rPr>
              <a:t>500 g :</a:t>
            </a:r>
            <a:r>
              <a:rPr lang="en-US" sz="2400">
                <a:latin typeface="Aharoni" panose="02010803020104030203" pitchFamily="2" charset="-79"/>
                <a:cs typeface="Aharoni" panose="02010803020104030203" pitchFamily="2" charset="-79"/>
              </a:rPr>
              <a:t>–For sorghum, wheat, paddy and species of other genera with seeds of similar size;</a:t>
            </a:r>
          </a:p>
          <a:p>
            <a:pPr algn="l"/>
            <a:r>
              <a:rPr lang="en-US" sz="2400">
                <a:latin typeface="Aharoni" panose="02010803020104030203" pitchFamily="2" charset="-79"/>
                <a:cs typeface="Aharoni" panose="02010803020104030203" pitchFamily="2" charset="-79"/>
              </a:rPr>
              <a:t>
</a:t>
            </a:r>
            <a:r>
              <a:rPr lang="en-US" sz="2400">
                <a:latin typeface="Arial Black" panose="020B0604020202020204" pitchFamily="34" charset="0"/>
                <a:cs typeface="Arial Black" panose="020B0604020202020204" pitchFamily="34" charset="0"/>
              </a:rPr>
              <a:t>250 g :</a:t>
            </a:r>
            <a:r>
              <a:rPr lang="en-US" sz="2400">
                <a:latin typeface="Aharoni" panose="02010803020104030203" pitchFamily="2" charset="-79"/>
                <a:cs typeface="Aharoni" panose="02010803020104030203" pitchFamily="2" charset="-79"/>
              </a:rPr>
              <a:t>–Beet and species of other genera with seeds of similar size;</a:t>
            </a:r>
          </a:p>
          <a:p>
            <a:pPr algn="l"/>
            <a:endParaRPr lang="en-US" sz="2400">
              <a:latin typeface="Aharoni" panose="02010803020104030203" pitchFamily="2" charset="-79"/>
              <a:cs typeface="Aharoni" panose="02010803020104030203" pitchFamily="2" charset="-79"/>
            </a:endParaRPr>
          </a:p>
          <a:p>
            <a:pPr algn="l"/>
            <a:r>
              <a:rPr lang="en-US" sz="2400">
                <a:latin typeface="Arial Black" panose="020B0604020202020204" pitchFamily="34" charset="0"/>
                <a:cs typeface="Arial Black" panose="020B0604020202020204" pitchFamily="34" charset="0"/>
              </a:rPr>
              <a:t>100 g :</a:t>
            </a:r>
            <a:r>
              <a:rPr lang="en-US" sz="2400">
                <a:latin typeface="Aharoni" panose="02010803020104030203" pitchFamily="2" charset="-79"/>
                <a:cs typeface="Aharoni" panose="02010803020104030203" pitchFamily="2" charset="-79"/>
              </a:rPr>
              <a:t>–For bajra, jute and species of all other genera;</a:t>
            </a:r>
          </a:p>
          <a:p>
            <a:pPr algn="l"/>
            <a:endParaRPr lang="en-US" sz="2400">
              <a:latin typeface="Aharoni" panose="02010803020104030203" pitchFamily="2" charset="-79"/>
              <a:cs typeface="Aharoni" panose="02010803020104030203" pitchFamily="2" charset="-79"/>
            </a:endParaRPr>
          </a:p>
          <a:p>
            <a:pPr algn="l"/>
            <a:r>
              <a:rPr lang="en-US" sz="2400">
                <a:latin typeface="Arial Black" panose="020B0604020202020204" pitchFamily="34" charset="0"/>
                <a:cs typeface="Arial Black" panose="020B0604020202020204" pitchFamily="34" charset="0"/>
              </a:rPr>
              <a:t>250 tubers / planting stakes / roots/ corms </a:t>
            </a:r>
            <a:r>
              <a:rPr lang="en-US" sz="2400">
                <a:latin typeface="Aharoni" panose="02010803020104030203" pitchFamily="2" charset="-79"/>
                <a:cs typeface="Aharoni" panose="02010803020104030203" pitchFamily="2" charset="-79"/>
              </a:rPr>
              <a:t>:-Seed potato, sweet potato and other vegetatively propagating crops.</a:t>
            </a:r>
          </a:p>
        </p:txBody>
      </p:sp>
    </p:spTree>
    <p:extLst>
      <p:ext uri="{BB962C8B-B14F-4D97-AF65-F5344CB8AC3E}">
        <p14:creationId xmlns:p14="http://schemas.microsoft.com/office/powerpoint/2010/main" val="1011544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4A9524D-41B3-4FDC-B330-D59EC1A4B62C}"/>
              </a:ext>
            </a:extLst>
          </p:cNvPr>
          <p:cNvSpPr/>
          <p:nvPr/>
        </p:nvSpPr>
        <p:spPr>
          <a:xfrm rot="2395321">
            <a:off x="7076688" y="-3192362"/>
            <a:ext cx="7939723" cy="71345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 xmlns:a16="http://schemas.microsoft.com/office/drawing/2014/main" id="{473BC437-80E7-8A45-BEDC-4D06C12592AA}"/>
              </a:ext>
            </a:extLst>
          </p:cNvPr>
          <p:cNvSpPr txBox="1"/>
          <p:nvPr/>
        </p:nvSpPr>
        <p:spPr>
          <a:xfrm>
            <a:off x="2208604" y="660883"/>
            <a:ext cx="9667800" cy="5755422"/>
          </a:xfrm>
          <a:prstGeom prst="rect">
            <a:avLst/>
          </a:prstGeom>
          <a:noFill/>
        </p:spPr>
        <p:txBody>
          <a:bodyPr wrap="square">
            <a:spAutoFit/>
          </a:bodyPr>
          <a:lstStyle/>
          <a:p>
            <a:r>
              <a:rPr lang="en-US" sz="2800" b="1">
                <a:latin typeface="Algerian" pitchFamily="82" charset="0"/>
              </a:rPr>
              <a:t>Size of working sample</a:t>
            </a:r>
          </a:p>
          <a:p>
            <a:endParaRPr lang="en-US" sz="2800" b="1">
              <a:latin typeface="Algerian" pitchFamily="82" charset="0"/>
            </a:endParaRPr>
          </a:p>
          <a:p>
            <a:pPr marL="342900" indent="-342900" algn="just">
              <a:buFont typeface="Arial" panose="020B0604020202020204" pitchFamily="34" charset="0"/>
              <a:buChar char="•"/>
            </a:pPr>
            <a:r>
              <a:rPr lang="en-US" sz="2000">
                <a:latin typeface="Aharoni" panose="02010803020104030203" pitchFamily="2" charset="-79"/>
                <a:cs typeface="Aharoni" panose="02010803020104030203" pitchFamily="2" charset="-79"/>
              </a:rPr>
              <a:t>             </a:t>
            </a:r>
            <a:r>
              <a:rPr lang="en-US" sz="2400">
                <a:latin typeface="Aharoni" panose="02010803020104030203" pitchFamily="2" charset="-79"/>
                <a:cs typeface="Aharoni" panose="02010803020104030203" pitchFamily="2" charset="-79"/>
              </a:rPr>
              <a:t>The working sample for grow out test shall be obtained through subsequent mixing and dividing of the submitted sample in accordance with the prescribed procedure for seed sampling.</a:t>
            </a:r>
          </a:p>
          <a:p>
            <a:pPr marL="342900" indent="-342900" algn="just">
              <a:buFont typeface="Arial" panose="020B0604020202020204" pitchFamily="34" charset="0"/>
              <a:buChar char="•"/>
            </a:pPr>
            <a:r>
              <a:rPr lang="en-US" sz="2400">
                <a:latin typeface="Aharoni" panose="02010803020104030203" pitchFamily="2" charset="-79"/>
                <a:cs typeface="Aharoni" panose="02010803020104030203" pitchFamily="2" charset="-79"/>
              </a:rPr>
              <a:t>             The minimum population required for taking the observations shall be 400 plants; however, it will also depend on the maximum permissible off-type plants prescribed for the species under consideration in the Indian Minimum seed Certification standards</a:t>
            </a:r>
          </a:p>
          <a:p>
            <a:pPr marL="342900" indent="-342900" algn="just">
              <a:buFont typeface="Arial" panose="020B0604020202020204" pitchFamily="34" charset="0"/>
              <a:buChar char="•"/>
            </a:pPr>
            <a:r>
              <a:rPr lang="en-US" sz="2400">
                <a:latin typeface="Aharoni" panose="02010803020104030203" pitchFamily="2" charset="-79"/>
                <a:cs typeface="Aharoni" panose="02010803020104030203" pitchFamily="2" charset="-79"/>
              </a:rPr>
              <a:t>            The number of seeds required for raising the crop to obtain the required number of plants shall depend on the germination percentage of the seed sample and hence seed rate should be adjusted accordingly.</a:t>
            </a:r>
          </a:p>
        </p:txBody>
      </p:sp>
    </p:spTree>
    <p:extLst>
      <p:ext uri="{BB962C8B-B14F-4D97-AF65-F5344CB8AC3E}">
        <p14:creationId xmlns:p14="http://schemas.microsoft.com/office/powerpoint/2010/main" val="3077992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4A9524D-41B3-4FDC-B330-D59EC1A4B62C}"/>
              </a:ext>
            </a:extLst>
          </p:cNvPr>
          <p:cNvSpPr/>
          <p:nvPr/>
        </p:nvSpPr>
        <p:spPr>
          <a:xfrm rot="2395321">
            <a:off x="7076688" y="-3192362"/>
            <a:ext cx="7939723" cy="71345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 xmlns:a16="http://schemas.microsoft.com/office/drawing/2014/main" id="{6C6F2F72-B4ED-4D85-865A-BFEE57E857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0368" y="3980680"/>
            <a:ext cx="2429999" cy="2648213"/>
          </a:xfrm>
          <a:prstGeom prst="rect">
            <a:avLst/>
          </a:prstGeom>
        </p:spPr>
      </p:pic>
      <p:sp>
        <p:nvSpPr>
          <p:cNvPr id="7" name="Circle: Hollow 6">
            <a:extLst>
              <a:ext uri="{FF2B5EF4-FFF2-40B4-BE49-F238E27FC236}">
                <a16:creationId xmlns="" xmlns:a16="http://schemas.microsoft.com/office/drawing/2014/main" id="{4D9235E3-CD5F-4AF9-8FF7-A996EB1BEE16}"/>
              </a:ext>
            </a:extLst>
          </p:cNvPr>
          <p:cNvSpPr/>
          <p:nvPr/>
        </p:nvSpPr>
        <p:spPr>
          <a:xfrm>
            <a:off x="1808019" y="3757226"/>
            <a:ext cx="312517" cy="31251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Flowchart: Decision 1">
            <a:extLst>
              <a:ext uri="{FF2B5EF4-FFF2-40B4-BE49-F238E27FC236}">
                <a16:creationId xmlns="" xmlns:a16="http://schemas.microsoft.com/office/drawing/2014/main" id="{997C702A-5AB2-476A-9E6C-6263768A4E8D}"/>
              </a:ext>
            </a:extLst>
          </p:cNvPr>
          <p:cNvSpPr/>
          <p:nvPr/>
        </p:nvSpPr>
        <p:spPr>
          <a:xfrm>
            <a:off x="8128403" y="6304468"/>
            <a:ext cx="381965" cy="285917"/>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 xmlns:a16="http://schemas.microsoft.com/office/drawing/2014/main" id="{DD51E2D7-DDA2-BF47-B72E-4C798845E2CB}"/>
              </a:ext>
            </a:extLst>
          </p:cNvPr>
          <p:cNvSpPr txBox="1"/>
          <p:nvPr/>
        </p:nvSpPr>
        <p:spPr>
          <a:xfrm rot="2422419">
            <a:off x="7522452" y="1346138"/>
            <a:ext cx="5004921" cy="2308324"/>
          </a:xfrm>
          <a:prstGeom prst="rect">
            <a:avLst/>
          </a:prstGeom>
          <a:noFill/>
        </p:spPr>
        <p:txBody>
          <a:bodyPr wrap="square" rtlCol="0">
            <a:spAutoFit/>
          </a:bodyPr>
          <a:lstStyle/>
          <a:p>
            <a:pPr algn="l"/>
            <a:r>
              <a:rPr lang="en-US" sz="3600" b="1">
                <a:latin typeface="Algerian" pitchFamily="82" charset="0"/>
              </a:rPr>
              <a:t>Number of plants required per sample for grow out test</a:t>
            </a:r>
          </a:p>
        </p:txBody>
      </p:sp>
      <p:graphicFrame>
        <p:nvGraphicFramePr>
          <p:cNvPr id="4" name="Table 4">
            <a:extLst>
              <a:ext uri="{FF2B5EF4-FFF2-40B4-BE49-F238E27FC236}">
                <a16:creationId xmlns="" xmlns:a16="http://schemas.microsoft.com/office/drawing/2014/main" id="{A425E2A9-8C24-7F4F-8556-70C7EA43A6D7}"/>
              </a:ext>
            </a:extLst>
          </p:cNvPr>
          <p:cNvGraphicFramePr>
            <a:graphicFrameLocks noGrp="1"/>
          </p:cNvGraphicFramePr>
          <p:nvPr>
            <p:extLst>
              <p:ext uri="{D42A27DB-BD31-4B8C-83A1-F6EECF244321}">
                <p14:modId xmlns:p14="http://schemas.microsoft.com/office/powerpoint/2010/main" val="1633220015"/>
              </p:ext>
            </p:extLst>
          </p:nvPr>
        </p:nvGraphicFramePr>
        <p:xfrm>
          <a:off x="245520" y="2628174"/>
          <a:ext cx="8127999" cy="3408680"/>
        </p:xfrm>
        <a:graphic>
          <a:graphicData uri="http://schemas.openxmlformats.org/drawingml/2006/table">
            <a:tbl>
              <a:tblPr firstRow="1" bandRow="1">
                <a:tableStyleId>{5940675A-B579-460E-94D1-54222C63F5DA}</a:tableStyleId>
              </a:tblPr>
              <a:tblGrid>
                <a:gridCol w="2709333">
                  <a:extLst>
                    <a:ext uri="{9D8B030D-6E8A-4147-A177-3AD203B41FA5}">
                      <a16:colId xmlns="" xmlns:a16="http://schemas.microsoft.com/office/drawing/2014/main" val="1820533701"/>
                    </a:ext>
                  </a:extLst>
                </a:gridCol>
                <a:gridCol w="2709333">
                  <a:extLst>
                    <a:ext uri="{9D8B030D-6E8A-4147-A177-3AD203B41FA5}">
                      <a16:colId xmlns="" xmlns:a16="http://schemas.microsoft.com/office/drawing/2014/main" val="4012444495"/>
                    </a:ext>
                  </a:extLst>
                </a:gridCol>
                <a:gridCol w="2709333">
                  <a:extLst>
                    <a:ext uri="{9D8B030D-6E8A-4147-A177-3AD203B41FA5}">
                      <a16:colId xmlns="" xmlns:a16="http://schemas.microsoft.com/office/drawing/2014/main" val="2044080460"/>
                    </a:ext>
                  </a:extLst>
                </a:gridCol>
              </a:tblGrid>
              <a:tr h="370840">
                <a:tc>
                  <a:txBody>
                    <a:bodyPr/>
                    <a:lstStyle/>
                    <a:p>
                      <a:r>
                        <a:rPr lang="en-US" sz="2400" b="1">
                          <a:latin typeface="Algerian" pitchFamily="82" charset="0"/>
                        </a:rPr>
                        <a:t>Maximum </a:t>
                      </a:r>
                    </a:p>
                    <a:p>
                      <a:r>
                        <a:rPr lang="en-US" sz="2400" b="1">
                          <a:latin typeface="Algerian" pitchFamily="82" charset="0"/>
                        </a:rPr>
                        <a:t>permissible</a:t>
                      </a:r>
                    </a:p>
                    <a:p>
                      <a:r>
                        <a:rPr lang="en-US" sz="2400" b="1">
                          <a:latin typeface="Algerian" pitchFamily="82" charset="0"/>
                        </a:rPr>
                        <a:t>off types (%)</a:t>
                      </a:r>
                    </a:p>
                  </a:txBody>
                  <a:tcPr/>
                </a:tc>
                <a:tc>
                  <a:txBody>
                    <a:bodyPr/>
                    <a:lstStyle/>
                    <a:p>
                      <a:r>
                        <a:rPr lang="en-US" sz="2400" b="1">
                          <a:latin typeface="Algerian" pitchFamily="82" charset="0"/>
                        </a:rPr>
                        <a:t>Minimum genetic 
Purity (%)</a:t>
                      </a:r>
                    </a:p>
                  </a:txBody>
                  <a:tcPr/>
                </a:tc>
                <a:tc>
                  <a:txBody>
                    <a:bodyPr/>
                    <a:lstStyle/>
                    <a:p>
                      <a:r>
                        <a:rPr lang="en-US" sz="2400" b="1">
                          <a:latin typeface="Algerian" pitchFamily="82" charset="0"/>
                        </a:rPr>
                        <a:t>Number of plants 
required per 
sample</a:t>
                      </a:r>
                    </a:p>
                  </a:txBody>
                  <a:tcPr/>
                </a:tc>
                <a:extLst>
                  <a:ext uri="{0D108BD9-81ED-4DB2-BD59-A6C34878D82A}">
                    <a16:rowId xmlns="" xmlns:a16="http://schemas.microsoft.com/office/drawing/2014/main" val="3809285087"/>
                  </a:ext>
                </a:extLst>
              </a:tr>
              <a:tr h="370840">
                <a:tc>
                  <a:txBody>
                    <a:bodyPr/>
                    <a:lstStyle/>
                    <a:p>
                      <a:pPr algn="ctr"/>
                      <a:r>
                        <a:rPr lang="en-US" b="1">
                          <a:latin typeface="Arial Black" panose="020B0604020202020204" pitchFamily="34" charset="0"/>
                          <a:cs typeface="Arial Black" panose="020B0604020202020204" pitchFamily="34" charset="0"/>
                        </a:rPr>
                        <a:t>0.10</a:t>
                      </a:r>
                    </a:p>
                  </a:txBody>
                  <a:tcPr/>
                </a:tc>
                <a:tc>
                  <a:txBody>
                    <a:bodyPr/>
                    <a:lstStyle/>
                    <a:p>
                      <a:pPr algn="ctr"/>
                      <a:r>
                        <a:rPr lang="en-US" b="1">
                          <a:latin typeface="Arial Black" panose="020B0604020202020204" pitchFamily="34" charset="0"/>
                          <a:cs typeface="Arial Black" panose="020B0604020202020204" pitchFamily="34" charset="0"/>
                        </a:rPr>
                        <a:t>99.9</a:t>
                      </a:r>
                    </a:p>
                  </a:txBody>
                  <a:tcPr/>
                </a:tc>
                <a:tc>
                  <a:txBody>
                    <a:bodyPr/>
                    <a:lstStyle/>
                    <a:p>
                      <a:pPr algn="ctr"/>
                      <a:r>
                        <a:rPr lang="en-US" b="1">
                          <a:latin typeface="Arial Black" panose="020B0604020202020204" pitchFamily="34" charset="0"/>
                          <a:cs typeface="Arial Black" panose="020B0604020202020204" pitchFamily="34" charset="0"/>
                        </a:rPr>
                        <a:t>4000</a:t>
                      </a:r>
                    </a:p>
                  </a:txBody>
                  <a:tcPr/>
                </a:tc>
                <a:extLst>
                  <a:ext uri="{0D108BD9-81ED-4DB2-BD59-A6C34878D82A}">
                    <a16:rowId xmlns="" xmlns:a16="http://schemas.microsoft.com/office/drawing/2014/main" val="379907410"/>
                  </a:ext>
                </a:extLst>
              </a:tr>
              <a:tr h="370840">
                <a:tc>
                  <a:txBody>
                    <a:bodyPr/>
                    <a:lstStyle/>
                    <a:p>
                      <a:pPr algn="ctr"/>
                      <a:r>
                        <a:rPr lang="en-US" b="1">
                          <a:latin typeface="Arial Black" panose="020B0604020202020204" pitchFamily="34" charset="0"/>
                          <a:cs typeface="Arial Black" panose="020B0604020202020204" pitchFamily="34" charset="0"/>
                        </a:rPr>
                        <a:t>0.20</a:t>
                      </a:r>
                    </a:p>
                  </a:txBody>
                  <a:tcPr/>
                </a:tc>
                <a:tc>
                  <a:txBody>
                    <a:bodyPr/>
                    <a:lstStyle/>
                    <a:p>
                      <a:pPr algn="ctr"/>
                      <a:r>
                        <a:rPr lang="en-US">
                          <a:latin typeface="Arial Black" panose="020B0604020202020204" pitchFamily="34" charset="0"/>
                          <a:cs typeface="Arial Black" panose="020B0604020202020204" pitchFamily="34" charset="0"/>
                        </a:rPr>
                        <a:t>99.8</a:t>
                      </a:r>
                    </a:p>
                  </a:txBody>
                  <a:tcPr/>
                </a:tc>
                <a:tc>
                  <a:txBody>
                    <a:bodyPr/>
                    <a:lstStyle/>
                    <a:p>
                      <a:pPr algn="ctr"/>
                      <a:r>
                        <a:rPr lang="en-US" b="1">
                          <a:latin typeface="Arial Black" panose="020B0604020202020204" pitchFamily="34" charset="0"/>
                          <a:cs typeface="Arial Black" panose="020B0604020202020204" pitchFamily="34" charset="0"/>
                        </a:rPr>
                        <a:t>2000</a:t>
                      </a:r>
                    </a:p>
                  </a:txBody>
                  <a:tcPr/>
                </a:tc>
                <a:extLst>
                  <a:ext uri="{0D108BD9-81ED-4DB2-BD59-A6C34878D82A}">
                    <a16:rowId xmlns="" xmlns:a16="http://schemas.microsoft.com/office/drawing/2014/main" val="1854888931"/>
                  </a:ext>
                </a:extLst>
              </a:tr>
              <a:tr h="370840">
                <a:tc>
                  <a:txBody>
                    <a:bodyPr/>
                    <a:lstStyle/>
                    <a:p>
                      <a:pPr algn="ctr"/>
                      <a:r>
                        <a:rPr lang="en-US" b="1">
                          <a:latin typeface="Arial Black" panose="020B0604020202020204" pitchFamily="34" charset="0"/>
                          <a:cs typeface="Arial Black" panose="020B0604020202020204" pitchFamily="34" charset="0"/>
                        </a:rPr>
                        <a:t>0.30</a:t>
                      </a:r>
                    </a:p>
                  </a:txBody>
                  <a:tcPr/>
                </a:tc>
                <a:tc>
                  <a:txBody>
                    <a:bodyPr/>
                    <a:lstStyle/>
                    <a:p>
                      <a:pPr algn="ctr"/>
                      <a:r>
                        <a:rPr lang="en-US" b="1">
                          <a:latin typeface="Arial Black" panose="020B0604020202020204" pitchFamily="34" charset="0"/>
                          <a:cs typeface="Arial Black" panose="020B0604020202020204" pitchFamily="34" charset="0"/>
                        </a:rPr>
                        <a:t>99.7</a:t>
                      </a:r>
                    </a:p>
                  </a:txBody>
                  <a:tcPr/>
                </a:tc>
                <a:tc>
                  <a:txBody>
                    <a:bodyPr/>
                    <a:lstStyle/>
                    <a:p>
                      <a:pPr algn="ctr"/>
                      <a:r>
                        <a:rPr lang="en-US" b="1">
                          <a:latin typeface="Arial Black" panose="020B0604020202020204" pitchFamily="34" charset="0"/>
                          <a:cs typeface="Arial Black" panose="020B0604020202020204" pitchFamily="34" charset="0"/>
                        </a:rPr>
                        <a:t>1350</a:t>
                      </a:r>
                    </a:p>
                  </a:txBody>
                  <a:tcPr/>
                </a:tc>
                <a:extLst>
                  <a:ext uri="{0D108BD9-81ED-4DB2-BD59-A6C34878D82A}">
                    <a16:rowId xmlns="" xmlns:a16="http://schemas.microsoft.com/office/drawing/2014/main" val="808632038"/>
                  </a:ext>
                </a:extLst>
              </a:tr>
              <a:tr h="370840">
                <a:tc>
                  <a:txBody>
                    <a:bodyPr/>
                    <a:lstStyle/>
                    <a:p>
                      <a:pPr algn="ctr"/>
                      <a:r>
                        <a:rPr lang="en-US" b="1">
                          <a:latin typeface="Arial Black" panose="020B0604020202020204" pitchFamily="34" charset="0"/>
                          <a:cs typeface="Arial Black" panose="020B0604020202020204" pitchFamily="34" charset="0"/>
                        </a:rPr>
                        <a:t>0.50</a:t>
                      </a:r>
                    </a:p>
                  </a:txBody>
                  <a:tcPr/>
                </a:tc>
                <a:tc>
                  <a:txBody>
                    <a:bodyPr/>
                    <a:lstStyle/>
                    <a:p>
                      <a:pPr algn="ctr"/>
                      <a:r>
                        <a:rPr lang="en-US" b="1">
                          <a:latin typeface="Arial Black" panose="020B0604020202020204" pitchFamily="34" charset="0"/>
                          <a:cs typeface="Arial Black" panose="020B0604020202020204" pitchFamily="34" charset="0"/>
                        </a:rPr>
                        <a:t>99.5</a:t>
                      </a:r>
                    </a:p>
                  </a:txBody>
                  <a:tcPr/>
                </a:tc>
                <a:tc>
                  <a:txBody>
                    <a:bodyPr/>
                    <a:lstStyle/>
                    <a:p>
                      <a:pPr algn="ctr"/>
                      <a:r>
                        <a:rPr lang="en-US" b="1">
                          <a:latin typeface="Arial Black" panose="020B0604020202020204" pitchFamily="34" charset="0"/>
                          <a:cs typeface="Arial Black" panose="020B0604020202020204" pitchFamily="34" charset="0"/>
                        </a:rPr>
                        <a:t>800</a:t>
                      </a:r>
                    </a:p>
                  </a:txBody>
                  <a:tcPr/>
                </a:tc>
                <a:extLst>
                  <a:ext uri="{0D108BD9-81ED-4DB2-BD59-A6C34878D82A}">
                    <a16:rowId xmlns="" xmlns:a16="http://schemas.microsoft.com/office/drawing/2014/main" val="1707470227"/>
                  </a:ext>
                </a:extLst>
              </a:tr>
              <a:tr h="370840">
                <a:tc>
                  <a:txBody>
                    <a:bodyPr/>
                    <a:lstStyle/>
                    <a:p>
                      <a:pPr algn="ctr"/>
                      <a:r>
                        <a:rPr lang="en-US" b="1">
                          <a:latin typeface="Arial Black" panose="020B0604020202020204" pitchFamily="34" charset="0"/>
                          <a:cs typeface="Arial Black" panose="020B0604020202020204" pitchFamily="34" charset="0"/>
                        </a:rPr>
                        <a:t>1.00 and Above</a:t>
                      </a:r>
                    </a:p>
                  </a:txBody>
                  <a:tcPr/>
                </a:tc>
                <a:tc>
                  <a:txBody>
                    <a:bodyPr/>
                    <a:lstStyle/>
                    <a:p>
                      <a:pPr algn="ctr"/>
                      <a:r>
                        <a:rPr lang="en-US" b="1">
                          <a:latin typeface="Arial Black" panose="020B0604020202020204" pitchFamily="34" charset="0"/>
                          <a:cs typeface="Arial Black" panose="020B0604020202020204" pitchFamily="34" charset="0"/>
                        </a:rPr>
                        <a:t>99.0 and below</a:t>
                      </a:r>
                    </a:p>
                  </a:txBody>
                  <a:tcPr/>
                </a:tc>
                <a:tc>
                  <a:txBody>
                    <a:bodyPr/>
                    <a:lstStyle/>
                    <a:p>
                      <a:pPr algn="ctr"/>
                      <a:r>
                        <a:rPr lang="en-US" b="1">
                          <a:latin typeface="Arial Black" panose="020B0604020202020204" pitchFamily="34" charset="0"/>
                          <a:cs typeface="Arial Black" panose="020B0604020202020204" pitchFamily="34" charset="0"/>
                        </a:rPr>
                        <a:t>400</a:t>
                      </a:r>
                    </a:p>
                  </a:txBody>
                  <a:tcPr/>
                </a:tc>
                <a:extLst>
                  <a:ext uri="{0D108BD9-81ED-4DB2-BD59-A6C34878D82A}">
                    <a16:rowId xmlns="" xmlns:a16="http://schemas.microsoft.com/office/drawing/2014/main" val="3046289223"/>
                  </a:ext>
                </a:extLst>
              </a:tr>
            </a:tbl>
          </a:graphicData>
        </a:graphic>
      </p:graphicFrame>
    </p:spTree>
    <p:extLst>
      <p:ext uri="{BB962C8B-B14F-4D97-AF65-F5344CB8AC3E}">
        <p14:creationId xmlns:p14="http://schemas.microsoft.com/office/powerpoint/2010/main" val="2344562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4A9524D-41B3-4FDC-B330-D59EC1A4B62C}"/>
              </a:ext>
            </a:extLst>
          </p:cNvPr>
          <p:cNvSpPr/>
          <p:nvPr/>
        </p:nvSpPr>
        <p:spPr>
          <a:xfrm rot="2395321">
            <a:off x="7076688" y="-3192362"/>
            <a:ext cx="7939723" cy="71345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 xmlns:a16="http://schemas.microsoft.com/office/drawing/2014/main" id="{DD0065B4-83BB-5648-A01C-6B043726F7BE}"/>
              </a:ext>
            </a:extLst>
          </p:cNvPr>
          <p:cNvSpPr txBox="1"/>
          <p:nvPr/>
        </p:nvSpPr>
        <p:spPr>
          <a:xfrm>
            <a:off x="3764024" y="1038436"/>
            <a:ext cx="6202188" cy="4893647"/>
          </a:xfrm>
          <a:prstGeom prst="rect">
            <a:avLst/>
          </a:prstGeom>
          <a:noFill/>
        </p:spPr>
        <p:txBody>
          <a:bodyPr wrap="square">
            <a:spAutoFit/>
          </a:bodyPr>
          <a:lstStyle/>
          <a:p>
            <a:pPr algn="ctr"/>
            <a:r>
              <a:rPr lang="en-US" sz="4400" b="1">
                <a:latin typeface="Algerian" pitchFamily="82" charset="0"/>
              </a:rPr>
              <a:t>Procedures</a:t>
            </a:r>
          </a:p>
          <a:p>
            <a:pPr algn="just"/>
            <a:r>
              <a:rPr lang="en-US" sz="2800" b="1"/>
              <a:t>To achieve the accuracy and reproducibility of the grow out test results, the procedures provided hereunder must be followed:</a:t>
            </a:r>
          </a:p>
          <a:p>
            <a:pPr algn="just"/>
            <a:endParaRPr lang="en-US" sz="2800" b="1"/>
          </a:p>
          <a:p>
            <a:pPr algn="just"/>
            <a:endParaRPr lang="en-US" sz="2800" b="1"/>
          </a:p>
          <a:p>
            <a:pPr algn="just"/>
            <a:r>
              <a:rPr lang="en-US" sz="2800" b="1">
                <a:latin typeface="Algerian" pitchFamily="82" charset="0"/>
              </a:rPr>
              <a:t>Location of the grow out test</a:t>
            </a:r>
          </a:p>
          <a:p>
            <a:pPr algn="just"/>
            <a:r>
              <a:rPr lang="en-US" sz="2400" b="1"/>
              <a:t>The grow out test shall be conducted in specified areas recommended for the </a:t>
            </a:r>
          </a:p>
          <a:p>
            <a:pPr algn="just"/>
            <a:r>
              <a:rPr lang="en-US" sz="2400" b="1"/>
              <a:t>cultivar / hybrid or in off-season nurseries.</a:t>
            </a:r>
          </a:p>
        </p:txBody>
      </p:sp>
    </p:spTree>
    <p:extLst>
      <p:ext uri="{BB962C8B-B14F-4D97-AF65-F5344CB8AC3E}">
        <p14:creationId xmlns:p14="http://schemas.microsoft.com/office/powerpoint/2010/main" val="1371580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68CBDCD-606A-0249-91AE-A9BB38908CB1}"/>
              </a:ext>
            </a:extLst>
          </p:cNvPr>
          <p:cNvSpPr txBox="1"/>
          <p:nvPr/>
        </p:nvSpPr>
        <p:spPr>
          <a:xfrm>
            <a:off x="2212737" y="961142"/>
            <a:ext cx="9343324" cy="5755422"/>
          </a:xfrm>
          <a:prstGeom prst="rect">
            <a:avLst/>
          </a:prstGeom>
          <a:noFill/>
        </p:spPr>
        <p:txBody>
          <a:bodyPr wrap="square">
            <a:spAutoFit/>
          </a:bodyPr>
          <a:lstStyle/>
          <a:p>
            <a:pPr algn="ctr"/>
            <a:r>
              <a:rPr lang="en-US" sz="2800" b="1">
                <a:latin typeface="Algerian" pitchFamily="82" charset="0"/>
              </a:rPr>
              <a:t>Standard sample
</a:t>
            </a:r>
          </a:p>
          <a:p>
            <a:pPr marL="342900" indent="-342900">
              <a:buFont typeface="Arial" panose="020B0604020202020204" pitchFamily="34" charset="0"/>
              <a:buChar char="•"/>
            </a:pPr>
            <a:r>
              <a:rPr lang="en-US" sz="2400">
                <a:latin typeface="Aharoni" panose="02010803020104030203" pitchFamily="2" charset="-79"/>
                <a:cs typeface="Aharoni" panose="02010803020104030203" pitchFamily="2" charset="-79"/>
              </a:rPr>
              <a:t>The standard sample of a cultivar (control) is the official standard against which all other samples of the seed of the cultivar will be judged.</a:t>
            </a:r>
          </a:p>
          <a:p>
            <a:pPr marL="342900" indent="-342900">
              <a:buFont typeface="Arial" panose="020B0604020202020204" pitchFamily="34" charset="0"/>
              <a:buChar char="•"/>
            </a:pPr>
            <a:r>
              <a:rPr lang="en-US" sz="2400">
                <a:latin typeface="Aharoni" panose="02010803020104030203" pitchFamily="2" charset="-79"/>
                <a:cs typeface="Aharoni" panose="02010803020104030203" pitchFamily="2" charset="-79"/>
              </a:rPr>
              <a:t>The standard sample must not differ significantly in any character and be obtained from the originating plant breeder / breeding institute and be stored under controlled temperature and humidity conditions so as to use it each year to sow control plots for cultivars under test. </a:t>
            </a:r>
          </a:p>
          <a:p>
            <a:pPr marL="342900" indent="-342900">
              <a:buFont typeface="Arial" panose="020B0604020202020204" pitchFamily="34" charset="0"/>
              <a:buChar char="•"/>
            </a:pPr>
            <a:r>
              <a:rPr lang="en-US" sz="2400">
                <a:latin typeface="Aharoni" panose="02010803020104030203" pitchFamily="2" charset="-79"/>
                <a:cs typeface="Aharoni" panose="02010803020104030203" pitchFamily="2" charset="-79"/>
              </a:rPr>
              <a:t>Further quantities of sample must be obtained from the originating plant breeder as and when required.</a:t>
            </a:r>
          </a:p>
          <a:p>
            <a:pPr marL="342900" indent="-342900">
              <a:buFont typeface="Arial" panose="020B0604020202020204" pitchFamily="34" charset="0"/>
              <a:buChar char="•"/>
            </a:pPr>
            <a:r>
              <a:rPr lang="en-US" sz="2400">
                <a:latin typeface="Aharoni" panose="02010803020104030203" pitchFamily="2" charset="-79"/>
                <a:cs typeface="Aharoni" panose="02010803020104030203" pitchFamily="2" charset="-79"/>
              </a:rPr>
              <a:t> A comparison must be made between the two lots of the standard sample before changing from one standard sample to other.</a:t>
            </a:r>
          </a:p>
        </p:txBody>
      </p:sp>
      <p:pic>
        <p:nvPicPr>
          <p:cNvPr id="5" name="Picture 4">
            <a:extLst>
              <a:ext uri="{FF2B5EF4-FFF2-40B4-BE49-F238E27FC236}">
                <a16:creationId xmlns="" xmlns:a16="http://schemas.microsoft.com/office/drawing/2014/main" id="{754B0421-29D5-8C44-8396-F99DFA310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3731" y="3429000"/>
            <a:ext cx="1732381" cy="2796430"/>
          </a:xfrm>
          <a:prstGeom prst="rect">
            <a:avLst/>
          </a:prstGeom>
        </p:spPr>
      </p:pic>
    </p:spTree>
    <p:extLst>
      <p:ext uri="{BB962C8B-B14F-4D97-AF65-F5344CB8AC3E}">
        <p14:creationId xmlns:p14="http://schemas.microsoft.com/office/powerpoint/2010/main" val="32259423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37</TotalTime>
  <Words>900</Words>
  <Application>Microsoft Office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Aharoni</vt:lpstr>
      <vt:lpstr>Algerian</vt:lpstr>
      <vt:lpstr>Arial</vt:lpstr>
      <vt:lpstr>Arial Black</vt:lpstr>
      <vt:lpstr>Calibri</vt:lpstr>
      <vt:lpstr>Calibri Light</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Deepak Malhotra</dc:creator>
  <cp:lastModifiedBy>Durga.Asus</cp:lastModifiedBy>
  <cp:revision>16</cp:revision>
  <dcterms:created xsi:type="dcterms:W3CDTF">2019-03-22T17:24:37Z</dcterms:created>
  <dcterms:modified xsi:type="dcterms:W3CDTF">2021-05-23T02:58:42Z</dcterms:modified>
</cp:coreProperties>
</file>