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6" d="100"/>
          <a:sy n="66" d="100"/>
        </p:scale>
        <p:origin x="644"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98EBAB1-FE2A-4C36-82DE-7DFD0B1DC1AE}" type="datetimeFigureOut">
              <a:rPr lang="en-US" smtClean="0"/>
              <a:t>5/25/2021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7CB1DA-745A-4C11-8CDC-9E8A1C865DF9}" type="slidenum">
              <a:rPr lang="en-US" smtClean="0"/>
              <a:t>‹#›</a:t>
            </a:fld>
            <a:endParaRPr lang="en-US"/>
          </a:p>
        </p:txBody>
      </p:sp>
    </p:spTree>
    <p:extLst>
      <p:ext uri="{BB962C8B-B14F-4D97-AF65-F5344CB8AC3E}">
        <p14:creationId xmlns:p14="http://schemas.microsoft.com/office/powerpoint/2010/main" val="25987426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8EBAB1-FE2A-4C36-82DE-7DFD0B1DC1AE}" type="datetimeFigureOut">
              <a:rPr lang="en-US" smtClean="0"/>
              <a:t>5/25/2021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7CB1DA-745A-4C11-8CDC-9E8A1C865DF9}" type="slidenum">
              <a:rPr lang="en-US" smtClean="0"/>
              <a:t>‹#›</a:t>
            </a:fld>
            <a:endParaRPr lang="en-US"/>
          </a:p>
        </p:txBody>
      </p:sp>
    </p:spTree>
    <p:extLst>
      <p:ext uri="{BB962C8B-B14F-4D97-AF65-F5344CB8AC3E}">
        <p14:creationId xmlns:p14="http://schemas.microsoft.com/office/powerpoint/2010/main" val="12023936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8EBAB1-FE2A-4C36-82DE-7DFD0B1DC1AE}" type="datetimeFigureOut">
              <a:rPr lang="en-US" smtClean="0"/>
              <a:t>5/25/2021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7CB1DA-745A-4C11-8CDC-9E8A1C865DF9}" type="slidenum">
              <a:rPr lang="en-US" smtClean="0"/>
              <a:t>‹#›</a:t>
            </a:fld>
            <a:endParaRPr lang="en-US"/>
          </a:p>
        </p:txBody>
      </p:sp>
    </p:spTree>
    <p:extLst>
      <p:ext uri="{BB962C8B-B14F-4D97-AF65-F5344CB8AC3E}">
        <p14:creationId xmlns:p14="http://schemas.microsoft.com/office/powerpoint/2010/main" val="760087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8EBAB1-FE2A-4C36-82DE-7DFD0B1DC1AE}" type="datetimeFigureOut">
              <a:rPr lang="en-US" smtClean="0"/>
              <a:t>5/25/2021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7CB1DA-745A-4C11-8CDC-9E8A1C865DF9}" type="slidenum">
              <a:rPr lang="en-US" smtClean="0"/>
              <a:t>‹#›</a:t>
            </a:fld>
            <a:endParaRPr lang="en-US"/>
          </a:p>
        </p:txBody>
      </p:sp>
    </p:spTree>
    <p:extLst>
      <p:ext uri="{BB962C8B-B14F-4D97-AF65-F5344CB8AC3E}">
        <p14:creationId xmlns:p14="http://schemas.microsoft.com/office/powerpoint/2010/main" val="28682694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98EBAB1-FE2A-4C36-82DE-7DFD0B1DC1AE}" type="datetimeFigureOut">
              <a:rPr lang="en-US" smtClean="0"/>
              <a:t>5/25/2021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7CB1DA-745A-4C11-8CDC-9E8A1C865DF9}" type="slidenum">
              <a:rPr lang="en-US" smtClean="0"/>
              <a:t>‹#›</a:t>
            </a:fld>
            <a:endParaRPr lang="en-US"/>
          </a:p>
        </p:txBody>
      </p:sp>
    </p:spTree>
    <p:extLst>
      <p:ext uri="{BB962C8B-B14F-4D97-AF65-F5344CB8AC3E}">
        <p14:creationId xmlns:p14="http://schemas.microsoft.com/office/powerpoint/2010/main" val="2921439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98EBAB1-FE2A-4C36-82DE-7DFD0B1DC1AE}" type="datetimeFigureOut">
              <a:rPr lang="en-US" smtClean="0"/>
              <a:t>5/25/2021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7CB1DA-745A-4C11-8CDC-9E8A1C865DF9}" type="slidenum">
              <a:rPr lang="en-US" smtClean="0"/>
              <a:t>‹#›</a:t>
            </a:fld>
            <a:endParaRPr lang="en-US"/>
          </a:p>
        </p:txBody>
      </p:sp>
    </p:spTree>
    <p:extLst>
      <p:ext uri="{BB962C8B-B14F-4D97-AF65-F5344CB8AC3E}">
        <p14:creationId xmlns:p14="http://schemas.microsoft.com/office/powerpoint/2010/main" val="11875023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98EBAB1-FE2A-4C36-82DE-7DFD0B1DC1AE}" type="datetimeFigureOut">
              <a:rPr lang="en-US" smtClean="0"/>
              <a:t>5/25/2021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7CB1DA-745A-4C11-8CDC-9E8A1C865DF9}" type="slidenum">
              <a:rPr lang="en-US" smtClean="0"/>
              <a:t>‹#›</a:t>
            </a:fld>
            <a:endParaRPr lang="en-US"/>
          </a:p>
        </p:txBody>
      </p:sp>
    </p:spTree>
    <p:extLst>
      <p:ext uri="{BB962C8B-B14F-4D97-AF65-F5344CB8AC3E}">
        <p14:creationId xmlns:p14="http://schemas.microsoft.com/office/powerpoint/2010/main" val="26117621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98EBAB1-FE2A-4C36-82DE-7DFD0B1DC1AE}" type="datetimeFigureOut">
              <a:rPr lang="en-US" smtClean="0"/>
              <a:t>5/25/2021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27CB1DA-745A-4C11-8CDC-9E8A1C865DF9}" type="slidenum">
              <a:rPr lang="en-US" smtClean="0"/>
              <a:t>‹#›</a:t>
            </a:fld>
            <a:endParaRPr lang="en-US"/>
          </a:p>
        </p:txBody>
      </p:sp>
    </p:spTree>
    <p:extLst>
      <p:ext uri="{BB962C8B-B14F-4D97-AF65-F5344CB8AC3E}">
        <p14:creationId xmlns:p14="http://schemas.microsoft.com/office/powerpoint/2010/main" val="16804128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8EBAB1-FE2A-4C36-82DE-7DFD0B1DC1AE}" type="datetimeFigureOut">
              <a:rPr lang="en-US" smtClean="0"/>
              <a:t>5/25/2021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27CB1DA-745A-4C11-8CDC-9E8A1C865DF9}" type="slidenum">
              <a:rPr lang="en-US" smtClean="0"/>
              <a:t>‹#›</a:t>
            </a:fld>
            <a:endParaRPr lang="en-US"/>
          </a:p>
        </p:txBody>
      </p:sp>
    </p:spTree>
    <p:extLst>
      <p:ext uri="{BB962C8B-B14F-4D97-AF65-F5344CB8AC3E}">
        <p14:creationId xmlns:p14="http://schemas.microsoft.com/office/powerpoint/2010/main" val="22890201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8EBAB1-FE2A-4C36-82DE-7DFD0B1DC1AE}" type="datetimeFigureOut">
              <a:rPr lang="en-US" smtClean="0"/>
              <a:t>5/25/2021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7CB1DA-745A-4C11-8CDC-9E8A1C865DF9}" type="slidenum">
              <a:rPr lang="en-US" smtClean="0"/>
              <a:t>‹#›</a:t>
            </a:fld>
            <a:endParaRPr lang="en-US"/>
          </a:p>
        </p:txBody>
      </p:sp>
    </p:spTree>
    <p:extLst>
      <p:ext uri="{BB962C8B-B14F-4D97-AF65-F5344CB8AC3E}">
        <p14:creationId xmlns:p14="http://schemas.microsoft.com/office/powerpoint/2010/main" val="3691081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8EBAB1-FE2A-4C36-82DE-7DFD0B1DC1AE}" type="datetimeFigureOut">
              <a:rPr lang="en-US" smtClean="0"/>
              <a:t>5/25/2021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7CB1DA-745A-4C11-8CDC-9E8A1C865DF9}" type="slidenum">
              <a:rPr lang="en-US" smtClean="0"/>
              <a:t>‹#›</a:t>
            </a:fld>
            <a:endParaRPr lang="en-US"/>
          </a:p>
        </p:txBody>
      </p:sp>
    </p:spTree>
    <p:extLst>
      <p:ext uri="{BB962C8B-B14F-4D97-AF65-F5344CB8AC3E}">
        <p14:creationId xmlns:p14="http://schemas.microsoft.com/office/powerpoint/2010/main" val="38019987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8EBAB1-FE2A-4C36-82DE-7DFD0B1DC1AE}" type="datetimeFigureOut">
              <a:rPr lang="en-US" smtClean="0"/>
              <a:t>5/25/2021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7CB1DA-745A-4C11-8CDC-9E8A1C865DF9}" type="slidenum">
              <a:rPr lang="en-US" smtClean="0"/>
              <a:t>‹#›</a:t>
            </a:fld>
            <a:endParaRPr lang="en-US"/>
          </a:p>
        </p:txBody>
      </p:sp>
    </p:spTree>
    <p:extLst>
      <p:ext uri="{BB962C8B-B14F-4D97-AF65-F5344CB8AC3E}">
        <p14:creationId xmlns:p14="http://schemas.microsoft.com/office/powerpoint/2010/main" val="11400632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1969060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4" name="Picture 2" descr="http://images.library.amnh.org/digital/archive/square_thumbnails/81d4c2531f76301fedfab29d0e66768c.jpg">
            <a:extLst>
              <a:ext uri="{FF2B5EF4-FFF2-40B4-BE49-F238E27FC236}">
                <a16:creationId xmlns:a16="http://schemas.microsoft.com/office/drawing/2014/main" xmlns="" id="{F010AC1D-65AE-49A4-A18C-41DD03CB135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24063" y="1285876"/>
            <a:ext cx="3810000" cy="3667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9155" name="Rectangle 4">
            <a:extLst>
              <a:ext uri="{FF2B5EF4-FFF2-40B4-BE49-F238E27FC236}">
                <a16:creationId xmlns:a16="http://schemas.microsoft.com/office/drawing/2014/main" xmlns="" id="{9B7E8C0B-FAEC-4009-B9EE-694A13165D30}"/>
              </a:ext>
            </a:extLst>
          </p:cNvPr>
          <p:cNvSpPr>
            <a:spLocks noChangeArrowheads="1"/>
          </p:cNvSpPr>
          <p:nvPr/>
        </p:nvSpPr>
        <p:spPr bwMode="auto">
          <a:xfrm>
            <a:off x="2024064" y="5072064"/>
            <a:ext cx="385762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150000"/>
              </a:lnSpc>
            </a:pPr>
            <a:r>
              <a:rPr lang="en-IN" altLang="en-US" sz="2400" b="1">
                <a:solidFill>
                  <a:srgbClr val="FFFF00"/>
                </a:solidFill>
                <a:latin typeface="Times New Roman" panose="02020603050405020304" pitchFamily="18" charset="0"/>
                <a:cs typeface="Times New Roman" panose="02020603050405020304" pitchFamily="18" charset="0"/>
              </a:rPr>
              <a:t>Wooden structures</a:t>
            </a:r>
          </a:p>
        </p:txBody>
      </p:sp>
      <p:pic>
        <p:nvPicPr>
          <p:cNvPr id="49156" name="Picture 4" descr="http://www.fao.org/docrep/005/x0530e/X0530E38.jpg">
            <a:extLst>
              <a:ext uri="{FF2B5EF4-FFF2-40B4-BE49-F238E27FC236}">
                <a16:creationId xmlns:a16="http://schemas.microsoft.com/office/drawing/2014/main" xmlns="" id="{B25FEA82-5951-436A-A195-47CA682373B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1428751"/>
            <a:ext cx="4141788" cy="3571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9157" name="Rectangle 6">
            <a:extLst>
              <a:ext uri="{FF2B5EF4-FFF2-40B4-BE49-F238E27FC236}">
                <a16:creationId xmlns:a16="http://schemas.microsoft.com/office/drawing/2014/main" xmlns="" id="{F9590584-1F86-444F-A079-3030D94E7475}"/>
              </a:ext>
            </a:extLst>
          </p:cNvPr>
          <p:cNvSpPr>
            <a:spLocks noChangeArrowheads="1"/>
          </p:cNvSpPr>
          <p:nvPr/>
        </p:nvSpPr>
        <p:spPr bwMode="auto">
          <a:xfrm>
            <a:off x="6096000" y="5000626"/>
            <a:ext cx="435768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150000"/>
              </a:lnSpc>
            </a:pPr>
            <a:r>
              <a:rPr lang="en-IN" altLang="en-US" sz="2400" b="1">
                <a:solidFill>
                  <a:srgbClr val="FFFF00"/>
                </a:solidFill>
                <a:latin typeface="Times New Roman" panose="02020603050405020304" pitchFamily="18" charset="0"/>
                <a:cs typeface="Times New Roman" panose="02020603050405020304" pitchFamily="18" charset="0"/>
              </a:rPr>
              <a:t>Brick structures</a:t>
            </a:r>
          </a:p>
        </p:txBody>
      </p:sp>
    </p:spTree>
    <p:extLst>
      <p:ext uri="{BB962C8B-B14F-4D97-AF65-F5344CB8AC3E}">
        <p14:creationId xmlns:p14="http://schemas.microsoft.com/office/powerpoint/2010/main" val="26425959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xmlns="" id="{717A40CB-E5B0-464F-9C00-A364EA977B3E}"/>
              </a:ext>
            </a:extLst>
          </p:cNvPr>
          <p:cNvGraphicFramePr>
            <a:graphicFrameLocks noGrp="1"/>
          </p:cNvGraphicFramePr>
          <p:nvPr>
            <p:ph idx="1"/>
          </p:nvPr>
        </p:nvGraphicFramePr>
        <p:xfrm>
          <a:off x="1809751" y="357188"/>
          <a:ext cx="8358187" cy="4895850"/>
        </p:xfrm>
        <a:graphic>
          <a:graphicData uri="http://schemas.openxmlformats.org/drawingml/2006/table">
            <a:tbl>
              <a:tblPr/>
              <a:tblGrid>
                <a:gridCol w="1612996">
                  <a:extLst>
                    <a:ext uri="{9D8B030D-6E8A-4147-A177-3AD203B41FA5}">
                      <a16:colId xmlns:a16="http://schemas.microsoft.com/office/drawing/2014/main" xmlns="" val="20000"/>
                    </a:ext>
                  </a:extLst>
                </a:gridCol>
                <a:gridCol w="3305789">
                  <a:extLst>
                    <a:ext uri="{9D8B030D-6E8A-4147-A177-3AD203B41FA5}">
                      <a16:colId xmlns:a16="http://schemas.microsoft.com/office/drawing/2014/main" xmlns="" val="20001"/>
                    </a:ext>
                  </a:extLst>
                </a:gridCol>
                <a:gridCol w="923799">
                  <a:extLst>
                    <a:ext uri="{9D8B030D-6E8A-4147-A177-3AD203B41FA5}">
                      <a16:colId xmlns:a16="http://schemas.microsoft.com/office/drawing/2014/main" xmlns="" val="20002"/>
                    </a:ext>
                  </a:extLst>
                </a:gridCol>
                <a:gridCol w="790200">
                  <a:extLst>
                    <a:ext uri="{9D8B030D-6E8A-4147-A177-3AD203B41FA5}">
                      <a16:colId xmlns:a16="http://schemas.microsoft.com/office/drawing/2014/main" xmlns="" val="20003"/>
                    </a:ext>
                  </a:extLst>
                </a:gridCol>
                <a:gridCol w="1725403">
                  <a:extLst>
                    <a:ext uri="{9D8B030D-6E8A-4147-A177-3AD203B41FA5}">
                      <a16:colId xmlns:a16="http://schemas.microsoft.com/office/drawing/2014/main" xmlns="" val="20004"/>
                    </a:ext>
                  </a:extLst>
                </a:gridCol>
              </a:tblGrid>
              <a:tr h="4895850">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IN" sz="2000" b="0" i="0" u="none" strike="noStrike" cap="none" normalizeH="0" baseline="0" dirty="0">
                          <a:ln>
                            <a:noFill/>
                          </a:ln>
                          <a:solidFill>
                            <a:srgbClr val="000000"/>
                          </a:solidFill>
                          <a:effectLst/>
                          <a:latin typeface="Times New Roman" pitchFamily="18" charset="0"/>
                          <a:cs typeface="Times New Roman" pitchFamily="18" charset="0"/>
                        </a:rPr>
                        <a:t>5.Underground</a:t>
                      </a:r>
                      <a:br>
                        <a:rPr kumimoji="0" lang="en-IN" sz="2000" b="0" i="0" u="none" strike="noStrike" cap="none" normalizeH="0" baseline="0" dirty="0">
                          <a:ln>
                            <a:noFill/>
                          </a:ln>
                          <a:solidFill>
                            <a:srgbClr val="000000"/>
                          </a:solidFill>
                          <a:effectLst/>
                          <a:latin typeface="Times New Roman" pitchFamily="18" charset="0"/>
                          <a:cs typeface="Times New Roman" pitchFamily="18" charset="0"/>
                        </a:rPr>
                      </a:br>
                      <a:r>
                        <a:rPr kumimoji="0" lang="en-IN" sz="2000" b="0" i="0" u="none" strike="noStrike" cap="none" normalizeH="0" baseline="0" dirty="0">
                          <a:ln>
                            <a:noFill/>
                          </a:ln>
                          <a:solidFill>
                            <a:srgbClr val="000000"/>
                          </a:solidFill>
                          <a:effectLst/>
                          <a:latin typeface="Times New Roman" pitchFamily="18" charset="0"/>
                          <a:cs typeface="Times New Roman" pitchFamily="18" charset="0"/>
                        </a:rPr>
                        <a:t>structures</a:t>
                      </a:r>
                    </a:p>
                  </a:txBody>
                  <a:tcPr marL="0" marR="0" marT="0" marB="0" horzOverflow="overflow">
                    <a:lnL w="12700" cap="flat" cmpd="sng" algn="ctr">
                      <a:solidFill>
                        <a:srgbClr val="855D5D"/>
                      </a:solidFill>
                      <a:prstDash val="solid"/>
                      <a:round/>
                      <a:headEnd type="none" w="med" len="med"/>
                      <a:tailEnd type="none" w="med" len="med"/>
                    </a:lnL>
                    <a:lnR w="12700" cap="flat" cmpd="sng" algn="ctr">
                      <a:solidFill>
                        <a:srgbClr val="855D5D"/>
                      </a:solidFill>
                      <a:prstDash val="solid"/>
                      <a:round/>
                      <a:headEnd type="none" w="med" len="med"/>
                      <a:tailEnd type="none" w="med" len="med"/>
                    </a:lnR>
                    <a:lnT w="12700" cap="flat" cmpd="sng" algn="ctr">
                      <a:solidFill>
                        <a:srgbClr val="855D5D"/>
                      </a:solidFill>
                      <a:prstDash val="solid"/>
                      <a:round/>
                      <a:headEnd type="none" w="med" len="med"/>
                      <a:tailEnd type="none" w="med" len="med"/>
                    </a:lnT>
                    <a:lnB w="12700" cap="flat" cmpd="sng" algn="ctr">
                      <a:solidFill>
                        <a:srgbClr val="855D5D"/>
                      </a:solidFill>
                      <a:prstDash val="solid"/>
                      <a:round/>
                      <a:headEnd type="none" w="med" len="med"/>
                      <a:tailEnd type="none" w="med" len="med"/>
                    </a:lnB>
                    <a:lnTlToBr>
                      <a:noFill/>
                    </a:lnTlToBr>
                    <a:lnBlToTr>
                      <a:noFill/>
                    </a:lnBlToTr>
                    <a:solidFill>
                      <a:srgbClr val="EDEAEA"/>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IN" sz="2000" b="0" i="0" u="none" strike="noStrike" cap="none" normalizeH="0" baseline="0" dirty="0">
                          <a:ln>
                            <a:noFill/>
                          </a:ln>
                          <a:solidFill>
                            <a:srgbClr val="000000"/>
                          </a:solidFill>
                          <a:effectLst/>
                          <a:latin typeface="Times New Roman" pitchFamily="18" charset="0"/>
                          <a:cs typeface="Times New Roman" pitchFamily="18" charset="0"/>
                        </a:rPr>
                        <a:t>Circular pits vary from 100– 400cm in depth and 50 – 100 cm </a:t>
                      </a:r>
                      <a:r>
                        <a:rPr kumimoji="0" lang="en-IN" sz="2000" b="0" i="0" u="none" strike="noStrike" cap="none" normalizeH="0" baseline="0" dirty="0" err="1">
                          <a:ln>
                            <a:noFill/>
                          </a:ln>
                          <a:solidFill>
                            <a:srgbClr val="000000"/>
                          </a:solidFill>
                          <a:effectLst/>
                          <a:latin typeface="Times New Roman" pitchFamily="18" charset="0"/>
                          <a:cs typeface="Times New Roman" pitchFamily="18" charset="0"/>
                        </a:rPr>
                        <a:t>dia</a:t>
                      </a:r>
                      <a:r>
                        <a:rPr kumimoji="0" lang="en-IN" sz="2000" b="0" i="0" u="none" strike="noStrike" cap="none" normalizeH="0" baseline="0" dirty="0">
                          <a:ln>
                            <a:noFill/>
                          </a:ln>
                          <a:solidFill>
                            <a:srgbClr val="000000"/>
                          </a:solidFill>
                          <a:effectLst/>
                          <a:latin typeface="Times New Roman" pitchFamily="18" charset="0"/>
                          <a:cs typeface="Times New Roman" pitchFamily="18" charset="0"/>
                        </a:rPr>
                        <a:t> at neck and 250 – 300 cm at the bottom. For filling and emptying there is an opening at the top. Before filling the sides and bottom are packed with straw and husk. After filling the pit is again covered with straw and stone, the finally with mud.</a:t>
                      </a:r>
                    </a:p>
                  </a:txBody>
                  <a:tcPr marL="0" marR="0" marT="0" marB="0" horzOverflow="overflow">
                    <a:lnL w="12700" cap="flat" cmpd="sng" algn="ctr">
                      <a:solidFill>
                        <a:srgbClr val="855D5D"/>
                      </a:solidFill>
                      <a:prstDash val="solid"/>
                      <a:round/>
                      <a:headEnd type="none" w="med" len="med"/>
                      <a:tailEnd type="none" w="med" len="med"/>
                    </a:lnL>
                    <a:lnR w="12700" cap="flat" cmpd="sng" algn="ctr">
                      <a:solidFill>
                        <a:srgbClr val="855D5D"/>
                      </a:solidFill>
                      <a:prstDash val="solid"/>
                      <a:round/>
                      <a:headEnd type="none" w="med" len="med"/>
                      <a:tailEnd type="none" w="med" len="med"/>
                    </a:lnR>
                    <a:lnT w="12700" cap="flat" cmpd="sng" algn="ctr">
                      <a:solidFill>
                        <a:srgbClr val="855D5D"/>
                      </a:solidFill>
                      <a:prstDash val="solid"/>
                      <a:round/>
                      <a:headEnd type="none" w="med" len="med"/>
                      <a:tailEnd type="none" w="med" len="med"/>
                    </a:lnT>
                    <a:lnB w="12700" cap="flat" cmpd="sng" algn="ctr">
                      <a:solidFill>
                        <a:srgbClr val="855D5D"/>
                      </a:solidFill>
                      <a:prstDash val="solid"/>
                      <a:round/>
                      <a:headEnd type="none" w="med" len="med"/>
                      <a:tailEnd type="none" w="med" len="med"/>
                    </a:lnB>
                    <a:lnTlToBr>
                      <a:noFill/>
                    </a:lnTlToBr>
                    <a:lnBlToTr>
                      <a:noFill/>
                    </a:lnBlToTr>
                    <a:solidFill>
                      <a:srgbClr val="EDEAEA"/>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IN" sz="2000" b="0" i="0" u="none" strike="noStrike" cap="none" normalizeH="0" baseline="0">
                          <a:ln>
                            <a:noFill/>
                          </a:ln>
                          <a:solidFill>
                            <a:srgbClr val="000000"/>
                          </a:solidFill>
                          <a:effectLst/>
                          <a:latin typeface="Times New Roman" pitchFamily="18" charset="0"/>
                          <a:cs typeface="Times New Roman" pitchFamily="18" charset="0"/>
                        </a:rPr>
                        <a:t>Cereals</a:t>
                      </a:r>
                    </a:p>
                  </a:txBody>
                  <a:tcPr marL="0" marR="0" marT="0" marB="0" horzOverflow="overflow">
                    <a:lnL w="12700" cap="flat" cmpd="sng" algn="ctr">
                      <a:solidFill>
                        <a:srgbClr val="855D5D"/>
                      </a:solidFill>
                      <a:prstDash val="solid"/>
                      <a:round/>
                      <a:headEnd type="none" w="med" len="med"/>
                      <a:tailEnd type="none" w="med" len="med"/>
                    </a:lnL>
                    <a:lnR w="12700" cap="flat" cmpd="sng" algn="ctr">
                      <a:solidFill>
                        <a:srgbClr val="855D5D"/>
                      </a:solidFill>
                      <a:prstDash val="solid"/>
                      <a:round/>
                      <a:headEnd type="none" w="med" len="med"/>
                      <a:tailEnd type="none" w="med" len="med"/>
                    </a:lnR>
                    <a:lnT w="12700" cap="flat" cmpd="sng" algn="ctr">
                      <a:solidFill>
                        <a:srgbClr val="855D5D"/>
                      </a:solidFill>
                      <a:prstDash val="solid"/>
                      <a:round/>
                      <a:headEnd type="none" w="med" len="med"/>
                      <a:tailEnd type="none" w="med" len="med"/>
                    </a:lnT>
                    <a:lnB w="12700" cap="flat" cmpd="sng" algn="ctr">
                      <a:solidFill>
                        <a:srgbClr val="855D5D"/>
                      </a:solidFill>
                      <a:prstDash val="solid"/>
                      <a:round/>
                      <a:headEnd type="none" w="med" len="med"/>
                      <a:tailEnd type="none" w="med" len="med"/>
                    </a:lnB>
                    <a:lnTlToBr>
                      <a:noFill/>
                    </a:lnTlToBr>
                    <a:lnBlToTr>
                      <a:noFill/>
                    </a:lnBlToTr>
                    <a:solidFill>
                      <a:srgbClr val="EDEAEA"/>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IN" sz="2000" b="0" i="0" u="none" strike="noStrike" cap="none" normalizeH="0" baseline="0">
                          <a:ln>
                            <a:noFill/>
                          </a:ln>
                          <a:solidFill>
                            <a:srgbClr val="000000"/>
                          </a:solidFill>
                          <a:effectLst/>
                          <a:latin typeface="Times New Roman" pitchFamily="18" charset="0"/>
                          <a:cs typeface="Times New Roman" pitchFamily="18" charset="0"/>
                        </a:rPr>
                        <a:t>100 –200 q</a:t>
                      </a:r>
                    </a:p>
                  </a:txBody>
                  <a:tcPr marL="0" marR="0" marT="0" marB="0" horzOverflow="overflow">
                    <a:lnL w="12700" cap="flat" cmpd="sng" algn="ctr">
                      <a:solidFill>
                        <a:srgbClr val="855D5D"/>
                      </a:solidFill>
                      <a:prstDash val="solid"/>
                      <a:round/>
                      <a:headEnd type="none" w="med" len="med"/>
                      <a:tailEnd type="none" w="med" len="med"/>
                    </a:lnL>
                    <a:lnR w="12700" cap="flat" cmpd="sng" algn="ctr">
                      <a:solidFill>
                        <a:srgbClr val="855D5D"/>
                      </a:solidFill>
                      <a:prstDash val="solid"/>
                      <a:round/>
                      <a:headEnd type="none" w="med" len="med"/>
                      <a:tailEnd type="none" w="med" len="med"/>
                    </a:lnR>
                    <a:lnT w="12700" cap="flat" cmpd="sng" algn="ctr">
                      <a:solidFill>
                        <a:srgbClr val="855D5D"/>
                      </a:solidFill>
                      <a:prstDash val="solid"/>
                      <a:round/>
                      <a:headEnd type="none" w="med" len="med"/>
                      <a:tailEnd type="none" w="med" len="med"/>
                    </a:lnT>
                    <a:lnB w="12700" cap="flat" cmpd="sng" algn="ctr">
                      <a:solidFill>
                        <a:srgbClr val="855D5D"/>
                      </a:solidFill>
                      <a:prstDash val="solid"/>
                      <a:round/>
                      <a:headEnd type="none" w="med" len="med"/>
                      <a:tailEnd type="none" w="med" len="med"/>
                    </a:lnB>
                    <a:lnTlToBr>
                      <a:noFill/>
                    </a:lnTlToBr>
                    <a:lnBlToTr>
                      <a:noFill/>
                    </a:lnBlToTr>
                    <a:solidFill>
                      <a:srgbClr val="EDEAEA"/>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IN" sz="2000" b="0" i="0" u="none" strike="noStrike" cap="none" normalizeH="0" baseline="0" dirty="0">
                          <a:ln>
                            <a:noFill/>
                          </a:ln>
                          <a:solidFill>
                            <a:srgbClr val="000000"/>
                          </a:solidFill>
                          <a:effectLst/>
                          <a:latin typeface="Times New Roman" pitchFamily="18" charset="0"/>
                          <a:cs typeface="Times New Roman" pitchFamily="18" charset="0"/>
                        </a:rPr>
                        <a:t>Safe against insects but, loss of seed viability and handling</a:t>
                      </a:r>
                      <a:br>
                        <a:rPr kumimoji="0" lang="en-IN" sz="2000" b="0" i="0" u="none" strike="noStrike" cap="none" normalizeH="0" baseline="0" dirty="0">
                          <a:ln>
                            <a:noFill/>
                          </a:ln>
                          <a:solidFill>
                            <a:srgbClr val="000000"/>
                          </a:solidFill>
                          <a:effectLst/>
                          <a:latin typeface="Times New Roman" pitchFamily="18" charset="0"/>
                          <a:cs typeface="Times New Roman" pitchFamily="18" charset="0"/>
                        </a:rPr>
                      </a:br>
                      <a:r>
                        <a:rPr kumimoji="0" lang="en-IN" sz="2000" b="0" i="0" u="none" strike="noStrike" cap="none" normalizeH="0" baseline="0" dirty="0">
                          <a:ln>
                            <a:noFill/>
                          </a:ln>
                          <a:solidFill>
                            <a:srgbClr val="000000"/>
                          </a:solidFill>
                          <a:effectLst/>
                          <a:latin typeface="Times New Roman" pitchFamily="18" charset="0"/>
                          <a:cs typeface="Times New Roman" pitchFamily="18" charset="0"/>
                        </a:rPr>
                        <a:t>difficulties made it out of date.</a:t>
                      </a:r>
                    </a:p>
                    <a:p>
                      <a:pPr marL="0" marR="0" lvl="0" indent="0" algn="l" defTabSz="914400" rtl="0" eaLnBrk="1" fontAlgn="base" latinLnBrk="0" hangingPunct="1">
                        <a:lnSpc>
                          <a:spcPct val="150000"/>
                        </a:lnSpc>
                        <a:spcBef>
                          <a:spcPct val="0"/>
                        </a:spcBef>
                        <a:spcAft>
                          <a:spcPct val="0"/>
                        </a:spcAft>
                        <a:buClrTx/>
                        <a:buSzTx/>
                        <a:buFontTx/>
                        <a:buNone/>
                        <a:tabLst/>
                      </a:pPr>
                      <a:r>
                        <a:rPr kumimoji="0" lang="en-IN" sz="2000" b="0" i="0" u="none" strike="noStrike" cap="none" normalizeH="0" baseline="0" dirty="0">
                          <a:ln>
                            <a:noFill/>
                          </a:ln>
                          <a:solidFill>
                            <a:srgbClr val="000000"/>
                          </a:solidFill>
                          <a:effectLst/>
                          <a:latin typeface="Times New Roman" pitchFamily="18" charset="0"/>
                          <a:cs typeface="Times New Roman" pitchFamily="18" charset="0"/>
                        </a:rPr>
                        <a:t> </a:t>
                      </a:r>
                    </a:p>
                  </a:txBody>
                  <a:tcPr marL="0" marR="0" marT="0" marB="0" horzOverflow="overflow">
                    <a:lnL w="12700" cap="flat" cmpd="sng" algn="ctr">
                      <a:solidFill>
                        <a:srgbClr val="855D5D"/>
                      </a:solidFill>
                      <a:prstDash val="solid"/>
                      <a:round/>
                      <a:headEnd type="none" w="med" len="med"/>
                      <a:tailEnd type="none" w="med" len="med"/>
                    </a:lnL>
                    <a:lnR w="12700" cap="flat" cmpd="sng" algn="ctr">
                      <a:solidFill>
                        <a:srgbClr val="855D5D"/>
                      </a:solidFill>
                      <a:prstDash val="solid"/>
                      <a:round/>
                      <a:headEnd type="none" w="med" len="med"/>
                      <a:tailEnd type="none" w="med" len="med"/>
                    </a:lnR>
                    <a:lnT w="12700" cap="flat" cmpd="sng" algn="ctr">
                      <a:solidFill>
                        <a:srgbClr val="855D5D"/>
                      </a:solidFill>
                      <a:prstDash val="solid"/>
                      <a:round/>
                      <a:headEnd type="none" w="med" len="med"/>
                      <a:tailEnd type="none" w="med" len="med"/>
                    </a:lnT>
                    <a:lnB w="12700" cap="flat" cmpd="sng" algn="ctr">
                      <a:solidFill>
                        <a:srgbClr val="855D5D"/>
                      </a:solidFill>
                      <a:prstDash val="solid"/>
                      <a:round/>
                      <a:headEnd type="none" w="med" len="med"/>
                      <a:tailEnd type="none" w="med" len="med"/>
                    </a:lnB>
                    <a:lnTlToBr>
                      <a:noFill/>
                    </a:lnTlToBr>
                    <a:lnBlToTr>
                      <a:noFill/>
                    </a:lnBlToTr>
                    <a:solidFill>
                      <a:srgbClr val="EDEAEA"/>
                    </a:solidFill>
                  </a:tcPr>
                </a:tc>
                <a:extLst>
                  <a:ext uri="{0D108BD9-81ED-4DB2-BD59-A6C34878D82A}">
                    <a16:rowId xmlns:a16="http://schemas.microsoft.com/office/drawing/2014/main" xmlns="" val="10000"/>
                  </a:ext>
                </a:extLst>
              </a:tr>
            </a:tbl>
          </a:graphicData>
        </a:graphic>
      </p:graphicFrame>
      <p:pic>
        <p:nvPicPr>
          <p:cNvPr id="50192" name="Picture 2" descr="http://www.fao.org/docrep/t1838e/T1838E1V.GIF">
            <a:extLst>
              <a:ext uri="{FF2B5EF4-FFF2-40B4-BE49-F238E27FC236}">
                <a16:creationId xmlns:a16="http://schemas.microsoft.com/office/drawing/2014/main" xmlns="" id="{A0947909-7E4E-4161-89A2-0DD1FD25AD0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7564" y="3643314"/>
            <a:ext cx="3000375" cy="321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716418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xmlns="" id="{C5834686-CEFD-4951-9B2A-9A76A47BA07A}"/>
              </a:ext>
            </a:extLst>
          </p:cNvPr>
          <p:cNvGraphicFramePr>
            <a:graphicFrameLocks noGrp="1"/>
          </p:cNvGraphicFramePr>
          <p:nvPr>
            <p:ph sz="quarter" idx="1"/>
          </p:nvPr>
        </p:nvGraphicFramePr>
        <p:xfrm>
          <a:off x="1881188" y="285751"/>
          <a:ext cx="8572500" cy="6143625"/>
        </p:xfrm>
        <a:graphic>
          <a:graphicData uri="http://schemas.openxmlformats.org/drawingml/2006/table">
            <a:tbl>
              <a:tblPr/>
              <a:tblGrid>
                <a:gridCol w="1860550">
                  <a:extLst>
                    <a:ext uri="{9D8B030D-6E8A-4147-A177-3AD203B41FA5}">
                      <a16:colId xmlns:a16="http://schemas.microsoft.com/office/drawing/2014/main" xmlns="" val="20000"/>
                    </a:ext>
                  </a:extLst>
                </a:gridCol>
                <a:gridCol w="2306637">
                  <a:extLst>
                    <a:ext uri="{9D8B030D-6E8A-4147-A177-3AD203B41FA5}">
                      <a16:colId xmlns:a16="http://schemas.microsoft.com/office/drawing/2014/main" xmlns="" val="20001"/>
                    </a:ext>
                  </a:extLst>
                </a:gridCol>
                <a:gridCol w="1811338">
                  <a:extLst>
                    <a:ext uri="{9D8B030D-6E8A-4147-A177-3AD203B41FA5}">
                      <a16:colId xmlns:a16="http://schemas.microsoft.com/office/drawing/2014/main" xmlns="" val="20002"/>
                    </a:ext>
                  </a:extLst>
                </a:gridCol>
                <a:gridCol w="1009650">
                  <a:extLst>
                    <a:ext uri="{9D8B030D-6E8A-4147-A177-3AD203B41FA5}">
                      <a16:colId xmlns:a16="http://schemas.microsoft.com/office/drawing/2014/main" xmlns="" val="20003"/>
                    </a:ext>
                  </a:extLst>
                </a:gridCol>
                <a:gridCol w="1584325">
                  <a:extLst>
                    <a:ext uri="{9D8B030D-6E8A-4147-A177-3AD203B41FA5}">
                      <a16:colId xmlns:a16="http://schemas.microsoft.com/office/drawing/2014/main" xmlns="" val="20004"/>
                    </a:ext>
                  </a:extLst>
                </a:gridCol>
              </a:tblGrid>
              <a:tr h="6143625">
                <a:tc>
                  <a:txBody>
                    <a:bodyPr/>
                    <a:lstStyle/>
                    <a:p>
                      <a:pPr marL="0" marR="0" lvl="0" indent="0" algn="l" defTabSz="914400" rtl="0" eaLnBrk="1" fontAlgn="base" latinLnBrk="0" hangingPunct="1">
                        <a:lnSpc>
                          <a:spcPct val="150000"/>
                        </a:lnSpc>
                        <a:spcBef>
                          <a:spcPct val="0"/>
                        </a:spcBef>
                        <a:spcAft>
                          <a:spcPct val="0"/>
                        </a:spcAft>
                        <a:buClrTx/>
                        <a:buSzTx/>
                        <a:buFont typeface="+mj-lt"/>
                        <a:buNone/>
                        <a:tabLst/>
                      </a:pPr>
                      <a:r>
                        <a:rPr kumimoji="0" lang="en-IN" sz="2000" b="0" i="0" u="none" strike="noStrike" cap="none" normalizeH="0" baseline="0" dirty="0">
                          <a:ln>
                            <a:noFill/>
                          </a:ln>
                          <a:solidFill>
                            <a:srgbClr val="000000"/>
                          </a:solidFill>
                          <a:effectLst/>
                          <a:latin typeface="Times New Roman" pitchFamily="18" charset="0"/>
                          <a:cs typeface="Times New Roman" pitchFamily="18" charset="0"/>
                        </a:rPr>
                        <a:t>6.Miscellaneous</a:t>
                      </a:r>
                      <a:br>
                        <a:rPr kumimoji="0" lang="en-IN" sz="2000" b="0" i="0" u="none" strike="noStrike" cap="none" normalizeH="0" baseline="0" dirty="0">
                          <a:ln>
                            <a:noFill/>
                          </a:ln>
                          <a:solidFill>
                            <a:srgbClr val="000000"/>
                          </a:solidFill>
                          <a:effectLst/>
                          <a:latin typeface="Times New Roman" pitchFamily="18" charset="0"/>
                          <a:cs typeface="Times New Roman" pitchFamily="18" charset="0"/>
                        </a:rPr>
                      </a:br>
                      <a:r>
                        <a:rPr kumimoji="0" lang="en-IN" sz="2000" b="0" i="0" u="none" strike="noStrike" cap="none" normalizeH="0" baseline="0" dirty="0">
                          <a:ln>
                            <a:noFill/>
                          </a:ln>
                          <a:solidFill>
                            <a:srgbClr val="000000"/>
                          </a:solidFill>
                          <a:effectLst/>
                          <a:latin typeface="Times New Roman" pitchFamily="18" charset="0"/>
                          <a:cs typeface="Times New Roman" pitchFamily="18" charset="0"/>
                        </a:rPr>
                        <a:t> plant materials</a:t>
                      </a:r>
                      <a:br>
                        <a:rPr kumimoji="0" lang="en-IN" sz="2000" b="0" i="0" u="none" strike="noStrike" cap="none" normalizeH="0" baseline="0" dirty="0">
                          <a:ln>
                            <a:noFill/>
                          </a:ln>
                          <a:solidFill>
                            <a:srgbClr val="000000"/>
                          </a:solidFill>
                          <a:effectLst/>
                          <a:latin typeface="Times New Roman" pitchFamily="18" charset="0"/>
                          <a:cs typeface="Times New Roman" pitchFamily="18" charset="0"/>
                        </a:rPr>
                      </a:br>
                      <a:r>
                        <a:rPr kumimoji="0" lang="en-IN" sz="2000" b="1" i="0" u="none" strike="noStrike" cap="none" normalizeH="0" baseline="0" dirty="0">
                          <a:ln>
                            <a:noFill/>
                          </a:ln>
                          <a:solidFill>
                            <a:srgbClr val="00B050"/>
                          </a:solidFill>
                          <a:effectLst/>
                          <a:latin typeface="Times New Roman" pitchFamily="18" charset="0"/>
                          <a:cs typeface="Times New Roman" pitchFamily="18" charset="0"/>
                        </a:rPr>
                        <a:t>a. Paddy straw</a:t>
                      </a:r>
                      <a:br>
                        <a:rPr kumimoji="0" lang="en-IN" sz="2000" b="1" i="0" u="none" strike="noStrike" cap="none" normalizeH="0" baseline="0" dirty="0">
                          <a:ln>
                            <a:noFill/>
                          </a:ln>
                          <a:solidFill>
                            <a:srgbClr val="00B050"/>
                          </a:solidFill>
                          <a:effectLst/>
                          <a:latin typeface="Times New Roman" pitchFamily="18" charset="0"/>
                          <a:cs typeface="Times New Roman" pitchFamily="18" charset="0"/>
                        </a:rPr>
                      </a:br>
                      <a:r>
                        <a:rPr kumimoji="0" lang="en-IN" sz="2000" b="1" i="0" u="none" strike="noStrike" cap="none" normalizeH="0" baseline="0" dirty="0">
                          <a:ln>
                            <a:noFill/>
                          </a:ln>
                          <a:solidFill>
                            <a:srgbClr val="00B050"/>
                          </a:solidFill>
                          <a:effectLst/>
                          <a:latin typeface="Times New Roman" pitchFamily="18" charset="0"/>
                          <a:cs typeface="Times New Roman" pitchFamily="18" charset="0"/>
                        </a:rPr>
                        <a:t>b. Stem of </a:t>
                      </a:r>
                      <a:r>
                        <a:rPr kumimoji="0" lang="en-IN" sz="2000" b="1" i="0" u="none" strike="noStrike" cap="none" normalizeH="0" baseline="0" dirty="0" err="1">
                          <a:ln>
                            <a:noFill/>
                          </a:ln>
                          <a:solidFill>
                            <a:srgbClr val="00B050"/>
                          </a:solidFill>
                          <a:effectLst/>
                          <a:latin typeface="Times New Roman" pitchFamily="18" charset="0"/>
                          <a:cs typeface="Times New Roman" pitchFamily="18" charset="0"/>
                        </a:rPr>
                        <a:t>vitex</a:t>
                      </a:r>
                      <a:r>
                        <a:rPr kumimoji="0" lang="en-IN" sz="2000" b="1" i="0" u="none" strike="noStrike" cap="none" normalizeH="0" baseline="0" dirty="0">
                          <a:ln>
                            <a:noFill/>
                          </a:ln>
                          <a:solidFill>
                            <a:srgbClr val="00B050"/>
                          </a:solidFill>
                          <a:effectLst/>
                          <a:latin typeface="Times New Roman" pitchFamily="18" charset="0"/>
                          <a:cs typeface="Times New Roman" pitchFamily="18" charset="0"/>
                        </a:rPr>
                        <a:t/>
                      </a:r>
                      <a:br>
                        <a:rPr kumimoji="0" lang="en-IN" sz="2000" b="1" i="0" u="none" strike="noStrike" cap="none" normalizeH="0" baseline="0" dirty="0">
                          <a:ln>
                            <a:noFill/>
                          </a:ln>
                          <a:solidFill>
                            <a:srgbClr val="00B050"/>
                          </a:solidFill>
                          <a:effectLst/>
                          <a:latin typeface="Times New Roman" pitchFamily="18" charset="0"/>
                          <a:cs typeface="Times New Roman" pitchFamily="18" charset="0"/>
                        </a:rPr>
                      </a:br>
                      <a:r>
                        <a:rPr kumimoji="0" lang="en-IN" sz="2000" b="1" i="0" u="none" strike="noStrike" cap="none" normalizeH="0" baseline="0" dirty="0">
                          <a:ln>
                            <a:noFill/>
                          </a:ln>
                          <a:solidFill>
                            <a:srgbClr val="00B050"/>
                          </a:solidFill>
                          <a:effectLst/>
                          <a:latin typeface="Times New Roman" pitchFamily="18" charset="0"/>
                          <a:cs typeface="Times New Roman" pitchFamily="18" charset="0"/>
                        </a:rPr>
                        <a:t>and pigeon pea</a:t>
                      </a:r>
                      <a:br>
                        <a:rPr kumimoji="0" lang="en-IN" sz="2000" b="1" i="0" u="none" strike="noStrike" cap="none" normalizeH="0" baseline="0" dirty="0">
                          <a:ln>
                            <a:noFill/>
                          </a:ln>
                          <a:solidFill>
                            <a:srgbClr val="00B050"/>
                          </a:solidFill>
                          <a:effectLst/>
                          <a:latin typeface="Times New Roman" pitchFamily="18" charset="0"/>
                          <a:cs typeface="Times New Roman" pitchFamily="18" charset="0"/>
                        </a:rPr>
                      </a:br>
                      <a:r>
                        <a:rPr kumimoji="0" lang="en-IN" sz="2000" b="1" i="0" u="none" strike="noStrike" cap="none" normalizeH="0" baseline="0" dirty="0">
                          <a:ln>
                            <a:noFill/>
                          </a:ln>
                          <a:solidFill>
                            <a:srgbClr val="00B050"/>
                          </a:solidFill>
                          <a:effectLst/>
                          <a:latin typeface="Times New Roman" pitchFamily="18" charset="0"/>
                          <a:cs typeface="Times New Roman" pitchFamily="18" charset="0"/>
                        </a:rPr>
                        <a:t>stalks</a:t>
                      </a:r>
                      <a:br>
                        <a:rPr kumimoji="0" lang="en-IN" sz="2000" b="1" i="0" u="none" strike="noStrike" cap="none" normalizeH="0" baseline="0" dirty="0">
                          <a:ln>
                            <a:noFill/>
                          </a:ln>
                          <a:solidFill>
                            <a:srgbClr val="00B050"/>
                          </a:solidFill>
                          <a:effectLst/>
                          <a:latin typeface="Times New Roman" pitchFamily="18" charset="0"/>
                          <a:cs typeface="Times New Roman" pitchFamily="18" charset="0"/>
                        </a:rPr>
                      </a:br>
                      <a:r>
                        <a:rPr kumimoji="0" lang="en-IN" sz="2000" b="1" i="0" u="none" strike="noStrike" cap="none" normalizeH="0" baseline="0" dirty="0">
                          <a:ln>
                            <a:noFill/>
                          </a:ln>
                          <a:solidFill>
                            <a:srgbClr val="00B050"/>
                          </a:solidFill>
                          <a:effectLst/>
                          <a:latin typeface="Times New Roman" pitchFamily="18" charset="0"/>
                          <a:cs typeface="Times New Roman" pitchFamily="18" charset="0"/>
                        </a:rPr>
                        <a:t>c. Bottle gourd</a:t>
                      </a:r>
                      <a:br>
                        <a:rPr kumimoji="0" lang="en-IN" sz="2000" b="1" i="0" u="none" strike="noStrike" cap="none" normalizeH="0" baseline="0" dirty="0">
                          <a:ln>
                            <a:noFill/>
                          </a:ln>
                          <a:solidFill>
                            <a:srgbClr val="00B050"/>
                          </a:solidFill>
                          <a:effectLst/>
                          <a:latin typeface="Times New Roman" pitchFamily="18" charset="0"/>
                          <a:cs typeface="Times New Roman" pitchFamily="18" charset="0"/>
                        </a:rPr>
                      </a:br>
                      <a:r>
                        <a:rPr kumimoji="0" lang="en-IN" sz="2000" b="1" i="0" u="none" strike="noStrike" cap="none" normalizeH="0" baseline="0" dirty="0">
                          <a:ln>
                            <a:noFill/>
                          </a:ln>
                          <a:solidFill>
                            <a:srgbClr val="00B050"/>
                          </a:solidFill>
                          <a:effectLst/>
                          <a:latin typeface="Times New Roman" pitchFamily="18" charset="0"/>
                          <a:cs typeface="Times New Roman" pitchFamily="18" charset="0"/>
                        </a:rPr>
                        <a:t>shells</a:t>
                      </a:r>
                    </a:p>
                  </a:txBody>
                  <a:tcPr marL="0" marR="0" marT="0" marB="0" horzOverflow="overflow">
                    <a:lnL w="12700" cap="flat" cmpd="sng" algn="ctr">
                      <a:solidFill>
                        <a:srgbClr val="855D5D"/>
                      </a:solidFill>
                      <a:prstDash val="solid"/>
                      <a:round/>
                      <a:headEnd type="none" w="med" len="med"/>
                      <a:tailEnd type="none" w="med" len="med"/>
                    </a:lnL>
                    <a:lnR w="12700" cap="flat" cmpd="sng" algn="ctr">
                      <a:solidFill>
                        <a:srgbClr val="855D5D"/>
                      </a:solidFill>
                      <a:prstDash val="solid"/>
                      <a:round/>
                      <a:headEnd type="none" w="med" len="med"/>
                      <a:tailEnd type="none" w="med" len="med"/>
                    </a:lnR>
                    <a:lnT w="12700" cap="flat" cmpd="sng" algn="ctr">
                      <a:solidFill>
                        <a:srgbClr val="855D5D"/>
                      </a:solidFill>
                      <a:prstDash val="solid"/>
                      <a:round/>
                      <a:headEnd type="none" w="med" len="med"/>
                      <a:tailEnd type="none" w="med" len="med"/>
                    </a:lnT>
                    <a:lnB w="12700" cap="flat" cmpd="sng" algn="ctr">
                      <a:solidFill>
                        <a:srgbClr val="855D5D"/>
                      </a:solidFill>
                      <a:prstDash val="solid"/>
                      <a:round/>
                      <a:headEnd type="none" w="med" len="med"/>
                      <a:tailEnd type="none" w="med" len="med"/>
                    </a:lnB>
                    <a:lnTlToBr>
                      <a:noFill/>
                    </a:lnTlToBr>
                    <a:lnBlToTr>
                      <a:noFill/>
                    </a:lnBlToTr>
                    <a:solidFill>
                      <a:srgbClr val="EDEAEA"/>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IN" sz="2000" b="0" i="0" u="none" strike="noStrike" cap="none" normalizeH="0" baseline="0">
                          <a:ln>
                            <a:noFill/>
                          </a:ln>
                          <a:solidFill>
                            <a:srgbClr val="000000"/>
                          </a:solidFill>
                          <a:effectLst/>
                          <a:latin typeface="Times New Roman" pitchFamily="18" charset="0"/>
                          <a:cs typeface="Times New Roman" pitchFamily="18" charset="0"/>
                        </a:rPr>
                        <a:t>a. paddy straw is</a:t>
                      </a:r>
                      <a:br>
                        <a:rPr kumimoji="0" lang="en-IN" sz="2000" b="0" i="0" u="none" strike="noStrike" cap="none" normalizeH="0" baseline="0">
                          <a:ln>
                            <a:noFill/>
                          </a:ln>
                          <a:solidFill>
                            <a:srgbClr val="000000"/>
                          </a:solidFill>
                          <a:effectLst/>
                          <a:latin typeface="Times New Roman" pitchFamily="18" charset="0"/>
                          <a:cs typeface="Times New Roman" pitchFamily="18" charset="0"/>
                        </a:rPr>
                      </a:br>
                      <a:r>
                        <a:rPr kumimoji="0" lang="en-IN" sz="2000" b="0" i="0" u="none" strike="noStrike" cap="none" normalizeH="0" baseline="0">
                          <a:ln>
                            <a:noFill/>
                          </a:ln>
                          <a:solidFill>
                            <a:srgbClr val="000000"/>
                          </a:solidFill>
                          <a:effectLst/>
                          <a:latin typeface="Times New Roman" pitchFamily="18" charset="0"/>
                          <a:cs typeface="Times New Roman" pitchFamily="18" charset="0"/>
                        </a:rPr>
                        <a:t>wound in the form of rope to varying diameter</a:t>
                      </a:r>
                      <a:br>
                        <a:rPr kumimoji="0" lang="en-IN" sz="2000" b="0" i="0" u="none" strike="noStrike" cap="none" normalizeH="0" baseline="0">
                          <a:ln>
                            <a:noFill/>
                          </a:ln>
                          <a:solidFill>
                            <a:srgbClr val="000000"/>
                          </a:solidFill>
                          <a:effectLst/>
                          <a:latin typeface="Times New Roman" pitchFamily="18" charset="0"/>
                          <a:cs typeface="Times New Roman" pitchFamily="18" charset="0"/>
                        </a:rPr>
                      </a:br>
                      <a:r>
                        <a:rPr kumimoji="0" lang="en-IN" sz="2000" b="0" i="0" u="none" strike="noStrike" cap="none" normalizeH="0" baseline="0">
                          <a:ln>
                            <a:noFill/>
                          </a:ln>
                          <a:solidFill>
                            <a:srgbClr val="000000"/>
                          </a:solidFill>
                          <a:effectLst/>
                          <a:latin typeface="Times New Roman" pitchFamily="18" charset="0"/>
                          <a:cs typeface="Times New Roman" pitchFamily="18" charset="0"/>
                        </a:rPr>
                        <a:t>b. stems wound like a bin and both sides are</a:t>
                      </a:r>
                      <a:br>
                        <a:rPr kumimoji="0" lang="en-IN" sz="2000" b="0" i="0" u="none" strike="noStrike" cap="none" normalizeH="0" baseline="0">
                          <a:ln>
                            <a:noFill/>
                          </a:ln>
                          <a:solidFill>
                            <a:srgbClr val="000000"/>
                          </a:solidFill>
                          <a:effectLst/>
                          <a:latin typeface="Times New Roman" pitchFamily="18" charset="0"/>
                          <a:cs typeface="Times New Roman" pitchFamily="18" charset="0"/>
                        </a:rPr>
                      </a:br>
                      <a:r>
                        <a:rPr kumimoji="0" lang="en-IN" sz="2000" b="0" i="0" u="none" strike="noStrike" cap="none" normalizeH="0" baseline="0">
                          <a:ln>
                            <a:noFill/>
                          </a:ln>
                          <a:solidFill>
                            <a:srgbClr val="000000"/>
                          </a:solidFill>
                          <a:effectLst/>
                          <a:latin typeface="Times New Roman" pitchFamily="18" charset="0"/>
                          <a:cs typeface="Times New Roman" pitchFamily="18" charset="0"/>
                        </a:rPr>
                        <a:t>plastered with mud and cow dung </a:t>
                      </a:r>
                      <a:br>
                        <a:rPr kumimoji="0" lang="en-IN" sz="2000" b="0" i="0" u="none" strike="noStrike" cap="none" normalizeH="0" baseline="0">
                          <a:ln>
                            <a:noFill/>
                          </a:ln>
                          <a:solidFill>
                            <a:srgbClr val="000000"/>
                          </a:solidFill>
                          <a:effectLst/>
                          <a:latin typeface="Times New Roman" pitchFamily="18" charset="0"/>
                          <a:cs typeface="Times New Roman" pitchFamily="18" charset="0"/>
                        </a:rPr>
                      </a:br>
                      <a:r>
                        <a:rPr kumimoji="0" lang="en-IN" sz="2000" b="0" i="0" u="none" strike="noStrike" cap="none" normalizeH="0" baseline="0">
                          <a:ln>
                            <a:noFill/>
                          </a:ln>
                          <a:solidFill>
                            <a:srgbClr val="000000"/>
                          </a:solidFill>
                          <a:effectLst/>
                          <a:latin typeface="Times New Roman" pitchFamily="18" charset="0"/>
                          <a:cs typeface="Times New Roman" pitchFamily="18" charset="0"/>
                        </a:rPr>
                        <a:t>c. empty shells are used</a:t>
                      </a:r>
                    </a:p>
                  </a:txBody>
                  <a:tcPr marL="0" marR="0" marT="0" marB="0" horzOverflow="overflow">
                    <a:lnL w="12700" cap="flat" cmpd="sng" algn="ctr">
                      <a:solidFill>
                        <a:srgbClr val="855D5D"/>
                      </a:solidFill>
                      <a:prstDash val="solid"/>
                      <a:round/>
                      <a:headEnd type="none" w="med" len="med"/>
                      <a:tailEnd type="none" w="med" len="med"/>
                    </a:lnL>
                    <a:lnR w="12700" cap="flat" cmpd="sng" algn="ctr">
                      <a:solidFill>
                        <a:srgbClr val="855D5D"/>
                      </a:solidFill>
                      <a:prstDash val="solid"/>
                      <a:round/>
                      <a:headEnd type="none" w="med" len="med"/>
                      <a:tailEnd type="none" w="med" len="med"/>
                    </a:lnR>
                    <a:lnT w="12700" cap="flat" cmpd="sng" algn="ctr">
                      <a:solidFill>
                        <a:srgbClr val="855D5D"/>
                      </a:solidFill>
                      <a:prstDash val="solid"/>
                      <a:round/>
                      <a:headEnd type="none" w="med" len="med"/>
                      <a:tailEnd type="none" w="med" len="med"/>
                    </a:lnT>
                    <a:lnB w="12700" cap="flat" cmpd="sng" algn="ctr">
                      <a:solidFill>
                        <a:srgbClr val="855D5D"/>
                      </a:solidFill>
                      <a:prstDash val="solid"/>
                      <a:round/>
                      <a:headEnd type="none" w="med" len="med"/>
                      <a:tailEnd type="none" w="med" len="med"/>
                    </a:lnB>
                    <a:lnTlToBr>
                      <a:noFill/>
                    </a:lnTlToBr>
                    <a:lnBlToTr>
                      <a:noFill/>
                    </a:lnBlToTr>
                    <a:solidFill>
                      <a:srgbClr val="EDEAEA"/>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IN" sz="2000" b="0" i="0" u="none" strike="noStrike" cap="none" normalizeH="0" baseline="0">
                          <a:ln>
                            <a:noFill/>
                          </a:ln>
                          <a:solidFill>
                            <a:srgbClr val="000000"/>
                          </a:solidFill>
                          <a:effectLst/>
                          <a:latin typeface="Times New Roman" pitchFamily="18" charset="0"/>
                          <a:cs typeface="Times New Roman" pitchFamily="18" charset="0"/>
                        </a:rPr>
                        <a:t>Paddy, other</a:t>
                      </a:r>
                      <a:br>
                        <a:rPr kumimoji="0" lang="en-IN" sz="2000" b="0" i="0" u="none" strike="noStrike" cap="none" normalizeH="0" baseline="0">
                          <a:ln>
                            <a:noFill/>
                          </a:ln>
                          <a:solidFill>
                            <a:srgbClr val="000000"/>
                          </a:solidFill>
                          <a:effectLst/>
                          <a:latin typeface="Times New Roman" pitchFamily="18" charset="0"/>
                          <a:cs typeface="Times New Roman" pitchFamily="18" charset="0"/>
                        </a:rPr>
                      </a:br>
                      <a:r>
                        <a:rPr kumimoji="0" lang="en-IN" sz="2000" b="0" i="0" u="none" strike="noStrike" cap="none" normalizeH="0" baseline="0">
                          <a:ln>
                            <a:noFill/>
                          </a:ln>
                          <a:solidFill>
                            <a:srgbClr val="000000"/>
                          </a:solidFill>
                          <a:effectLst/>
                          <a:latin typeface="Times New Roman" pitchFamily="18" charset="0"/>
                          <a:cs typeface="Times New Roman" pitchFamily="18" charset="0"/>
                        </a:rPr>
                        <a:t>cereals and pulses</a:t>
                      </a:r>
                    </a:p>
                    <a:p>
                      <a:pPr marL="0" marR="0" lvl="0" indent="0" algn="l" defTabSz="914400" rtl="0" eaLnBrk="1" fontAlgn="base" latinLnBrk="0" hangingPunct="1">
                        <a:lnSpc>
                          <a:spcPct val="150000"/>
                        </a:lnSpc>
                        <a:spcBef>
                          <a:spcPct val="0"/>
                        </a:spcBef>
                        <a:spcAft>
                          <a:spcPct val="0"/>
                        </a:spcAft>
                        <a:buClrTx/>
                        <a:buSzTx/>
                        <a:buFontTx/>
                        <a:buNone/>
                        <a:tabLst/>
                      </a:pPr>
                      <a:endParaRPr kumimoji="0" lang="en-IN" sz="2000" b="0" i="0" u="none" strike="noStrike" cap="none" normalizeH="0" baseline="0">
                        <a:ln>
                          <a:noFill/>
                        </a:ln>
                        <a:solidFill>
                          <a:srgbClr val="000000"/>
                        </a:solidFill>
                        <a:effectLst/>
                        <a:latin typeface="Times New Roman" pitchFamily="18" charset="0"/>
                        <a:cs typeface="Times New Roman" pitchFamily="18" charset="0"/>
                      </a:endParaRPr>
                    </a:p>
                    <a:p>
                      <a:pPr marL="0" marR="0" lvl="0" indent="0" algn="l" defTabSz="914400" rtl="0" eaLnBrk="1" fontAlgn="base" latinLnBrk="0" hangingPunct="1">
                        <a:lnSpc>
                          <a:spcPct val="150000"/>
                        </a:lnSpc>
                        <a:spcBef>
                          <a:spcPct val="0"/>
                        </a:spcBef>
                        <a:spcAft>
                          <a:spcPct val="0"/>
                        </a:spcAft>
                        <a:buClrTx/>
                        <a:buSzTx/>
                        <a:buFontTx/>
                        <a:buNone/>
                        <a:tabLst/>
                      </a:pPr>
                      <a:r>
                        <a:rPr kumimoji="0" lang="en-IN" sz="2000" b="0" i="0" u="none" strike="noStrike" cap="none" normalizeH="0" baseline="0">
                          <a:ln>
                            <a:noFill/>
                          </a:ln>
                          <a:solidFill>
                            <a:srgbClr val="000000"/>
                          </a:solidFill>
                          <a:effectLst/>
                          <a:latin typeface="Times New Roman" pitchFamily="18" charset="0"/>
                          <a:cs typeface="Times New Roman" pitchFamily="18" charset="0"/>
                        </a:rPr>
                        <a:t>Paddy and other</a:t>
                      </a:r>
                      <a:br>
                        <a:rPr kumimoji="0" lang="en-IN" sz="2000" b="0" i="0" u="none" strike="noStrike" cap="none" normalizeH="0" baseline="0">
                          <a:ln>
                            <a:noFill/>
                          </a:ln>
                          <a:solidFill>
                            <a:srgbClr val="000000"/>
                          </a:solidFill>
                          <a:effectLst/>
                          <a:latin typeface="Times New Roman" pitchFamily="18" charset="0"/>
                          <a:cs typeface="Times New Roman" pitchFamily="18" charset="0"/>
                        </a:rPr>
                      </a:br>
                      <a:r>
                        <a:rPr kumimoji="0" lang="en-IN" sz="2000" b="0" i="0" u="none" strike="noStrike" cap="none" normalizeH="0" baseline="0">
                          <a:ln>
                            <a:noFill/>
                          </a:ln>
                          <a:solidFill>
                            <a:srgbClr val="000000"/>
                          </a:solidFill>
                          <a:effectLst/>
                          <a:latin typeface="Times New Roman" pitchFamily="18" charset="0"/>
                          <a:cs typeface="Times New Roman" pitchFamily="18" charset="0"/>
                        </a:rPr>
                        <a:t>cereals </a:t>
                      </a:r>
                    </a:p>
                    <a:p>
                      <a:pPr marL="0" marR="0" lvl="0" indent="0" algn="l" defTabSz="914400" rtl="0" eaLnBrk="1" fontAlgn="base" latinLnBrk="0" hangingPunct="1">
                        <a:lnSpc>
                          <a:spcPct val="150000"/>
                        </a:lnSpc>
                        <a:spcBef>
                          <a:spcPct val="0"/>
                        </a:spcBef>
                        <a:spcAft>
                          <a:spcPct val="0"/>
                        </a:spcAft>
                        <a:buClrTx/>
                        <a:buSzTx/>
                        <a:buFontTx/>
                        <a:buNone/>
                        <a:tabLst/>
                      </a:pPr>
                      <a:endParaRPr kumimoji="0" lang="en-IN" sz="2000" b="0" i="0" u="none" strike="noStrike" cap="none" normalizeH="0" baseline="0">
                        <a:ln>
                          <a:noFill/>
                        </a:ln>
                        <a:solidFill>
                          <a:srgbClr val="000000"/>
                        </a:solidFill>
                        <a:effectLst/>
                        <a:latin typeface="Times New Roman" pitchFamily="18" charset="0"/>
                        <a:cs typeface="Times New Roman" pitchFamily="18" charset="0"/>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0" lang="en-IN" sz="2000" b="0" i="0" u="none" strike="noStrike" cap="none" normalizeH="0" baseline="0">
                        <a:ln>
                          <a:noFill/>
                        </a:ln>
                        <a:solidFill>
                          <a:srgbClr val="000000"/>
                        </a:solidFill>
                        <a:effectLst/>
                        <a:latin typeface="Times New Roman" pitchFamily="18" charset="0"/>
                        <a:cs typeface="Times New Roman" pitchFamily="18" charset="0"/>
                      </a:endParaRPr>
                    </a:p>
                    <a:p>
                      <a:pPr marL="0" marR="0" lvl="0" indent="0" algn="l" defTabSz="914400" rtl="0" eaLnBrk="1" fontAlgn="base" latinLnBrk="0" hangingPunct="1">
                        <a:lnSpc>
                          <a:spcPct val="150000"/>
                        </a:lnSpc>
                        <a:spcBef>
                          <a:spcPct val="0"/>
                        </a:spcBef>
                        <a:spcAft>
                          <a:spcPct val="0"/>
                        </a:spcAft>
                        <a:buClrTx/>
                        <a:buSzTx/>
                        <a:buFontTx/>
                        <a:buNone/>
                        <a:tabLst/>
                      </a:pPr>
                      <a:r>
                        <a:rPr kumimoji="0" lang="en-IN" sz="2000" b="0" i="0" u="none" strike="noStrike" cap="none" normalizeH="0" baseline="0">
                          <a:ln>
                            <a:noFill/>
                          </a:ln>
                          <a:solidFill>
                            <a:srgbClr val="000000"/>
                          </a:solidFill>
                          <a:effectLst/>
                          <a:latin typeface="Times New Roman" pitchFamily="18" charset="0"/>
                          <a:cs typeface="Times New Roman" pitchFamily="18" charset="0"/>
                        </a:rPr>
                        <a:t>Pulses, gourd</a:t>
                      </a:r>
                      <a:br>
                        <a:rPr kumimoji="0" lang="en-IN" sz="2000" b="0" i="0" u="none" strike="noStrike" cap="none" normalizeH="0" baseline="0">
                          <a:ln>
                            <a:noFill/>
                          </a:ln>
                          <a:solidFill>
                            <a:srgbClr val="000000"/>
                          </a:solidFill>
                          <a:effectLst/>
                          <a:latin typeface="Times New Roman" pitchFamily="18" charset="0"/>
                          <a:cs typeface="Times New Roman" pitchFamily="18" charset="0"/>
                        </a:rPr>
                      </a:br>
                      <a:r>
                        <a:rPr kumimoji="0" lang="en-IN" sz="2000" b="0" i="0" u="none" strike="noStrike" cap="none" normalizeH="0" baseline="0">
                          <a:ln>
                            <a:noFill/>
                          </a:ln>
                          <a:solidFill>
                            <a:srgbClr val="000000"/>
                          </a:solidFill>
                          <a:effectLst/>
                          <a:latin typeface="Times New Roman" pitchFamily="18" charset="0"/>
                          <a:cs typeface="Times New Roman" pitchFamily="18" charset="0"/>
                        </a:rPr>
                        <a:t>seeds</a:t>
                      </a:r>
                    </a:p>
                    <a:p>
                      <a:pPr marL="0" marR="0" lvl="0" indent="0" algn="l" defTabSz="914400" rtl="0" eaLnBrk="1" fontAlgn="base" latinLnBrk="0" hangingPunct="1">
                        <a:lnSpc>
                          <a:spcPct val="150000"/>
                        </a:lnSpc>
                        <a:spcBef>
                          <a:spcPct val="0"/>
                        </a:spcBef>
                        <a:spcAft>
                          <a:spcPct val="0"/>
                        </a:spcAft>
                        <a:buClrTx/>
                        <a:buSzTx/>
                        <a:buFontTx/>
                        <a:buNone/>
                        <a:tabLst/>
                      </a:pPr>
                      <a:endParaRPr kumimoji="0" lang="en-US" sz="2000" b="0" i="0" u="none" strike="noStrike" cap="none" normalizeH="0" baseline="0">
                        <a:ln>
                          <a:noFill/>
                        </a:ln>
                        <a:solidFill>
                          <a:srgbClr val="000000"/>
                        </a:solidFill>
                        <a:effectLst/>
                        <a:latin typeface="Times New Roman" pitchFamily="18" charset="0"/>
                        <a:cs typeface="Times New Roman" pitchFamily="18" charset="0"/>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0" lang="en-IN" sz="2000" b="0" i="0" u="none" strike="noStrike" cap="none" normalizeH="0" baseline="0">
                        <a:ln>
                          <a:noFill/>
                        </a:ln>
                        <a:solidFill>
                          <a:srgbClr val="000000"/>
                        </a:solidFill>
                        <a:effectLst/>
                        <a:latin typeface="Times New Roman" pitchFamily="18" charset="0"/>
                        <a:cs typeface="Times New Roman" pitchFamily="18" charset="0"/>
                      </a:endParaRPr>
                    </a:p>
                  </a:txBody>
                  <a:tcPr marL="0" marR="0" marT="0" marB="0" horzOverflow="overflow">
                    <a:lnL w="12700" cap="flat" cmpd="sng" algn="ctr">
                      <a:solidFill>
                        <a:srgbClr val="855D5D"/>
                      </a:solidFill>
                      <a:prstDash val="solid"/>
                      <a:round/>
                      <a:headEnd type="none" w="med" len="med"/>
                      <a:tailEnd type="none" w="med" len="med"/>
                    </a:lnL>
                    <a:lnR w="12700" cap="flat" cmpd="sng" algn="ctr">
                      <a:solidFill>
                        <a:srgbClr val="855D5D"/>
                      </a:solidFill>
                      <a:prstDash val="solid"/>
                      <a:round/>
                      <a:headEnd type="none" w="med" len="med"/>
                      <a:tailEnd type="none" w="med" len="med"/>
                    </a:lnR>
                    <a:lnT w="12700" cap="flat" cmpd="sng" algn="ctr">
                      <a:solidFill>
                        <a:srgbClr val="855D5D"/>
                      </a:solidFill>
                      <a:prstDash val="solid"/>
                      <a:round/>
                      <a:headEnd type="none" w="med" len="med"/>
                      <a:tailEnd type="none" w="med" len="med"/>
                    </a:lnT>
                    <a:lnB w="12700" cap="flat" cmpd="sng" algn="ctr">
                      <a:solidFill>
                        <a:srgbClr val="855D5D"/>
                      </a:solidFill>
                      <a:prstDash val="solid"/>
                      <a:round/>
                      <a:headEnd type="none" w="med" len="med"/>
                      <a:tailEnd type="none" w="med" len="med"/>
                    </a:lnB>
                    <a:lnTlToBr>
                      <a:noFill/>
                    </a:lnTlToBr>
                    <a:lnBlToTr>
                      <a:noFill/>
                    </a:lnBlToTr>
                    <a:solidFill>
                      <a:srgbClr val="EDEAEA"/>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IN" sz="2000" b="0" i="0" u="none" strike="noStrike" cap="none" normalizeH="0" baseline="0">
                          <a:ln>
                            <a:noFill/>
                          </a:ln>
                          <a:solidFill>
                            <a:srgbClr val="000000"/>
                          </a:solidFill>
                          <a:effectLst/>
                          <a:latin typeface="Times New Roman" pitchFamily="18" charset="0"/>
                          <a:cs typeface="Times New Roman" pitchFamily="18" charset="0"/>
                        </a:rPr>
                        <a:t>30–100q</a:t>
                      </a:r>
                    </a:p>
                    <a:p>
                      <a:pPr marL="0" marR="0" lvl="0" indent="0" algn="l" defTabSz="914400" rtl="0" eaLnBrk="1" fontAlgn="base" latinLnBrk="0" hangingPunct="1">
                        <a:lnSpc>
                          <a:spcPct val="150000"/>
                        </a:lnSpc>
                        <a:spcBef>
                          <a:spcPct val="0"/>
                        </a:spcBef>
                        <a:spcAft>
                          <a:spcPct val="0"/>
                        </a:spcAft>
                        <a:buClrTx/>
                        <a:buSzTx/>
                        <a:buFontTx/>
                        <a:buNone/>
                        <a:tabLst/>
                      </a:pPr>
                      <a:r>
                        <a:rPr kumimoji="0" lang="en-IN" sz="2000" b="0" i="0" u="none" strike="noStrike" cap="none" normalizeH="0" baseline="0">
                          <a:ln>
                            <a:noFill/>
                          </a:ln>
                          <a:solidFill>
                            <a:srgbClr val="000000"/>
                          </a:solidFill>
                          <a:effectLst/>
                          <a:latin typeface="Times New Roman" pitchFamily="18" charset="0"/>
                          <a:cs typeface="Times New Roman" pitchFamily="18" charset="0"/>
                        </a:rPr>
                        <a:t> </a:t>
                      </a:r>
                    </a:p>
                    <a:p>
                      <a:pPr marL="0" marR="0" lvl="0" indent="0" algn="l" defTabSz="914400" rtl="0" eaLnBrk="1" fontAlgn="base" latinLnBrk="0" hangingPunct="1">
                        <a:lnSpc>
                          <a:spcPct val="150000"/>
                        </a:lnSpc>
                        <a:spcBef>
                          <a:spcPct val="0"/>
                        </a:spcBef>
                        <a:spcAft>
                          <a:spcPct val="0"/>
                        </a:spcAft>
                        <a:buClrTx/>
                        <a:buSzTx/>
                        <a:buFontTx/>
                        <a:buNone/>
                        <a:tabLst/>
                      </a:pPr>
                      <a:r>
                        <a:rPr kumimoji="0" lang="en-IN" sz="2000" b="0" i="0" u="none" strike="noStrike" cap="none" normalizeH="0" baseline="0">
                          <a:ln>
                            <a:noFill/>
                          </a:ln>
                          <a:solidFill>
                            <a:srgbClr val="000000"/>
                          </a:solidFill>
                          <a:effectLst/>
                          <a:latin typeface="Times New Roman" pitchFamily="18" charset="0"/>
                          <a:cs typeface="Times New Roman" pitchFamily="18" charset="0"/>
                        </a:rPr>
                        <a:t> </a:t>
                      </a:r>
                    </a:p>
                    <a:p>
                      <a:pPr marL="0" marR="0" lvl="0" indent="0" algn="l" defTabSz="914400" rtl="0" eaLnBrk="1" fontAlgn="base" latinLnBrk="0" hangingPunct="1">
                        <a:lnSpc>
                          <a:spcPct val="150000"/>
                        </a:lnSpc>
                        <a:spcBef>
                          <a:spcPct val="0"/>
                        </a:spcBef>
                        <a:spcAft>
                          <a:spcPct val="0"/>
                        </a:spcAft>
                        <a:buClrTx/>
                        <a:buSzTx/>
                        <a:buFontTx/>
                        <a:buNone/>
                        <a:tabLst/>
                      </a:pPr>
                      <a:r>
                        <a:rPr kumimoji="0" lang="en-IN" sz="2000" b="0" i="0" u="none" strike="noStrike" cap="none" normalizeH="0" baseline="0">
                          <a:ln>
                            <a:noFill/>
                          </a:ln>
                          <a:solidFill>
                            <a:srgbClr val="000000"/>
                          </a:solidFill>
                          <a:effectLst/>
                          <a:latin typeface="Times New Roman" pitchFamily="18" charset="0"/>
                          <a:cs typeface="Times New Roman" pitchFamily="18" charset="0"/>
                        </a:rPr>
                        <a:t>1-2 q</a:t>
                      </a:r>
                    </a:p>
                    <a:p>
                      <a:pPr marL="0" marR="0" lvl="0" indent="0" algn="l" defTabSz="914400" rtl="0" eaLnBrk="1" fontAlgn="base" latinLnBrk="0" hangingPunct="1">
                        <a:lnSpc>
                          <a:spcPct val="150000"/>
                        </a:lnSpc>
                        <a:spcBef>
                          <a:spcPct val="0"/>
                        </a:spcBef>
                        <a:spcAft>
                          <a:spcPct val="0"/>
                        </a:spcAft>
                        <a:buClrTx/>
                        <a:buSzTx/>
                        <a:buFontTx/>
                        <a:buNone/>
                        <a:tabLst/>
                      </a:pPr>
                      <a:r>
                        <a:rPr kumimoji="0" lang="en-IN" sz="2000" b="0" i="0" u="none" strike="noStrike" cap="none" normalizeH="0" baseline="0">
                          <a:ln>
                            <a:noFill/>
                          </a:ln>
                          <a:solidFill>
                            <a:srgbClr val="000000"/>
                          </a:solidFill>
                          <a:effectLst/>
                          <a:latin typeface="Times New Roman" pitchFamily="18" charset="0"/>
                          <a:cs typeface="Times New Roman" pitchFamily="18" charset="0"/>
                        </a:rPr>
                        <a:t> </a:t>
                      </a:r>
                    </a:p>
                    <a:p>
                      <a:pPr marL="0" marR="0" lvl="0" indent="0" algn="l" defTabSz="914400" rtl="0" eaLnBrk="1" fontAlgn="base" latinLnBrk="0" hangingPunct="1">
                        <a:lnSpc>
                          <a:spcPct val="150000"/>
                        </a:lnSpc>
                        <a:spcBef>
                          <a:spcPct val="0"/>
                        </a:spcBef>
                        <a:spcAft>
                          <a:spcPct val="0"/>
                        </a:spcAft>
                        <a:buClrTx/>
                        <a:buSzTx/>
                        <a:buFontTx/>
                        <a:buNone/>
                        <a:tabLst/>
                      </a:pPr>
                      <a:r>
                        <a:rPr kumimoji="0" lang="en-IN" sz="2000" b="0" i="0" u="none" strike="noStrike" cap="none" normalizeH="0" baseline="0">
                          <a:ln>
                            <a:noFill/>
                          </a:ln>
                          <a:solidFill>
                            <a:srgbClr val="000000"/>
                          </a:solidFill>
                          <a:effectLst/>
                          <a:latin typeface="Times New Roman" pitchFamily="18" charset="0"/>
                          <a:cs typeface="Times New Roman" pitchFamily="18" charset="0"/>
                        </a:rPr>
                        <a:t> </a:t>
                      </a:r>
                    </a:p>
                    <a:p>
                      <a:pPr marL="0" marR="0" lvl="0" indent="0" algn="l" defTabSz="914400" rtl="0" eaLnBrk="1" fontAlgn="base" latinLnBrk="0" hangingPunct="1">
                        <a:lnSpc>
                          <a:spcPct val="150000"/>
                        </a:lnSpc>
                        <a:spcBef>
                          <a:spcPct val="0"/>
                        </a:spcBef>
                        <a:spcAft>
                          <a:spcPct val="0"/>
                        </a:spcAft>
                        <a:buClrTx/>
                        <a:buSzTx/>
                        <a:buFontTx/>
                        <a:buNone/>
                        <a:tabLst/>
                      </a:pPr>
                      <a:r>
                        <a:rPr kumimoji="0" lang="en-IN" sz="2000" b="0" i="0" u="none" strike="noStrike" cap="none" normalizeH="0" baseline="0">
                          <a:ln>
                            <a:noFill/>
                          </a:ln>
                          <a:solidFill>
                            <a:srgbClr val="000000"/>
                          </a:solidFill>
                          <a:effectLst/>
                          <a:latin typeface="Times New Roman" pitchFamily="18" charset="0"/>
                          <a:cs typeface="Times New Roman" pitchFamily="18" charset="0"/>
                        </a:rPr>
                        <a:t>2-5 kg</a:t>
                      </a:r>
                    </a:p>
                  </a:txBody>
                  <a:tcPr marL="0" marR="0" marT="0" marB="0" horzOverflow="overflow">
                    <a:lnL w="12700" cap="flat" cmpd="sng" algn="ctr">
                      <a:solidFill>
                        <a:srgbClr val="855D5D"/>
                      </a:solidFill>
                      <a:prstDash val="solid"/>
                      <a:round/>
                      <a:headEnd type="none" w="med" len="med"/>
                      <a:tailEnd type="none" w="med" len="med"/>
                    </a:lnL>
                    <a:lnR w="12700" cap="flat" cmpd="sng" algn="ctr">
                      <a:solidFill>
                        <a:srgbClr val="855D5D"/>
                      </a:solidFill>
                      <a:prstDash val="solid"/>
                      <a:round/>
                      <a:headEnd type="none" w="med" len="med"/>
                      <a:tailEnd type="none" w="med" len="med"/>
                    </a:lnR>
                    <a:lnT w="12700" cap="flat" cmpd="sng" algn="ctr">
                      <a:solidFill>
                        <a:srgbClr val="855D5D"/>
                      </a:solidFill>
                      <a:prstDash val="solid"/>
                      <a:round/>
                      <a:headEnd type="none" w="med" len="med"/>
                      <a:tailEnd type="none" w="med" len="med"/>
                    </a:lnT>
                    <a:lnB w="12700" cap="flat" cmpd="sng" algn="ctr">
                      <a:solidFill>
                        <a:srgbClr val="855D5D"/>
                      </a:solidFill>
                      <a:prstDash val="solid"/>
                      <a:round/>
                      <a:headEnd type="none" w="med" len="med"/>
                      <a:tailEnd type="none" w="med" len="med"/>
                    </a:lnB>
                    <a:lnTlToBr>
                      <a:noFill/>
                    </a:lnTlToBr>
                    <a:lnBlToTr>
                      <a:noFill/>
                    </a:lnBlToTr>
                    <a:solidFill>
                      <a:srgbClr val="EDEAEA"/>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IN" sz="2000" b="0" i="0" u="none" strike="noStrike" cap="none" normalizeH="0" baseline="0">
                          <a:ln>
                            <a:noFill/>
                          </a:ln>
                          <a:solidFill>
                            <a:srgbClr val="000000"/>
                          </a:solidFill>
                          <a:effectLst/>
                          <a:latin typeface="Times New Roman" pitchFamily="18" charset="0"/>
                          <a:cs typeface="Times New Roman" pitchFamily="18" charset="0"/>
                        </a:rPr>
                        <a:t>Not insect and rat proof</a:t>
                      </a:r>
                    </a:p>
                    <a:p>
                      <a:pPr marL="0" marR="0" lvl="0" indent="0" algn="l" defTabSz="914400" rtl="0" eaLnBrk="1" fontAlgn="base" latinLnBrk="0" hangingPunct="1">
                        <a:lnSpc>
                          <a:spcPct val="150000"/>
                        </a:lnSpc>
                        <a:spcBef>
                          <a:spcPct val="0"/>
                        </a:spcBef>
                        <a:spcAft>
                          <a:spcPct val="0"/>
                        </a:spcAft>
                        <a:buClrTx/>
                        <a:buSzTx/>
                        <a:buFontTx/>
                        <a:buNone/>
                        <a:tabLst/>
                      </a:pPr>
                      <a:r>
                        <a:rPr kumimoji="0" lang="en-IN" sz="2000" b="0" i="0" u="none" strike="noStrike" cap="none" normalizeH="0" baseline="0">
                          <a:ln>
                            <a:noFill/>
                          </a:ln>
                          <a:solidFill>
                            <a:srgbClr val="000000"/>
                          </a:solidFill>
                          <a:effectLst/>
                          <a:latin typeface="Times New Roman" pitchFamily="18" charset="0"/>
                          <a:cs typeface="Times New Roman" pitchFamily="18" charset="0"/>
                        </a:rPr>
                        <a:t> </a:t>
                      </a:r>
                    </a:p>
                    <a:p>
                      <a:pPr marL="0" marR="0" lvl="0" indent="0" algn="l" defTabSz="914400" rtl="0" eaLnBrk="1" fontAlgn="base" latinLnBrk="0" hangingPunct="1">
                        <a:lnSpc>
                          <a:spcPct val="150000"/>
                        </a:lnSpc>
                        <a:spcBef>
                          <a:spcPct val="0"/>
                        </a:spcBef>
                        <a:spcAft>
                          <a:spcPct val="0"/>
                        </a:spcAft>
                        <a:buClrTx/>
                        <a:buSzTx/>
                        <a:buFontTx/>
                        <a:buNone/>
                        <a:tabLst/>
                      </a:pPr>
                      <a:r>
                        <a:rPr kumimoji="0" lang="en-IN" sz="2000" b="0" i="0" u="none" strike="noStrike" cap="none" normalizeH="0" baseline="0">
                          <a:ln>
                            <a:noFill/>
                          </a:ln>
                          <a:solidFill>
                            <a:srgbClr val="000000"/>
                          </a:solidFill>
                          <a:effectLst/>
                          <a:latin typeface="Times New Roman" pitchFamily="18" charset="0"/>
                          <a:cs typeface="Times New Roman" pitchFamily="18" charset="0"/>
                        </a:rPr>
                        <a:t>Temporary</a:t>
                      </a:r>
                    </a:p>
                    <a:p>
                      <a:pPr marL="0" marR="0" lvl="0" indent="0" algn="l" defTabSz="914400" rtl="0" eaLnBrk="1" fontAlgn="base" latinLnBrk="0" hangingPunct="1">
                        <a:lnSpc>
                          <a:spcPct val="150000"/>
                        </a:lnSpc>
                        <a:spcBef>
                          <a:spcPct val="0"/>
                        </a:spcBef>
                        <a:spcAft>
                          <a:spcPct val="0"/>
                        </a:spcAft>
                        <a:buClrTx/>
                        <a:buSzTx/>
                        <a:buFontTx/>
                        <a:buNone/>
                        <a:tabLst/>
                      </a:pPr>
                      <a:r>
                        <a:rPr kumimoji="0" lang="en-IN" sz="2000" b="0" i="0" u="none" strike="noStrike" cap="none" normalizeH="0" baseline="0">
                          <a:ln>
                            <a:noFill/>
                          </a:ln>
                          <a:solidFill>
                            <a:srgbClr val="000000"/>
                          </a:solidFill>
                          <a:effectLst/>
                          <a:latin typeface="Times New Roman" pitchFamily="18" charset="0"/>
                          <a:cs typeface="Times New Roman" pitchFamily="18" charset="0"/>
                        </a:rPr>
                        <a:t> </a:t>
                      </a:r>
                    </a:p>
                    <a:p>
                      <a:pPr marL="0" marR="0" lvl="0" indent="0" algn="l" defTabSz="914400" rtl="0" eaLnBrk="1" fontAlgn="base" latinLnBrk="0" hangingPunct="1">
                        <a:lnSpc>
                          <a:spcPct val="150000"/>
                        </a:lnSpc>
                        <a:spcBef>
                          <a:spcPct val="0"/>
                        </a:spcBef>
                        <a:spcAft>
                          <a:spcPct val="0"/>
                        </a:spcAft>
                        <a:buClrTx/>
                        <a:buSzTx/>
                        <a:buFontTx/>
                        <a:buNone/>
                        <a:tabLst/>
                      </a:pPr>
                      <a:r>
                        <a:rPr kumimoji="0" lang="en-IN" sz="2000" b="0" i="0" u="none" strike="noStrike" cap="none" normalizeH="0" baseline="0">
                          <a:ln>
                            <a:noFill/>
                          </a:ln>
                          <a:solidFill>
                            <a:srgbClr val="000000"/>
                          </a:solidFill>
                          <a:effectLst/>
                          <a:latin typeface="Times New Roman" pitchFamily="18" charset="0"/>
                          <a:cs typeface="Times New Roman" pitchFamily="18" charset="0"/>
                        </a:rPr>
                        <a:t> </a:t>
                      </a:r>
                    </a:p>
                    <a:p>
                      <a:pPr marL="0" marR="0" lvl="0" indent="0" algn="l" defTabSz="914400" rtl="0" eaLnBrk="1" fontAlgn="base" latinLnBrk="0" hangingPunct="1">
                        <a:lnSpc>
                          <a:spcPct val="150000"/>
                        </a:lnSpc>
                        <a:spcBef>
                          <a:spcPct val="0"/>
                        </a:spcBef>
                        <a:spcAft>
                          <a:spcPct val="0"/>
                        </a:spcAft>
                        <a:buClrTx/>
                        <a:buSzTx/>
                        <a:buFontTx/>
                        <a:buNone/>
                        <a:tabLst/>
                      </a:pPr>
                      <a:r>
                        <a:rPr kumimoji="0" lang="en-IN" sz="2000" b="0" i="0" u="none" strike="noStrike" cap="none" normalizeH="0" baseline="0">
                          <a:ln>
                            <a:noFill/>
                          </a:ln>
                          <a:solidFill>
                            <a:srgbClr val="000000"/>
                          </a:solidFill>
                          <a:effectLst/>
                          <a:latin typeface="Times New Roman" pitchFamily="18" charset="0"/>
                          <a:cs typeface="Times New Roman" pitchFamily="18" charset="0"/>
                        </a:rPr>
                        <a:t>Only small  quantity of seed lots.</a:t>
                      </a:r>
                    </a:p>
                  </a:txBody>
                  <a:tcPr marL="0" marR="0" marT="0" marB="0" horzOverflow="overflow">
                    <a:lnL w="12700" cap="flat" cmpd="sng" algn="ctr">
                      <a:solidFill>
                        <a:srgbClr val="855D5D"/>
                      </a:solidFill>
                      <a:prstDash val="solid"/>
                      <a:round/>
                      <a:headEnd type="none" w="med" len="med"/>
                      <a:tailEnd type="none" w="med" len="med"/>
                    </a:lnL>
                    <a:lnR w="12700" cap="flat" cmpd="sng" algn="ctr">
                      <a:solidFill>
                        <a:srgbClr val="855D5D"/>
                      </a:solidFill>
                      <a:prstDash val="solid"/>
                      <a:round/>
                      <a:headEnd type="none" w="med" len="med"/>
                      <a:tailEnd type="none" w="med" len="med"/>
                    </a:lnR>
                    <a:lnT w="12700" cap="flat" cmpd="sng" algn="ctr">
                      <a:solidFill>
                        <a:srgbClr val="855D5D"/>
                      </a:solidFill>
                      <a:prstDash val="solid"/>
                      <a:round/>
                      <a:headEnd type="none" w="med" len="med"/>
                      <a:tailEnd type="none" w="med" len="med"/>
                    </a:lnT>
                    <a:lnB w="12700" cap="flat" cmpd="sng" algn="ctr">
                      <a:solidFill>
                        <a:srgbClr val="855D5D"/>
                      </a:solidFill>
                      <a:prstDash val="solid"/>
                      <a:round/>
                      <a:headEnd type="none" w="med" len="med"/>
                      <a:tailEnd type="none" w="med" len="med"/>
                    </a:lnB>
                    <a:lnTlToBr>
                      <a:noFill/>
                    </a:lnTlToBr>
                    <a:lnBlToTr>
                      <a:noFill/>
                    </a:lnBlToTr>
                    <a:solidFill>
                      <a:srgbClr val="EDEAEA"/>
                    </a:solidFill>
                  </a:tcPr>
                </a:tc>
                <a:extLst>
                  <a:ext uri="{0D108BD9-81ED-4DB2-BD59-A6C34878D82A}">
                    <a16:rowId xmlns:a16="http://schemas.microsoft.com/office/drawing/2014/main" xmlns="" val="10000"/>
                  </a:ext>
                </a:extLst>
              </a:tr>
            </a:tbl>
          </a:graphicData>
        </a:graphic>
      </p:graphicFrame>
    </p:spTree>
    <p:extLst>
      <p:ext uri="{BB962C8B-B14F-4D97-AF65-F5344CB8AC3E}">
        <p14:creationId xmlns:p14="http://schemas.microsoft.com/office/powerpoint/2010/main" val="38294416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xmlns="" id="{EC487050-E78F-4F66-82E2-05674306A687}"/>
              </a:ext>
            </a:extLst>
          </p:cNvPr>
          <p:cNvGraphicFramePr>
            <a:graphicFrameLocks noGrp="1"/>
          </p:cNvGraphicFramePr>
          <p:nvPr>
            <p:ph sz="quarter" idx="1"/>
          </p:nvPr>
        </p:nvGraphicFramePr>
        <p:xfrm>
          <a:off x="1847851" y="908050"/>
          <a:ext cx="8443913" cy="5760720"/>
        </p:xfrm>
        <a:graphic>
          <a:graphicData uri="http://schemas.openxmlformats.org/drawingml/2006/table">
            <a:tbl>
              <a:tblPr/>
              <a:tblGrid>
                <a:gridCol w="1357313">
                  <a:extLst>
                    <a:ext uri="{9D8B030D-6E8A-4147-A177-3AD203B41FA5}">
                      <a16:colId xmlns:a16="http://schemas.microsoft.com/office/drawing/2014/main" xmlns="" val="20000"/>
                    </a:ext>
                  </a:extLst>
                </a:gridCol>
                <a:gridCol w="3865562">
                  <a:extLst>
                    <a:ext uri="{9D8B030D-6E8A-4147-A177-3AD203B41FA5}">
                      <a16:colId xmlns:a16="http://schemas.microsoft.com/office/drawing/2014/main" xmlns="" val="20001"/>
                    </a:ext>
                  </a:extLst>
                </a:gridCol>
                <a:gridCol w="1439863">
                  <a:extLst>
                    <a:ext uri="{9D8B030D-6E8A-4147-A177-3AD203B41FA5}">
                      <a16:colId xmlns:a16="http://schemas.microsoft.com/office/drawing/2014/main" xmlns="" val="20002"/>
                    </a:ext>
                  </a:extLst>
                </a:gridCol>
                <a:gridCol w="595312">
                  <a:extLst>
                    <a:ext uri="{9D8B030D-6E8A-4147-A177-3AD203B41FA5}">
                      <a16:colId xmlns:a16="http://schemas.microsoft.com/office/drawing/2014/main" xmlns="" val="20003"/>
                    </a:ext>
                  </a:extLst>
                </a:gridCol>
                <a:gridCol w="1185863">
                  <a:extLst>
                    <a:ext uri="{9D8B030D-6E8A-4147-A177-3AD203B41FA5}">
                      <a16:colId xmlns:a16="http://schemas.microsoft.com/office/drawing/2014/main" xmlns="" val="20004"/>
                    </a:ext>
                  </a:extLst>
                </a:gridCol>
              </a:tblGrid>
              <a:tr h="3714093">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IN" sz="2100" b="0" i="0" u="none" strike="noStrike" cap="none" normalizeH="0" baseline="0" dirty="0">
                          <a:ln>
                            <a:noFill/>
                          </a:ln>
                          <a:solidFill>
                            <a:srgbClr val="000000"/>
                          </a:solidFill>
                          <a:effectLst/>
                          <a:latin typeface="Times New Roman" pitchFamily="18" charset="0"/>
                          <a:cs typeface="Times New Roman" pitchFamily="18" charset="0"/>
                        </a:rPr>
                        <a:t>7. Metal</a:t>
                      </a:r>
                      <a:br>
                        <a:rPr kumimoji="0" lang="en-IN" sz="2100" b="0" i="0" u="none" strike="noStrike" cap="none" normalizeH="0" baseline="0" dirty="0">
                          <a:ln>
                            <a:noFill/>
                          </a:ln>
                          <a:solidFill>
                            <a:srgbClr val="000000"/>
                          </a:solidFill>
                          <a:effectLst/>
                          <a:latin typeface="Times New Roman" pitchFamily="18" charset="0"/>
                          <a:cs typeface="Times New Roman" pitchFamily="18" charset="0"/>
                        </a:rPr>
                      </a:br>
                      <a:r>
                        <a:rPr kumimoji="0" lang="en-IN" sz="2100" b="0" i="0" u="none" strike="noStrike" cap="none" normalizeH="0" baseline="0" dirty="0">
                          <a:ln>
                            <a:noFill/>
                          </a:ln>
                          <a:solidFill>
                            <a:srgbClr val="000000"/>
                          </a:solidFill>
                          <a:effectLst/>
                          <a:latin typeface="Times New Roman" pitchFamily="18" charset="0"/>
                          <a:cs typeface="Times New Roman" pitchFamily="18" charset="0"/>
                        </a:rPr>
                        <a:t>corrugated G.I.</a:t>
                      </a:r>
                      <a:br>
                        <a:rPr kumimoji="0" lang="en-IN" sz="2100" b="0" i="0" u="none" strike="noStrike" cap="none" normalizeH="0" baseline="0" dirty="0">
                          <a:ln>
                            <a:noFill/>
                          </a:ln>
                          <a:solidFill>
                            <a:srgbClr val="000000"/>
                          </a:solidFill>
                          <a:effectLst/>
                          <a:latin typeface="Times New Roman" pitchFamily="18" charset="0"/>
                          <a:cs typeface="Times New Roman" pitchFamily="18" charset="0"/>
                        </a:rPr>
                      </a:br>
                      <a:r>
                        <a:rPr kumimoji="0" lang="en-IN" sz="2100" b="0" i="0" u="none" strike="noStrike" cap="none" normalizeH="0" baseline="0" dirty="0">
                          <a:ln>
                            <a:noFill/>
                          </a:ln>
                          <a:solidFill>
                            <a:srgbClr val="000000"/>
                          </a:solidFill>
                          <a:effectLst/>
                          <a:latin typeface="Times New Roman" pitchFamily="18" charset="0"/>
                          <a:cs typeface="Times New Roman" pitchFamily="18" charset="0"/>
                        </a:rPr>
                        <a:t>sheets</a:t>
                      </a:r>
                    </a:p>
                  </a:txBody>
                  <a:tcPr marL="0" marR="0" marT="0" marB="0" horzOverflow="overflow">
                    <a:lnL w="12700" cap="flat" cmpd="sng" algn="ctr">
                      <a:solidFill>
                        <a:srgbClr val="855D5D"/>
                      </a:solidFill>
                      <a:prstDash val="solid"/>
                      <a:round/>
                      <a:headEnd type="none" w="med" len="med"/>
                      <a:tailEnd type="none" w="med" len="med"/>
                    </a:lnL>
                    <a:lnR w="12700" cap="flat" cmpd="sng" algn="ctr">
                      <a:solidFill>
                        <a:srgbClr val="855D5D"/>
                      </a:solidFill>
                      <a:prstDash val="solid"/>
                      <a:round/>
                      <a:headEnd type="none" w="med" len="med"/>
                      <a:tailEnd type="none" w="med" len="med"/>
                    </a:lnR>
                    <a:lnT w="12700" cap="flat" cmpd="sng" algn="ctr">
                      <a:solidFill>
                        <a:srgbClr val="855D5D"/>
                      </a:solidFill>
                      <a:prstDash val="solid"/>
                      <a:round/>
                      <a:headEnd type="none" w="med" len="med"/>
                      <a:tailEnd type="none" w="med" len="med"/>
                    </a:lnT>
                    <a:lnB w="12700" cap="flat" cmpd="sng" algn="ctr">
                      <a:solidFill>
                        <a:srgbClr val="855D5D"/>
                      </a:solidFill>
                      <a:prstDash val="solid"/>
                      <a:round/>
                      <a:headEnd type="none" w="med" len="med"/>
                      <a:tailEnd type="none" w="med" len="med"/>
                    </a:lnB>
                    <a:lnTlToBr>
                      <a:noFill/>
                    </a:lnTlToBr>
                    <a:lnBlToTr>
                      <a:noFill/>
                    </a:lnBlToTr>
                    <a:solidFill>
                      <a:srgbClr val="EDEAEA"/>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IN" sz="2100" b="0" i="0" u="none" strike="noStrike" cap="none" normalizeH="0" baseline="0">
                          <a:ln>
                            <a:noFill/>
                          </a:ln>
                          <a:solidFill>
                            <a:srgbClr val="000000"/>
                          </a:solidFill>
                          <a:effectLst/>
                          <a:latin typeface="Times New Roman" pitchFamily="18" charset="0"/>
                          <a:cs typeface="Times New Roman" pitchFamily="18" charset="0"/>
                        </a:rPr>
                        <a:t>Sheets of about 3 m high are held vertically along one edge and edges of the other sheets are overlapped and bolted to each other. Thus the circle with 2-4 m dia. It is completed with many such sheets. They are covered on the top with the plain M.S. or G.I. sheets.</a:t>
                      </a:r>
                    </a:p>
                  </a:txBody>
                  <a:tcPr marL="0" marR="0" marT="0" marB="0" horzOverflow="overflow">
                    <a:lnL w="12700" cap="flat" cmpd="sng" algn="ctr">
                      <a:solidFill>
                        <a:srgbClr val="855D5D"/>
                      </a:solidFill>
                      <a:prstDash val="solid"/>
                      <a:round/>
                      <a:headEnd type="none" w="med" len="med"/>
                      <a:tailEnd type="none" w="med" len="med"/>
                    </a:lnL>
                    <a:lnR w="12700" cap="flat" cmpd="sng" algn="ctr">
                      <a:solidFill>
                        <a:srgbClr val="855D5D"/>
                      </a:solidFill>
                      <a:prstDash val="solid"/>
                      <a:round/>
                      <a:headEnd type="none" w="med" len="med"/>
                      <a:tailEnd type="none" w="med" len="med"/>
                    </a:lnR>
                    <a:lnT w="12700" cap="flat" cmpd="sng" algn="ctr">
                      <a:solidFill>
                        <a:srgbClr val="855D5D"/>
                      </a:solidFill>
                      <a:prstDash val="solid"/>
                      <a:round/>
                      <a:headEnd type="none" w="med" len="med"/>
                      <a:tailEnd type="none" w="med" len="med"/>
                    </a:lnT>
                    <a:lnB w="12700" cap="flat" cmpd="sng" algn="ctr">
                      <a:solidFill>
                        <a:srgbClr val="855D5D"/>
                      </a:solidFill>
                      <a:prstDash val="solid"/>
                      <a:round/>
                      <a:headEnd type="none" w="med" len="med"/>
                      <a:tailEnd type="none" w="med" len="med"/>
                    </a:lnB>
                    <a:lnTlToBr>
                      <a:noFill/>
                    </a:lnTlToBr>
                    <a:lnBlToTr>
                      <a:noFill/>
                    </a:lnBlToTr>
                    <a:solidFill>
                      <a:srgbClr val="EDEAEA"/>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IN" sz="2100" b="0" i="0" u="none" strike="noStrike" cap="none" normalizeH="0" baseline="0">
                          <a:ln>
                            <a:noFill/>
                          </a:ln>
                          <a:solidFill>
                            <a:srgbClr val="000000"/>
                          </a:solidFill>
                          <a:effectLst/>
                          <a:latin typeface="Times New Roman" pitchFamily="18" charset="0"/>
                          <a:cs typeface="Times New Roman" pitchFamily="18" charset="0"/>
                        </a:rPr>
                        <a:t>Various types  of seeds</a:t>
                      </a:r>
                    </a:p>
                  </a:txBody>
                  <a:tcPr marL="0" marR="0" marT="0" marB="0" horzOverflow="overflow">
                    <a:lnL w="12700" cap="flat" cmpd="sng" algn="ctr">
                      <a:solidFill>
                        <a:srgbClr val="855D5D"/>
                      </a:solidFill>
                      <a:prstDash val="solid"/>
                      <a:round/>
                      <a:headEnd type="none" w="med" len="med"/>
                      <a:tailEnd type="none" w="med" len="med"/>
                    </a:lnL>
                    <a:lnR w="12700" cap="flat" cmpd="sng" algn="ctr">
                      <a:solidFill>
                        <a:srgbClr val="855D5D"/>
                      </a:solidFill>
                      <a:prstDash val="solid"/>
                      <a:round/>
                      <a:headEnd type="none" w="med" len="med"/>
                      <a:tailEnd type="none" w="med" len="med"/>
                    </a:lnR>
                    <a:lnT w="12700" cap="flat" cmpd="sng" algn="ctr">
                      <a:solidFill>
                        <a:srgbClr val="855D5D"/>
                      </a:solidFill>
                      <a:prstDash val="solid"/>
                      <a:round/>
                      <a:headEnd type="none" w="med" len="med"/>
                      <a:tailEnd type="none" w="med" len="med"/>
                    </a:lnT>
                    <a:lnB w="12700" cap="flat" cmpd="sng" algn="ctr">
                      <a:solidFill>
                        <a:srgbClr val="855D5D"/>
                      </a:solidFill>
                      <a:prstDash val="solid"/>
                      <a:round/>
                      <a:headEnd type="none" w="med" len="med"/>
                      <a:tailEnd type="none" w="med" len="med"/>
                    </a:lnB>
                    <a:lnTlToBr>
                      <a:noFill/>
                    </a:lnTlToBr>
                    <a:lnBlToTr>
                      <a:noFill/>
                    </a:lnBlToTr>
                    <a:solidFill>
                      <a:srgbClr val="EDEAEA"/>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IN" sz="2100" b="0" i="0" u="none" strike="noStrike" cap="none" normalizeH="0" baseline="0">
                          <a:ln>
                            <a:noFill/>
                          </a:ln>
                          <a:solidFill>
                            <a:srgbClr val="000000"/>
                          </a:solidFill>
                          <a:effectLst/>
                          <a:latin typeface="Times New Roman" pitchFamily="18" charset="0"/>
                          <a:cs typeface="Times New Roman" pitchFamily="18" charset="0"/>
                        </a:rPr>
                        <a:t>Vary</a:t>
                      </a:r>
                    </a:p>
                  </a:txBody>
                  <a:tcPr marL="0" marR="0" marT="0" marB="0" horzOverflow="overflow">
                    <a:lnL w="12700" cap="flat" cmpd="sng" algn="ctr">
                      <a:solidFill>
                        <a:srgbClr val="855D5D"/>
                      </a:solidFill>
                      <a:prstDash val="solid"/>
                      <a:round/>
                      <a:headEnd type="none" w="med" len="med"/>
                      <a:tailEnd type="none" w="med" len="med"/>
                    </a:lnL>
                    <a:lnR w="12700" cap="flat" cmpd="sng" algn="ctr">
                      <a:solidFill>
                        <a:srgbClr val="855D5D"/>
                      </a:solidFill>
                      <a:prstDash val="solid"/>
                      <a:round/>
                      <a:headEnd type="none" w="med" len="med"/>
                      <a:tailEnd type="none" w="med" len="med"/>
                    </a:lnR>
                    <a:lnT w="12700" cap="flat" cmpd="sng" algn="ctr">
                      <a:solidFill>
                        <a:srgbClr val="855D5D"/>
                      </a:solidFill>
                      <a:prstDash val="solid"/>
                      <a:round/>
                      <a:headEnd type="none" w="med" len="med"/>
                      <a:tailEnd type="none" w="med" len="med"/>
                    </a:lnT>
                    <a:lnB w="12700" cap="flat" cmpd="sng" algn="ctr">
                      <a:solidFill>
                        <a:srgbClr val="855D5D"/>
                      </a:solidFill>
                      <a:prstDash val="solid"/>
                      <a:round/>
                      <a:headEnd type="none" w="med" len="med"/>
                      <a:tailEnd type="none" w="med" len="med"/>
                    </a:lnB>
                    <a:lnTlToBr>
                      <a:noFill/>
                    </a:lnTlToBr>
                    <a:lnBlToTr>
                      <a:noFill/>
                    </a:lnBlToTr>
                    <a:solidFill>
                      <a:srgbClr val="EDEAEA"/>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IN" sz="2100" b="0" i="0" u="none" strike="noStrike" cap="none" normalizeH="0" baseline="0">
                          <a:ln>
                            <a:noFill/>
                          </a:ln>
                          <a:solidFill>
                            <a:srgbClr val="000000"/>
                          </a:solidFill>
                          <a:effectLst/>
                          <a:latin typeface="Times New Roman" pitchFamily="18" charset="0"/>
                          <a:cs typeface="Times New Roman" pitchFamily="18" charset="0"/>
                        </a:rPr>
                        <a:t>Vary Temporary</a:t>
                      </a:r>
                    </a:p>
                  </a:txBody>
                  <a:tcPr marL="0" marR="0" marT="0" marB="0" horzOverflow="overflow">
                    <a:lnL w="12700" cap="flat" cmpd="sng" algn="ctr">
                      <a:solidFill>
                        <a:srgbClr val="855D5D"/>
                      </a:solidFill>
                      <a:prstDash val="solid"/>
                      <a:round/>
                      <a:headEnd type="none" w="med" len="med"/>
                      <a:tailEnd type="none" w="med" len="med"/>
                    </a:lnL>
                    <a:lnR w="12700" cap="flat" cmpd="sng" algn="ctr">
                      <a:solidFill>
                        <a:srgbClr val="855D5D"/>
                      </a:solidFill>
                      <a:prstDash val="solid"/>
                      <a:round/>
                      <a:headEnd type="none" w="med" len="med"/>
                      <a:tailEnd type="none" w="med" len="med"/>
                    </a:lnR>
                    <a:lnT w="12700" cap="flat" cmpd="sng" algn="ctr">
                      <a:solidFill>
                        <a:srgbClr val="855D5D"/>
                      </a:solidFill>
                      <a:prstDash val="solid"/>
                      <a:round/>
                      <a:headEnd type="none" w="med" len="med"/>
                      <a:tailEnd type="none" w="med" len="med"/>
                    </a:lnT>
                    <a:lnB w="12700" cap="flat" cmpd="sng" algn="ctr">
                      <a:solidFill>
                        <a:srgbClr val="855D5D"/>
                      </a:solidFill>
                      <a:prstDash val="solid"/>
                      <a:round/>
                      <a:headEnd type="none" w="med" len="med"/>
                      <a:tailEnd type="none" w="med" len="med"/>
                    </a:lnB>
                    <a:lnTlToBr>
                      <a:noFill/>
                    </a:lnTlToBr>
                    <a:lnBlToTr>
                      <a:noFill/>
                    </a:lnBlToTr>
                    <a:solidFill>
                      <a:srgbClr val="EDEAEA"/>
                    </a:solidFill>
                  </a:tcPr>
                </a:tc>
                <a:extLst>
                  <a:ext uri="{0D108BD9-81ED-4DB2-BD59-A6C34878D82A}">
                    <a16:rowId xmlns:a16="http://schemas.microsoft.com/office/drawing/2014/main" xmlns="" val="10000"/>
                  </a:ext>
                </a:extLst>
              </a:tr>
              <a:tr h="886154">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IN" sz="2100" b="0" i="0" u="none" strike="noStrike" cap="none" normalizeH="0" baseline="0">
                          <a:ln>
                            <a:noFill/>
                          </a:ln>
                          <a:solidFill>
                            <a:srgbClr val="000000"/>
                          </a:solidFill>
                          <a:effectLst/>
                          <a:latin typeface="Times New Roman" pitchFamily="18" charset="0"/>
                          <a:cs typeface="Times New Roman" pitchFamily="18" charset="0"/>
                        </a:rPr>
                        <a:t>8. Hessian cloth bags</a:t>
                      </a:r>
                    </a:p>
                  </a:txBody>
                  <a:tcPr marL="0" marR="0" marT="0" marB="0" horzOverflow="overflow">
                    <a:lnL w="12700" cap="flat" cmpd="sng" algn="ctr">
                      <a:solidFill>
                        <a:srgbClr val="855D5D"/>
                      </a:solidFill>
                      <a:prstDash val="solid"/>
                      <a:round/>
                      <a:headEnd type="none" w="med" len="med"/>
                      <a:tailEnd type="none" w="med" len="med"/>
                    </a:lnL>
                    <a:lnR w="12700" cap="flat" cmpd="sng" algn="ctr">
                      <a:solidFill>
                        <a:srgbClr val="855D5D"/>
                      </a:solidFill>
                      <a:prstDash val="solid"/>
                      <a:round/>
                      <a:headEnd type="none" w="med" len="med"/>
                      <a:tailEnd type="none" w="med" len="med"/>
                    </a:lnR>
                    <a:lnT w="12700" cap="flat" cmpd="sng" algn="ctr">
                      <a:solidFill>
                        <a:srgbClr val="855D5D"/>
                      </a:solidFill>
                      <a:prstDash val="solid"/>
                      <a:round/>
                      <a:headEnd type="none" w="med" len="med"/>
                      <a:tailEnd type="none" w="med" len="med"/>
                    </a:lnT>
                    <a:lnB w="12700" cap="flat" cmpd="sng" algn="ctr">
                      <a:solidFill>
                        <a:srgbClr val="855D5D"/>
                      </a:solidFill>
                      <a:prstDash val="solid"/>
                      <a:round/>
                      <a:headEnd type="none" w="med" len="med"/>
                      <a:tailEnd type="none" w="med" len="med"/>
                    </a:lnB>
                    <a:lnTlToBr>
                      <a:noFill/>
                    </a:lnTlToBr>
                    <a:lnBlToTr>
                      <a:noFill/>
                    </a:lnBlToTr>
                    <a:solidFill>
                      <a:srgbClr val="D9D2D2"/>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IN" sz="2100" b="0" i="0" u="none" strike="noStrike" cap="none" normalizeH="0" baseline="0">
                          <a:ln>
                            <a:noFill/>
                          </a:ln>
                          <a:solidFill>
                            <a:srgbClr val="000000"/>
                          </a:solidFill>
                          <a:effectLst/>
                          <a:latin typeface="Times New Roman" pitchFamily="18" charset="0"/>
                          <a:cs typeface="Times New Roman" pitchFamily="18" charset="0"/>
                        </a:rPr>
                        <a:t> </a:t>
                      </a:r>
                    </a:p>
                  </a:txBody>
                  <a:tcPr marL="0" marR="0" marT="0" marB="0" horzOverflow="overflow">
                    <a:lnL w="12700" cap="flat" cmpd="sng" algn="ctr">
                      <a:solidFill>
                        <a:srgbClr val="855D5D"/>
                      </a:solidFill>
                      <a:prstDash val="solid"/>
                      <a:round/>
                      <a:headEnd type="none" w="med" len="med"/>
                      <a:tailEnd type="none" w="med" len="med"/>
                    </a:lnL>
                    <a:lnR w="12700" cap="flat" cmpd="sng" algn="ctr">
                      <a:solidFill>
                        <a:srgbClr val="855D5D"/>
                      </a:solidFill>
                      <a:prstDash val="solid"/>
                      <a:round/>
                      <a:headEnd type="none" w="med" len="med"/>
                      <a:tailEnd type="none" w="med" len="med"/>
                    </a:lnR>
                    <a:lnT w="12700" cap="flat" cmpd="sng" algn="ctr">
                      <a:solidFill>
                        <a:srgbClr val="855D5D"/>
                      </a:solidFill>
                      <a:prstDash val="solid"/>
                      <a:round/>
                      <a:headEnd type="none" w="med" len="med"/>
                      <a:tailEnd type="none" w="med" len="med"/>
                    </a:lnT>
                    <a:lnB w="12700" cap="flat" cmpd="sng" algn="ctr">
                      <a:solidFill>
                        <a:srgbClr val="855D5D"/>
                      </a:solidFill>
                      <a:prstDash val="solid"/>
                      <a:round/>
                      <a:headEnd type="none" w="med" len="med"/>
                      <a:tailEnd type="none" w="med" len="med"/>
                    </a:lnB>
                    <a:lnTlToBr>
                      <a:noFill/>
                    </a:lnTlToBr>
                    <a:lnBlToTr>
                      <a:noFill/>
                    </a:lnBlToTr>
                    <a:solidFill>
                      <a:srgbClr val="D9D2D2"/>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IN" sz="2100" b="0" i="0" u="none" strike="noStrike" cap="none" normalizeH="0" baseline="0">
                          <a:ln>
                            <a:noFill/>
                          </a:ln>
                          <a:solidFill>
                            <a:srgbClr val="000000"/>
                          </a:solidFill>
                          <a:effectLst/>
                          <a:latin typeface="Times New Roman" pitchFamily="18" charset="0"/>
                          <a:cs typeface="Times New Roman" pitchFamily="18" charset="0"/>
                        </a:rPr>
                        <a:t> </a:t>
                      </a:r>
                    </a:p>
                  </a:txBody>
                  <a:tcPr marL="0" marR="0" marT="0" marB="0" horzOverflow="overflow">
                    <a:lnL w="12700" cap="flat" cmpd="sng" algn="ctr">
                      <a:solidFill>
                        <a:srgbClr val="855D5D"/>
                      </a:solidFill>
                      <a:prstDash val="solid"/>
                      <a:round/>
                      <a:headEnd type="none" w="med" len="med"/>
                      <a:tailEnd type="none" w="med" len="med"/>
                    </a:lnL>
                    <a:lnR w="12700" cap="flat" cmpd="sng" algn="ctr">
                      <a:solidFill>
                        <a:srgbClr val="855D5D"/>
                      </a:solidFill>
                      <a:prstDash val="solid"/>
                      <a:round/>
                      <a:headEnd type="none" w="med" len="med"/>
                      <a:tailEnd type="none" w="med" len="med"/>
                    </a:lnR>
                    <a:lnT w="12700" cap="flat" cmpd="sng" algn="ctr">
                      <a:solidFill>
                        <a:srgbClr val="855D5D"/>
                      </a:solidFill>
                      <a:prstDash val="solid"/>
                      <a:round/>
                      <a:headEnd type="none" w="med" len="med"/>
                      <a:tailEnd type="none" w="med" len="med"/>
                    </a:lnT>
                    <a:lnB w="12700" cap="flat" cmpd="sng" algn="ctr">
                      <a:solidFill>
                        <a:srgbClr val="855D5D"/>
                      </a:solidFill>
                      <a:prstDash val="solid"/>
                      <a:round/>
                      <a:headEnd type="none" w="med" len="med"/>
                      <a:tailEnd type="none" w="med" len="med"/>
                    </a:lnB>
                    <a:lnTlToBr>
                      <a:noFill/>
                    </a:lnTlToBr>
                    <a:lnBlToTr>
                      <a:noFill/>
                    </a:lnBlToTr>
                    <a:solidFill>
                      <a:srgbClr val="D9D2D2"/>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IN" sz="2100" b="0" i="0" u="none" strike="noStrike" cap="none" normalizeH="0" baseline="0">
                          <a:ln>
                            <a:noFill/>
                          </a:ln>
                          <a:solidFill>
                            <a:srgbClr val="000000"/>
                          </a:solidFill>
                          <a:effectLst/>
                          <a:latin typeface="Times New Roman" pitchFamily="18" charset="0"/>
                          <a:cs typeface="Times New Roman" pitchFamily="18" charset="0"/>
                        </a:rPr>
                        <a:t> </a:t>
                      </a:r>
                    </a:p>
                  </a:txBody>
                  <a:tcPr marL="0" marR="0" marT="0" marB="0" horzOverflow="overflow">
                    <a:lnL w="12700" cap="flat" cmpd="sng" algn="ctr">
                      <a:solidFill>
                        <a:srgbClr val="855D5D"/>
                      </a:solidFill>
                      <a:prstDash val="solid"/>
                      <a:round/>
                      <a:headEnd type="none" w="med" len="med"/>
                      <a:tailEnd type="none" w="med" len="med"/>
                    </a:lnL>
                    <a:lnR w="12700" cap="flat" cmpd="sng" algn="ctr">
                      <a:solidFill>
                        <a:srgbClr val="855D5D"/>
                      </a:solidFill>
                      <a:prstDash val="solid"/>
                      <a:round/>
                      <a:headEnd type="none" w="med" len="med"/>
                      <a:tailEnd type="none" w="med" len="med"/>
                    </a:lnR>
                    <a:lnT w="12700" cap="flat" cmpd="sng" algn="ctr">
                      <a:solidFill>
                        <a:srgbClr val="855D5D"/>
                      </a:solidFill>
                      <a:prstDash val="solid"/>
                      <a:round/>
                      <a:headEnd type="none" w="med" len="med"/>
                      <a:tailEnd type="none" w="med" len="med"/>
                    </a:lnT>
                    <a:lnB w="12700" cap="flat" cmpd="sng" algn="ctr">
                      <a:solidFill>
                        <a:srgbClr val="855D5D"/>
                      </a:solidFill>
                      <a:prstDash val="solid"/>
                      <a:round/>
                      <a:headEnd type="none" w="med" len="med"/>
                      <a:tailEnd type="none" w="med" len="med"/>
                    </a:lnB>
                    <a:lnTlToBr>
                      <a:noFill/>
                    </a:lnTlToBr>
                    <a:lnBlToTr>
                      <a:noFill/>
                    </a:lnBlToTr>
                    <a:solidFill>
                      <a:srgbClr val="D9D2D2"/>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IN" sz="2100" b="0" i="0" u="none" strike="noStrike" cap="none" normalizeH="0" baseline="0">
                          <a:ln>
                            <a:noFill/>
                          </a:ln>
                          <a:solidFill>
                            <a:srgbClr val="000000"/>
                          </a:solidFill>
                          <a:effectLst/>
                          <a:latin typeface="Times New Roman" pitchFamily="18" charset="0"/>
                          <a:cs typeface="Times New Roman" pitchFamily="18" charset="0"/>
                        </a:rPr>
                        <a:t> </a:t>
                      </a:r>
                    </a:p>
                  </a:txBody>
                  <a:tcPr marL="0" marR="0" marT="0" marB="0" horzOverflow="overflow">
                    <a:lnL w="12700" cap="flat" cmpd="sng" algn="ctr">
                      <a:solidFill>
                        <a:srgbClr val="855D5D"/>
                      </a:solidFill>
                      <a:prstDash val="solid"/>
                      <a:round/>
                      <a:headEnd type="none" w="med" len="med"/>
                      <a:tailEnd type="none" w="med" len="med"/>
                    </a:lnL>
                    <a:lnR w="12700" cap="flat" cmpd="sng" algn="ctr">
                      <a:solidFill>
                        <a:srgbClr val="855D5D"/>
                      </a:solidFill>
                      <a:prstDash val="solid"/>
                      <a:round/>
                      <a:headEnd type="none" w="med" len="med"/>
                      <a:tailEnd type="none" w="med" len="med"/>
                    </a:lnR>
                    <a:lnT w="12700" cap="flat" cmpd="sng" algn="ctr">
                      <a:solidFill>
                        <a:srgbClr val="855D5D"/>
                      </a:solidFill>
                      <a:prstDash val="solid"/>
                      <a:round/>
                      <a:headEnd type="none" w="med" len="med"/>
                      <a:tailEnd type="none" w="med" len="med"/>
                    </a:lnT>
                    <a:lnB w="12700" cap="flat" cmpd="sng" algn="ctr">
                      <a:solidFill>
                        <a:srgbClr val="855D5D"/>
                      </a:solidFill>
                      <a:prstDash val="solid"/>
                      <a:round/>
                      <a:headEnd type="none" w="med" len="med"/>
                      <a:tailEnd type="none" w="med" len="med"/>
                    </a:lnB>
                    <a:lnTlToBr>
                      <a:noFill/>
                    </a:lnTlToBr>
                    <a:lnBlToTr>
                      <a:noFill/>
                    </a:lnBlToTr>
                    <a:solidFill>
                      <a:srgbClr val="D9D2D2"/>
                    </a:solidFill>
                  </a:tcPr>
                </a:tc>
                <a:extLst>
                  <a:ext uri="{0D108BD9-81ED-4DB2-BD59-A6C34878D82A}">
                    <a16:rowId xmlns:a16="http://schemas.microsoft.com/office/drawing/2014/main" xmlns="" val="10001"/>
                  </a:ext>
                </a:extLst>
              </a:tr>
              <a:tr h="886154">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IN" sz="2100" b="0" i="0" u="none" strike="noStrike" cap="none" normalizeH="0" baseline="0">
                          <a:ln>
                            <a:noFill/>
                          </a:ln>
                          <a:solidFill>
                            <a:srgbClr val="000000"/>
                          </a:solidFill>
                          <a:effectLst/>
                          <a:latin typeface="Times New Roman" pitchFamily="18" charset="0"/>
                          <a:cs typeface="Times New Roman" pitchFamily="18" charset="0"/>
                        </a:rPr>
                        <a:t>9. Gunny bags</a:t>
                      </a:r>
                    </a:p>
                  </a:txBody>
                  <a:tcPr marL="0" marR="0" marT="0" marB="0" horzOverflow="overflow">
                    <a:lnL w="12700" cap="flat" cmpd="sng" algn="ctr">
                      <a:solidFill>
                        <a:srgbClr val="855D5D"/>
                      </a:solidFill>
                      <a:prstDash val="solid"/>
                      <a:round/>
                      <a:headEnd type="none" w="med" len="med"/>
                      <a:tailEnd type="none" w="med" len="med"/>
                    </a:lnL>
                    <a:lnR w="12700" cap="flat" cmpd="sng" algn="ctr">
                      <a:solidFill>
                        <a:srgbClr val="855D5D"/>
                      </a:solidFill>
                      <a:prstDash val="solid"/>
                      <a:round/>
                      <a:headEnd type="none" w="med" len="med"/>
                      <a:tailEnd type="none" w="med" len="med"/>
                    </a:lnR>
                    <a:lnT w="12700" cap="flat" cmpd="sng" algn="ctr">
                      <a:solidFill>
                        <a:srgbClr val="855D5D"/>
                      </a:solidFill>
                      <a:prstDash val="solid"/>
                      <a:round/>
                      <a:headEnd type="none" w="med" len="med"/>
                      <a:tailEnd type="none" w="med" len="med"/>
                    </a:lnT>
                    <a:lnB w="12700" cap="flat" cmpd="sng" algn="ctr">
                      <a:solidFill>
                        <a:srgbClr val="855D5D"/>
                      </a:solidFill>
                      <a:prstDash val="solid"/>
                      <a:round/>
                      <a:headEnd type="none" w="med" len="med"/>
                      <a:tailEnd type="none" w="med" len="med"/>
                    </a:lnB>
                    <a:lnTlToBr>
                      <a:noFill/>
                    </a:lnTlToBr>
                    <a:lnBlToTr>
                      <a:noFill/>
                    </a:lnBlToTr>
                    <a:solidFill>
                      <a:srgbClr val="EDEAEA"/>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IN" sz="2100" b="0" i="0" u="none" strike="noStrike" cap="none" normalizeH="0" baseline="0">
                          <a:ln>
                            <a:noFill/>
                          </a:ln>
                          <a:solidFill>
                            <a:srgbClr val="000000"/>
                          </a:solidFill>
                          <a:effectLst/>
                          <a:latin typeface="Times New Roman" pitchFamily="18" charset="0"/>
                          <a:cs typeface="Times New Roman" pitchFamily="18" charset="0"/>
                        </a:rPr>
                        <a:t> </a:t>
                      </a:r>
                    </a:p>
                  </a:txBody>
                  <a:tcPr marL="0" marR="0" marT="0" marB="0" horzOverflow="overflow">
                    <a:lnL w="12700" cap="flat" cmpd="sng" algn="ctr">
                      <a:solidFill>
                        <a:srgbClr val="855D5D"/>
                      </a:solidFill>
                      <a:prstDash val="solid"/>
                      <a:round/>
                      <a:headEnd type="none" w="med" len="med"/>
                      <a:tailEnd type="none" w="med" len="med"/>
                    </a:lnL>
                    <a:lnR w="12700" cap="flat" cmpd="sng" algn="ctr">
                      <a:solidFill>
                        <a:srgbClr val="855D5D"/>
                      </a:solidFill>
                      <a:prstDash val="solid"/>
                      <a:round/>
                      <a:headEnd type="none" w="med" len="med"/>
                      <a:tailEnd type="none" w="med" len="med"/>
                    </a:lnR>
                    <a:lnT w="12700" cap="flat" cmpd="sng" algn="ctr">
                      <a:solidFill>
                        <a:srgbClr val="855D5D"/>
                      </a:solidFill>
                      <a:prstDash val="solid"/>
                      <a:round/>
                      <a:headEnd type="none" w="med" len="med"/>
                      <a:tailEnd type="none" w="med" len="med"/>
                    </a:lnT>
                    <a:lnB w="12700" cap="flat" cmpd="sng" algn="ctr">
                      <a:solidFill>
                        <a:srgbClr val="855D5D"/>
                      </a:solidFill>
                      <a:prstDash val="solid"/>
                      <a:round/>
                      <a:headEnd type="none" w="med" len="med"/>
                      <a:tailEnd type="none" w="med" len="med"/>
                    </a:lnB>
                    <a:lnTlToBr>
                      <a:noFill/>
                    </a:lnTlToBr>
                    <a:lnBlToTr>
                      <a:noFill/>
                    </a:lnBlToTr>
                    <a:solidFill>
                      <a:srgbClr val="EDEAEA"/>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IN" sz="2100" b="0" i="0" u="none" strike="noStrike" cap="none" normalizeH="0" baseline="0">
                          <a:ln>
                            <a:noFill/>
                          </a:ln>
                          <a:solidFill>
                            <a:srgbClr val="000000"/>
                          </a:solidFill>
                          <a:effectLst/>
                          <a:latin typeface="Times New Roman" pitchFamily="18" charset="0"/>
                          <a:cs typeface="Times New Roman" pitchFamily="18" charset="0"/>
                        </a:rPr>
                        <a:t> </a:t>
                      </a:r>
                    </a:p>
                  </a:txBody>
                  <a:tcPr marL="0" marR="0" marT="0" marB="0" horzOverflow="overflow">
                    <a:lnL w="12700" cap="flat" cmpd="sng" algn="ctr">
                      <a:solidFill>
                        <a:srgbClr val="855D5D"/>
                      </a:solidFill>
                      <a:prstDash val="solid"/>
                      <a:round/>
                      <a:headEnd type="none" w="med" len="med"/>
                      <a:tailEnd type="none" w="med" len="med"/>
                    </a:lnL>
                    <a:lnR w="12700" cap="flat" cmpd="sng" algn="ctr">
                      <a:solidFill>
                        <a:srgbClr val="855D5D"/>
                      </a:solidFill>
                      <a:prstDash val="solid"/>
                      <a:round/>
                      <a:headEnd type="none" w="med" len="med"/>
                      <a:tailEnd type="none" w="med" len="med"/>
                    </a:lnR>
                    <a:lnT w="12700" cap="flat" cmpd="sng" algn="ctr">
                      <a:solidFill>
                        <a:srgbClr val="855D5D"/>
                      </a:solidFill>
                      <a:prstDash val="solid"/>
                      <a:round/>
                      <a:headEnd type="none" w="med" len="med"/>
                      <a:tailEnd type="none" w="med" len="med"/>
                    </a:lnT>
                    <a:lnB w="12700" cap="flat" cmpd="sng" algn="ctr">
                      <a:solidFill>
                        <a:srgbClr val="855D5D"/>
                      </a:solidFill>
                      <a:prstDash val="solid"/>
                      <a:round/>
                      <a:headEnd type="none" w="med" len="med"/>
                      <a:tailEnd type="none" w="med" len="med"/>
                    </a:lnB>
                    <a:lnTlToBr>
                      <a:noFill/>
                    </a:lnTlToBr>
                    <a:lnBlToTr>
                      <a:noFill/>
                    </a:lnBlToTr>
                    <a:solidFill>
                      <a:srgbClr val="EDEAEA"/>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IN" sz="2100" b="0" i="0" u="none" strike="noStrike" cap="none" normalizeH="0" baseline="0">
                          <a:ln>
                            <a:noFill/>
                          </a:ln>
                          <a:solidFill>
                            <a:srgbClr val="000000"/>
                          </a:solidFill>
                          <a:effectLst/>
                          <a:latin typeface="Times New Roman" pitchFamily="18" charset="0"/>
                          <a:cs typeface="Times New Roman" pitchFamily="18" charset="0"/>
                        </a:rPr>
                        <a:t> </a:t>
                      </a:r>
                    </a:p>
                  </a:txBody>
                  <a:tcPr marL="0" marR="0" marT="0" marB="0" horzOverflow="overflow">
                    <a:lnL w="12700" cap="flat" cmpd="sng" algn="ctr">
                      <a:solidFill>
                        <a:srgbClr val="855D5D"/>
                      </a:solidFill>
                      <a:prstDash val="solid"/>
                      <a:round/>
                      <a:headEnd type="none" w="med" len="med"/>
                      <a:tailEnd type="none" w="med" len="med"/>
                    </a:lnL>
                    <a:lnR w="12700" cap="flat" cmpd="sng" algn="ctr">
                      <a:solidFill>
                        <a:srgbClr val="855D5D"/>
                      </a:solidFill>
                      <a:prstDash val="solid"/>
                      <a:round/>
                      <a:headEnd type="none" w="med" len="med"/>
                      <a:tailEnd type="none" w="med" len="med"/>
                    </a:lnR>
                    <a:lnT w="12700" cap="flat" cmpd="sng" algn="ctr">
                      <a:solidFill>
                        <a:srgbClr val="855D5D"/>
                      </a:solidFill>
                      <a:prstDash val="solid"/>
                      <a:round/>
                      <a:headEnd type="none" w="med" len="med"/>
                      <a:tailEnd type="none" w="med" len="med"/>
                    </a:lnT>
                    <a:lnB w="12700" cap="flat" cmpd="sng" algn="ctr">
                      <a:solidFill>
                        <a:srgbClr val="855D5D"/>
                      </a:solidFill>
                      <a:prstDash val="solid"/>
                      <a:round/>
                      <a:headEnd type="none" w="med" len="med"/>
                      <a:tailEnd type="none" w="med" len="med"/>
                    </a:lnB>
                    <a:lnTlToBr>
                      <a:noFill/>
                    </a:lnTlToBr>
                    <a:lnBlToTr>
                      <a:noFill/>
                    </a:lnBlToTr>
                    <a:solidFill>
                      <a:srgbClr val="EDEAEA"/>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IN" sz="2100" b="0" i="0" u="none" strike="noStrike" cap="none" normalizeH="0" baseline="0">
                          <a:ln>
                            <a:noFill/>
                          </a:ln>
                          <a:solidFill>
                            <a:srgbClr val="000000"/>
                          </a:solidFill>
                          <a:effectLst/>
                          <a:latin typeface="Times New Roman" pitchFamily="18" charset="0"/>
                          <a:cs typeface="Times New Roman" pitchFamily="18" charset="0"/>
                        </a:rPr>
                        <a:t> </a:t>
                      </a:r>
                    </a:p>
                  </a:txBody>
                  <a:tcPr marL="0" marR="0" marT="0" marB="0" horzOverflow="overflow">
                    <a:lnL w="12700" cap="flat" cmpd="sng" algn="ctr">
                      <a:solidFill>
                        <a:srgbClr val="855D5D"/>
                      </a:solidFill>
                      <a:prstDash val="solid"/>
                      <a:round/>
                      <a:headEnd type="none" w="med" len="med"/>
                      <a:tailEnd type="none" w="med" len="med"/>
                    </a:lnL>
                    <a:lnR w="12700" cap="flat" cmpd="sng" algn="ctr">
                      <a:solidFill>
                        <a:srgbClr val="855D5D"/>
                      </a:solidFill>
                      <a:prstDash val="solid"/>
                      <a:round/>
                      <a:headEnd type="none" w="med" len="med"/>
                      <a:tailEnd type="none" w="med" len="med"/>
                    </a:lnR>
                    <a:lnT w="12700" cap="flat" cmpd="sng" algn="ctr">
                      <a:solidFill>
                        <a:srgbClr val="855D5D"/>
                      </a:solidFill>
                      <a:prstDash val="solid"/>
                      <a:round/>
                      <a:headEnd type="none" w="med" len="med"/>
                      <a:tailEnd type="none" w="med" len="med"/>
                    </a:lnT>
                    <a:lnB w="12700" cap="flat" cmpd="sng" algn="ctr">
                      <a:solidFill>
                        <a:srgbClr val="855D5D"/>
                      </a:solidFill>
                      <a:prstDash val="solid"/>
                      <a:round/>
                      <a:headEnd type="none" w="med" len="med"/>
                      <a:tailEnd type="none" w="med" len="med"/>
                    </a:lnB>
                    <a:lnTlToBr>
                      <a:noFill/>
                    </a:lnTlToBr>
                    <a:lnBlToTr>
                      <a:noFill/>
                    </a:lnBlToTr>
                    <a:solidFill>
                      <a:srgbClr val="EDEAEA"/>
                    </a:solidFill>
                  </a:tcP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val="7669462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BC86A220-74B4-44A0-A66C-713AA8E6275D}"/>
              </a:ext>
            </a:extLst>
          </p:cNvPr>
          <p:cNvSpPr/>
          <p:nvPr/>
        </p:nvSpPr>
        <p:spPr>
          <a:xfrm>
            <a:off x="3996076" y="2714620"/>
            <a:ext cx="3630738" cy="923330"/>
          </a:xfrm>
          <a:prstGeom prst="rect">
            <a:avLst/>
          </a:prstGeom>
          <a:noFill/>
        </p:spPr>
        <p:txBody>
          <a:bodyPr wrap="none">
            <a:spAutoFit/>
          </a:bodyPr>
          <a:lstStyle/>
          <a:p>
            <a:pPr algn="ctr">
              <a:defRPr/>
            </a:pPr>
            <a:r>
              <a:rPr lang="en-US" sz="5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THANK YOU</a:t>
            </a:r>
          </a:p>
        </p:txBody>
      </p:sp>
    </p:spTree>
    <p:extLst>
      <p:ext uri="{BB962C8B-B14F-4D97-AF65-F5344CB8AC3E}">
        <p14:creationId xmlns:p14="http://schemas.microsoft.com/office/powerpoint/2010/main" val="42760922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a:extLst>
              <a:ext uri="{FF2B5EF4-FFF2-40B4-BE49-F238E27FC236}">
                <a16:creationId xmlns:a16="http://schemas.microsoft.com/office/drawing/2014/main" xmlns="" id="{0BC0086D-76D2-4AE6-A93A-CDB8F86E31A0}"/>
              </a:ext>
            </a:extLst>
          </p:cNvPr>
          <p:cNvSpPr>
            <a:spLocks noGrp="1"/>
          </p:cNvSpPr>
          <p:nvPr>
            <p:ph type="ctrTitle"/>
          </p:nvPr>
        </p:nvSpPr>
        <p:spPr>
          <a:xfrm>
            <a:off x="1981200" y="1506539"/>
            <a:ext cx="8229600" cy="1470025"/>
          </a:xfrm>
        </p:spPr>
        <p:txBody>
          <a:bodyPr>
            <a:normAutofit fontScale="90000"/>
          </a:bodyPr>
          <a:lstStyle/>
          <a:p>
            <a:pPr eaLnBrk="1" hangingPunct="1"/>
            <a:r>
              <a:rPr lang="en-IN" altLang="en-US" sz="3200" b="1" dirty="0">
                <a:latin typeface="Times New Roman" panose="02020603050405020304" pitchFamily="18" charset="0"/>
                <a:cs typeface="Times New Roman" panose="02020603050405020304" pitchFamily="18" charset="0"/>
              </a:rPr>
              <a:t/>
            </a:r>
            <a:br>
              <a:rPr lang="en-IN" altLang="en-US" sz="3200" b="1" dirty="0">
                <a:latin typeface="Times New Roman" panose="02020603050405020304" pitchFamily="18" charset="0"/>
                <a:cs typeface="Times New Roman" panose="02020603050405020304" pitchFamily="18" charset="0"/>
              </a:rPr>
            </a:br>
            <a:r>
              <a:rPr lang="en-IN" altLang="en-US" sz="3200" b="1" dirty="0">
                <a:latin typeface="Times New Roman" panose="02020603050405020304" pitchFamily="18" charset="0"/>
                <a:cs typeface="Times New Roman" panose="02020603050405020304" pitchFamily="18" charset="0"/>
              </a:rPr>
              <a:t/>
            </a:r>
            <a:br>
              <a:rPr lang="en-IN" altLang="en-US" sz="3200" b="1" dirty="0">
                <a:latin typeface="Times New Roman" panose="02020603050405020304" pitchFamily="18" charset="0"/>
                <a:cs typeface="Times New Roman" panose="02020603050405020304" pitchFamily="18" charset="0"/>
              </a:rPr>
            </a:br>
            <a:r>
              <a:rPr lang="en-IN" altLang="en-US" sz="3200" b="1" dirty="0">
                <a:latin typeface="Times New Roman" panose="02020603050405020304" pitchFamily="18" charset="0"/>
                <a:cs typeface="Times New Roman" panose="02020603050405020304" pitchFamily="18" charset="0"/>
              </a:rPr>
              <a:t>PREACUTIONS FOR </a:t>
            </a:r>
            <a:r>
              <a:rPr lang="en-IN" altLang="en-US" sz="3200" b="1" dirty="0">
                <a:latin typeface="Times New Roman" panose="02020603050405020304" pitchFamily="18" charset="0"/>
                <a:cs typeface="Times New Roman" panose="02020603050405020304" pitchFamily="18" charset="0"/>
              </a:rPr>
              <a:t>SAFE STORAGE OF GRAINS </a:t>
            </a:r>
            <a:r>
              <a:rPr lang="en-IN" altLang="en-US" sz="3200" dirty="0">
                <a:latin typeface="Times New Roman" panose="02020603050405020304" pitchFamily="18" charset="0"/>
                <a:cs typeface="Times New Roman" panose="02020603050405020304" pitchFamily="18" charset="0"/>
              </a:rPr>
              <a:t/>
            </a:r>
            <a:br>
              <a:rPr lang="en-IN" altLang="en-US" sz="3200" dirty="0">
                <a:latin typeface="Times New Roman" panose="02020603050405020304" pitchFamily="18" charset="0"/>
                <a:cs typeface="Times New Roman" panose="02020603050405020304" pitchFamily="18" charset="0"/>
              </a:rPr>
            </a:br>
            <a:r>
              <a:rPr lang="en-IN" altLang="en-US" sz="3200" dirty="0">
                <a:latin typeface="Times New Roman" panose="02020603050405020304" pitchFamily="18" charset="0"/>
                <a:cs typeface="Times New Roman" panose="02020603050405020304" pitchFamily="18" charset="0"/>
              </a:rPr>
              <a:t/>
            </a:r>
            <a:br>
              <a:rPr lang="en-IN" altLang="en-US" sz="3200" dirty="0">
                <a:latin typeface="Times New Roman" panose="02020603050405020304" pitchFamily="18" charset="0"/>
                <a:cs typeface="Times New Roman" panose="02020603050405020304" pitchFamily="18" charset="0"/>
              </a:rPr>
            </a:br>
            <a:endParaRPr lang="en-IN" altLang="en-US" sz="3200" dirty="0">
              <a:latin typeface="Times New Roman" panose="02020603050405020304" pitchFamily="18" charset="0"/>
              <a:cs typeface="Times New Roman" panose="02020603050405020304" pitchFamily="18" charset="0"/>
            </a:endParaRPr>
          </a:p>
        </p:txBody>
      </p:sp>
      <p:pic>
        <p:nvPicPr>
          <p:cNvPr id="1026" name="Picture 2" descr="C:\Users\Ramchandar\Desktop\Santhakumar\godown.jpg">
            <a:extLst>
              <a:ext uri="{FF2B5EF4-FFF2-40B4-BE49-F238E27FC236}">
                <a16:creationId xmlns:a16="http://schemas.microsoft.com/office/drawing/2014/main" xmlns="" id="{D5255B48-AB94-4469-A36D-46D3B2BB29E7}"/>
              </a:ext>
            </a:extLst>
          </p:cNvPr>
          <p:cNvPicPr>
            <a:picLocks noChangeAspect="1" noChangeArrowheads="1"/>
          </p:cNvPicPr>
          <p:nvPr/>
        </p:nvPicPr>
        <p:blipFill>
          <a:blip r:embed="rId2"/>
          <a:srcRect/>
          <a:stretch>
            <a:fillRect/>
          </a:stretch>
        </p:blipFill>
        <p:spPr bwMode="auto">
          <a:xfrm>
            <a:off x="2063553" y="3501008"/>
            <a:ext cx="3255131" cy="2952328"/>
          </a:xfrm>
          <a:prstGeom prst="rect">
            <a:avLst/>
          </a:prstGeom>
          <a:ln>
            <a:noFill/>
          </a:ln>
          <a:effectLst>
            <a:softEdge rad="112500"/>
          </a:effectLst>
        </p:spPr>
      </p:pic>
      <p:pic>
        <p:nvPicPr>
          <p:cNvPr id="1027" name="Picture 3" descr="C:\Users\Ramchandar\Desktop\Santhakumar\metal bin.JPG">
            <a:extLst>
              <a:ext uri="{FF2B5EF4-FFF2-40B4-BE49-F238E27FC236}">
                <a16:creationId xmlns:a16="http://schemas.microsoft.com/office/drawing/2014/main" xmlns="" id="{64087D37-F337-4A5A-A624-BBAFB603F919}"/>
              </a:ext>
            </a:extLst>
          </p:cNvPr>
          <p:cNvPicPr>
            <a:picLocks noChangeAspect="1" noChangeArrowheads="1"/>
          </p:cNvPicPr>
          <p:nvPr/>
        </p:nvPicPr>
        <p:blipFill>
          <a:blip r:embed="rId3" cstate="print"/>
          <a:srcRect/>
          <a:stretch>
            <a:fillRect/>
          </a:stretch>
        </p:blipFill>
        <p:spPr bwMode="auto">
          <a:xfrm>
            <a:off x="6096000" y="3284984"/>
            <a:ext cx="3891920" cy="3096344"/>
          </a:xfrm>
          <a:prstGeom prst="rect">
            <a:avLst/>
          </a:prstGeom>
          <a:ln>
            <a:noFill/>
          </a:ln>
          <a:effectLst>
            <a:softEdge rad="112500"/>
          </a:effectLst>
        </p:spPr>
      </p:pic>
    </p:spTree>
    <p:extLst>
      <p:ext uri="{BB962C8B-B14F-4D97-AF65-F5344CB8AC3E}">
        <p14:creationId xmlns:p14="http://schemas.microsoft.com/office/powerpoint/2010/main" val="8389258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39F5356-DF6E-476E-A5F6-6B7784F55B7F}"/>
              </a:ext>
            </a:extLst>
          </p:cNvPr>
          <p:cNvSpPr>
            <a:spLocks noGrp="1"/>
          </p:cNvSpPr>
          <p:nvPr>
            <p:ph type="title"/>
          </p:nvPr>
        </p:nvSpPr>
        <p:spPr>
          <a:xfrm>
            <a:off x="3647728" y="404664"/>
            <a:ext cx="5328592" cy="864096"/>
          </a:xfrm>
          <a:ln>
            <a:miter lim="800000"/>
            <a:headEnd/>
            <a:tailEnd/>
          </a:ln>
        </p:spPr>
        <p:style>
          <a:lnRef idx="1">
            <a:schemeClr val="accent5"/>
          </a:lnRef>
          <a:fillRef idx="2">
            <a:schemeClr val="accent5"/>
          </a:fillRef>
          <a:effectRef idx="1">
            <a:schemeClr val="accent5"/>
          </a:effectRef>
          <a:fontRef idx="minor">
            <a:schemeClr val="dk1"/>
          </a:fontRef>
        </p:style>
        <p:txBody>
          <a:bodyPr>
            <a:normAutofit/>
          </a:bodyPr>
          <a:lstStyle/>
          <a:p>
            <a:pPr algn="ctr">
              <a:defRPr/>
            </a:pPr>
            <a:r>
              <a:rPr lang="en-US" b="1" dirty="0">
                <a:solidFill>
                  <a:schemeClr val="tx1"/>
                </a:solidFill>
                <a:latin typeface="Times New Roman" pitchFamily="18" charset="0"/>
                <a:cs typeface="Times New Roman" pitchFamily="18" charset="0"/>
              </a:rPr>
              <a:t>Introduction</a:t>
            </a:r>
            <a:r>
              <a:rPr lang="en-US" sz="3600" dirty="0">
                <a:latin typeface="Times New Roman" pitchFamily="18" charset="0"/>
                <a:cs typeface="Times New Roman" pitchFamily="18" charset="0"/>
              </a:rPr>
              <a:t> </a:t>
            </a:r>
            <a:endParaRPr lang="en-IN" sz="3600" dirty="0">
              <a:latin typeface="Times New Roman" pitchFamily="18" charset="0"/>
              <a:cs typeface="Times New Roman" pitchFamily="18" charset="0"/>
            </a:endParaRPr>
          </a:p>
        </p:txBody>
      </p:sp>
      <p:sp>
        <p:nvSpPr>
          <p:cNvPr id="3" name="Content Placeholder 2">
            <a:extLst>
              <a:ext uri="{FF2B5EF4-FFF2-40B4-BE49-F238E27FC236}">
                <a16:creationId xmlns:a16="http://schemas.microsoft.com/office/drawing/2014/main" xmlns="" id="{EBA165F1-41EB-449B-AB89-B0B724E83A87}"/>
              </a:ext>
            </a:extLst>
          </p:cNvPr>
          <p:cNvSpPr>
            <a:spLocks noGrp="1"/>
          </p:cNvSpPr>
          <p:nvPr>
            <p:ph sz="quarter" idx="1"/>
          </p:nvPr>
        </p:nvSpPr>
        <p:spPr/>
        <p:txBody>
          <a:bodyPr>
            <a:normAutofit fontScale="85000" lnSpcReduction="10000"/>
          </a:bodyPr>
          <a:lstStyle/>
          <a:p>
            <a:pPr marL="274320" indent="-274320" algn="just">
              <a:lnSpc>
                <a:spcPct val="170000"/>
              </a:lnSpc>
              <a:spcBef>
                <a:spcPts val="580"/>
              </a:spcBef>
              <a:buFont typeface="Wingdings 2"/>
              <a:buChar char=""/>
              <a:defRPr/>
            </a:pPr>
            <a:r>
              <a:rPr lang="en-IN" dirty="0">
                <a:latin typeface="Times New Roman" pitchFamily="18" charset="0"/>
                <a:cs typeface="Times New Roman" pitchFamily="18" charset="0"/>
              </a:rPr>
              <a:t>To cope with the current and future demand of the increasing population for the food grains, it is emphasized to reduce the loss of seeds during and after harvest. </a:t>
            </a:r>
          </a:p>
          <a:p>
            <a:pPr marL="274320" indent="-274320" algn="just">
              <a:lnSpc>
                <a:spcPct val="170000"/>
              </a:lnSpc>
              <a:spcBef>
                <a:spcPts val="580"/>
              </a:spcBef>
              <a:buFont typeface="Wingdings 2"/>
              <a:buChar char=""/>
              <a:defRPr/>
            </a:pPr>
            <a:r>
              <a:rPr lang="en-IN" dirty="0">
                <a:latin typeface="Times New Roman" pitchFamily="18" charset="0"/>
                <a:cs typeface="Times New Roman" pitchFamily="18" charset="0"/>
              </a:rPr>
              <a:t>Seeds are stored for varying periods to ensure proper and balanced public distribution throughout the year. </a:t>
            </a:r>
          </a:p>
          <a:p>
            <a:pPr marL="274320" indent="-274320" algn="just">
              <a:lnSpc>
                <a:spcPct val="170000"/>
              </a:lnSpc>
              <a:spcBef>
                <a:spcPts val="580"/>
              </a:spcBef>
              <a:buFont typeface="Wingdings 2"/>
              <a:buChar char=""/>
              <a:defRPr/>
            </a:pPr>
            <a:r>
              <a:rPr lang="en-IN" dirty="0">
                <a:latin typeface="Times New Roman" pitchFamily="18" charset="0"/>
                <a:cs typeface="Times New Roman" pitchFamily="18" charset="0"/>
              </a:rPr>
              <a:t>Post-harvest losses in India are estimated to be around </a:t>
            </a:r>
            <a:r>
              <a:rPr lang="en-IN" b="1" dirty="0">
                <a:latin typeface="Times New Roman" pitchFamily="18" charset="0"/>
                <a:cs typeface="Times New Roman" pitchFamily="18" charset="0"/>
              </a:rPr>
              <a:t>10 per cent</a:t>
            </a:r>
            <a:r>
              <a:rPr lang="en-IN" dirty="0">
                <a:latin typeface="Times New Roman" pitchFamily="18" charset="0"/>
                <a:cs typeface="Times New Roman" pitchFamily="18" charset="0"/>
              </a:rPr>
              <a:t>, of which the losses during storage alone are estimated to be </a:t>
            </a:r>
            <a:r>
              <a:rPr lang="en-IN" b="1" dirty="0">
                <a:latin typeface="Times New Roman" pitchFamily="18" charset="0"/>
                <a:cs typeface="Times New Roman" pitchFamily="18" charset="0"/>
              </a:rPr>
              <a:t>6.58 per cent</a:t>
            </a:r>
            <a:r>
              <a:rPr lang="en-IN" dirty="0">
                <a:latin typeface="Times New Roman" pitchFamily="18" charset="0"/>
                <a:cs typeface="Times New Roman" pitchFamily="18" charset="0"/>
              </a:rPr>
              <a:t>. </a:t>
            </a:r>
            <a:endParaRPr lang="en-IN" dirty="0"/>
          </a:p>
        </p:txBody>
      </p:sp>
    </p:spTree>
    <p:extLst>
      <p:ext uri="{BB962C8B-B14F-4D97-AF65-F5344CB8AC3E}">
        <p14:creationId xmlns:p14="http://schemas.microsoft.com/office/powerpoint/2010/main" val="20189757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4CB140F-BB79-4D70-965E-BA0BBC352647}"/>
              </a:ext>
            </a:extLst>
          </p:cNvPr>
          <p:cNvSpPr>
            <a:spLocks noGrp="1"/>
          </p:cNvSpPr>
          <p:nvPr>
            <p:ph type="title"/>
          </p:nvPr>
        </p:nvSpPr>
        <p:spPr>
          <a:xfrm>
            <a:off x="2783632" y="332656"/>
            <a:ext cx="6624736" cy="710952"/>
          </a:xfrm>
          <a:ln>
            <a:miter lim="800000"/>
            <a:headEnd/>
            <a:tailEnd/>
          </a:ln>
        </p:spPr>
        <p:style>
          <a:lnRef idx="1">
            <a:schemeClr val="accent5"/>
          </a:lnRef>
          <a:fillRef idx="2">
            <a:schemeClr val="accent5"/>
          </a:fillRef>
          <a:effectRef idx="1">
            <a:schemeClr val="accent5"/>
          </a:effectRef>
          <a:fontRef idx="minor">
            <a:schemeClr val="dk1"/>
          </a:fontRef>
        </p:style>
        <p:txBody>
          <a:bodyPr>
            <a:normAutofit/>
          </a:bodyPr>
          <a:lstStyle/>
          <a:p>
            <a:pPr algn="ctr">
              <a:defRPr/>
            </a:pPr>
            <a:r>
              <a:rPr lang="en-IN" b="1" dirty="0">
                <a:solidFill>
                  <a:schemeClr val="tx1"/>
                </a:solidFill>
                <a:latin typeface="Times New Roman" pitchFamily="18" charset="0"/>
                <a:cs typeface="Times New Roman" pitchFamily="18" charset="0"/>
              </a:rPr>
              <a:t>Best</a:t>
            </a:r>
            <a:r>
              <a:rPr lang="en-IN" dirty="0">
                <a:solidFill>
                  <a:schemeClr val="tx1"/>
                </a:solidFill>
                <a:latin typeface="Times New Roman" pitchFamily="18" charset="0"/>
                <a:cs typeface="Times New Roman" pitchFamily="18" charset="0"/>
              </a:rPr>
              <a:t> </a:t>
            </a:r>
            <a:r>
              <a:rPr lang="en-IN" b="1" dirty="0">
                <a:solidFill>
                  <a:schemeClr val="tx1"/>
                </a:solidFill>
                <a:latin typeface="Times New Roman" pitchFamily="18" charset="0"/>
                <a:cs typeface="Times New Roman" pitchFamily="18" charset="0"/>
              </a:rPr>
              <a:t>storage</a:t>
            </a:r>
            <a:r>
              <a:rPr lang="en-IN" dirty="0">
                <a:solidFill>
                  <a:schemeClr val="tx1"/>
                </a:solidFill>
                <a:latin typeface="Times New Roman" pitchFamily="18" charset="0"/>
                <a:cs typeface="Times New Roman" pitchFamily="18" charset="0"/>
              </a:rPr>
              <a:t> </a:t>
            </a:r>
            <a:r>
              <a:rPr lang="en-IN" b="1" dirty="0">
                <a:solidFill>
                  <a:schemeClr val="tx1"/>
                </a:solidFill>
                <a:latin typeface="Times New Roman" pitchFamily="18" charset="0"/>
                <a:cs typeface="Times New Roman" pitchFamily="18" charset="0"/>
              </a:rPr>
              <a:t>performance</a:t>
            </a:r>
            <a:endParaRPr lang="en-IN" b="1" dirty="0">
              <a:solidFill>
                <a:schemeClr val="tx1"/>
              </a:solidFill>
            </a:endParaRPr>
          </a:p>
        </p:txBody>
      </p:sp>
      <p:sp>
        <p:nvSpPr>
          <p:cNvPr id="43013" name="Content Placeholder 2">
            <a:extLst>
              <a:ext uri="{FF2B5EF4-FFF2-40B4-BE49-F238E27FC236}">
                <a16:creationId xmlns:a16="http://schemas.microsoft.com/office/drawing/2014/main" xmlns="" id="{EED17B6E-AC9E-42DE-B166-C9A35533F88C}"/>
              </a:ext>
            </a:extLst>
          </p:cNvPr>
          <p:cNvSpPr>
            <a:spLocks noGrp="1"/>
          </p:cNvSpPr>
          <p:nvPr>
            <p:ph sz="quarter" idx="1"/>
          </p:nvPr>
        </p:nvSpPr>
        <p:spPr>
          <a:xfrm>
            <a:off x="2135188" y="1447800"/>
            <a:ext cx="8075612" cy="4933950"/>
          </a:xfrm>
        </p:spPr>
        <p:txBody>
          <a:bodyPr/>
          <a:lstStyle/>
          <a:p>
            <a:pPr eaLnBrk="1" hangingPunct="1">
              <a:lnSpc>
                <a:spcPct val="160000"/>
              </a:lnSpc>
              <a:buFont typeface="Wingdings 2" panose="05020102010507070707" pitchFamily="18" charset="2"/>
              <a:buNone/>
            </a:pPr>
            <a:r>
              <a:rPr lang="en-IN" altLang="en-US" sz="2000">
                <a:latin typeface="Times New Roman" panose="02020603050405020304" pitchFamily="18" charset="0"/>
                <a:cs typeface="Times New Roman" panose="02020603050405020304" pitchFamily="18" charset="0"/>
              </a:rPr>
              <a:t>     1. The produce must be thoroughly cleaned and graded.</a:t>
            </a:r>
            <a:br>
              <a:rPr lang="en-IN" altLang="en-US" sz="2000">
                <a:latin typeface="Times New Roman" panose="02020603050405020304" pitchFamily="18" charset="0"/>
                <a:cs typeface="Times New Roman" panose="02020603050405020304" pitchFamily="18" charset="0"/>
              </a:rPr>
            </a:br>
            <a:r>
              <a:rPr lang="en-IN" altLang="en-US" sz="2000">
                <a:latin typeface="Times New Roman" panose="02020603050405020304" pitchFamily="18" charset="0"/>
                <a:cs typeface="Times New Roman" panose="02020603050405020304" pitchFamily="18" charset="0"/>
              </a:rPr>
              <a:t>2. Dried to the safe storage moisture level of </a:t>
            </a:r>
            <a:r>
              <a:rPr lang="en-IN" altLang="en-US" sz="2000" b="1">
                <a:latin typeface="Times New Roman" panose="02020603050405020304" pitchFamily="18" charset="0"/>
                <a:cs typeface="Times New Roman" panose="02020603050405020304" pitchFamily="18" charset="0"/>
              </a:rPr>
              <a:t>10-12 % for cereals </a:t>
            </a:r>
            <a:r>
              <a:rPr lang="en-IN" altLang="en-US" sz="2000">
                <a:latin typeface="Times New Roman" panose="02020603050405020304" pitchFamily="18" charset="0"/>
                <a:cs typeface="Times New Roman" panose="02020603050405020304" pitchFamily="18" charset="0"/>
              </a:rPr>
              <a:t>and    </a:t>
            </a:r>
          </a:p>
          <a:p>
            <a:pPr eaLnBrk="1" hangingPunct="1">
              <a:lnSpc>
                <a:spcPct val="160000"/>
              </a:lnSpc>
              <a:buFont typeface="Wingdings 2" panose="05020102010507070707" pitchFamily="18" charset="2"/>
              <a:buNone/>
            </a:pPr>
            <a:r>
              <a:rPr lang="en-IN" altLang="en-US" sz="2000" b="1">
                <a:latin typeface="Times New Roman" panose="02020603050405020304" pitchFamily="18" charset="0"/>
                <a:cs typeface="Times New Roman" panose="02020603050405020304" pitchFamily="18" charset="0"/>
              </a:rPr>
              <a:t>          7-9%  for oilseeds </a:t>
            </a:r>
            <a:r>
              <a:rPr lang="en-IN" altLang="en-US" sz="2000">
                <a:latin typeface="Times New Roman" panose="02020603050405020304" pitchFamily="18" charset="0"/>
                <a:cs typeface="Times New Roman" panose="02020603050405020304" pitchFamily="18" charset="0"/>
              </a:rPr>
              <a:t>(on wet basis) for a safe storage period of </a:t>
            </a:r>
            <a:r>
              <a:rPr lang="en-IN" altLang="en-US" sz="2000" b="1">
                <a:latin typeface="Times New Roman" panose="02020603050405020304" pitchFamily="18" charset="0"/>
                <a:cs typeface="Times New Roman" panose="02020603050405020304" pitchFamily="18" charset="0"/>
              </a:rPr>
              <a:t>6-12    </a:t>
            </a:r>
          </a:p>
          <a:p>
            <a:pPr eaLnBrk="1" hangingPunct="1">
              <a:lnSpc>
                <a:spcPct val="160000"/>
              </a:lnSpc>
              <a:buFont typeface="Wingdings 2" panose="05020102010507070707" pitchFamily="18" charset="2"/>
              <a:buNone/>
            </a:pPr>
            <a:r>
              <a:rPr lang="en-IN" altLang="en-US" sz="2000" b="1">
                <a:latin typeface="Times New Roman" panose="02020603050405020304" pitchFamily="18" charset="0"/>
                <a:cs typeface="Times New Roman" panose="02020603050405020304" pitchFamily="18" charset="0"/>
              </a:rPr>
              <a:t>           months</a:t>
            </a:r>
            <a:r>
              <a:rPr lang="en-IN" altLang="en-US" sz="2000">
                <a:latin typeface="Times New Roman" panose="02020603050405020304" pitchFamily="18" charset="0"/>
                <a:cs typeface="Times New Roman" panose="02020603050405020304" pitchFamily="18" charset="0"/>
              </a:rPr>
              <a:t>.</a:t>
            </a:r>
            <a:br>
              <a:rPr lang="en-IN" altLang="en-US" sz="2000">
                <a:latin typeface="Times New Roman" panose="02020603050405020304" pitchFamily="18" charset="0"/>
                <a:cs typeface="Times New Roman" panose="02020603050405020304" pitchFamily="18" charset="0"/>
              </a:rPr>
            </a:br>
            <a:r>
              <a:rPr lang="en-IN" altLang="en-US" sz="2000">
                <a:latin typeface="Times New Roman" panose="02020603050405020304" pitchFamily="18" charset="0"/>
                <a:cs typeface="Times New Roman" panose="02020603050405020304" pitchFamily="18" charset="0"/>
              </a:rPr>
              <a:t>3. Storage structures should to be properly repaired, cleaned and disinfected.</a:t>
            </a:r>
            <a:br>
              <a:rPr lang="en-IN" altLang="en-US" sz="2000">
                <a:latin typeface="Times New Roman" panose="02020603050405020304" pitchFamily="18" charset="0"/>
                <a:cs typeface="Times New Roman" panose="02020603050405020304" pitchFamily="18" charset="0"/>
              </a:rPr>
            </a:br>
            <a:r>
              <a:rPr lang="en-IN" altLang="en-US" sz="2000">
                <a:latin typeface="Times New Roman" panose="02020603050405020304" pitchFamily="18" charset="0"/>
                <a:cs typeface="Times New Roman" panose="02020603050405020304" pitchFamily="18" charset="0"/>
              </a:rPr>
              <a:t>4. Structures should bear the load of seeds stored and do not permit contact/ exchange with outside humid air.</a:t>
            </a:r>
            <a:br>
              <a:rPr lang="en-IN" altLang="en-US" sz="2000">
                <a:latin typeface="Times New Roman" panose="02020603050405020304" pitchFamily="18" charset="0"/>
                <a:cs typeface="Times New Roman" panose="02020603050405020304" pitchFamily="18" charset="0"/>
              </a:rPr>
            </a:br>
            <a:r>
              <a:rPr lang="en-IN" altLang="en-US" sz="2000">
                <a:latin typeface="Times New Roman" panose="02020603050405020304" pitchFamily="18" charset="0"/>
                <a:cs typeface="Times New Roman" panose="02020603050405020304" pitchFamily="18" charset="0"/>
              </a:rPr>
              <a:t>5. Structures should be constructed in the coolest part of the house/ farm.</a:t>
            </a:r>
          </a:p>
          <a:p>
            <a:pPr eaLnBrk="1" hangingPunct="1"/>
            <a:endParaRPr lang="en-IN" altLang="en-US" sz="2000"/>
          </a:p>
        </p:txBody>
      </p:sp>
    </p:spTree>
    <p:extLst>
      <p:ext uri="{BB962C8B-B14F-4D97-AF65-F5344CB8AC3E}">
        <p14:creationId xmlns:p14="http://schemas.microsoft.com/office/powerpoint/2010/main" val="30632370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95C76D4-1706-477E-BA99-FC1E0A84B5D6}"/>
              </a:ext>
            </a:extLst>
          </p:cNvPr>
          <p:cNvSpPr>
            <a:spLocks noGrp="1"/>
          </p:cNvSpPr>
          <p:nvPr>
            <p:ph type="title"/>
          </p:nvPr>
        </p:nvSpPr>
        <p:spPr>
          <a:xfrm>
            <a:off x="2567608" y="332656"/>
            <a:ext cx="6984776" cy="1080120"/>
          </a:xfrm>
          <a:ln>
            <a:miter lim="800000"/>
            <a:headEnd/>
            <a:tailEnd/>
          </a:ln>
        </p:spPr>
        <p:style>
          <a:lnRef idx="1">
            <a:schemeClr val="accent5"/>
          </a:lnRef>
          <a:fillRef idx="2">
            <a:schemeClr val="accent5"/>
          </a:fillRef>
          <a:effectRef idx="1">
            <a:schemeClr val="accent5"/>
          </a:effectRef>
          <a:fontRef idx="minor">
            <a:schemeClr val="dk1"/>
          </a:fontRef>
        </p:style>
        <p:txBody>
          <a:bodyPr>
            <a:normAutofit/>
          </a:bodyPr>
          <a:lstStyle/>
          <a:p>
            <a:pPr algn="ctr">
              <a:defRPr/>
            </a:pPr>
            <a:r>
              <a:rPr lang="en-IN" sz="3100" b="1" dirty="0">
                <a:solidFill>
                  <a:schemeClr val="tx1"/>
                </a:solidFill>
                <a:latin typeface="Times New Roman" pitchFamily="18" charset="0"/>
                <a:cs typeface="Times New Roman" pitchFamily="18" charset="0"/>
              </a:rPr>
              <a:t>Ideal storage facility should satisfy the following requirements</a:t>
            </a:r>
            <a:endParaRPr lang="en-IN" dirty="0">
              <a:solidFill>
                <a:schemeClr val="tx1"/>
              </a:solidFill>
            </a:endParaRPr>
          </a:p>
        </p:txBody>
      </p:sp>
      <p:sp>
        <p:nvSpPr>
          <p:cNvPr id="3" name="Content Placeholder 2">
            <a:extLst>
              <a:ext uri="{FF2B5EF4-FFF2-40B4-BE49-F238E27FC236}">
                <a16:creationId xmlns:a16="http://schemas.microsoft.com/office/drawing/2014/main" xmlns="" id="{31283B53-DAD4-4374-98B6-05F225C02A7D}"/>
              </a:ext>
            </a:extLst>
          </p:cNvPr>
          <p:cNvSpPr>
            <a:spLocks noGrp="1"/>
          </p:cNvSpPr>
          <p:nvPr>
            <p:ph sz="quarter" idx="1"/>
          </p:nvPr>
        </p:nvSpPr>
        <p:spPr/>
        <p:txBody>
          <a:bodyPr>
            <a:normAutofit lnSpcReduction="10000"/>
          </a:bodyPr>
          <a:lstStyle/>
          <a:p>
            <a:pPr marL="274320" indent="-274320">
              <a:lnSpc>
                <a:spcPct val="170000"/>
              </a:lnSpc>
              <a:spcBef>
                <a:spcPts val="580"/>
              </a:spcBef>
              <a:buNone/>
              <a:defRPr/>
            </a:pPr>
            <a:r>
              <a:rPr lang="en-IN" sz="2400" dirty="0">
                <a:latin typeface="Times New Roman" pitchFamily="18" charset="0"/>
                <a:cs typeface="Times New Roman" pitchFamily="18" charset="0"/>
              </a:rPr>
              <a:t>   1. It should provide maximum possible protection from ground moisture, rain, insect pests, moulds, rodents, birds, fire etc.,</a:t>
            </a:r>
            <a:br>
              <a:rPr lang="en-IN" sz="2400" dirty="0">
                <a:latin typeface="Times New Roman" pitchFamily="18" charset="0"/>
                <a:cs typeface="Times New Roman" pitchFamily="18" charset="0"/>
              </a:rPr>
            </a:br>
            <a:r>
              <a:rPr lang="en-IN" sz="2400" dirty="0">
                <a:latin typeface="Times New Roman" pitchFamily="18" charset="0"/>
                <a:cs typeface="Times New Roman" pitchFamily="18" charset="0"/>
              </a:rPr>
              <a:t>2. It should provide the necessary facility for inspection, disinfection, loading, unloading, cleaning and reconditioning.</a:t>
            </a:r>
            <a:br>
              <a:rPr lang="en-IN" sz="2400" dirty="0">
                <a:latin typeface="Times New Roman" pitchFamily="18" charset="0"/>
                <a:cs typeface="Times New Roman" pitchFamily="18" charset="0"/>
              </a:rPr>
            </a:br>
            <a:r>
              <a:rPr lang="en-IN" sz="2400" dirty="0">
                <a:latin typeface="Times New Roman" pitchFamily="18" charset="0"/>
                <a:cs typeface="Times New Roman" pitchFamily="18" charset="0"/>
              </a:rPr>
              <a:t>3. It should protect grain from excessive moisture and temperature favourable to both insect and mould development.</a:t>
            </a:r>
            <a:br>
              <a:rPr lang="en-IN" sz="2400" dirty="0">
                <a:latin typeface="Times New Roman" pitchFamily="18" charset="0"/>
                <a:cs typeface="Times New Roman" pitchFamily="18" charset="0"/>
              </a:rPr>
            </a:br>
            <a:r>
              <a:rPr lang="en-IN" sz="2400" dirty="0">
                <a:latin typeface="Times New Roman" pitchFamily="18" charset="0"/>
                <a:cs typeface="Times New Roman" pitchFamily="18" charset="0"/>
              </a:rPr>
              <a:t>4. It should be economical and suitable for a particular situation</a:t>
            </a:r>
            <a:r>
              <a:rPr lang="en-IN" sz="2000" dirty="0">
                <a:latin typeface="Times New Roman" pitchFamily="18" charset="0"/>
                <a:cs typeface="Times New Roman" pitchFamily="18" charset="0"/>
              </a:rPr>
              <a:t>.</a:t>
            </a:r>
          </a:p>
        </p:txBody>
      </p:sp>
    </p:spTree>
    <p:extLst>
      <p:ext uri="{BB962C8B-B14F-4D97-AF65-F5344CB8AC3E}">
        <p14:creationId xmlns:p14="http://schemas.microsoft.com/office/powerpoint/2010/main" val="42493212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3A96436-3486-4928-B319-25E97ACAB288}"/>
              </a:ext>
            </a:extLst>
          </p:cNvPr>
          <p:cNvSpPr>
            <a:spLocks noGrp="1"/>
          </p:cNvSpPr>
          <p:nvPr>
            <p:ph type="title"/>
          </p:nvPr>
        </p:nvSpPr>
        <p:spPr>
          <a:xfrm>
            <a:off x="2495600" y="476672"/>
            <a:ext cx="7283152" cy="796950"/>
          </a:xfrm>
          <a:ln>
            <a:miter lim="800000"/>
            <a:headEnd/>
            <a:tailEnd/>
          </a:ln>
        </p:spPr>
        <p:style>
          <a:lnRef idx="1">
            <a:schemeClr val="accent5"/>
          </a:lnRef>
          <a:fillRef idx="2">
            <a:schemeClr val="accent5"/>
          </a:fillRef>
          <a:effectRef idx="1">
            <a:schemeClr val="accent5"/>
          </a:effectRef>
          <a:fontRef idx="minor">
            <a:schemeClr val="dk1"/>
          </a:fontRef>
        </p:style>
        <p:txBody>
          <a:bodyPr>
            <a:normAutofit/>
          </a:bodyPr>
          <a:lstStyle/>
          <a:p>
            <a:pPr algn="ctr">
              <a:defRPr/>
            </a:pPr>
            <a:r>
              <a:rPr lang="en-US" dirty="0">
                <a:solidFill>
                  <a:schemeClr val="tx1"/>
                </a:solidFill>
                <a:latin typeface="Times New Roman" pitchFamily="18" charset="0"/>
                <a:cs typeface="Times New Roman" pitchFamily="18" charset="0"/>
              </a:rPr>
              <a:t> </a:t>
            </a:r>
            <a:r>
              <a:rPr lang="en-US" sz="2800" b="1" dirty="0">
                <a:solidFill>
                  <a:schemeClr val="tx1"/>
                </a:solidFill>
                <a:latin typeface="Times New Roman" pitchFamily="18" charset="0"/>
                <a:cs typeface="Times New Roman" pitchFamily="18" charset="0"/>
              </a:rPr>
              <a:t>STORAGE STRUCTURES </a:t>
            </a:r>
            <a:endParaRPr lang="en-IN" sz="3200" b="1" dirty="0">
              <a:solidFill>
                <a:schemeClr val="tx1"/>
              </a:solidFill>
              <a:latin typeface="Times New Roman" pitchFamily="18" charset="0"/>
              <a:cs typeface="Times New Roman" pitchFamily="18" charset="0"/>
            </a:endParaRPr>
          </a:p>
        </p:txBody>
      </p:sp>
      <p:sp>
        <p:nvSpPr>
          <p:cNvPr id="3" name="Content Placeholder 2">
            <a:extLst>
              <a:ext uri="{FF2B5EF4-FFF2-40B4-BE49-F238E27FC236}">
                <a16:creationId xmlns:a16="http://schemas.microsoft.com/office/drawing/2014/main" xmlns="" id="{634ECD53-B862-4013-ACB3-49D484C453FC}"/>
              </a:ext>
            </a:extLst>
          </p:cNvPr>
          <p:cNvSpPr>
            <a:spLocks noGrp="1"/>
          </p:cNvSpPr>
          <p:nvPr>
            <p:ph sz="quarter" idx="1"/>
          </p:nvPr>
        </p:nvSpPr>
        <p:spPr/>
        <p:txBody>
          <a:bodyPr>
            <a:normAutofit/>
          </a:bodyPr>
          <a:lstStyle/>
          <a:p>
            <a:pPr marL="0" indent="0" algn="just">
              <a:lnSpc>
                <a:spcPct val="150000"/>
              </a:lnSpc>
              <a:spcBef>
                <a:spcPts val="580"/>
              </a:spcBef>
              <a:buNone/>
              <a:defRPr/>
            </a:pPr>
            <a:r>
              <a:rPr lang="en-US" b="1" dirty="0">
                <a:solidFill>
                  <a:srgbClr val="FF0000"/>
                </a:solidFill>
                <a:latin typeface="Times New Roman" pitchFamily="18" charset="0"/>
                <a:cs typeface="Times New Roman" pitchFamily="18" charset="0"/>
              </a:rPr>
              <a:t>Different types storage structures </a:t>
            </a:r>
            <a:endParaRPr lang="en-IN" b="1" dirty="0">
              <a:solidFill>
                <a:srgbClr val="FF0000"/>
              </a:solidFill>
              <a:latin typeface="Times New Roman" pitchFamily="18" charset="0"/>
              <a:cs typeface="Times New Roman" pitchFamily="18" charset="0"/>
            </a:endParaRPr>
          </a:p>
          <a:p>
            <a:pPr marL="457200" indent="-457200" algn="just">
              <a:lnSpc>
                <a:spcPct val="150000"/>
              </a:lnSpc>
              <a:spcBef>
                <a:spcPts val="580"/>
              </a:spcBef>
              <a:buFont typeface="+mj-lt"/>
              <a:buAutoNum type="arabicPeriod"/>
              <a:defRPr/>
            </a:pPr>
            <a:r>
              <a:rPr lang="en-IN" sz="2400" b="1" dirty="0">
                <a:latin typeface="Times New Roman" pitchFamily="18" charset="0"/>
                <a:cs typeface="Times New Roman" pitchFamily="18" charset="0"/>
              </a:rPr>
              <a:t> </a:t>
            </a:r>
            <a:r>
              <a:rPr lang="en-IN" sz="2400" dirty="0">
                <a:latin typeface="Times New Roman" pitchFamily="18" charset="0"/>
                <a:cs typeface="Times New Roman" pitchFamily="18" charset="0"/>
              </a:rPr>
              <a:t>Conventional storage structures</a:t>
            </a:r>
          </a:p>
          <a:p>
            <a:pPr marL="457200" indent="-457200" algn="just">
              <a:lnSpc>
                <a:spcPct val="150000"/>
              </a:lnSpc>
              <a:spcBef>
                <a:spcPts val="580"/>
              </a:spcBef>
              <a:buFont typeface="+mj-lt"/>
              <a:buAutoNum type="arabicPeriod"/>
              <a:defRPr/>
            </a:pPr>
            <a:r>
              <a:rPr lang="en-IN" sz="2400" dirty="0">
                <a:latin typeface="Times New Roman" pitchFamily="18" charset="0"/>
                <a:cs typeface="Times New Roman" pitchFamily="18" charset="0"/>
              </a:rPr>
              <a:t>Improved  rural - level  storage structures</a:t>
            </a:r>
          </a:p>
          <a:p>
            <a:pPr marL="457200" indent="-457200" algn="just">
              <a:lnSpc>
                <a:spcPct val="150000"/>
              </a:lnSpc>
              <a:spcBef>
                <a:spcPts val="580"/>
              </a:spcBef>
              <a:buFont typeface="+mj-lt"/>
              <a:buAutoNum type="arabicPeriod"/>
              <a:defRPr/>
            </a:pPr>
            <a:r>
              <a:rPr lang="en-IN" sz="2400" dirty="0">
                <a:latin typeface="Times New Roman" pitchFamily="18" charset="0"/>
                <a:cs typeface="Times New Roman" pitchFamily="18" charset="0"/>
              </a:rPr>
              <a:t>Community storage structures</a:t>
            </a:r>
          </a:p>
          <a:p>
            <a:pPr marL="274320" indent="-274320">
              <a:spcBef>
                <a:spcPts val="580"/>
              </a:spcBef>
              <a:buFont typeface="Wingdings 2"/>
              <a:buChar char=""/>
              <a:defRPr/>
            </a:pPr>
            <a:endParaRPr lang="en-IN" dirty="0"/>
          </a:p>
        </p:txBody>
      </p:sp>
    </p:spTree>
    <p:extLst>
      <p:ext uri="{BB962C8B-B14F-4D97-AF65-F5344CB8AC3E}">
        <p14:creationId xmlns:p14="http://schemas.microsoft.com/office/powerpoint/2010/main" val="14533947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E2A1688-DBE5-4CF2-9E41-C321BF8B3B45}"/>
              </a:ext>
            </a:extLst>
          </p:cNvPr>
          <p:cNvSpPr>
            <a:spLocks noGrp="1"/>
          </p:cNvSpPr>
          <p:nvPr>
            <p:ph type="title"/>
          </p:nvPr>
        </p:nvSpPr>
        <p:spPr>
          <a:xfrm>
            <a:off x="1981200" y="260648"/>
            <a:ext cx="8229600" cy="792088"/>
          </a:xfrm>
          <a:ln>
            <a:miter lim="800000"/>
            <a:headEnd/>
            <a:tailEnd/>
          </a:ln>
        </p:spPr>
        <p:style>
          <a:lnRef idx="1">
            <a:schemeClr val="accent2"/>
          </a:lnRef>
          <a:fillRef idx="3">
            <a:schemeClr val="accent2"/>
          </a:fillRef>
          <a:effectRef idx="2">
            <a:schemeClr val="accent2"/>
          </a:effectRef>
          <a:fontRef idx="minor">
            <a:schemeClr val="lt1"/>
          </a:fontRef>
        </p:style>
        <p:txBody>
          <a:bodyPr>
            <a:normAutofit fontScale="90000"/>
          </a:bodyPr>
          <a:lstStyle/>
          <a:p>
            <a:pPr>
              <a:defRPr/>
            </a:pPr>
            <a:r>
              <a:rPr lang="en-IN" dirty="0">
                <a:solidFill>
                  <a:schemeClr val="tx1"/>
                </a:solidFill>
                <a:latin typeface="Times New Roman" pitchFamily="18" charset="0"/>
                <a:cs typeface="Times New Roman" pitchFamily="18" charset="0"/>
              </a:rPr>
              <a:t>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r>
            <a:br>
              <a:rPr lang="en-IN" dirty="0">
                <a:solidFill>
                  <a:schemeClr val="tx1"/>
                </a:solidFill>
                <a:latin typeface="Times New Roman" pitchFamily="18" charset="0"/>
                <a:cs typeface="Times New Roman" pitchFamily="18" charset="0"/>
              </a:rPr>
            </a:br>
            <a:r>
              <a:rPr lang="en-IN" dirty="0">
                <a:solidFill>
                  <a:schemeClr val="tx1"/>
                </a:solidFill>
                <a:latin typeface="Times New Roman" pitchFamily="18" charset="0"/>
                <a:cs typeface="Times New Roman" pitchFamily="18" charset="0"/>
              </a:rPr>
              <a:t>	</a:t>
            </a:r>
            <a:br>
              <a:rPr lang="en-IN" dirty="0">
                <a:solidFill>
                  <a:schemeClr val="tx1"/>
                </a:solidFill>
                <a:latin typeface="Times New Roman" pitchFamily="18" charset="0"/>
                <a:cs typeface="Times New Roman" pitchFamily="18" charset="0"/>
              </a:rPr>
            </a:br>
            <a:r>
              <a:rPr lang="en-IN" b="1" dirty="0">
                <a:solidFill>
                  <a:schemeClr val="bg1"/>
                </a:solidFill>
                <a:latin typeface="Times New Roman" pitchFamily="18" charset="0"/>
                <a:cs typeface="Times New Roman" pitchFamily="18" charset="0"/>
              </a:rPr>
              <a:t>Conventional</a:t>
            </a:r>
            <a:r>
              <a:rPr lang="en-IN" dirty="0">
                <a:solidFill>
                  <a:schemeClr val="tx1"/>
                </a:solidFill>
                <a:latin typeface="Times New Roman" pitchFamily="18" charset="0"/>
                <a:cs typeface="Times New Roman" pitchFamily="18" charset="0"/>
              </a:rPr>
              <a:t> </a:t>
            </a:r>
            <a:r>
              <a:rPr lang="en-IN" b="1" dirty="0">
                <a:solidFill>
                  <a:schemeClr val="bg1"/>
                </a:solidFill>
                <a:latin typeface="Times New Roman" pitchFamily="18" charset="0"/>
                <a:cs typeface="Times New Roman" pitchFamily="18" charset="0"/>
              </a:rPr>
              <a:t>storage</a:t>
            </a:r>
            <a:r>
              <a:rPr lang="en-IN" dirty="0">
                <a:solidFill>
                  <a:schemeClr val="tx1"/>
                </a:solidFill>
                <a:latin typeface="Times New Roman" pitchFamily="18" charset="0"/>
                <a:cs typeface="Times New Roman" pitchFamily="18" charset="0"/>
              </a:rPr>
              <a:t> </a:t>
            </a:r>
            <a:r>
              <a:rPr lang="en-IN" b="1" dirty="0">
                <a:solidFill>
                  <a:schemeClr val="bg1"/>
                </a:solidFill>
                <a:latin typeface="Times New Roman" pitchFamily="18" charset="0"/>
                <a:cs typeface="Times New Roman" pitchFamily="18" charset="0"/>
              </a:rPr>
              <a:t>structures</a:t>
            </a:r>
          </a:p>
        </p:txBody>
      </p:sp>
      <p:graphicFrame>
        <p:nvGraphicFramePr>
          <p:cNvPr id="17" name="Content Placeholder 16">
            <a:extLst>
              <a:ext uri="{FF2B5EF4-FFF2-40B4-BE49-F238E27FC236}">
                <a16:creationId xmlns:a16="http://schemas.microsoft.com/office/drawing/2014/main" xmlns="" id="{47AC9177-D6E2-4541-B865-D1703202B7A1}"/>
              </a:ext>
            </a:extLst>
          </p:cNvPr>
          <p:cNvGraphicFramePr>
            <a:graphicFrameLocks noGrp="1"/>
          </p:cNvGraphicFramePr>
          <p:nvPr>
            <p:ph sz="quarter" idx="1"/>
          </p:nvPr>
        </p:nvGraphicFramePr>
        <p:xfrm>
          <a:off x="1881188" y="1268413"/>
          <a:ext cx="8501062" cy="6240780"/>
        </p:xfrm>
        <a:graphic>
          <a:graphicData uri="http://schemas.openxmlformats.org/drawingml/2006/table">
            <a:tbl>
              <a:tblPr/>
              <a:tblGrid>
                <a:gridCol w="1143000">
                  <a:extLst>
                    <a:ext uri="{9D8B030D-6E8A-4147-A177-3AD203B41FA5}">
                      <a16:colId xmlns:a16="http://schemas.microsoft.com/office/drawing/2014/main" xmlns="" val="20000"/>
                    </a:ext>
                  </a:extLst>
                </a:gridCol>
                <a:gridCol w="2428875">
                  <a:extLst>
                    <a:ext uri="{9D8B030D-6E8A-4147-A177-3AD203B41FA5}">
                      <a16:colId xmlns:a16="http://schemas.microsoft.com/office/drawing/2014/main" xmlns="" val="20001"/>
                    </a:ext>
                  </a:extLst>
                </a:gridCol>
                <a:gridCol w="1219200">
                  <a:extLst>
                    <a:ext uri="{9D8B030D-6E8A-4147-A177-3AD203B41FA5}">
                      <a16:colId xmlns:a16="http://schemas.microsoft.com/office/drawing/2014/main" xmlns="" val="20002"/>
                    </a:ext>
                  </a:extLst>
                </a:gridCol>
                <a:gridCol w="1008062">
                  <a:extLst>
                    <a:ext uri="{9D8B030D-6E8A-4147-A177-3AD203B41FA5}">
                      <a16:colId xmlns:a16="http://schemas.microsoft.com/office/drawing/2014/main" xmlns="" val="20003"/>
                    </a:ext>
                  </a:extLst>
                </a:gridCol>
                <a:gridCol w="2701925">
                  <a:extLst>
                    <a:ext uri="{9D8B030D-6E8A-4147-A177-3AD203B41FA5}">
                      <a16:colId xmlns:a16="http://schemas.microsoft.com/office/drawing/2014/main" xmlns="" val="20004"/>
                    </a:ext>
                  </a:extLst>
                </a:gridCol>
              </a:tblGrid>
              <a:tr h="886154">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en-IN" sz="2100" b="1" i="0" u="none" strike="noStrike" cap="none" normalizeH="0" baseline="0" dirty="0">
                          <a:ln>
                            <a:noFill/>
                          </a:ln>
                          <a:solidFill>
                            <a:srgbClr val="000000"/>
                          </a:solidFill>
                          <a:effectLst/>
                          <a:latin typeface="Times New Roman" pitchFamily="18" charset="0"/>
                          <a:cs typeface="Times New Roman" pitchFamily="18" charset="0"/>
                        </a:rPr>
                        <a:t>Structures</a:t>
                      </a:r>
                    </a:p>
                  </a:txBody>
                  <a:tcPr marL="0" marR="0" marT="0" marB="0" horzOverflow="overflow">
                    <a:lnL w="12700" cap="flat" cmpd="sng" algn="ctr">
                      <a:solidFill>
                        <a:srgbClr val="855D5D"/>
                      </a:solidFill>
                      <a:prstDash val="solid"/>
                      <a:round/>
                      <a:headEnd type="none" w="med" len="med"/>
                      <a:tailEnd type="none" w="med" len="med"/>
                    </a:lnL>
                    <a:lnR w="12700" cap="flat" cmpd="sng" algn="ctr">
                      <a:solidFill>
                        <a:srgbClr val="855D5D"/>
                      </a:solidFill>
                      <a:prstDash val="solid"/>
                      <a:round/>
                      <a:headEnd type="none" w="med" len="med"/>
                      <a:tailEnd type="none" w="med" len="med"/>
                    </a:lnR>
                    <a:lnT w="12700" cap="flat" cmpd="sng" algn="ctr">
                      <a:solidFill>
                        <a:srgbClr val="855D5D"/>
                      </a:solidFill>
                      <a:prstDash val="solid"/>
                      <a:round/>
                      <a:headEnd type="none" w="med" len="med"/>
                      <a:tailEnd type="none" w="med" len="med"/>
                    </a:lnT>
                    <a:lnB w="12700" cap="flat" cmpd="sng" algn="ctr">
                      <a:solidFill>
                        <a:srgbClr val="855D5D"/>
                      </a:solidFill>
                      <a:prstDash val="solid"/>
                      <a:round/>
                      <a:headEnd type="none" w="med" len="med"/>
                      <a:tailEnd type="none" w="med" len="med"/>
                    </a:lnB>
                    <a:lnTlToBr>
                      <a:noFill/>
                    </a:lnTlToBr>
                    <a:lnBlToTr>
                      <a:noFill/>
                    </a:lnBlToTr>
                    <a:solidFill>
                      <a:srgbClr val="00B050"/>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en-IN" sz="2100" b="1" i="0" u="none" strike="noStrike" cap="none" normalizeH="0" baseline="0">
                          <a:ln>
                            <a:noFill/>
                          </a:ln>
                          <a:solidFill>
                            <a:srgbClr val="000000"/>
                          </a:solidFill>
                          <a:effectLst/>
                          <a:latin typeface="Times New Roman" pitchFamily="18" charset="0"/>
                          <a:cs typeface="Times New Roman" pitchFamily="18" charset="0"/>
                        </a:rPr>
                        <a:t>Make</a:t>
                      </a:r>
                    </a:p>
                  </a:txBody>
                  <a:tcPr marL="0" marR="0" marT="0" marB="0" horzOverflow="overflow">
                    <a:lnL w="12700" cap="flat" cmpd="sng" algn="ctr">
                      <a:solidFill>
                        <a:srgbClr val="855D5D"/>
                      </a:solidFill>
                      <a:prstDash val="solid"/>
                      <a:round/>
                      <a:headEnd type="none" w="med" len="med"/>
                      <a:tailEnd type="none" w="med" len="med"/>
                    </a:lnL>
                    <a:lnR w="12700" cap="flat" cmpd="sng" algn="ctr">
                      <a:solidFill>
                        <a:srgbClr val="855D5D"/>
                      </a:solidFill>
                      <a:prstDash val="solid"/>
                      <a:round/>
                      <a:headEnd type="none" w="med" len="med"/>
                      <a:tailEnd type="none" w="med" len="med"/>
                    </a:lnR>
                    <a:lnT w="12700" cap="flat" cmpd="sng" algn="ctr">
                      <a:solidFill>
                        <a:srgbClr val="855D5D"/>
                      </a:solidFill>
                      <a:prstDash val="solid"/>
                      <a:round/>
                      <a:headEnd type="none" w="med" len="med"/>
                      <a:tailEnd type="none" w="med" len="med"/>
                    </a:lnT>
                    <a:lnB w="12700" cap="flat" cmpd="sng" algn="ctr">
                      <a:solidFill>
                        <a:srgbClr val="855D5D"/>
                      </a:solidFill>
                      <a:prstDash val="solid"/>
                      <a:round/>
                      <a:headEnd type="none" w="med" len="med"/>
                      <a:tailEnd type="none" w="med" len="med"/>
                    </a:lnB>
                    <a:lnTlToBr>
                      <a:noFill/>
                    </a:lnTlToBr>
                    <a:lnBlToTr>
                      <a:noFill/>
                    </a:lnBlToTr>
                    <a:solidFill>
                      <a:srgbClr val="00B050"/>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en-IN" sz="2100" b="1" i="0" u="none" strike="noStrike" cap="none" normalizeH="0" baseline="0">
                          <a:ln>
                            <a:noFill/>
                          </a:ln>
                          <a:solidFill>
                            <a:srgbClr val="000000"/>
                          </a:solidFill>
                          <a:effectLst/>
                          <a:latin typeface="Times New Roman" pitchFamily="18" charset="0"/>
                          <a:cs typeface="Times New Roman" pitchFamily="18" charset="0"/>
                        </a:rPr>
                        <a:t>Stored</a:t>
                      </a:r>
                      <a:br>
                        <a:rPr kumimoji="0" lang="en-IN" sz="2100" b="1" i="0" u="none" strike="noStrike" cap="none" normalizeH="0" baseline="0">
                          <a:ln>
                            <a:noFill/>
                          </a:ln>
                          <a:solidFill>
                            <a:srgbClr val="000000"/>
                          </a:solidFill>
                          <a:effectLst/>
                          <a:latin typeface="Times New Roman" pitchFamily="18" charset="0"/>
                          <a:cs typeface="Times New Roman" pitchFamily="18" charset="0"/>
                        </a:rPr>
                      </a:br>
                      <a:r>
                        <a:rPr kumimoji="0" lang="en-IN" sz="2100" b="1" i="0" u="none" strike="noStrike" cap="none" normalizeH="0" baseline="0">
                          <a:ln>
                            <a:noFill/>
                          </a:ln>
                          <a:solidFill>
                            <a:srgbClr val="000000"/>
                          </a:solidFill>
                          <a:effectLst/>
                          <a:latin typeface="Times New Roman" pitchFamily="18" charset="0"/>
                          <a:cs typeface="Times New Roman" pitchFamily="18" charset="0"/>
                        </a:rPr>
                        <a:t>items</a:t>
                      </a:r>
                    </a:p>
                  </a:txBody>
                  <a:tcPr marL="0" marR="0" marT="0" marB="0" horzOverflow="overflow">
                    <a:lnL w="12700" cap="flat" cmpd="sng" algn="ctr">
                      <a:solidFill>
                        <a:srgbClr val="855D5D"/>
                      </a:solidFill>
                      <a:prstDash val="solid"/>
                      <a:round/>
                      <a:headEnd type="none" w="med" len="med"/>
                      <a:tailEnd type="none" w="med" len="med"/>
                    </a:lnL>
                    <a:lnR w="12700" cap="flat" cmpd="sng" algn="ctr">
                      <a:solidFill>
                        <a:srgbClr val="855D5D"/>
                      </a:solidFill>
                      <a:prstDash val="solid"/>
                      <a:round/>
                      <a:headEnd type="none" w="med" len="med"/>
                      <a:tailEnd type="none" w="med" len="med"/>
                    </a:lnR>
                    <a:lnT w="12700" cap="flat" cmpd="sng" algn="ctr">
                      <a:solidFill>
                        <a:srgbClr val="855D5D"/>
                      </a:solidFill>
                      <a:prstDash val="solid"/>
                      <a:round/>
                      <a:headEnd type="none" w="med" len="med"/>
                      <a:tailEnd type="none" w="med" len="med"/>
                    </a:lnT>
                    <a:lnB w="12700" cap="flat" cmpd="sng" algn="ctr">
                      <a:solidFill>
                        <a:srgbClr val="855D5D"/>
                      </a:solidFill>
                      <a:prstDash val="solid"/>
                      <a:round/>
                      <a:headEnd type="none" w="med" len="med"/>
                      <a:tailEnd type="none" w="med" len="med"/>
                    </a:lnB>
                    <a:lnTlToBr>
                      <a:noFill/>
                    </a:lnTlToBr>
                    <a:lnBlToTr>
                      <a:noFill/>
                    </a:lnBlToTr>
                    <a:solidFill>
                      <a:srgbClr val="00B050"/>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en-IN" sz="2100" b="1" i="0" u="none" strike="noStrike" cap="none" normalizeH="0" baseline="0">
                          <a:ln>
                            <a:noFill/>
                          </a:ln>
                          <a:solidFill>
                            <a:srgbClr val="000000"/>
                          </a:solidFill>
                          <a:effectLst/>
                          <a:latin typeface="Times New Roman" pitchFamily="18" charset="0"/>
                          <a:cs typeface="Times New Roman" pitchFamily="18" charset="0"/>
                        </a:rPr>
                        <a:t>Capacity</a:t>
                      </a:r>
                    </a:p>
                  </a:txBody>
                  <a:tcPr marL="0" marR="0" marT="0" marB="0" horzOverflow="overflow">
                    <a:lnL w="12700" cap="flat" cmpd="sng" algn="ctr">
                      <a:solidFill>
                        <a:srgbClr val="855D5D"/>
                      </a:solidFill>
                      <a:prstDash val="solid"/>
                      <a:round/>
                      <a:headEnd type="none" w="med" len="med"/>
                      <a:tailEnd type="none" w="med" len="med"/>
                    </a:lnL>
                    <a:lnR w="12700" cap="flat" cmpd="sng" algn="ctr">
                      <a:solidFill>
                        <a:srgbClr val="855D5D"/>
                      </a:solidFill>
                      <a:prstDash val="solid"/>
                      <a:round/>
                      <a:headEnd type="none" w="med" len="med"/>
                      <a:tailEnd type="none" w="med" len="med"/>
                    </a:lnR>
                    <a:lnT w="12700" cap="flat" cmpd="sng" algn="ctr">
                      <a:solidFill>
                        <a:srgbClr val="855D5D"/>
                      </a:solidFill>
                      <a:prstDash val="solid"/>
                      <a:round/>
                      <a:headEnd type="none" w="med" len="med"/>
                      <a:tailEnd type="none" w="med" len="med"/>
                    </a:lnT>
                    <a:lnB w="12700" cap="flat" cmpd="sng" algn="ctr">
                      <a:solidFill>
                        <a:srgbClr val="855D5D"/>
                      </a:solidFill>
                      <a:prstDash val="solid"/>
                      <a:round/>
                      <a:headEnd type="none" w="med" len="med"/>
                      <a:tailEnd type="none" w="med" len="med"/>
                    </a:lnB>
                    <a:lnTlToBr>
                      <a:noFill/>
                    </a:lnTlToBr>
                    <a:lnBlToTr>
                      <a:noFill/>
                    </a:lnBlToTr>
                    <a:solidFill>
                      <a:srgbClr val="00B050"/>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en-IN" sz="2100" b="1" i="0" u="none" strike="noStrike" cap="none" normalizeH="0" baseline="0">
                          <a:ln>
                            <a:noFill/>
                          </a:ln>
                          <a:solidFill>
                            <a:srgbClr val="000000"/>
                          </a:solidFill>
                          <a:effectLst/>
                          <a:latin typeface="Times New Roman" pitchFamily="18" charset="0"/>
                          <a:cs typeface="Times New Roman" pitchFamily="18" charset="0"/>
                        </a:rPr>
                        <a:t>Remarks</a:t>
                      </a:r>
                    </a:p>
                  </a:txBody>
                  <a:tcPr marL="0" marR="0" marT="0" marB="0" horzOverflow="overflow">
                    <a:lnL w="12700" cap="flat" cmpd="sng" algn="ctr">
                      <a:solidFill>
                        <a:srgbClr val="855D5D"/>
                      </a:solidFill>
                      <a:prstDash val="solid"/>
                      <a:round/>
                      <a:headEnd type="none" w="med" len="med"/>
                      <a:tailEnd type="none" w="med" len="med"/>
                    </a:lnL>
                    <a:lnR w="12700" cap="flat" cmpd="sng" algn="ctr">
                      <a:solidFill>
                        <a:srgbClr val="855D5D"/>
                      </a:solidFill>
                      <a:prstDash val="solid"/>
                      <a:round/>
                      <a:headEnd type="none" w="med" len="med"/>
                      <a:tailEnd type="none" w="med" len="med"/>
                    </a:lnR>
                    <a:lnT w="12700" cap="flat" cmpd="sng" algn="ctr">
                      <a:solidFill>
                        <a:srgbClr val="855D5D"/>
                      </a:solidFill>
                      <a:prstDash val="solid"/>
                      <a:round/>
                      <a:headEnd type="none" w="med" len="med"/>
                      <a:tailEnd type="none" w="med" len="med"/>
                    </a:lnT>
                    <a:lnB w="12700" cap="flat" cmpd="sng" algn="ctr">
                      <a:solidFill>
                        <a:srgbClr val="855D5D"/>
                      </a:solidFill>
                      <a:prstDash val="solid"/>
                      <a:round/>
                      <a:headEnd type="none" w="med" len="med"/>
                      <a:tailEnd type="none" w="med" len="med"/>
                    </a:lnB>
                    <a:lnTlToBr>
                      <a:noFill/>
                    </a:lnTlToBr>
                    <a:lnBlToTr>
                      <a:noFill/>
                    </a:lnBlToTr>
                    <a:solidFill>
                      <a:srgbClr val="00B050"/>
                    </a:solidFill>
                  </a:tcPr>
                </a:tc>
                <a:extLst>
                  <a:ext uri="{0D108BD9-81ED-4DB2-BD59-A6C34878D82A}">
                    <a16:rowId xmlns:a16="http://schemas.microsoft.com/office/drawing/2014/main" xmlns="" val="10000"/>
                  </a:ext>
                </a:extLst>
              </a:tr>
              <a:tr h="1828800">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IN" sz="2100" b="0" i="0" u="none" strike="noStrike" cap="none" normalizeH="0" baseline="0" dirty="0">
                          <a:ln>
                            <a:noFill/>
                          </a:ln>
                          <a:solidFill>
                            <a:srgbClr val="000000"/>
                          </a:solidFill>
                          <a:effectLst/>
                          <a:latin typeface="Times New Roman" pitchFamily="18" charset="0"/>
                          <a:cs typeface="Times New Roman" pitchFamily="18" charset="0"/>
                        </a:rPr>
                        <a:t>1. Bamboo</a:t>
                      </a:r>
                      <a:br>
                        <a:rPr kumimoji="0" lang="en-IN" sz="2100" b="0" i="0" u="none" strike="noStrike" cap="none" normalizeH="0" baseline="0" dirty="0">
                          <a:ln>
                            <a:noFill/>
                          </a:ln>
                          <a:solidFill>
                            <a:srgbClr val="000000"/>
                          </a:solidFill>
                          <a:effectLst/>
                          <a:latin typeface="Times New Roman" pitchFamily="18" charset="0"/>
                          <a:cs typeface="Times New Roman" pitchFamily="18" charset="0"/>
                        </a:rPr>
                      </a:br>
                      <a:r>
                        <a:rPr kumimoji="0" lang="en-IN" sz="2100" b="0" i="0" u="none" strike="noStrike" cap="none" normalizeH="0" baseline="0" dirty="0">
                          <a:ln>
                            <a:noFill/>
                          </a:ln>
                          <a:solidFill>
                            <a:srgbClr val="000000"/>
                          </a:solidFill>
                          <a:effectLst/>
                          <a:latin typeface="Times New Roman" pitchFamily="18" charset="0"/>
                          <a:cs typeface="Times New Roman" pitchFamily="18" charset="0"/>
                        </a:rPr>
                        <a:t>structures</a:t>
                      </a:r>
                    </a:p>
                  </a:txBody>
                  <a:tcPr marL="0" marR="0" marT="0" marB="0" horzOverflow="overflow">
                    <a:lnL w="12700" cap="flat" cmpd="sng" algn="ctr">
                      <a:solidFill>
                        <a:srgbClr val="855D5D"/>
                      </a:solidFill>
                      <a:prstDash val="solid"/>
                      <a:round/>
                      <a:headEnd type="none" w="med" len="med"/>
                      <a:tailEnd type="none" w="med" len="med"/>
                    </a:lnL>
                    <a:lnR w="12700" cap="flat" cmpd="sng" algn="ctr">
                      <a:solidFill>
                        <a:srgbClr val="855D5D"/>
                      </a:solidFill>
                      <a:prstDash val="solid"/>
                      <a:round/>
                      <a:headEnd type="none" w="med" len="med"/>
                      <a:tailEnd type="none" w="med" len="med"/>
                    </a:lnR>
                    <a:lnT w="12700" cap="flat" cmpd="sng" algn="ctr">
                      <a:solidFill>
                        <a:srgbClr val="855D5D"/>
                      </a:solidFill>
                      <a:prstDash val="solid"/>
                      <a:round/>
                      <a:headEnd type="none" w="med" len="med"/>
                      <a:tailEnd type="none" w="med" len="med"/>
                    </a:lnT>
                    <a:lnB w="12700" cap="flat" cmpd="sng" algn="ctr">
                      <a:solidFill>
                        <a:srgbClr val="855D5D"/>
                      </a:solidFill>
                      <a:prstDash val="solid"/>
                      <a:round/>
                      <a:headEnd type="none" w="med" len="med"/>
                      <a:tailEnd type="none" w="med" len="med"/>
                    </a:lnB>
                    <a:lnTlToBr>
                      <a:noFill/>
                    </a:lnTlToBr>
                    <a:lnBlToTr>
                      <a:noFill/>
                    </a:lnBlToTr>
                    <a:solidFill>
                      <a:srgbClr val="D9D2D2"/>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IN" sz="2100" b="0" i="0" u="none" strike="noStrike" cap="none" normalizeH="0" baseline="0">
                          <a:ln>
                            <a:noFill/>
                          </a:ln>
                          <a:solidFill>
                            <a:srgbClr val="000000"/>
                          </a:solidFill>
                          <a:effectLst/>
                          <a:latin typeface="Times New Roman" pitchFamily="18" charset="0"/>
                          <a:cs typeface="Times New Roman" pitchFamily="18" charset="0"/>
                        </a:rPr>
                        <a:t>Split bamboo woven in the form of a cylinder with wide base and narrow mouth</a:t>
                      </a:r>
                    </a:p>
                  </a:txBody>
                  <a:tcPr marL="0" marR="0" marT="0" marB="0" horzOverflow="overflow">
                    <a:lnL w="12700" cap="flat" cmpd="sng" algn="ctr">
                      <a:solidFill>
                        <a:srgbClr val="855D5D"/>
                      </a:solidFill>
                      <a:prstDash val="solid"/>
                      <a:round/>
                      <a:headEnd type="none" w="med" len="med"/>
                      <a:tailEnd type="none" w="med" len="med"/>
                    </a:lnL>
                    <a:lnR w="12700" cap="flat" cmpd="sng" algn="ctr">
                      <a:solidFill>
                        <a:srgbClr val="855D5D"/>
                      </a:solidFill>
                      <a:prstDash val="solid"/>
                      <a:round/>
                      <a:headEnd type="none" w="med" len="med"/>
                      <a:tailEnd type="none" w="med" len="med"/>
                    </a:lnR>
                    <a:lnT w="12700" cap="flat" cmpd="sng" algn="ctr">
                      <a:solidFill>
                        <a:srgbClr val="855D5D"/>
                      </a:solidFill>
                      <a:prstDash val="solid"/>
                      <a:round/>
                      <a:headEnd type="none" w="med" len="med"/>
                      <a:tailEnd type="none" w="med" len="med"/>
                    </a:lnT>
                    <a:lnB w="12700" cap="flat" cmpd="sng" algn="ctr">
                      <a:solidFill>
                        <a:srgbClr val="855D5D"/>
                      </a:solidFill>
                      <a:prstDash val="solid"/>
                      <a:round/>
                      <a:headEnd type="none" w="med" len="med"/>
                      <a:tailEnd type="none" w="med" len="med"/>
                    </a:lnB>
                    <a:lnTlToBr>
                      <a:noFill/>
                    </a:lnTlToBr>
                    <a:lnBlToTr>
                      <a:noFill/>
                    </a:lnBlToTr>
                    <a:solidFill>
                      <a:srgbClr val="D9D2D2"/>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IN" sz="2100" b="0" i="0" u="none" strike="noStrike" cap="none" normalizeH="0" baseline="0">
                          <a:ln>
                            <a:noFill/>
                          </a:ln>
                          <a:solidFill>
                            <a:srgbClr val="000000"/>
                          </a:solidFill>
                          <a:effectLst/>
                          <a:latin typeface="Times New Roman" pitchFamily="18" charset="0"/>
                          <a:cs typeface="Times New Roman" pitchFamily="18" charset="0"/>
                        </a:rPr>
                        <a:t>Paddy, wheat and</a:t>
                      </a:r>
                      <a:br>
                        <a:rPr kumimoji="0" lang="en-IN" sz="2100" b="0" i="0" u="none" strike="noStrike" cap="none" normalizeH="0" baseline="0">
                          <a:ln>
                            <a:noFill/>
                          </a:ln>
                          <a:solidFill>
                            <a:srgbClr val="000000"/>
                          </a:solidFill>
                          <a:effectLst/>
                          <a:latin typeface="Times New Roman" pitchFamily="18" charset="0"/>
                          <a:cs typeface="Times New Roman" pitchFamily="18" charset="0"/>
                        </a:rPr>
                      </a:br>
                      <a:r>
                        <a:rPr kumimoji="0" lang="en-IN" sz="2100" b="0" i="0" u="none" strike="noStrike" cap="none" normalizeH="0" baseline="0">
                          <a:ln>
                            <a:noFill/>
                          </a:ln>
                          <a:solidFill>
                            <a:srgbClr val="000000"/>
                          </a:solidFill>
                          <a:effectLst/>
                          <a:latin typeface="Times New Roman" pitchFamily="18" charset="0"/>
                          <a:cs typeface="Times New Roman" pitchFamily="18" charset="0"/>
                        </a:rPr>
                        <a:t>sorghum</a:t>
                      </a:r>
                    </a:p>
                  </a:txBody>
                  <a:tcPr marL="0" marR="0" marT="0" marB="0" horzOverflow="overflow">
                    <a:lnL w="12700" cap="flat" cmpd="sng" algn="ctr">
                      <a:solidFill>
                        <a:srgbClr val="855D5D"/>
                      </a:solidFill>
                      <a:prstDash val="solid"/>
                      <a:round/>
                      <a:headEnd type="none" w="med" len="med"/>
                      <a:tailEnd type="none" w="med" len="med"/>
                    </a:lnL>
                    <a:lnR w="12700" cap="flat" cmpd="sng" algn="ctr">
                      <a:solidFill>
                        <a:srgbClr val="855D5D"/>
                      </a:solidFill>
                      <a:prstDash val="solid"/>
                      <a:round/>
                      <a:headEnd type="none" w="med" len="med"/>
                      <a:tailEnd type="none" w="med" len="med"/>
                    </a:lnR>
                    <a:lnT w="12700" cap="flat" cmpd="sng" algn="ctr">
                      <a:solidFill>
                        <a:srgbClr val="855D5D"/>
                      </a:solidFill>
                      <a:prstDash val="solid"/>
                      <a:round/>
                      <a:headEnd type="none" w="med" len="med"/>
                      <a:tailEnd type="none" w="med" len="med"/>
                    </a:lnT>
                    <a:lnB w="12700" cap="flat" cmpd="sng" algn="ctr">
                      <a:solidFill>
                        <a:srgbClr val="855D5D"/>
                      </a:solidFill>
                      <a:prstDash val="solid"/>
                      <a:round/>
                      <a:headEnd type="none" w="med" len="med"/>
                      <a:tailEnd type="none" w="med" len="med"/>
                    </a:lnB>
                    <a:lnTlToBr>
                      <a:noFill/>
                    </a:lnTlToBr>
                    <a:lnBlToTr>
                      <a:noFill/>
                    </a:lnBlToTr>
                    <a:solidFill>
                      <a:srgbClr val="D9D2D2"/>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IN" sz="2100" b="0" i="0" u="none" strike="noStrike" cap="none" normalizeH="0" baseline="0">
                          <a:ln>
                            <a:noFill/>
                          </a:ln>
                          <a:solidFill>
                            <a:srgbClr val="000000"/>
                          </a:solidFill>
                          <a:effectLst/>
                          <a:latin typeface="Times New Roman" pitchFamily="18" charset="0"/>
                          <a:cs typeface="Times New Roman" pitchFamily="18" charset="0"/>
                        </a:rPr>
                        <a:t>500 kg</a:t>
                      </a:r>
                    </a:p>
                  </a:txBody>
                  <a:tcPr marL="0" marR="0" marT="0" marB="0" horzOverflow="overflow">
                    <a:lnL w="12700" cap="flat" cmpd="sng" algn="ctr">
                      <a:solidFill>
                        <a:srgbClr val="855D5D"/>
                      </a:solidFill>
                      <a:prstDash val="solid"/>
                      <a:round/>
                      <a:headEnd type="none" w="med" len="med"/>
                      <a:tailEnd type="none" w="med" len="med"/>
                    </a:lnL>
                    <a:lnR w="12700" cap="flat" cmpd="sng" algn="ctr">
                      <a:solidFill>
                        <a:srgbClr val="855D5D"/>
                      </a:solidFill>
                      <a:prstDash val="solid"/>
                      <a:round/>
                      <a:headEnd type="none" w="med" len="med"/>
                      <a:tailEnd type="none" w="med" len="med"/>
                    </a:lnR>
                    <a:lnT w="12700" cap="flat" cmpd="sng" algn="ctr">
                      <a:solidFill>
                        <a:srgbClr val="855D5D"/>
                      </a:solidFill>
                      <a:prstDash val="solid"/>
                      <a:round/>
                      <a:headEnd type="none" w="med" len="med"/>
                      <a:tailEnd type="none" w="med" len="med"/>
                    </a:lnT>
                    <a:lnB w="12700" cap="flat" cmpd="sng" algn="ctr">
                      <a:solidFill>
                        <a:srgbClr val="855D5D"/>
                      </a:solidFill>
                      <a:prstDash val="solid"/>
                      <a:round/>
                      <a:headEnd type="none" w="med" len="med"/>
                      <a:tailEnd type="none" w="med" len="med"/>
                    </a:lnB>
                    <a:lnTlToBr>
                      <a:noFill/>
                    </a:lnTlToBr>
                    <a:lnBlToTr>
                      <a:noFill/>
                    </a:lnBlToTr>
                    <a:solidFill>
                      <a:srgbClr val="D9D2D2"/>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IN" sz="2100" b="0" i="0" u="none" strike="noStrike" cap="none" normalizeH="0" baseline="0" dirty="0">
                          <a:ln>
                            <a:noFill/>
                          </a:ln>
                          <a:solidFill>
                            <a:srgbClr val="000000"/>
                          </a:solidFill>
                          <a:effectLst/>
                          <a:latin typeface="Times New Roman" pitchFamily="18" charset="0"/>
                          <a:cs typeface="Times New Roman" pitchFamily="18" charset="0"/>
                        </a:rPr>
                        <a:t>Life 4-5 years. Weight loss due to insect attack is 5 % in paddy and 15% in sorghum.</a:t>
                      </a:r>
                    </a:p>
                  </a:txBody>
                  <a:tcPr marL="0" marR="0" marT="0" marB="0" horzOverflow="overflow">
                    <a:lnL w="12700" cap="flat" cmpd="sng" algn="ctr">
                      <a:solidFill>
                        <a:srgbClr val="855D5D"/>
                      </a:solidFill>
                      <a:prstDash val="solid"/>
                      <a:round/>
                      <a:headEnd type="none" w="med" len="med"/>
                      <a:tailEnd type="none" w="med" len="med"/>
                    </a:lnL>
                    <a:lnR w="12700" cap="flat" cmpd="sng" algn="ctr">
                      <a:solidFill>
                        <a:srgbClr val="855D5D"/>
                      </a:solidFill>
                      <a:prstDash val="solid"/>
                      <a:round/>
                      <a:headEnd type="none" w="med" len="med"/>
                      <a:tailEnd type="none" w="med" len="med"/>
                    </a:lnR>
                    <a:lnT w="12700" cap="flat" cmpd="sng" algn="ctr">
                      <a:solidFill>
                        <a:srgbClr val="855D5D"/>
                      </a:solidFill>
                      <a:prstDash val="solid"/>
                      <a:round/>
                      <a:headEnd type="none" w="med" len="med"/>
                      <a:tailEnd type="none" w="med" len="med"/>
                    </a:lnT>
                    <a:lnB w="12700" cap="flat" cmpd="sng" algn="ctr">
                      <a:solidFill>
                        <a:srgbClr val="855D5D"/>
                      </a:solidFill>
                      <a:prstDash val="solid"/>
                      <a:round/>
                      <a:headEnd type="none" w="med" len="med"/>
                      <a:tailEnd type="none" w="med" len="med"/>
                    </a:lnB>
                    <a:lnTlToBr>
                      <a:noFill/>
                    </a:lnTlToBr>
                    <a:lnBlToTr>
                      <a:noFill/>
                    </a:lnBlToTr>
                    <a:solidFill>
                      <a:srgbClr val="D9D2D2"/>
                    </a:solidFill>
                  </a:tcPr>
                </a:tc>
                <a:extLst>
                  <a:ext uri="{0D108BD9-81ED-4DB2-BD59-A6C34878D82A}">
                    <a16:rowId xmlns:a16="http://schemas.microsoft.com/office/drawing/2014/main" xmlns="" val="10001"/>
                  </a:ext>
                </a:extLst>
              </a:tr>
              <a:tr h="2771446">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IN" sz="2100" b="0" i="0" u="none" strike="noStrike" cap="none" normalizeH="0" baseline="0" dirty="0">
                          <a:ln>
                            <a:noFill/>
                          </a:ln>
                          <a:solidFill>
                            <a:srgbClr val="000000"/>
                          </a:solidFill>
                          <a:effectLst/>
                          <a:latin typeface="Times New Roman" pitchFamily="18" charset="0"/>
                          <a:cs typeface="Times New Roman" pitchFamily="18" charset="0"/>
                        </a:rPr>
                        <a:t>2. Mud and</a:t>
                      </a:r>
                      <a:br>
                        <a:rPr kumimoji="0" lang="en-IN" sz="2100" b="0" i="0" u="none" strike="noStrike" cap="none" normalizeH="0" baseline="0" dirty="0">
                          <a:ln>
                            <a:noFill/>
                          </a:ln>
                          <a:solidFill>
                            <a:srgbClr val="000000"/>
                          </a:solidFill>
                          <a:effectLst/>
                          <a:latin typeface="Times New Roman" pitchFamily="18" charset="0"/>
                          <a:cs typeface="Times New Roman" pitchFamily="18" charset="0"/>
                        </a:rPr>
                      </a:br>
                      <a:r>
                        <a:rPr kumimoji="0" lang="en-IN" sz="2100" b="0" i="0" u="none" strike="noStrike" cap="none" normalizeH="0" baseline="0" dirty="0">
                          <a:ln>
                            <a:noFill/>
                          </a:ln>
                          <a:solidFill>
                            <a:srgbClr val="000000"/>
                          </a:solidFill>
                          <a:effectLst/>
                          <a:latin typeface="Times New Roman" pitchFamily="18" charset="0"/>
                          <a:cs typeface="Times New Roman" pitchFamily="18" charset="0"/>
                        </a:rPr>
                        <a:t>earthen</a:t>
                      </a:r>
                      <a:br>
                        <a:rPr kumimoji="0" lang="en-IN" sz="2100" b="0" i="0" u="none" strike="noStrike" cap="none" normalizeH="0" baseline="0" dirty="0">
                          <a:ln>
                            <a:noFill/>
                          </a:ln>
                          <a:solidFill>
                            <a:srgbClr val="000000"/>
                          </a:solidFill>
                          <a:effectLst/>
                          <a:latin typeface="Times New Roman" pitchFamily="18" charset="0"/>
                          <a:cs typeface="Times New Roman" pitchFamily="18" charset="0"/>
                        </a:rPr>
                      </a:br>
                      <a:r>
                        <a:rPr kumimoji="0" lang="en-IN" sz="2100" b="0" i="0" u="none" strike="noStrike" cap="none" normalizeH="0" baseline="0" dirty="0">
                          <a:ln>
                            <a:noFill/>
                          </a:ln>
                          <a:solidFill>
                            <a:srgbClr val="000000"/>
                          </a:solidFill>
                          <a:effectLst/>
                          <a:latin typeface="Times New Roman" pitchFamily="18" charset="0"/>
                          <a:cs typeface="Times New Roman" pitchFamily="18" charset="0"/>
                        </a:rPr>
                        <a:t>structures</a:t>
                      </a:r>
                    </a:p>
                  </a:txBody>
                  <a:tcPr marL="0" marR="0" marT="0" marB="0" horzOverflow="overflow">
                    <a:lnL w="12700" cap="flat" cmpd="sng" algn="ctr">
                      <a:solidFill>
                        <a:srgbClr val="855D5D"/>
                      </a:solidFill>
                      <a:prstDash val="solid"/>
                      <a:round/>
                      <a:headEnd type="none" w="med" len="med"/>
                      <a:tailEnd type="none" w="med" len="med"/>
                    </a:lnL>
                    <a:lnR w="12700" cap="flat" cmpd="sng" algn="ctr">
                      <a:solidFill>
                        <a:srgbClr val="855D5D"/>
                      </a:solidFill>
                      <a:prstDash val="solid"/>
                      <a:round/>
                      <a:headEnd type="none" w="med" len="med"/>
                      <a:tailEnd type="none" w="med" len="med"/>
                    </a:lnR>
                    <a:lnT w="12700" cap="flat" cmpd="sng" algn="ctr">
                      <a:solidFill>
                        <a:srgbClr val="855D5D"/>
                      </a:solidFill>
                      <a:prstDash val="solid"/>
                      <a:round/>
                      <a:headEnd type="none" w="med" len="med"/>
                      <a:tailEnd type="none" w="med" len="med"/>
                    </a:lnT>
                    <a:lnB w="12700" cap="flat" cmpd="sng" algn="ctr">
                      <a:solidFill>
                        <a:srgbClr val="855D5D"/>
                      </a:solidFill>
                      <a:prstDash val="solid"/>
                      <a:round/>
                      <a:headEnd type="none" w="med" len="med"/>
                      <a:tailEnd type="none" w="med" len="med"/>
                    </a:lnB>
                    <a:lnTlToBr>
                      <a:noFill/>
                    </a:lnTlToBr>
                    <a:lnBlToTr>
                      <a:noFill/>
                    </a:lnBlToTr>
                    <a:solidFill>
                      <a:srgbClr val="EDEAEA"/>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IN" sz="2100" b="0" i="0" u="none" strike="noStrike" cap="none" normalizeH="0" baseline="0">
                          <a:ln>
                            <a:noFill/>
                          </a:ln>
                          <a:solidFill>
                            <a:srgbClr val="000000"/>
                          </a:solidFill>
                          <a:effectLst/>
                          <a:latin typeface="Times New Roman" pitchFamily="18" charset="0"/>
                          <a:cs typeface="Times New Roman" pitchFamily="18" charset="0"/>
                        </a:rPr>
                        <a:t>Clay, straw and cow dung- 3:3:1. Earthen structures are made, sun dried and then</a:t>
                      </a:r>
                      <a:br>
                        <a:rPr kumimoji="0" lang="en-IN" sz="2100" b="0" i="0" u="none" strike="noStrike" cap="none" normalizeH="0" baseline="0">
                          <a:ln>
                            <a:noFill/>
                          </a:ln>
                          <a:solidFill>
                            <a:srgbClr val="000000"/>
                          </a:solidFill>
                          <a:effectLst/>
                          <a:latin typeface="Times New Roman" pitchFamily="18" charset="0"/>
                          <a:cs typeface="Times New Roman" pitchFamily="18" charset="0"/>
                        </a:rPr>
                      </a:br>
                      <a:r>
                        <a:rPr kumimoji="0" lang="en-IN" sz="2100" b="0" i="0" u="none" strike="noStrike" cap="none" normalizeH="0" baseline="0">
                          <a:ln>
                            <a:noFill/>
                          </a:ln>
                          <a:solidFill>
                            <a:srgbClr val="000000"/>
                          </a:solidFill>
                          <a:effectLst/>
                          <a:latin typeface="Times New Roman" pitchFamily="18" charset="0"/>
                          <a:cs typeface="Times New Roman" pitchFamily="18" charset="0"/>
                        </a:rPr>
                        <a:t>burnt in fire</a:t>
                      </a:r>
                    </a:p>
                  </a:txBody>
                  <a:tcPr marL="0" marR="0" marT="0" marB="0" horzOverflow="overflow">
                    <a:lnL w="12700" cap="flat" cmpd="sng" algn="ctr">
                      <a:solidFill>
                        <a:srgbClr val="855D5D"/>
                      </a:solidFill>
                      <a:prstDash val="solid"/>
                      <a:round/>
                      <a:headEnd type="none" w="med" len="med"/>
                      <a:tailEnd type="none" w="med" len="med"/>
                    </a:lnL>
                    <a:lnR w="12700" cap="flat" cmpd="sng" algn="ctr">
                      <a:solidFill>
                        <a:srgbClr val="855D5D"/>
                      </a:solidFill>
                      <a:prstDash val="solid"/>
                      <a:round/>
                      <a:headEnd type="none" w="med" len="med"/>
                      <a:tailEnd type="none" w="med" len="med"/>
                    </a:lnR>
                    <a:lnT w="12700" cap="flat" cmpd="sng" algn="ctr">
                      <a:solidFill>
                        <a:srgbClr val="855D5D"/>
                      </a:solidFill>
                      <a:prstDash val="solid"/>
                      <a:round/>
                      <a:headEnd type="none" w="med" len="med"/>
                      <a:tailEnd type="none" w="med" len="med"/>
                    </a:lnT>
                    <a:lnB w="12700" cap="flat" cmpd="sng" algn="ctr">
                      <a:solidFill>
                        <a:srgbClr val="855D5D"/>
                      </a:solidFill>
                      <a:prstDash val="solid"/>
                      <a:round/>
                      <a:headEnd type="none" w="med" len="med"/>
                      <a:tailEnd type="none" w="med" len="med"/>
                    </a:lnB>
                    <a:lnTlToBr>
                      <a:noFill/>
                    </a:lnTlToBr>
                    <a:lnBlToTr>
                      <a:noFill/>
                    </a:lnBlToTr>
                    <a:solidFill>
                      <a:srgbClr val="EDEAEA"/>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IN" sz="2100" b="0" i="0" u="none" strike="noStrike" cap="none" normalizeH="0" baseline="0">
                          <a:ln>
                            <a:noFill/>
                          </a:ln>
                          <a:solidFill>
                            <a:srgbClr val="000000"/>
                          </a:solidFill>
                          <a:effectLst/>
                          <a:latin typeface="Times New Roman" pitchFamily="18" charset="0"/>
                          <a:cs typeface="Times New Roman" pitchFamily="18" charset="0"/>
                        </a:rPr>
                        <a:t>Paddy, wheat,</a:t>
                      </a:r>
                      <a:br>
                        <a:rPr kumimoji="0" lang="en-IN" sz="2100" b="0" i="0" u="none" strike="noStrike" cap="none" normalizeH="0" baseline="0">
                          <a:ln>
                            <a:noFill/>
                          </a:ln>
                          <a:solidFill>
                            <a:srgbClr val="000000"/>
                          </a:solidFill>
                          <a:effectLst/>
                          <a:latin typeface="Times New Roman" pitchFamily="18" charset="0"/>
                          <a:cs typeface="Times New Roman" pitchFamily="18" charset="0"/>
                        </a:rPr>
                      </a:br>
                      <a:r>
                        <a:rPr kumimoji="0" lang="en-IN" sz="2100" b="0" i="0" u="none" strike="noStrike" cap="none" normalizeH="0" baseline="0">
                          <a:ln>
                            <a:noFill/>
                          </a:ln>
                          <a:solidFill>
                            <a:srgbClr val="000000"/>
                          </a:solidFill>
                          <a:effectLst/>
                          <a:latin typeface="Times New Roman" pitchFamily="18" charset="0"/>
                          <a:cs typeface="Times New Roman" pitchFamily="18" charset="0"/>
                        </a:rPr>
                        <a:t>sorghum,oil seeds</a:t>
                      </a:r>
                      <a:br>
                        <a:rPr kumimoji="0" lang="en-IN" sz="2100" b="0" i="0" u="none" strike="noStrike" cap="none" normalizeH="0" baseline="0">
                          <a:ln>
                            <a:noFill/>
                          </a:ln>
                          <a:solidFill>
                            <a:srgbClr val="000000"/>
                          </a:solidFill>
                          <a:effectLst/>
                          <a:latin typeface="Times New Roman" pitchFamily="18" charset="0"/>
                          <a:cs typeface="Times New Roman" pitchFamily="18" charset="0"/>
                        </a:rPr>
                      </a:br>
                      <a:r>
                        <a:rPr kumimoji="0" lang="en-IN" sz="2100" b="0" i="0" u="none" strike="noStrike" cap="none" normalizeH="0" baseline="0">
                          <a:ln>
                            <a:noFill/>
                          </a:ln>
                          <a:solidFill>
                            <a:srgbClr val="000000"/>
                          </a:solidFill>
                          <a:effectLst/>
                          <a:latin typeface="Times New Roman" pitchFamily="18" charset="0"/>
                          <a:cs typeface="Times New Roman" pitchFamily="18" charset="0"/>
                        </a:rPr>
                        <a:t>and pulses</a:t>
                      </a:r>
                    </a:p>
                  </a:txBody>
                  <a:tcPr marL="0" marR="0" marT="0" marB="0" horzOverflow="overflow">
                    <a:lnL w="12700" cap="flat" cmpd="sng" algn="ctr">
                      <a:solidFill>
                        <a:srgbClr val="855D5D"/>
                      </a:solidFill>
                      <a:prstDash val="solid"/>
                      <a:round/>
                      <a:headEnd type="none" w="med" len="med"/>
                      <a:tailEnd type="none" w="med" len="med"/>
                    </a:lnL>
                    <a:lnR w="12700" cap="flat" cmpd="sng" algn="ctr">
                      <a:solidFill>
                        <a:srgbClr val="855D5D"/>
                      </a:solidFill>
                      <a:prstDash val="solid"/>
                      <a:round/>
                      <a:headEnd type="none" w="med" len="med"/>
                      <a:tailEnd type="none" w="med" len="med"/>
                    </a:lnR>
                    <a:lnT w="12700" cap="flat" cmpd="sng" algn="ctr">
                      <a:solidFill>
                        <a:srgbClr val="855D5D"/>
                      </a:solidFill>
                      <a:prstDash val="solid"/>
                      <a:round/>
                      <a:headEnd type="none" w="med" len="med"/>
                      <a:tailEnd type="none" w="med" len="med"/>
                    </a:lnT>
                    <a:lnB w="12700" cap="flat" cmpd="sng" algn="ctr">
                      <a:solidFill>
                        <a:srgbClr val="855D5D"/>
                      </a:solidFill>
                      <a:prstDash val="solid"/>
                      <a:round/>
                      <a:headEnd type="none" w="med" len="med"/>
                      <a:tailEnd type="none" w="med" len="med"/>
                    </a:lnB>
                    <a:lnTlToBr>
                      <a:noFill/>
                    </a:lnTlToBr>
                    <a:lnBlToTr>
                      <a:noFill/>
                    </a:lnBlToTr>
                    <a:solidFill>
                      <a:srgbClr val="EDEAEA"/>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IN" sz="2100" b="0" i="0" u="none" strike="noStrike" cap="none" normalizeH="0" baseline="0">
                          <a:ln>
                            <a:noFill/>
                          </a:ln>
                          <a:solidFill>
                            <a:srgbClr val="000000"/>
                          </a:solidFill>
                          <a:effectLst/>
                          <a:latin typeface="Times New Roman" pitchFamily="18" charset="0"/>
                          <a:cs typeface="Times New Roman" pitchFamily="18" charset="0"/>
                        </a:rPr>
                        <a:t>5 to 10 q</a:t>
                      </a:r>
                    </a:p>
                  </a:txBody>
                  <a:tcPr marL="0" marR="0" marT="0" marB="0" horzOverflow="overflow">
                    <a:lnL w="12700" cap="flat" cmpd="sng" algn="ctr">
                      <a:solidFill>
                        <a:srgbClr val="855D5D"/>
                      </a:solidFill>
                      <a:prstDash val="solid"/>
                      <a:round/>
                      <a:headEnd type="none" w="med" len="med"/>
                      <a:tailEnd type="none" w="med" len="med"/>
                    </a:lnL>
                    <a:lnR w="12700" cap="flat" cmpd="sng" algn="ctr">
                      <a:solidFill>
                        <a:srgbClr val="855D5D"/>
                      </a:solidFill>
                      <a:prstDash val="solid"/>
                      <a:round/>
                      <a:headEnd type="none" w="med" len="med"/>
                      <a:tailEnd type="none" w="med" len="med"/>
                    </a:lnR>
                    <a:lnT w="12700" cap="flat" cmpd="sng" algn="ctr">
                      <a:solidFill>
                        <a:srgbClr val="855D5D"/>
                      </a:solidFill>
                      <a:prstDash val="solid"/>
                      <a:round/>
                      <a:headEnd type="none" w="med" len="med"/>
                      <a:tailEnd type="none" w="med" len="med"/>
                    </a:lnT>
                    <a:lnB w="12700" cap="flat" cmpd="sng" algn="ctr">
                      <a:solidFill>
                        <a:srgbClr val="855D5D"/>
                      </a:solidFill>
                      <a:prstDash val="solid"/>
                      <a:round/>
                      <a:headEnd type="none" w="med" len="med"/>
                      <a:tailEnd type="none" w="med" len="med"/>
                    </a:lnB>
                    <a:lnTlToBr>
                      <a:noFill/>
                    </a:lnTlToBr>
                    <a:lnBlToTr>
                      <a:noFill/>
                    </a:lnBlToTr>
                    <a:solidFill>
                      <a:srgbClr val="EDEAEA"/>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IN" sz="2100" b="0" i="0" u="none" strike="noStrike" cap="none" normalizeH="0" baseline="0">
                          <a:ln>
                            <a:noFill/>
                          </a:ln>
                          <a:solidFill>
                            <a:srgbClr val="000000"/>
                          </a:solidFill>
                          <a:effectLst/>
                          <a:latin typeface="Times New Roman" pitchFamily="18" charset="0"/>
                          <a:cs typeface="Times New Roman" pitchFamily="18" charset="0"/>
                        </a:rPr>
                        <a:t>Life 8- 10 years. During rainy season develop cracks and moisture absorption followed by insect and mould</a:t>
                      </a:r>
                      <a:br>
                        <a:rPr kumimoji="0" lang="en-IN" sz="2100" b="0" i="0" u="none" strike="noStrike" cap="none" normalizeH="0" baseline="0">
                          <a:ln>
                            <a:noFill/>
                          </a:ln>
                          <a:solidFill>
                            <a:srgbClr val="000000"/>
                          </a:solidFill>
                          <a:effectLst/>
                          <a:latin typeface="Times New Roman" pitchFamily="18" charset="0"/>
                          <a:cs typeface="Times New Roman" pitchFamily="18" charset="0"/>
                        </a:rPr>
                      </a:br>
                      <a:r>
                        <a:rPr kumimoji="0" lang="en-IN" sz="2100" b="0" i="0" u="none" strike="noStrike" cap="none" normalizeH="0" baseline="0">
                          <a:ln>
                            <a:noFill/>
                          </a:ln>
                          <a:solidFill>
                            <a:srgbClr val="000000"/>
                          </a:solidFill>
                          <a:effectLst/>
                          <a:latin typeface="Times New Roman" pitchFamily="18" charset="0"/>
                          <a:cs typeface="Times New Roman" pitchFamily="18" charset="0"/>
                        </a:rPr>
                        <a:t>infestation.</a:t>
                      </a:r>
                    </a:p>
                  </a:txBody>
                  <a:tcPr marL="0" marR="0" marT="0" marB="0" horzOverflow="overflow">
                    <a:lnL w="12700" cap="flat" cmpd="sng" algn="ctr">
                      <a:solidFill>
                        <a:srgbClr val="855D5D"/>
                      </a:solidFill>
                      <a:prstDash val="solid"/>
                      <a:round/>
                      <a:headEnd type="none" w="med" len="med"/>
                      <a:tailEnd type="none" w="med" len="med"/>
                    </a:lnL>
                    <a:lnR w="12700" cap="flat" cmpd="sng" algn="ctr">
                      <a:solidFill>
                        <a:srgbClr val="855D5D"/>
                      </a:solidFill>
                      <a:prstDash val="solid"/>
                      <a:round/>
                      <a:headEnd type="none" w="med" len="med"/>
                      <a:tailEnd type="none" w="med" len="med"/>
                    </a:lnR>
                    <a:lnT w="12700" cap="flat" cmpd="sng" algn="ctr">
                      <a:solidFill>
                        <a:srgbClr val="855D5D"/>
                      </a:solidFill>
                      <a:prstDash val="solid"/>
                      <a:round/>
                      <a:headEnd type="none" w="med" len="med"/>
                      <a:tailEnd type="none" w="med" len="med"/>
                    </a:lnT>
                    <a:lnB w="12700" cap="flat" cmpd="sng" algn="ctr">
                      <a:solidFill>
                        <a:srgbClr val="855D5D"/>
                      </a:solidFill>
                      <a:prstDash val="solid"/>
                      <a:round/>
                      <a:headEnd type="none" w="med" len="med"/>
                      <a:tailEnd type="none" w="med" len="med"/>
                    </a:lnB>
                    <a:lnTlToBr>
                      <a:noFill/>
                    </a:lnTlToBr>
                    <a:lnBlToTr>
                      <a:noFill/>
                    </a:lnBlToTr>
                    <a:solidFill>
                      <a:srgbClr val="EDEAEA"/>
                    </a:solidFill>
                  </a:tcP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val="34728210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agritech.tnau.ac.in/seed_certification/seed_tech_Structures_clip_image014.jpg">
            <a:extLst>
              <a:ext uri="{FF2B5EF4-FFF2-40B4-BE49-F238E27FC236}">
                <a16:creationId xmlns:a16="http://schemas.microsoft.com/office/drawing/2014/main" xmlns="" id="{46EDEA6F-F353-439C-802A-DDA78EBD4C51}"/>
              </a:ext>
            </a:extLst>
          </p:cNvPr>
          <p:cNvPicPr>
            <a:picLocks noChangeAspect="1" noChangeArrowheads="1"/>
          </p:cNvPicPr>
          <p:nvPr/>
        </p:nvPicPr>
        <p:blipFill>
          <a:blip r:embed="rId2"/>
          <a:srcRect/>
          <a:stretch>
            <a:fillRect/>
          </a:stretch>
        </p:blipFill>
        <p:spPr bwMode="auto">
          <a:xfrm>
            <a:off x="2381225" y="1071546"/>
            <a:ext cx="2641255" cy="3500462"/>
          </a:xfrm>
          <a:prstGeom prst="rect">
            <a:avLst/>
          </a:prstGeom>
          <a:ln>
            <a:noFill/>
          </a:ln>
          <a:effectLst>
            <a:softEdge rad="112500"/>
          </a:effectLst>
        </p:spPr>
      </p:pic>
      <p:sp>
        <p:nvSpPr>
          <p:cNvPr id="47107" name="Rectangle 4">
            <a:extLst>
              <a:ext uri="{FF2B5EF4-FFF2-40B4-BE49-F238E27FC236}">
                <a16:creationId xmlns:a16="http://schemas.microsoft.com/office/drawing/2014/main" xmlns="" id="{7376BE99-5C0E-437C-B092-7249E72C4DD1}"/>
              </a:ext>
            </a:extLst>
          </p:cNvPr>
          <p:cNvSpPr>
            <a:spLocks noChangeArrowheads="1"/>
          </p:cNvSpPr>
          <p:nvPr/>
        </p:nvSpPr>
        <p:spPr bwMode="auto">
          <a:xfrm>
            <a:off x="2452688" y="4714876"/>
            <a:ext cx="27860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IN" altLang="en-US" sz="2400" b="1">
                <a:solidFill>
                  <a:srgbClr val="FFFF00"/>
                </a:solidFill>
                <a:latin typeface="Times New Roman" panose="02020603050405020304" pitchFamily="18" charset="0"/>
                <a:cs typeface="Times New Roman" panose="02020603050405020304" pitchFamily="18" charset="0"/>
              </a:rPr>
              <a:t>Bamboo structures</a:t>
            </a:r>
            <a:endParaRPr lang="en-IN" altLang="en-US" sz="2400" b="1">
              <a:solidFill>
                <a:srgbClr val="FFFF00"/>
              </a:solidFill>
            </a:endParaRPr>
          </a:p>
        </p:txBody>
      </p:sp>
      <p:pic>
        <p:nvPicPr>
          <p:cNvPr id="47108" name="Picture 2" descr="http://www.tms.org/pubs/journals/JOM/1012/fig8.jpg">
            <a:extLst>
              <a:ext uri="{FF2B5EF4-FFF2-40B4-BE49-F238E27FC236}">
                <a16:creationId xmlns:a16="http://schemas.microsoft.com/office/drawing/2014/main" xmlns="" id="{2304EA10-EE11-4748-BF3C-F1E753EAE6B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81689" y="1214439"/>
            <a:ext cx="3927475" cy="328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109" name="Rectangle 8">
            <a:extLst>
              <a:ext uri="{FF2B5EF4-FFF2-40B4-BE49-F238E27FC236}">
                <a16:creationId xmlns:a16="http://schemas.microsoft.com/office/drawing/2014/main" xmlns="" id="{DA9A8678-867C-4872-A1F2-59955BFE97B4}"/>
              </a:ext>
            </a:extLst>
          </p:cNvPr>
          <p:cNvSpPr>
            <a:spLocks noChangeArrowheads="1"/>
          </p:cNvSpPr>
          <p:nvPr/>
        </p:nvSpPr>
        <p:spPr bwMode="auto">
          <a:xfrm>
            <a:off x="5953126" y="4643439"/>
            <a:ext cx="421481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150000"/>
              </a:lnSpc>
            </a:pPr>
            <a:r>
              <a:rPr lang="en-IN" altLang="en-US" sz="2400" b="1">
                <a:solidFill>
                  <a:srgbClr val="FFFF00"/>
                </a:solidFill>
                <a:latin typeface="Times New Roman" panose="02020603050405020304" pitchFamily="18" charset="0"/>
                <a:cs typeface="Times New Roman" panose="02020603050405020304" pitchFamily="18" charset="0"/>
              </a:rPr>
              <a:t>Mud and earthen structures</a:t>
            </a:r>
          </a:p>
        </p:txBody>
      </p:sp>
    </p:spTree>
    <p:extLst>
      <p:ext uri="{BB962C8B-B14F-4D97-AF65-F5344CB8AC3E}">
        <p14:creationId xmlns:p14="http://schemas.microsoft.com/office/powerpoint/2010/main" val="27399416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xmlns="" id="{C79270F8-68FA-4A46-9A22-CAFF8B2F41EA}"/>
              </a:ext>
            </a:extLst>
          </p:cNvPr>
          <p:cNvGraphicFramePr>
            <a:graphicFrameLocks noGrp="1"/>
          </p:cNvGraphicFramePr>
          <p:nvPr>
            <p:ph sz="quarter" idx="1"/>
          </p:nvPr>
        </p:nvGraphicFramePr>
        <p:xfrm>
          <a:off x="1703389" y="908050"/>
          <a:ext cx="8715375" cy="5044478"/>
        </p:xfrm>
        <a:graphic>
          <a:graphicData uri="http://schemas.openxmlformats.org/drawingml/2006/table">
            <a:tbl>
              <a:tblPr/>
              <a:tblGrid>
                <a:gridCol w="1325562">
                  <a:extLst>
                    <a:ext uri="{9D8B030D-6E8A-4147-A177-3AD203B41FA5}">
                      <a16:colId xmlns:a16="http://schemas.microsoft.com/office/drawing/2014/main" xmlns="" val="20000"/>
                    </a:ext>
                  </a:extLst>
                </a:gridCol>
                <a:gridCol w="3536950">
                  <a:extLst>
                    <a:ext uri="{9D8B030D-6E8A-4147-A177-3AD203B41FA5}">
                      <a16:colId xmlns:a16="http://schemas.microsoft.com/office/drawing/2014/main" xmlns="" val="20001"/>
                    </a:ext>
                  </a:extLst>
                </a:gridCol>
                <a:gridCol w="1150938">
                  <a:extLst>
                    <a:ext uri="{9D8B030D-6E8A-4147-A177-3AD203B41FA5}">
                      <a16:colId xmlns:a16="http://schemas.microsoft.com/office/drawing/2014/main" xmlns="" val="20002"/>
                    </a:ext>
                  </a:extLst>
                </a:gridCol>
                <a:gridCol w="858837">
                  <a:extLst>
                    <a:ext uri="{9D8B030D-6E8A-4147-A177-3AD203B41FA5}">
                      <a16:colId xmlns:a16="http://schemas.microsoft.com/office/drawing/2014/main" xmlns="" val="20003"/>
                    </a:ext>
                  </a:extLst>
                </a:gridCol>
                <a:gridCol w="1843088">
                  <a:extLst>
                    <a:ext uri="{9D8B030D-6E8A-4147-A177-3AD203B41FA5}">
                      <a16:colId xmlns:a16="http://schemas.microsoft.com/office/drawing/2014/main" xmlns="" val="20004"/>
                    </a:ext>
                  </a:extLst>
                </a:gridCol>
              </a:tblGrid>
              <a:tr h="1813522">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IN" sz="2000" b="0" i="0" u="none" strike="noStrike" cap="none" normalizeH="0" baseline="0" dirty="0">
                          <a:ln>
                            <a:noFill/>
                          </a:ln>
                          <a:solidFill>
                            <a:srgbClr val="000000"/>
                          </a:solidFill>
                          <a:effectLst/>
                          <a:latin typeface="Times New Roman" pitchFamily="18" charset="0"/>
                          <a:cs typeface="Times New Roman" pitchFamily="18" charset="0"/>
                        </a:rPr>
                        <a:t>3. Wooden</a:t>
                      </a:r>
                      <a:br>
                        <a:rPr kumimoji="0" lang="en-IN" sz="2000" b="0" i="0" u="none" strike="noStrike" cap="none" normalizeH="0" baseline="0" dirty="0">
                          <a:ln>
                            <a:noFill/>
                          </a:ln>
                          <a:solidFill>
                            <a:srgbClr val="000000"/>
                          </a:solidFill>
                          <a:effectLst/>
                          <a:latin typeface="Times New Roman" pitchFamily="18" charset="0"/>
                          <a:cs typeface="Times New Roman" pitchFamily="18" charset="0"/>
                        </a:rPr>
                      </a:br>
                      <a:r>
                        <a:rPr kumimoji="0" lang="en-IN" sz="2000" b="0" i="0" u="none" strike="noStrike" cap="none" normalizeH="0" baseline="0" dirty="0">
                          <a:ln>
                            <a:noFill/>
                          </a:ln>
                          <a:solidFill>
                            <a:srgbClr val="000000"/>
                          </a:solidFill>
                          <a:effectLst/>
                          <a:latin typeface="Times New Roman" pitchFamily="18" charset="0"/>
                          <a:cs typeface="Times New Roman" pitchFamily="18" charset="0"/>
                        </a:rPr>
                        <a:t>structures</a:t>
                      </a:r>
                    </a:p>
                  </a:txBody>
                  <a:tcPr marL="0" marR="0" marT="0" marB="0" horzOverflow="overflow">
                    <a:lnL w="12700" cap="flat" cmpd="sng" algn="ctr">
                      <a:solidFill>
                        <a:srgbClr val="855D5D"/>
                      </a:solidFill>
                      <a:prstDash val="solid"/>
                      <a:round/>
                      <a:headEnd type="none" w="med" len="med"/>
                      <a:tailEnd type="none" w="med" len="med"/>
                    </a:lnL>
                    <a:lnR w="12700" cap="flat" cmpd="sng" algn="ctr">
                      <a:solidFill>
                        <a:srgbClr val="855D5D"/>
                      </a:solidFill>
                      <a:prstDash val="solid"/>
                      <a:round/>
                      <a:headEnd type="none" w="med" len="med"/>
                      <a:tailEnd type="none" w="med" len="med"/>
                    </a:lnR>
                    <a:lnT w="12700" cap="flat" cmpd="sng" algn="ctr">
                      <a:solidFill>
                        <a:srgbClr val="855D5D"/>
                      </a:solidFill>
                      <a:prstDash val="solid"/>
                      <a:round/>
                      <a:headEnd type="none" w="med" len="med"/>
                      <a:tailEnd type="none" w="med" len="med"/>
                    </a:lnT>
                    <a:lnB w="12700" cap="flat" cmpd="sng" algn="ctr">
                      <a:solidFill>
                        <a:srgbClr val="855D5D"/>
                      </a:solidFill>
                      <a:prstDash val="solid"/>
                      <a:round/>
                      <a:headEnd type="none" w="med" len="med"/>
                      <a:tailEnd type="none" w="med" len="med"/>
                    </a:lnB>
                    <a:lnTlToBr>
                      <a:noFill/>
                    </a:lnTlToBr>
                    <a:lnBlToTr>
                      <a:noFill/>
                    </a:lnBlToTr>
                    <a:solidFill>
                      <a:srgbClr val="EDEAEA"/>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IN" sz="2000" b="0" i="0" u="none" strike="noStrike" cap="none" normalizeH="0" baseline="0">
                          <a:ln>
                            <a:noFill/>
                          </a:ln>
                          <a:solidFill>
                            <a:srgbClr val="000000"/>
                          </a:solidFill>
                          <a:effectLst/>
                          <a:latin typeface="Times New Roman" pitchFamily="18" charset="0"/>
                          <a:cs typeface="Times New Roman" pitchFamily="18" charset="0"/>
                        </a:rPr>
                        <a:t>Local wood is painted black. At the top, 30 cm x 20 cm in let and at the bottom 30 cm x15cm outlet is provided.</a:t>
                      </a:r>
                    </a:p>
                  </a:txBody>
                  <a:tcPr marL="0" marR="0" marT="0" marB="0" horzOverflow="overflow">
                    <a:lnL w="12700" cap="flat" cmpd="sng" algn="ctr">
                      <a:solidFill>
                        <a:srgbClr val="855D5D"/>
                      </a:solidFill>
                      <a:prstDash val="solid"/>
                      <a:round/>
                      <a:headEnd type="none" w="med" len="med"/>
                      <a:tailEnd type="none" w="med" len="med"/>
                    </a:lnL>
                    <a:lnR w="12700" cap="flat" cmpd="sng" algn="ctr">
                      <a:solidFill>
                        <a:srgbClr val="855D5D"/>
                      </a:solidFill>
                      <a:prstDash val="solid"/>
                      <a:round/>
                      <a:headEnd type="none" w="med" len="med"/>
                      <a:tailEnd type="none" w="med" len="med"/>
                    </a:lnR>
                    <a:lnT w="12700" cap="flat" cmpd="sng" algn="ctr">
                      <a:solidFill>
                        <a:srgbClr val="855D5D"/>
                      </a:solidFill>
                      <a:prstDash val="solid"/>
                      <a:round/>
                      <a:headEnd type="none" w="med" len="med"/>
                      <a:tailEnd type="none" w="med" len="med"/>
                    </a:lnT>
                    <a:lnB w="12700" cap="flat" cmpd="sng" algn="ctr">
                      <a:solidFill>
                        <a:srgbClr val="855D5D"/>
                      </a:solidFill>
                      <a:prstDash val="solid"/>
                      <a:round/>
                      <a:headEnd type="none" w="med" len="med"/>
                      <a:tailEnd type="none" w="med" len="med"/>
                    </a:lnB>
                    <a:lnTlToBr>
                      <a:noFill/>
                    </a:lnTlToBr>
                    <a:lnBlToTr>
                      <a:noFill/>
                    </a:lnBlToTr>
                    <a:solidFill>
                      <a:srgbClr val="EDEAEA"/>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IN" sz="2000" b="0" i="0" u="none" strike="noStrike" cap="none" normalizeH="0" baseline="0">
                          <a:ln>
                            <a:noFill/>
                          </a:ln>
                          <a:solidFill>
                            <a:srgbClr val="000000"/>
                          </a:solidFill>
                          <a:effectLst/>
                          <a:latin typeface="Times New Roman" pitchFamily="18" charset="0"/>
                          <a:cs typeface="Times New Roman" pitchFamily="18" charset="0"/>
                        </a:rPr>
                        <a:t>Paddy</a:t>
                      </a:r>
                    </a:p>
                  </a:txBody>
                  <a:tcPr marL="0" marR="0" marT="0" marB="0" horzOverflow="overflow">
                    <a:lnL w="12700" cap="flat" cmpd="sng" algn="ctr">
                      <a:solidFill>
                        <a:srgbClr val="855D5D"/>
                      </a:solidFill>
                      <a:prstDash val="solid"/>
                      <a:round/>
                      <a:headEnd type="none" w="med" len="med"/>
                      <a:tailEnd type="none" w="med" len="med"/>
                    </a:lnL>
                    <a:lnR w="12700" cap="flat" cmpd="sng" algn="ctr">
                      <a:solidFill>
                        <a:srgbClr val="855D5D"/>
                      </a:solidFill>
                      <a:prstDash val="solid"/>
                      <a:round/>
                      <a:headEnd type="none" w="med" len="med"/>
                      <a:tailEnd type="none" w="med" len="med"/>
                    </a:lnR>
                    <a:lnT w="12700" cap="flat" cmpd="sng" algn="ctr">
                      <a:solidFill>
                        <a:srgbClr val="855D5D"/>
                      </a:solidFill>
                      <a:prstDash val="solid"/>
                      <a:round/>
                      <a:headEnd type="none" w="med" len="med"/>
                      <a:tailEnd type="none" w="med" len="med"/>
                    </a:lnT>
                    <a:lnB w="12700" cap="flat" cmpd="sng" algn="ctr">
                      <a:solidFill>
                        <a:srgbClr val="855D5D"/>
                      </a:solidFill>
                      <a:prstDash val="solid"/>
                      <a:round/>
                      <a:headEnd type="none" w="med" len="med"/>
                      <a:tailEnd type="none" w="med" len="med"/>
                    </a:lnB>
                    <a:lnTlToBr>
                      <a:noFill/>
                    </a:lnTlToBr>
                    <a:lnBlToTr>
                      <a:noFill/>
                    </a:lnBlToTr>
                    <a:solidFill>
                      <a:srgbClr val="EDEAEA"/>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IN" sz="2000" b="0" i="0" u="none" strike="noStrike" cap="none" normalizeH="0" baseline="0">
                          <a:ln>
                            <a:noFill/>
                          </a:ln>
                          <a:solidFill>
                            <a:srgbClr val="000000"/>
                          </a:solidFill>
                          <a:effectLst/>
                          <a:latin typeface="Times New Roman" pitchFamily="18" charset="0"/>
                          <a:cs typeface="Times New Roman" pitchFamily="18" charset="0"/>
                        </a:rPr>
                        <a:t>10 q</a:t>
                      </a:r>
                    </a:p>
                  </a:txBody>
                  <a:tcPr marL="0" marR="0" marT="0" marB="0" horzOverflow="overflow">
                    <a:lnL w="12700" cap="flat" cmpd="sng" algn="ctr">
                      <a:solidFill>
                        <a:srgbClr val="855D5D"/>
                      </a:solidFill>
                      <a:prstDash val="solid"/>
                      <a:round/>
                      <a:headEnd type="none" w="med" len="med"/>
                      <a:tailEnd type="none" w="med" len="med"/>
                    </a:lnL>
                    <a:lnR w="12700" cap="flat" cmpd="sng" algn="ctr">
                      <a:solidFill>
                        <a:srgbClr val="855D5D"/>
                      </a:solidFill>
                      <a:prstDash val="solid"/>
                      <a:round/>
                      <a:headEnd type="none" w="med" len="med"/>
                      <a:tailEnd type="none" w="med" len="med"/>
                    </a:lnR>
                    <a:lnT w="12700" cap="flat" cmpd="sng" algn="ctr">
                      <a:solidFill>
                        <a:srgbClr val="855D5D"/>
                      </a:solidFill>
                      <a:prstDash val="solid"/>
                      <a:round/>
                      <a:headEnd type="none" w="med" len="med"/>
                      <a:tailEnd type="none" w="med" len="med"/>
                    </a:lnT>
                    <a:lnB w="12700" cap="flat" cmpd="sng" algn="ctr">
                      <a:solidFill>
                        <a:srgbClr val="855D5D"/>
                      </a:solidFill>
                      <a:prstDash val="solid"/>
                      <a:round/>
                      <a:headEnd type="none" w="med" len="med"/>
                      <a:tailEnd type="none" w="med" len="med"/>
                    </a:lnB>
                    <a:lnTlToBr>
                      <a:noFill/>
                    </a:lnTlToBr>
                    <a:lnBlToTr>
                      <a:noFill/>
                    </a:lnBlToTr>
                    <a:solidFill>
                      <a:srgbClr val="EDEAEA"/>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IN" sz="2000" b="0" i="0" u="none" strike="noStrike" cap="none" normalizeH="0" baseline="0">
                          <a:ln>
                            <a:noFill/>
                          </a:ln>
                          <a:solidFill>
                            <a:srgbClr val="000000"/>
                          </a:solidFill>
                          <a:effectLst/>
                          <a:latin typeface="Times New Roman" pitchFamily="18" charset="0"/>
                          <a:cs typeface="Times New Roman" pitchFamily="18" charset="0"/>
                        </a:rPr>
                        <a:t>15- 20 years. Neither airtight nor moisture</a:t>
                      </a:r>
                      <a:br>
                        <a:rPr kumimoji="0" lang="en-IN" sz="2000" b="0" i="0" u="none" strike="noStrike" cap="none" normalizeH="0" baseline="0">
                          <a:ln>
                            <a:noFill/>
                          </a:ln>
                          <a:solidFill>
                            <a:srgbClr val="000000"/>
                          </a:solidFill>
                          <a:effectLst/>
                          <a:latin typeface="Times New Roman" pitchFamily="18" charset="0"/>
                          <a:cs typeface="Times New Roman" pitchFamily="18" charset="0"/>
                        </a:rPr>
                      </a:br>
                      <a:r>
                        <a:rPr kumimoji="0" lang="en-IN" sz="2000" b="0" i="0" u="none" strike="noStrike" cap="none" normalizeH="0" baseline="0">
                          <a:ln>
                            <a:noFill/>
                          </a:ln>
                          <a:solidFill>
                            <a:srgbClr val="000000"/>
                          </a:solidFill>
                          <a:effectLst/>
                          <a:latin typeface="Times New Roman" pitchFamily="18" charset="0"/>
                          <a:cs typeface="Times New Roman" pitchFamily="18" charset="0"/>
                        </a:rPr>
                        <a:t>proof.</a:t>
                      </a:r>
                    </a:p>
                  </a:txBody>
                  <a:tcPr marL="0" marR="0" marT="0" marB="0" horzOverflow="overflow">
                    <a:lnL w="12700" cap="flat" cmpd="sng" algn="ctr">
                      <a:solidFill>
                        <a:srgbClr val="855D5D"/>
                      </a:solidFill>
                      <a:prstDash val="solid"/>
                      <a:round/>
                      <a:headEnd type="none" w="med" len="med"/>
                      <a:tailEnd type="none" w="med" len="med"/>
                    </a:lnL>
                    <a:lnR w="12700" cap="flat" cmpd="sng" algn="ctr">
                      <a:solidFill>
                        <a:srgbClr val="855D5D"/>
                      </a:solidFill>
                      <a:prstDash val="solid"/>
                      <a:round/>
                      <a:headEnd type="none" w="med" len="med"/>
                      <a:tailEnd type="none" w="med" len="med"/>
                    </a:lnR>
                    <a:lnT w="12700" cap="flat" cmpd="sng" algn="ctr">
                      <a:solidFill>
                        <a:srgbClr val="855D5D"/>
                      </a:solidFill>
                      <a:prstDash val="solid"/>
                      <a:round/>
                      <a:headEnd type="none" w="med" len="med"/>
                      <a:tailEnd type="none" w="med" len="med"/>
                    </a:lnT>
                    <a:lnB w="12700" cap="flat" cmpd="sng" algn="ctr">
                      <a:solidFill>
                        <a:srgbClr val="855D5D"/>
                      </a:solidFill>
                      <a:prstDash val="solid"/>
                      <a:round/>
                      <a:headEnd type="none" w="med" len="med"/>
                      <a:tailEnd type="none" w="med" len="med"/>
                    </a:lnB>
                    <a:lnTlToBr>
                      <a:noFill/>
                    </a:lnTlToBr>
                    <a:lnBlToTr>
                      <a:noFill/>
                    </a:lnBlToTr>
                    <a:solidFill>
                      <a:srgbClr val="EDEAEA"/>
                    </a:solidFill>
                  </a:tcPr>
                </a:tc>
                <a:extLst>
                  <a:ext uri="{0D108BD9-81ED-4DB2-BD59-A6C34878D82A}">
                    <a16:rowId xmlns:a16="http://schemas.microsoft.com/office/drawing/2014/main" xmlns="" val="10000"/>
                  </a:ext>
                </a:extLst>
              </a:tr>
              <a:tr h="3215678">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IN" sz="2000" b="0" i="0" u="none" strike="noStrike" cap="none" normalizeH="0" baseline="0" dirty="0">
                          <a:ln>
                            <a:noFill/>
                          </a:ln>
                          <a:solidFill>
                            <a:srgbClr val="000000"/>
                          </a:solidFill>
                          <a:effectLst/>
                          <a:latin typeface="Times New Roman" pitchFamily="18" charset="0"/>
                          <a:cs typeface="Times New Roman" pitchFamily="18" charset="0"/>
                        </a:rPr>
                        <a:t>4. Brick</a:t>
                      </a:r>
                      <a:br>
                        <a:rPr kumimoji="0" lang="en-IN" sz="2000" b="0" i="0" u="none" strike="noStrike" cap="none" normalizeH="0" baseline="0" dirty="0">
                          <a:ln>
                            <a:noFill/>
                          </a:ln>
                          <a:solidFill>
                            <a:srgbClr val="000000"/>
                          </a:solidFill>
                          <a:effectLst/>
                          <a:latin typeface="Times New Roman" pitchFamily="18" charset="0"/>
                          <a:cs typeface="Times New Roman" pitchFamily="18" charset="0"/>
                        </a:rPr>
                      </a:br>
                      <a:r>
                        <a:rPr kumimoji="0" lang="en-IN" sz="2000" b="0" i="0" u="none" strike="noStrike" cap="none" normalizeH="0" baseline="0" dirty="0">
                          <a:ln>
                            <a:noFill/>
                          </a:ln>
                          <a:solidFill>
                            <a:srgbClr val="000000"/>
                          </a:solidFill>
                          <a:effectLst/>
                          <a:latin typeface="Times New Roman" pitchFamily="18" charset="0"/>
                          <a:cs typeface="Times New Roman" pitchFamily="18" charset="0"/>
                        </a:rPr>
                        <a:t>structures</a:t>
                      </a:r>
                    </a:p>
                  </a:txBody>
                  <a:tcPr marL="0" marR="0" marT="0" marB="0" horzOverflow="overflow">
                    <a:lnL w="12700" cap="flat" cmpd="sng" algn="ctr">
                      <a:solidFill>
                        <a:srgbClr val="855D5D"/>
                      </a:solidFill>
                      <a:prstDash val="solid"/>
                      <a:round/>
                      <a:headEnd type="none" w="med" len="med"/>
                      <a:tailEnd type="none" w="med" len="med"/>
                    </a:lnL>
                    <a:lnR w="12700" cap="flat" cmpd="sng" algn="ctr">
                      <a:solidFill>
                        <a:srgbClr val="855D5D"/>
                      </a:solidFill>
                      <a:prstDash val="solid"/>
                      <a:round/>
                      <a:headEnd type="none" w="med" len="med"/>
                      <a:tailEnd type="none" w="med" len="med"/>
                    </a:lnR>
                    <a:lnT w="12700" cap="flat" cmpd="sng" algn="ctr">
                      <a:solidFill>
                        <a:srgbClr val="855D5D"/>
                      </a:solidFill>
                      <a:prstDash val="solid"/>
                      <a:round/>
                      <a:headEnd type="none" w="med" len="med"/>
                      <a:tailEnd type="none" w="med" len="med"/>
                    </a:lnT>
                    <a:lnB w="12700" cap="flat" cmpd="sng" algn="ctr">
                      <a:solidFill>
                        <a:srgbClr val="855D5D"/>
                      </a:solidFill>
                      <a:prstDash val="solid"/>
                      <a:round/>
                      <a:headEnd type="none" w="med" len="med"/>
                      <a:tailEnd type="none" w="med" len="med"/>
                    </a:lnB>
                    <a:lnTlToBr>
                      <a:noFill/>
                    </a:lnTlToBr>
                    <a:lnBlToTr>
                      <a:noFill/>
                    </a:lnBlToTr>
                    <a:solidFill>
                      <a:srgbClr val="D9D2D2"/>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IN" sz="2000" b="0" i="0" u="none" strike="noStrike" cap="none" normalizeH="0" baseline="0">
                          <a:ln>
                            <a:noFill/>
                          </a:ln>
                          <a:solidFill>
                            <a:srgbClr val="000000"/>
                          </a:solidFill>
                          <a:effectLst/>
                          <a:latin typeface="Times New Roman" pitchFamily="18" charset="0"/>
                          <a:cs typeface="Times New Roman" pitchFamily="18" charset="0"/>
                        </a:rPr>
                        <a:t>Rectangular, structures built as part of the house, with brick in cement or lime mortar having a</a:t>
                      </a:r>
                      <a:br>
                        <a:rPr kumimoji="0" lang="en-IN" sz="2000" b="0" i="0" u="none" strike="noStrike" cap="none" normalizeH="0" baseline="0">
                          <a:ln>
                            <a:noFill/>
                          </a:ln>
                          <a:solidFill>
                            <a:srgbClr val="000000"/>
                          </a:solidFill>
                          <a:effectLst/>
                          <a:latin typeface="Times New Roman" pitchFamily="18" charset="0"/>
                          <a:cs typeface="Times New Roman" pitchFamily="18" charset="0"/>
                        </a:rPr>
                      </a:br>
                      <a:r>
                        <a:rPr kumimoji="0" lang="en-IN" sz="2000" b="0" i="0" u="none" strike="noStrike" cap="none" normalizeH="0" baseline="0">
                          <a:ln>
                            <a:noFill/>
                          </a:ln>
                          <a:solidFill>
                            <a:srgbClr val="000000"/>
                          </a:solidFill>
                          <a:effectLst/>
                          <a:latin typeface="Times New Roman" pitchFamily="18" charset="0"/>
                          <a:cs typeface="Times New Roman" pitchFamily="18" charset="0"/>
                        </a:rPr>
                        <a:t>wall thickness of 40 –50 cm. At the top 50x 50 cm inlet and at bottom 15 x15cm outlet is provided.</a:t>
                      </a:r>
                    </a:p>
                  </a:txBody>
                  <a:tcPr marL="0" marR="0" marT="0" marB="0" horzOverflow="overflow">
                    <a:lnL w="12700" cap="flat" cmpd="sng" algn="ctr">
                      <a:solidFill>
                        <a:srgbClr val="855D5D"/>
                      </a:solidFill>
                      <a:prstDash val="solid"/>
                      <a:round/>
                      <a:headEnd type="none" w="med" len="med"/>
                      <a:tailEnd type="none" w="med" len="med"/>
                    </a:lnL>
                    <a:lnR w="12700" cap="flat" cmpd="sng" algn="ctr">
                      <a:solidFill>
                        <a:srgbClr val="855D5D"/>
                      </a:solidFill>
                      <a:prstDash val="solid"/>
                      <a:round/>
                      <a:headEnd type="none" w="med" len="med"/>
                      <a:tailEnd type="none" w="med" len="med"/>
                    </a:lnR>
                    <a:lnT w="12700" cap="flat" cmpd="sng" algn="ctr">
                      <a:solidFill>
                        <a:srgbClr val="855D5D"/>
                      </a:solidFill>
                      <a:prstDash val="solid"/>
                      <a:round/>
                      <a:headEnd type="none" w="med" len="med"/>
                      <a:tailEnd type="none" w="med" len="med"/>
                    </a:lnT>
                    <a:lnB w="12700" cap="flat" cmpd="sng" algn="ctr">
                      <a:solidFill>
                        <a:srgbClr val="855D5D"/>
                      </a:solidFill>
                      <a:prstDash val="solid"/>
                      <a:round/>
                      <a:headEnd type="none" w="med" len="med"/>
                      <a:tailEnd type="none" w="med" len="med"/>
                    </a:lnB>
                    <a:lnTlToBr>
                      <a:noFill/>
                    </a:lnTlToBr>
                    <a:lnBlToTr>
                      <a:noFill/>
                    </a:lnBlToTr>
                    <a:solidFill>
                      <a:srgbClr val="D9D2D2"/>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IN" sz="2000" b="0" i="0" u="none" strike="noStrike" cap="none" normalizeH="0" baseline="0">
                          <a:ln>
                            <a:noFill/>
                          </a:ln>
                          <a:solidFill>
                            <a:srgbClr val="000000"/>
                          </a:solidFill>
                          <a:effectLst/>
                          <a:latin typeface="Times New Roman" pitchFamily="18" charset="0"/>
                          <a:cs typeface="Times New Roman" pitchFamily="18" charset="0"/>
                        </a:rPr>
                        <a:t>Paddy,</a:t>
                      </a:r>
                      <a:br>
                        <a:rPr kumimoji="0" lang="en-IN" sz="2000" b="0" i="0" u="none" strike="noStrike" cap="none" normalizeH="0" baseline="0">
                          <a:ln>
                            <a:noFill/>
                          </a:ln>
                          <a:solidFill>
                            <a:srgbClr val="000000"/>
                          </a:solidFill>
                          <a:effectLst/>
                          <a:latin typeface="Times New Roman" pitchFamily="18" charset="0"/>
                          <a:cs typeface="Times New Roman" pitchFamily="18" charset="0"/>
                        </a:rPr>
                      </a:br>
                      <a:r>
                        <a:rPr kumimoji="0" lang="en-IN" sz="2000" b="0" i="0" u="none" strike="noStrike" cap="none" normalizeH="0" baseline="0">
                          <a:ln>
                            <a:noFill/>
                          </a:ln>
                          <a:solidFill>
                            <a:srgbClr val="000000"/>
                          </a:solidFill>
                          <a:effectLst/>
                          <a:latin typeface="Times New Roman" pitchFamily="18" charset="0"/>
                          <a:cs typeface="Times New Roman" pitchFamily="18" charset="0"/>
                        </a:rPr>
                        <a:t>sorghum</a:t>
                      </a:r>
                      <a:br>
                        <a:rPr kumimoji="0" lang="en-IN" sz="2000" b="0" i="0" u="none" strike="noStrike" cap="none" normalizeH="0" baseline="0">
                          <a:ln>
                            <a:noFill/>
                          </a:ln>
                          <a:solidFill>
                            <a:srgbClr val="000000"/>
                          </a:solidFill>
                          <a:effectLst/>
                          <a:latin typeface="Times New Roman" pitchFamily="18" charset="0"/>
                          <a:cs typeface="Times New Roman" pitchFamily="18" charset="0"/>
                        </a:rPr>
                      </a:br>
                      <a:r>
                        <a:rPr kumimoji="0" lang="en-IN" sz="2000" b="0" i="0" u="none" strike="noStrike" cap="none" normalizeH="0" baseline="0">
                          <a:ln>
                            <a:noFill/>
                          </a:ln>
                          <a:solidFill>
                            <a:srgbClr val="000000"/>
                          </a:solidFill>
                          <a:effectLst/>
                          <a:latin typeface="Times New Roman" pitchFamily="18" charset="0"/>
                          <a:cs typeface="Times New Roman" pitchFamily="18" charset="0"/>
                        </a:rPr>
                        <a:t>and wheat</a:t>
                      </a:r>
                    </a:p>
                  </a:txBody>
                  <a:tcPr marL="0" marR="0" marT="0" marB="0" horzOverflow="overflow">
                    <a:lnL w="12700" cap="flat" cmpd="sng" algn="ctr">
                      <a:solidFill>
                        <a:srgbClr val="855D5D"/>
                      </a:solidFill>
                      <a:prstDash val="solid"/>
                      <a:round/>
                      <a:headEnd type="none" w="med" len="med"/>
                      <a:tailEnd type="none" w="med" len="med"/>
                    </a:lnL>
                    <a:lnR w="12700" cap="flat" cmpd="sng" algn="ctr">
                      <a:solidFill>
                        <a:srgbClr val="855D5D"/>
                      </a:solidFill>
                      <a:prstDash val="solid"/>
                      <a:round/>
                      <a:headEnd type="none" w="med" len="med"/>
                      <a:tailEnd type="none" w="med" len="med"/>
                    </a:lnR>
                    <a:lnT w="12700" cap="flat" cmpd="sng" algn="ctr">
                      <a:solidFill>
                        <a:srgbClr val="855D5D"/>
                      </a:solidFill>
                      <a:prstDash val="solid"/>
                      <a:round/>
                      <a:headEnd type="none" w="med" len="med"/>
                      <a:tailEnd type="none" w="med" len="med"/>
                    </a:lnT>
                    <a:lnB w="12700" cap="flat" cmpd="sng" algn="ctr">
                      <a:solidFill>
                        <a:srgbClr val="855D5D"/>
                      </a:solidFill>
                      <a:prstDash val="solid"/>
                      <a:round/>
                      <a:headEnd type="none" w="med" len="med"/>
                      <a:tailEnd type="none" w="med" len="med"/>
                    </a:lnB>
                    <a:lnTlToBr>
                      <a:noFill/>
                    </a:lnTlToBr>
                    <a:lnBlToTr>
                      <a:noFill/>
                    </a:lnBlToTr>
                    <a:solidFill>
                      <a:srgbClr val="D9D2D2"/>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IN" sz="2000" b="0" i="0" u="none" strike="noStrike" cap="none" normalizeH="0" baseline="0">
                          <a:ln>
                            <a:noFill/>
                          </a:ln>
                          <a:solidFill>
                            <a:srgbClr val="000000"/>
                          </a:solidFill>
                          <a:effectLst/>
                          <a:latin typeface="Times New Roman" pitchFamily="18" charset="0"/>
                          <a:cs typeface="Times New Roman" pitchFamily="18" charset="0"/>
                        </a:rPr>
                        <a:t>25- 30 q</a:t>
                      </a:r>
                    </a:p>
                  </a:txBody>
                  <a:tcPr marL="0" marR="0" marT="0" marB="0" horzOverflow="overflow">
                    <a:lnL w="12700" cap="flat" cmpd="sng" algn="ctr">
                      <a:solidFill>
                        <a:srgbClr val="855D5D"/>
                      </a:solidFill>
                      <a:prstDash val="solid"/>
                      <a:round/>
                      <a:headEnd type="none" w="med" len="med"/>
                      <a:tailEnd type="none" w="med" len="med"/>
                    </a:lnL>
                    <a:lnR w="12700" cap="flat" cmpd="sng" algn="ctr">
                      <a:solidFill>
                        <a:srgbClr val="855D5D"/>
                      </a:solidFill>
                      <a:prstDash val="solid"/>
                      <a:round/>
                      <a:headEnd type="none" w="med" len="med"/>
                      <a:tailEnd type="none" w="med" len="med"/>
                    </a:lnR>
                    <a:lnT w="12700" cap="flat" cmpd="sng" algn="ctr">
                      <a:solidFill>
                        <a:srgbClr val="855D5D"/>
                      </a:solidFill>
                      <a:prstDash val="solid"/>
                      <a:round/>
                      <a:headEnd type="none" w="med" len="med"/>
                      <a:tailEnd type="none" w="med" len="med"/>
                    </a:lnT>
                    <a:lnB w="12700" cap="flat" cmpd="sng" algn="ctr">
                      <a:solidFill>
                        <a:srgbClr val="855D5D"/>
                      </a:solidFill>
                      <a:prstDash val="solid"/>
                      <a:round/>
                      <a:headEnd type="none" w="med" len="med"/>
                      <a:tailEnd type="none" w="med" len="med"/>
                    </a:lnB>
                    <a:lnTlToBr>
                      <a:noFill/>
                    </a:lnTlToBr>
                    <a:lnBlToTr>
                      <a:noFill/>
                    </a:lnBlToTr>
                    <a:solidFill>
                      <a:srgbClr val="D9D2D2"/>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IN" sz="2000" b="0" i="0" u="none" strike="noStrike" cap="none" normalizeH="0" baseline="0">
                          <a:ln>
                            <a:noFill/>
                          </a:ln>
                          <a:solidFill>
                            <a:srgbClr val="000000"/>
                          </a:solidFill>
                          <a:effectLst/>
                          <a:latin typeface="Times New Roman" pitchFamily="18" charset="0"/>
                          <a:cs typeface="Times New Roman" pitchFamily="18" charset="0"/>
                        </a:rPr>
                        <a:t>25- 30 years. High initial cost, not insect and moisture proof.</a:t>
                      </a:r>
                    </a:p>
                  </a:txBody>
                  <a:tcPr marL="0" marR="0" marT="0" marB="0" horzOverflow="overflow">
                    <a:lnL w="12700" cap="flat" cmpd="sng" algn="ctr">
                      <a:solidFill>
                        <a:srgbClr val="855D5D"/>
                      </a:solidFill>
                      <a:prstDash val="solid"/>
                      <a:round/>
                      <a:headEnd type="none" w="med" len="med"/>
                      <a:tailEnd type="none" w="med" len="med"/>
                    </a:lnL>
                    <a:lnR w="12700" cap="flat" cmpd="sng" algn="ctr">
                      <a:solidFill>
                        <a:srgbClr val="855D5D"/>
                      </a:solidFill>
                      <a:prstDash val="solid"/>
                      <a:round/>
                      <a:headEnd type="none" w="med" len="med"/>
                      <a:tailEnd type="none" w="med" len="med"/>
                    </a:lnR>
                    <a:lnT w="12700" cap="flat" cmpd="sng" algn="ctr">
                      <a:solidFill>
                        <a:srgbClr val="855D5D"/>
                      </a:solidFill>
                      <a:prstDash val="solid"/>
                      <a:round/>
                      <a:headEnd type="none" w="med" len="med"/>
                      <a:tailEnd type="none" w="med" len="med"/>
                    </a:lnT>
                    <a:lnB w="12700" cap="flat" cmpd="sng" algn="ctr">
                      <a:solidFill>
                        <a:srgbClr val="855D5D"/>
                      </a:solidFill>
                      <a:prstDash val="solid"/>
                      <a:round/>
                      <a:headEnd type="none" w="med" len="med"/>
                      <a:tailEnd type="none" w="med" len="med"/>
                    </a:lnB>
                    <a:lnTlToBr>
                      <a:noFill/>
                    </a:lnTlToBr>
                    <a:lnBlToTr>
                      <a:noFill/>
                    </a:lnBlToTr>
                    <a:solidFill>
                      <a:srgbClr val="D9D2D2"/>
                    </a:solidFill>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20998151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503</Words>
  <Application>Microsoft Office PowerPoint</Application>
  <PresentationFormat>Widescreen</PresentationFormat>
  <Paragraphs>89</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Times New Roman</vt:lpstr>
      <vt:lpstr>Wingdings 2</vt:lpstr>
      <vt:lpstr>Office Theme</vt:lpstr>
      <vt:lpstr>PowerPoint Presentation</vt:lpstr>
      <vt:lpstr>  PREACUTIONS FOR SAFE STORAGE OF GRAINS   </vt:lpstr>
      <vt:lpstr>Introduction </vt:lpstr>
      <vt:lpstr>Best storage performance</vt:lpstr>
      <vt:lpstr>Ideal storage facility should satisfy the following requirements</vt:lpstr>
      <vt:lpstr> STORAGE STRUCTURES </vt:lpstr>
      <vt:lpstr>                                                                                                 Conventional storage structures</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Durga.Asus</dc:creator>
  <cp:lastModifiedBy>Durga.Asus</cp:lastModifiedBy>
  <cp:revision>1</cp:revision>
  <dcterms:created xsi:type="dcterms:W3CDTF">2021-05-25T04:31:16Z</dcterms:created>
  <dcterms:modified xsi:type="dcterms:W3CDTF">2021-05-25T04:31:31Z</dcterms:modified>
</cp:coreProperties>
</file>