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82" r:id="rId2"/>
    <p:sldId id="283" r:id="rId3"/>
    <p:sldId id="284" r:id="rId4"/>
    <p:sldId id="285" r:id="rId5"/>
    <p:sldId id="286" r:id="rId6"/>
    <p:sldId id="287" r:id="rId7"/>
    <p:sldId id="289" r:id="rId8"/>
    <p:sldId id="288" r:id="rId9"/>
    <p:sldId id="290" r:id="rId10"/>
    <p:sldId id="291" r:id="rId11"/>
    <p:sldId id="292" r:id="rId12"/>
    <p:sldId id="296" r:id="rId13"/>
  </p:sldIdLst>
  <p:sldSz cx="10083800" cy="7562850"/>
  <p:notesSz cx="100838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34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70388" cy="379413"/>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711825" y="0"/>
            <a:ext cx="4370388" cy="379413"/>
          </a:xfrm>
          <a:prstGeom prst="rect">
            <a:avLst/>
          </a:prstGeom>
        </p:spPr>
        <p:txBody>
          <a:bodyPr vert="horz" lIns="91440" tIns="45720" rIns="91440" bIns="45720" rtlCol="0"/>
          <a:lstStyle>
            <a:lvl1pPr algn="r">
              <a:defRPr sz="1200"/>
            </a:lvl1pPr>
          </a:lstStyle>
          <a:p>
            <a:fld id="{63D92FCD-F0C8-41CC-B9F5-37BB7EBF43F3}" type="datetimeFigureOut">
              <a:rPr lang="en-IN" smtClean="0"/>
              <a:t>08-03-2021</a:t>
            </a:fld>
            <a:endParaRPr lang="en-IN"/>
          </a:p>
        </p:txBody>
      </p:sp>
      <p:sp>
        <p:nvSpPr>
          <p:cNvPr id="4" name="Slide Image Placeholder 3"/>
          <p:cNvSpPr>
            <a:spLocks noGrp="1" noRot="1" noChangeAspect="1"/>
          </p:cNvSpPr>
          <p:nvPr>
            <p:ph type="sldImg" idx="2"/>
          </p:nvPr>
        </p:nvSpPr>
        <p:spPr>
          <a:xfrm>
            <a:off x="3341688" y="946150"/>
            <a:ext cx="3400425" cy="2551113"/>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008063" y="3640138"/>
            <a:ext cx="8067675"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7183438"/>
            <a:ext cx="4370388" cy="379412"/>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711825" y="7183438"/>
            <a:ext cx="4370388" cy="379412"/>
          </a:xfrm>
          <a:prstGeom prst="rect">
            <a:avLst/>
          </a:prstGeom>
        </p:spPr>
        <p:txBody>
          <a:bodyPr vert="horz" lIns="91440" tIns="45720" rIns="91440" bIns="45720" rtlCol="0" anchor="b"/>
          <a:lstStyle>
            <a:lvl1pPr algn="r">
              <a:defRPr sz="1200"/>
            </a:lvl1pPr>
          </a:lstStyle>
          <a:p>
            <a:fld id="{B548297F-E419-486F-ADF5-40EFFC52218B}" type="slidenum">
              <a:rPr lang="en-IN" smtClean="0"/>
              <a:t>‹#›</a:t>
            </a:fld>
            <a:endParaRPr lang="en-IN"/>
          </a:p>
        </p:txBody>
      </p:sp>
    </p:spTree>
    <p:extLst>
      <p:ext uri="{BB962C8B-B14F-4D97-AF65-F5344CB8AC3E}">
        <p14:creationId xmlns:p14="http://schemas.microsoft.com/office/powerpoint/2010/main" val="2857768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548297F-E419-486F-ADF5-40EFFC52218B}" type="slidenum">
              <a:rPr lang="en-IN" smtClean="0"/>
              <a:t>3</a:t>
            </a:fld>
            <a:endParaRPr lang="en-IN"/>
          </a:p>
        </p:txBody>
      </p:sp>
    </p:spTree>
    <p:extLst>
      <p:ext uri="{BB962C8B-B14F-4D97-AF65-F5344CB8AC3E}">
        <p14:creationId xmlns:p14="http://schemas.microsoft.com/office/powerpoint/2010/main" val="1380824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548297F-E419-486F-ADF5-40EFFC52218B}" type="slidenum">
              <a:rPr lang="en-IN" smtClean="0"/>
              <a:t>4</a:t>
            </a:fld>
            <a:endParaRPr lang="en-IN"/>
          </a:p>
        </p:txBody>
      </p:sp>
    </p:spTree>
    <p:extLst>
      <p:ext uri="{BB962C8B-B14F-4D97-AF65-F5344CB8AC3E}">
        <p14:creationId xmlns:p14="http://schemas.microsoft.com/office/powerpoint/2010/main" val="185071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548297F-E419-486F-ADF5-40EFFC52218B}" type="slidenum">
              <a:rPr lang="en-IN" smtClean="0"/>
              <a:t>10</a:t>
            </a:fld>
            <a:endParaRPr lang="en-IN"/>
          </a:p>
        </p:txBody>
      </p:sp>
    </p:spTree>
    <p:extLst>
      <p:ext uri="{BB962C8B-B14F-4D97-AF65-F5344CB8AC3E}">
        <p14:creationId xmlns:p14="http://schemas.microsoft.com/office/powerpoint/2010/main" val="159947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6285" y="2344483"/>
            <a:ext cx="857123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12570" y="4235196"/>
            <a:ext cx="705866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1" i="0">
                <a:solidFill>
                  <a:schemeClr val="tx1"/>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tx1"/>
                </a:solidFill>
                <a:latin typeface="Arial"/>
                <a:cs typeface="Arial"/>
              </a:defRPr>
            </a:lvl1pPr>
          </a:lstStyle>
          <a:p>
            <a:endParaRPr/>
          </a:p>
        </p:txBody>
      </p:sp>
      <p:sp>
        <p:nvSpPr>
          <p:cNvPr id="3" name="Holder 3"/>
          <p:cNvSpPr>
            <a:spLocks noGrp="1"/>
          </p:cNvSpPr>
          <p:nvPr>
            <p:ph sz="half" idx="2"/>
          </p:nvPr>
        </p:nvSpPr>
        <p:spPr>
          <a:xfrm>
            <a:off x="504190" y="1739455"/>
            <a:ext cx="4386453"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93157" y="1739455"/>
            <a:ext cx="4386453"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8/3/2021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95071" y="30477"/>
            <a:ext cx="9806940" cy="7528559"/>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2997073" y="3111119"/>
            <a:ext cx="5716905" cy="79375"/>
          </a:xfrm>
          <a:custGeom>
            <a:avLst/>
            <a:gdLst/>
            <a:ahLst/>
            <a:cxnLst/>
            <a:rect l="l" t="t" r="r" b="b"/>
            <a:pathLst>
              <a:path w="5716905" h="79375">
                <a:moveTo>
                  <a:pt x="5716524" y="0"/>
                </a:moveTo>
                <a:lnTo>
                  <a:pt x="0" y="0"/>
                </a:lnTo>
                <a:lnTo>
                  <a:pt x="0" y="79248"/>
                </a:lnTo>
                <a:lnTo>
                  <a:pt x="5716524" y="79248"/>
                </a:lnTo>
                <a:lnTo>
                  <a:pt x="5716524" y="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0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8/3/2021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8/3/2021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95071" y="30477"/>
            <a:ext cx="9806940" cy="752855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985007" y="2256282"/>
            <a:ext cx="5742940" cy="939800"/>
          </a:xfrm>
          <a:prstGeom prst="rect">
            <a:avLst/>
          </a:prstGeom>
        </p:spPr>
        <p:txBody>
          <a:bodyPr wrap="square" lIns="0" tIns="0" rIns="0" bIns="0">
            <a:spAutoFit/>
          </a:bodyPr>
          <a:lstStyle>
            <a:lvl1pPr>
              <a:defRPr sz="6000" b="1" i="0">
                <a:solidFill>
                  <a:schemeClr val="tx1"/>
                </a:solidFill>
                <a:latin typeface="Arial"/>
                <a:cs typeface="Arial"/>
              </a:defRPr>
            </a:lvl1pPr>
          </a:lstStyle>
          <a:p>
            <a:endParaRPr/>
          </a:p>
        </p:txBody>
      </p:sp>
      <p:sp>
        <p:nvSpPr>
          <p:cNvPr id="3" name="Holder 3"/>
          <p:cNvSpPr>
            <a:spLocks noGrp="1"/>
          </p:cNvSpPr>
          <p:nvPr>
            <p:ph type="body" idx="1"/>
          </p:nvPr>
        </p:nvSpPr>
        <p:spPr>
          <a:xfrm>
            <a:off x="535812" y="1739011"/>
            <a:ext cx="9012174" cy="4165600"/>
          </a:xfrm>
          <a:prstGeom prst="rect">
            <a:avLst/>
          </a:prstGeom>
        </p:spPr>
        <p:txBody>
          <a:bodyPr wrap="square" lIns="0" tIns="0" rIns="0" bIns="0">
            <a:spAutoFit/>
          </a:bodyPr>
          <a:lstStyle>
            <a:lvl1pPr>
              <a:defRPr sz="2400" b="1" i="0">
                <a:solidFill>
                  <a:schemeClr val="tx1"/>
                </a:solidFill>
                <a:latin typeface="Carlito"/>
                <a:cs typeface="Carlito"/>
              </a:defRPr>
            </a:lvl1pPr>
          </a:lstStyle>
          <a:p>
            <a:endParaRPr/>
          </a:p>
        </p:txBody>
      </p:sp>
      <p:sp>
        <p:nvSpPr>
          <p:cNvPr id="4" name="Holder 4"/>
          <p:cNvSpPr>
            <a:spLocks noGrp="1"/>
          </p:cNvSpPr>
          <p:nvPr>
            <p:ph type="ftr" sz="quarter" idx="5"/>
          </p:nvPr>
        </p:nvSpPr>
        <p:spPr>
          <a:xfrm>
            <a:off x="3428492" y="7033450"/>
            <a:ext cx="3226816"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4190" y="7033450"/>
            <a:ext cx="2319274"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8/3/2021</a:t>
            </a:fld>
            <a:endParaRPr lang="en-US"/>
          </a:p>
        </p:txBody>
      </p:sp>
      <p:sp>
        <p:nvSpPr>
          <p:cNvPr id="6" name="Holder 6"/>
          <p:cNvSpPr>
            <a:spLocks noGrp="1"/>
          </p:cNvSpPr>
          <p:nvPr>
            <p:ph type="sldNum" sz="quarter" idx="7"/>
          </p:nvPr>
        </p:nvSpPr>
        <p:spPr>
          <a:xfrm>
            <a:off x="7260336" y="7033450"/>
            <a:ext cx="2319274"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BEDF591-EFD4-F449-9121-98B3668E34A9}"/>
              </a:ext>
            </a:extLst>
          </p:cNvPr>
          <p:cNvSpPr>
            <a:spLocks noGrp="1"/>
          </p:cNvSpPr>
          <p:nvPr>
            <p:ph type="body" idx="1"/>
          </p:nvPr>
        </p:nvSpPr>
        <p:spPr>
          <a:xfrm>
            <a:off x="2222500" y="352425"/>
            <a:ext cx="7325486" cy="1538883"/>
          </a:xfrm>
          <a:effectLst>
            <a:glow rad="63500">
              <a:schemeClr val="accent1">
                <a:satMod val="175000"/>
                <a:alpha val="40000"/>
              </a:schemeClr>
            </a:glow>
          </a:effectLst>
          <a:scene3d>
            <a:camera prst="orthographicFront"/>
            <a:lightRig rig="threePt" dir="t"/>
          </a:scene3d>
          <a:sp3d>
            <a:bevelT prst="convex"/>
          </a:sp3d>
        </p:spPr>
        <p:txBody>
          <a:bodyPr/>
          <a:lstStyle/>
          <a:p>
            <a:r>
              <a:rPr lang="en-US" sz="3600" dirty="0">
                <a:solidFill>
                  <a:schemeClr val="accent3">
                    <a:lumMod val="75000"/>
                  </a:schemeClr>
                </a:solidFill>
                <a:latin typeface="Algerian" panose="04020705040A02060702" pitchFamily="82" charset="0"/>
              </a:rPr>
              <a:t>Centurion university of technology and management</a:t>
            </a:r>
          </a:p>
          <a:p>
            <a:r>
              <a:rPr lang="en-US" dirty="0">
                <a:solidFill>
                  <a:schemeClr val="accent3">
                    <a:lumMod val="75000"/>
                  </a:schemeClr>
                </a:solidFill>
              </a:rPr>
              <a:t>    </a:t>
            </a:r>
            <a:r>
              <a:rPr lang="en-US" sz="2800" dirty="0">
                <a:solidFill>
                  <a:schemeClr val="tx2">
                    <a:lumMod val="75000"/>
                  </a:schemeClr>
                </a:solidFill>
                <a:latin typeface="Cambria" panose="02040503050406030204" pitchFamily="18" charset="0"/>
                <a:ea typeface="Cambria" panose="02040503050406030204" pitchFamily="18" charset="0"/>
              </a:rPr>
              <a:t>M.S.Swaminathan school of Agriculture</a:t>
            </a:r>
          </a:p>
        </p:txBody>
      </p:sp>
      <p:sp>
        <p:nvSpPr>
          <p:cNvPr id="4" name="TextBox 3">
            <a:extLst>
              <a:ext uri="{FF2B5EF4-FFF2-40B4-BE49-F238E27FC236}">
                <a16:creationId xmlns="" xmlns:a16="http://schemas.microsoft.com/office/drawing/2014/main" id="{EFF0AE7D-26CA-4FFA-9DB7-DC1FCBFE41E9}"/>
              </a:ext>
            </a:extLst>
          </p:cNvPr>
          <p:cNvSpPr txBox="1"/>
          <p:nvPr/>
        </p:nvSpPr>
        <p:spPr>
          <a:xfrm>
            <a:off x="2070100" y="2478107"/>
            <a:ext cx="7477886" cy="523220"/>
          </a:xfrm>
          <a:prstGeom prst="rect">
            <a:avLst/>
          </a:prstGeom>
          <a:noFill/>
        </p:spPr>
        <p:txBody>
          <a:bodyPr wrap="square" rtlCol="0">
            <a:spAutoFit/>
          </a:bodyPr>
          <a:lstStyle/>
          <a:p>
            <a:r>
              <a:rPr lang="en-IN" sz="2800" b="1" dirty="0" smtClean="0">
                <a:latin typeface="Avenir Next LT Pro Light" panose="020B0304020202020204" pitchFamily="34" charset="0"/>
                <a:cs typeface="Times New Roman" panose="02020603050405020304" pitchFamily="18" charset="0"/>
              </a:rPr>
              <a:t>Topic </a:t>
            </a:r>
            <a:r>
              <a:rPr lang="en-IN" sz="2800" b="1" dirty="0">
                <a:latin typeface="Avenir Next LT Pro Light" panose="020B0304020202020204" pitchFamily="34" charset="0"/>
                <a:cs typeface="Times New Roman" panose="02020603050405020304" pitchFamily="18" charset="0"/>
              </a:rPr>
              <a:t>:</a:t>
            </a:r>
            <a:r>
              <a:rPr lang="en-IN" sz="2800" b="1" dirty="0">
                <a:latin typeface="Avenir Next LT Pro Light" panose="020B0304020202020204" pitchFamily="34" charset="0"/>
              </a:rPr>
              <a:t> </a:t>
            </a:r>
            <a:r>
              <a:rPr lang="en-IN" sz="2800" b="1" dirty="0">
                <a:solidFill>
                  <a:srgbClr val="000000"/>
                </a:solidFill>
                <a:effectLst/>
                <a:latin typeface="Avenir Next LT Pro Light" panose="020B0304020202020204" pitchFamily="34" charset="0"/>
                <a:ea typeface="Times New Roman" panose="02020603050405020304" pitchFamily="18" charset="0"/>
              </a:rPr>
              <a:t>Seed Quality Testing .</a:t>
            </a:r>
            <a:endParaRPr lang="en-IN" sz="2800" b="1" dirty="0">
              <a:latin typeface="Avenir Next LT Pro Light" panose="020B0304020202020204" pitchFamily="34" charset="0"/>
            </a:endParaRPr>
          </a:p>
        </p:txBody>
      </p:sp>
      <p:pic>
        <p:nvPicPr>
          <p:cNvPr id="8" name="Picture 7">
            <a:extLst>
              <a:ext uri="{FF2B5EF4-FFF2-40B4-BE49-F238E27FC236}">
                <a16:creationId xmlns="" xmlns:a16="http://schemas.microsoft.com/office/drawing/2014/main" id="{AE0A50D2-D320-4050-B609-42C4CC4A7C8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6149372" y="3863102"/>
            <a:ext cx="3515485" cy="3499723"/>
          </a:xfrm>
          <a:prstGeom prst="ellipse">
            <a:avLst/>
          </a:prstGeom>
          <a:ln>
            <a:solidFill>
              <a:schemeClr val="bg2">
                <a:lumMod val="75000"/>
              </a:schemeClr>
            </a:solidFill>
          </a:ln>
          <a:effectLst>
            <a:softEdge rad="112500"/>
          </a:effectLst>
        </p:spPr>
      </p:pic>
    </p:spTree>
    <p:extLst>
      <p:ext uri="{BB962C8B-B14F-4D97-AF65-F5344CB8AC3E}">
        <p14:creationId xmlns:p14="http://schemas.microsoft.com/office/powerpoint/2010/main" val="1211310351"/>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B073CF9-EC21-48B9-9002-7E50532EAF38}"/>
              </a:ext>
            </a:extLst>
          </p:cNvPr>
          <p:cNvSpPr txBox="1"/>
          <p:nvPr/>
        </p:nvSpPr>
        <p:spPr>
          <a:xfrm>
            <a:off x="2679700" y="101311"/>
            <a:ext cx="6324600" cy="830997"/>
          </a:xfrm>
          <a:prstGeom prst="rect">
            <a:avLst/>
          </a:prstGeom>
          <a:noFill/>
          <a:ln>
            <a:solidFill>
              <a:schemeClr val="tx1"/>
            </a:solidFill>
          </a:ln>
        </p:spPr>
        <p:txBody>
          <a:bodyPr wrap="square">
            <a:spAutoFit/>
          </a:bodyPr>
          <a:lstStyle/>
          <a:p>
            <a:r>
              <a:rPr lang="en-US" sz="2400" dirty="0"/>
              <a:t>Recommended row length, distances, spacing for some important crops</a:t>
            </a:r>
            <a:endParaRPr lang="en-IN" sz="2400" dirty="0"/>
          </a:p>
        </p:txBody>
      </p:sp>
      <p:graphicFrame>
        <p:nvGraphicFramePr>
          <p:cNvPr id="6" name="Table 6">
            <a:extLst>
              <a:ext uri="{FF2B5EF4-FFF2-40B4-BE49-F238E27FC236}">
                <a16:creationId xmlns="" xmlns:a16="http://schemas.microsoft.com/office/drawing/2014/main" id="{A84C9472-63EB-40DA-9E09-222F30B2618A}"/>
              </a:ext>
            </a:extLst>
          </p:cNvPr>
          <p:cNvGraphicFramePr>
            <a:graphicFrameLocks noGrp="1"/>
          </p:cNvGraphicFramePr>
          <p:nvPr>
            <p:extLst>
              <p:ext uri="{D42A27DB-BD31-4B8C-83A1-F6EECF244321}">
                <p14:modId xmlns:p14="http://schemas.microsoft.com/office/powerpoint/2010/main" val="3562324830"/>
              </p:ext>
            </p:extLst>
          </p:nvPr>
        </p:nvGraphicFramePr>
        <p:xfrm>
          <a:off x="2269629" y="1038225"/>
          <a:ext cx="7144741" cy="6306782"/>
        </p:xfrm>
        <a:graphic>
          <a:graphicData uri="http://schemas.openxmlformats.org/drawingml/2006/table">
            <a:tbl>
              <a:tblPr bandRow="1">
                <a:tableStyleId>{5C22544A-7EE6-4342-B048-85BDC9FD1C3A}</a:tableStyleId>
              </a:tblPr>
              <a:tblGrid>
                <a:gridCol w="638493">
                  <a:extLst>
                    <a:ext uri="{9D8B030D-6E8A-4147-A177-3AD203B41FA5}">
                      <a16:colId xmlns="" xmlns:a16="http://schemas.microsoft.com/office/drawing/2014/main" val="1678162722"/>
                    </a:ext>
                  </a:extLst>
                </a:gridCol>
                <a:gridCol w="1070648">
                  <a:extLst>
                    <a:ext uri="{9D8B030D-6E8A-4147-A177-3AD203B41FA5}">
                      <a16:colId xmlns="" xmlns:a16="http://schemas.microsoft.com/office/drawing/2014/main" val="2535189862"/>
                    </a:ext>
                  </a:extLst>
                </a:gridCol>
                <a:gridCol w="1244600">
                  <a:extLst>
                    <a:ext uri="{9D8B030D-6E8A-4147-A177-3AD203B41FA5}">
                      <a16:colId xmlns="" xmlns:a16="http://schemas.microsoft.com/office/drawing/2014/main" val="1025769082"/>
                    </a:ext>
                  </a:extLst>
                </a:gridCol>
                <a:gridCol w="1473200">
                  <a:extLst>
                    <a:ext uri="{9D8B030D-6E8A-4147-A177-3AD203B41FA5}">
                      <a16:colId xmlns="" xmlns:a16="http://schemas.microsoft.com/office/drawing/2014/main" val="357823757"/>
                    </a:ext>
                  </a:extLst>
                </a:gridCol>
                <a:gridCol w="1358900">
                  <a:extLst>
                    <a:ext uri="{9D8B030D-6E8A-4147-A177-3AD203B41FA5}">
                      <a16:colId xmlns="" xmlns:a16="http://schemas.microsoft.com/office/drawing/2014/main" val="3773868870"/>
                    </a:ext>
                  </a:extLst>
                </a:gridCol>
                <a:gridCol w="1358900">
                  <a:extLst>
                    <a:ext uri="{9D8B030D-6E8A-4147-A177-3AD203B41FA5}">
                      <a16:colId xmlns="" xmlns:a16="http://schemas.microsoft.com/office/drawing/2014/main" val="2780542040"/>
                    </a:ext>
                  </a:extLst>
                </a:gridCol>
              </a:tblGrid>
              <a:tr h="1146982">
                <a:tc>
                  <a:txBody>
                    <a:bodyPr/>
                    <a:lstStyle/>
                    <a:p>
                      <a:r>
                        <a:rPr lang="en-IN" dirty="0"/>
                        <a:t>S.no</a:t>
                      </a:r>
                    </a:p>
                  </a:txBody>
                  <a:tcPr/>
                </a:tc>
                <a:tc>
                  <a:txBody>
                    <a:bodyPr/>
                    <a:lstStyle/>
                    <a:p>
                      <a:r>
                        <a:rPr lang="en-IN" dirty="0"/>
                        <a:t>crop</a:t>
                      </a:r>
                    </a:p>
                  </a:txBody>
                  <a:tcPr/>
                </a:tc>
                <a:tc>
                  <a:txBody>
                    <a:bodyPr/>
                    <a:lstStyle/>
                    <a:p>
                      <a:r>
                        <a:rPr lang="en-IN" dirty="0"/>
                        <a:t>Row length</a:t>
                      </a:r>
                    </a:p>
                  </a:txBody>
                  <a:tcPr/>
                </a:tc>
                <a:tc>
                  <a:txBody>
                    <a:bodyPr/>
                    <a:lstStyle/>
                    <a:p>
                      <a:r>
                        <a:rPr lang="en-IN" dirty="0"/>
                        <a:t>Plant to plant distance (cm)</a:t>
                      </a:r>
                    </a:p>
                  </a:txBody>
                  <a:tcPr/>
                </a:tc>
                <a:tc>
                  <a:txBody>
                    <a:bodyPr/>
                    <a:lstStyle/>
                    <a:p>
                      <a:r>
                        <a:rPr lang="en-IN" dirty="0"/>
                        <a:t>Space between rows (cm )</a:t>
                      </a:r>
                    </a:p>
                  </a:txBody>
                  <a:tcPr/>
                </a:tc>
                <a:tc>
                  <a:txBody>
                    <a:bodyPr/>
                    <a:lstStyle/>
                    <a:p>
                      <a:r>
                        <a:rPr lang="en-IN" dirty="0"/>
                        <a:t>Space between plots ( cm )</a:t>
                      </a:r>
                    </a:p>
                  </a:txBody>
                  <a:tcPr/>
                </a:tc>
                <a:extLst>
                  <a:ext uri="{0D108BD9-81ED-4DB2-BD59-A6C34878D82A}">
                    <a16:rowId xmlns="" xmlns:a16="http://schemas.microsoft.com/office/drawing/2014/main" val="1929855349"/>
                  </a:ext>
                </a:extLst>
              </a:tr>
              <a:tr h="882294">
                <a:tc>
                  <a:txBody>
                    <a:bodyPr/>
                    <a:lstStyle/>
                    <a:p>
                      <a:r>
                        <a:rPr lang="en-IN" dirty="0"/>
                        <a:t>1.</a:t>
                      </a:r>
                    </a:p>
                  </a:txBody>
                  <a:tcPr/>
                </a:tc>
                <a:tc>
                  <a:txBody>
                    <a:bodyPr/>
                    <a:lstStyle/>
                    <a:p>
                      <a:r>
                        <a:rPr lang="en-IN" dirty="0"/>
                        <a:t>Wheat ,barley ,oats</a:t>
                      </a:r>
                    </a:p>
                  </a:txBody>
                  <a:tcPr/>
                </a:tc>
                <a:tc>
                  <a:txBody>
                    <a:bodyPr/>
                    <a:lstStyle/>
                    <a:p>
                      <a:r>
                        <a:rPr lang="en-IN" dirty="0"/>
                        <a:t>6</a:t>
                      </a:r>
                    </a:p>
                  </a:txBody>
                  <a:tcPr/>
                </a:tc>
                <a:tc>
                  <a:txBody>
                    <a:bodyPr/>
                    <a:lstStyle/>
                    <a:p>
                      <a:r>
                        <a:rPr lang="en-IN" dirty="0"/>
                        <a:t>2</a:t>
                      </a:r>
                    </a:p>
                  </a:txBody>
                  <a:tcPr/>
                </a:tc>
                <a:tc>
                  <a:txBody>
                    <a:bodyPr/>
                    <a:lstStyle/>
                    <a:p>
                      <a:r>
                        <a:rPr lang="en-IN" dirty="0"/>
                        <a:t>25</a:t>
                      </a:r>
                    </a:p>
                  </a:txBody>
                  <a:tcPr/>
                </a:tc>
                <a:tc>
                  <a:txBody>
                    <a:bodyPr/>
                    <a:lstStyle/>
                    <a:p>
                      <a:r>
                        <a:rPr lang="en-IN" dirty="0"/>
                        <a:t>50</a:t>
                      </a:r>
                    </a:p>
                  </a:txBody>
                  <a:tcPr/>
                </a:tc>
                <a:extLst>
                  <a:ext uri="{0D108BD9-81ED-4DB2-BD59-A6C34878D82A}">
                    <a16:rowId xmlns="" xmlns:a16="http://schemas.microsoft.com/office/drawing/2014/main" val="1209239607"/>
                  </a:ext>
                </a:extLst>
              </a:tr>
              <a:tr h="617606">
                <a:tc>
                  <a:txBody>
                    <a:bodyPr/>
                    <a:lstStyle/>
                    <a:p>
                      <a:r>
                        <a:rPr lang="en-IN" dirty="0"/>
                        <a:t>2.</a:t>
                      </a:r>
                    </a:p>
                  </a:txBody>
                  <a:tcPr/>
                </a:tc>
                <a:tc>
                  <a:txBody>
                    <a:bodyPr/>
                    <a:lstStyle/>
                    <a:p>
                      <a:r>
                        <a:rPr lang="en-IN" dirty="0"/>
                        <a:t>Pea,cowpea</a:t>
                      </a:r>
                    </a:p>
                  </a:txBody>
                  <a:tcPr/>
                </a:tc>
                <a:tc>
                  <a:txBody>
                    <a:bodyPr/>
                    <a:lstStyle/>
                    <a:p>
                      <a:r>
                        <a:rPr lang="en-IN" dirty="0"/>
                        <a:t>6</a:t>
                      </a:r>
                    </a:p>
                  </a:txBody>
                  <a:tcPr/>
                </a:tc>
                <a:tc>
                  <a:txBody>
                    <a:bodyPr/>
                    <a:lstStyle/>
                    <a:p>
                      <a:r>
                        <a:rPr lang="en-IN" dirty="0"/>
                        <a:t>10</a:t>
                      </a:r>
                    </a:p>
                  </a:txBody>
                  <a:tcPr/>
                </a:tc>
                <a:tc>
                  <a:txBody>
                    <a:bodyPr/>
                    <a:lstStyle/>
                    <a:p>
                      <a:r>
                        <a:rPr lang="en-IN" dirty="0"/>
                        <a:t>45</a:t>
                      </a:r>
                    </a:p>
                  </a:txBody>
                  <a:tcPr/>
                </a:tc>
                <a:tc>
                  <a:txBody>
                    <a:bodyPr/>
                    <a:lstStyle/>
                    <a:p>
                      <a:r>
                        <a:rPr lang="en-IN" dirty="0"/>
                        <a:t>90</a:t>
                      </a:r>
                    </a:p>
                  </a:txBody>
                  <a:tcPr/>
                </a:tc>
                <a:extLst>
                  <a:ext uri="{0D108BD9-81ED-4DB2-BD59-A6C34878D82A}">
                    <a16:rowId xmlns="" xmlns:a16="http://schemas.microsoft.com/office/drawing/2014/main" val="2680044316"/>
                  </a:ext>
                </a:extLst>
              </a:tr>
              <a:tr h="1411670">
                <a:tc>
                  <a:txBody>
                    <a:bodyPr/>
                    <a:lstStyle/>
                    <a:p>
                      <a:r>
                        <a:rPr lang="en-IN" dirty="0"/>
                        <a:t>3.</a:t>
                      </a:r>
                    </a:p>
                  </a:txBody>
                  <a:tcPr/>
                </a:tc>
                <a:tc>
                  <a:txBody>
                    <a:bodyPr/>
                    <a:lstStyle/>
                    <a:p>
                      <a:r>
                        <a:rPr lang="en-US" dirty="0"/>
                        <a:t>Chickpea, green gram black gram</a:t>
                      </a:r>
                      <a:endParaRPr lang="en-IN" dirty="0"/>
                    </a:p>
                  </a:txBody>
                  <a:tcPr/>
                </a:tc>
                <a:tc>
                  <a:txBody>
                    <a:bodyPr/>
                    <a:lstStyle/>
                    <a:p>
                      <a:r>
                        <a:rPr lang="en-IN" dirty="0"/>
                        <a:t>6</a:t>
                      </a:r>
                    </a:p>
                  </a:txBody>
                  <a:tcPr/>
                </a:tc>
                <a:tc>
                  <a:txBody>
                    <a:bodyPr/>
                    <a:lstStyle/>
                    <a:p>
                      <a:r>
                        <a:rPr lang="en-IN" dirty="0"/>
                        <a:t>10</a:t>
                      </a:r>
                    </a:p>
                  </a:txBody>
                  <a:tcPr/>
                </a:tc>
                <a:tc>
                  <a:txBody>
                    <a:bodyPr/>
                    <a:lstStyle/>
                    <a:p>
                      <a:r>
                        <a:rPr lang="en-IN" dirty="0"/>
                        <a:t>30</a:t>
                      </a:r>
                    </a:p>
                  </a:txBody>
                  <a:tcPr/>
                </a:tc>
                <a:tc>
                  <a:txBody>
                    <a:bodyPr/>
                    <a:lstStyle/>
                    <a:p>
                      <a:r>
                        <a:rPr lang="en-IN" dirty="0"/>
                        <a:t>60</a:t>
                      </a:r>
                    </a:p>
                  </a:txBody>
                  <a:tcPr/>
                </a:tc>
                <a:extLst>
                  <a:ext uri="{0D108BD9-81ED-4DB2-BD59-A6C34878D82A}">
                    <a16:rowId xmlns="" xmlns:a16="http://schemas.microsoft.com/office/drawing/2014/main" val="1349733878"/>
                  </a:ext>
                </a:extLst>
              </a:tr>
              <a:tr h="352918">
                <a:tc>
                  <a:txBody>
                    <a:bodyPr/>
                    <a:lstStyle/>
                    <a:p>
                      <a:r>
                        <a:rPr lang="en-IN" dirty="0"/>
                        <a:t>4.</a:t>
                      </a:r>
                    </a:p>
                  </a:txBody>
                  <a:tcPr/>
                </a:tc>
                <a:tc>
                  <a:txBody>
                    <a:bodyPr/>
                    <a:lstStyle/>
                    <a:p>
                      <a:r>
                        <a:rPr lang="en-IN" dirty="0"/>
                        <a:t>Maize</a:t>
                      </a:r>
                    </a:p>
                  </a:txBody>
                  <a:tcPr/>
                </a:tc>
                <a:tc>
                  <a:txBody>
                    <a:bodyPr/>
                    <a:lstStyle/>
                    <a:p>
                      <a:r>
                        <a:rPr lang="en-IN" dirty="0"/>
                        <a:t>10</a:t>
                      </a:r>
                    </a:p>
                  </a:txBody>
                  <a:tcPr/>
                </a:tc>
                <a:tc>
                  <a:txBody>
                    <a:bodyPr/>
                    <a:lstStyle/>
                    <a:p>
                      <a:r>
                        <a:rPr lang="en-IN" dirty="0"/>
                        <a:t>25</a:t>
                      </a:r>
                    </a:p>
                  </a:txBody>
                  <a:tcPr/>
                </a:tc>
                <a:tc>
                  <a:txBody>
                    <a:bodyPr/>
                    <a:lstStyle/>
                    <a:p>
                      <a:r>
                        <a:rPr lang="en-IN" dirty="0"/>
                        <a:t>60</a:t>
                      </a:r>
                    </a:p>
                  </a:txBody>
                  <a:tcPr/>
                </a:tc>
                <a:tc>
                  <a:txBody>
                    <a:bodyPr/>
                    <a:lstStyle/>
                    <a:p>
                      <a:r>
                        <a:rPr lang="en-IN" dirty="0"/>
                        <a:t>90</a:t>
                      </a:r>
                    </a:p>
                  </a:txBody>
                  <a:tcPr/>
                </a:tc>
                <a:extLst>
                  <a:ext uri="{0D108BD9-81ED-4DB2-BD59-A6C34878D82A}">
                    <a16:rowId xmlns="" xmlns:a16="http://schemas.microsoft.com/office/drawing/2014/main" val="2942100215"/>
                  </a:ext>
                </a:extLst>
              </a:tr>
              <a:tr h="617606">
                <a:tc>
                  <a:txBody>
                    <a:bodyPr/>
                    <a:lstStyle/>
                    <a:p>
                      <a:r>
                        <a:rPr lang="en-IN" dirty="0"/>
                        <a:t>5.</a:t>
                      </a:r>
                    </a:p>
                  </a:txBody>
                  <a:tcPr/>
                </a:tc>
                <a:tc>
                  <a:txBody>
                    <a:bodyPr/>
                    <a:lstStyle/>
                    <a:p>
                      <a:r>
                        <a:rPr lang="en-IN" dirty="0"/>
                        <a:t>Pearl millet</a:t>
                      </a:r>
                    </a:p>
                  </a:txBody>
                  <a:tcPr/>
                </a:tc>
                <a:tc>
                  <a:txBody>
                    <a:bodyPr/>
                    <a:lstStyle/>
                    <a:p>
                      <a:r>
                        <a:rPr lang="en-IN" dirty="0"/>
                        <a:t>6</a:t>
                      </a:r>
                    </a:p>
                  </a:txBody>
                  <a:tcPr/>
                </a:tc>
                <a:tc>
                  <a:txBody>
                    <a:bodyPr/>
                    <a:lstStyle/>
                    <a:p>
                      <a:r>
                        <a:rPr lang="en-IN" dirty="0"/>
                        <a:t>10</a:t>
                      </a:r>
                    </a:p>
                  </a:txBody>
                  <a:tcPr/>
                </a:tc>
                <a:tc>
                  <a:txBody>
                    <a:bodyPr/>
                    <a:lstStyle/>
                    <a:p>
                      <a:r>
                        <a:rPr lang="en-IN" dirty="0"/>
                        <a:t>60</a:t>
                      </a:r>
                    </a:p>
                  </a:txBody>
                  <a:tcPr/>
                </a:tc>
                <a:tc>
                  <a:txBody>
                    <a:bodyPr/>
                    <a:lstStyle/>
                    <a:p>
                      <a:r>
                        <a:rPr lang="en-IN" dirty="0"/>
                        <a:t>90</a:t>
                      </a:r>
                    </a:p>
                  </a:txBody>
                  <a:tcPr/>
                </a:tc>
                <a:extLst>
                  <a:ext uri="{0D108BD9-81ED-4DB2-BD59-A6C34878D82A}">
                    <a16:rowId xmlns="" xmlns:a16="http://schemas.microsoft.com/office/drawing/2014/main" val="2849954480"/>
                  </a:ext>
                </a:extLst>
              </a:tr>
              <a:tr h="496360">
                <a:tc>
                  <a:txBody>
                    <a:bodyPr/>
                    <a:lstStyle/>
                    <a:p>
                      <a:r>
                        <a:rPr lang="en-IN" dirty="0"/>
                        <a:t>6.</a:t>
                      </a:r>
                    </a:p>
                  </a:txBody>
                  <a:tcPr/>
                </a:tc>
                <a:tc>
                  <a:txBody>
                    <a:bodyPr/>
                    <a:lstStyle/>
                    <a:p>
                      <a:r>
                        <a:rPr lang="en-IN" dirty="0"/>
                        <a:t>sorghum</a:t>
                      </a:r>
                    </a:p>
                  </a:txBody>
                  <a:tcPr/>
                </a:tc>
                <a:tc>
                  <a:txBody>
                    <a:bodyPr/>
                    <a:lstStyle/>
                    <a:p>
                      <a:r>
                        <a:rPr lang="en-IN" dirty="0"/>
                        <a:t>6</a:t>
                      </a:r>
                    </a:p>
                  </a:txBody>
                  <a:tcPr/>
                </a:tc>
                <a:tc>
                  <a:txBody>
                    <a:bodyPr/>
                    <a:lstStyle/>
                    <a:p>
                      <a:r>
                        <a:rPr lang="en-IN" dirty="0"/>
                        <a:t>10</a:t>
                      </a:r>
                    </a:p>
                  </a:txBody>
                  <a:tcPr/>
                </a:tc>
                <a:tc>
                  <a:txBody>
                    <a:bodyPr/>
                    <a:lstStyle/>
                    <a:p>
                      <a:r>
                        <a:rPr lang="en-IN" dirty="0"/>
                        <a:t>45</a:t>
                      </a:r>
                    </a:p>
                  </a:txBody>
                  <a:tcPr/>
                </a:tc>
                <a:tc>
                  <a:txBody>
                    <a:bodyPr/>
                    <a:lstStyle/>
                    <a:p>
                      <a:r>
                        <a:rPr lang="en-IN" dirty="0"/>
                        <a:t>60</a:t>
                      </a:r>
                    </a:p>
                  </a:txBody>
                  <a:tcPr/>
                </a:tc>
                <a:extLst>
                  <a:ext uri="{0D108BD9-81ED-4DB2-BD59-A6C34878D82A}">
                    <a16:rowId xmlns="" xmlns:a16="http://schemas.microsoft.com/office/drawing/2014/main" val="3306963353"/>
                  </a:ext>
                </a:extLst>
              </a:tr>
              <a:tr h="617606">
                <a:tc>
                  <a:txBody>
                    <a:bodyPr/>
                    <a:lstStyle/>
                    <a:p>
                      <a:r>
                        <a:rPr lang="en-IN" dirty="0"/>
                        <a:t>7.</a:t>
                      </a:r>
                    </a:p>
                  </a:txBody>
                  <a:tcPr/>
                </a:tc>
                <a:tc>
                  <a:txBody>
                    <a:bodyPr/>
                    <a:lstStyle/>
                    <a:p>
                      <a:r>
                        <a:rPr lang="en-IN" dirty="0"/>
                        <a:t>Hybrid cotton</a:t>
                      </a:r>
                    </a:p>
                  </a:txBody>
                  <a:tcPr/>
                </a:tc>
                <a:tc>
                  <a:txBody>
                    <a:bodyPr/>
                    <a:lstStyle/>
                    <a:p>
                      <a:r>
                        <a:rPr lang="en-IN" dirty="0"/>
                        <a:t>5</a:t>
                      </a:r>
                    </a:p>
                  </a:txBody>
                  <a:tcPr/>
                </a:tc>
                <a:tc>
                  <a:txBody>
                    <a:bodyPr/>
                    <a:lstStyle/>
                    <a:p>
                      <a:r>
                        <a:rPr lang="en-IN" dirty="0"/>
                        <a:t>10</a:t>
                      </a:r>
                    </a:p>
                  </a:txBody>
                  <a:tcPr/>
                </a:tc>
                <a:tc>
                  <a:txBody>
                    <a:bodyPr/>
                    <a:lstStyle/>
                    <a:p>
                      <a:r>
                        <a:rPr lang="en-IN" dirty="0"/>
                        <a:t>45</a:t>
                      </a:r>
                    </a:p>
                  </a:txBody>
                  <a:tcPr/>
                </a:tc>
                <a:tc>
                  <a:txBody>
                    <a:bodyPr/>
                    <a:lstStyle/>
                    <a:p>
                      <a:r>
                        <a:rPr lang="en-IN" dirty="0"/>
                        <a:t>45</a:t>
                      </a:r>
                    </a:p>
                  </a:txBody>
                  <a:tcPr/>
                </a:tc>
                <a:extLst>
                  <a:ext uri="{0D108BD9-81ED-4DB2-BD59-A6C34878D82A}">
                    <a16:rowId xmlns="" xmlns:a16="http://schemas.microsoft.com/office/drawing/2014/main" val="2492255253"/>
                  </a:ext>
                </a:extLst>
              </a:tr>
            </a:tbl>
          </a:graphicData>
        </a:graphic>
      </p:graphicFrame>
    </p:spTree>
    <p:extLst>
      <p:ext uri="{BB962C8B-B14F-4D97-AF65-F5344CB8AC3E}">
        <p14:creationId xmlns:p14="http://schemas.microsoft.com/office/powerpoint/2010/main" val="4282374290"/>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A1C99FDB-5530-4187-B9F4-4E11B0143466}"/>
              </a:ext>
            </a:extLst>
          </p:cNvPr>
          <p:cNvSpPr txBox="1"/>
          <p:nvPr/>
        </p:nvSpPr>
        <p:spPr>
          <a:xfrm>
            <a:off x="1993900" y="226605"/>
            <a:ext cx="7620000" cy="7109639"/>
          </a:xfrm>
          <a:prstGeom prst="rect">
            <a:avLst/>
          </a:prstGeom>
          <a:noFill/>
          <a:ln>
            <a:solidFill>
              <a:schemeClr val="tx1"/>
            </a:solidFill>
          </a:ln>
        </p:spPr>
        <p:txBody>
          <a:bodyPr wrap="square">
            <a:spAutoFit/>
          </a:bodyPr>
          <a:lstStyle/>
          <a:p>
            <a:r>
              <a:rPr lang="en-US" sz="2400" dirty="0"/>
              <a:t>The field plots should be grown in two replicates to guard against failure in one part of the field and to reduce environmental and soil fertility variations. Methods for taking observations</a:t>
            </a:r>
            <a:r>
              <a:rPr lang="en-US" dirty="0"/>
              <a:t>.</a:t>
            </a:r>
          </a:p>
          <a:p>
            <a:r>
              <a:rPr lang="en-US" dirty="0"/>
              <a:t> </a:t>
            </a:r>
            <a:r>
              <a:rPr lang="en-US" sz="2400" b="1" dirty="0"/>
              <a:t>Grow-out test plots </a:t>
            </a:r>
          </a:p>
          <a:p>
            <a:r>
              <a:rPr lang="en-US" sz="2400" b="1" dirty="0"/>
              <a:t>  </a:t>
            </a:r>
            <a:r>
              <a:rPr lang="en-US" sz="2400" dirty="0"/>
              <a:t>must be examined throughout the growing season with emphasis on the period from the flowering to ripening. All plants must be examined keeping in view the distinguishing characters described for the cultivars both in the test crop as well as the control. While taking the observation, the plants showing deviations in characters against the control should be tagged and examined carefully at a later stage to confirm whether they are off-types or not.. </a:t>
            </a:r>
          </a:p>
          <a:p>
            <a:r>
              <a:rPr lang="en-US" sz="2400" b="1" dirty="0"/>
              <a:t>Calculation and interpretation </a:t>
            </a:r>
          </a:p>
          <a:p>
            <a:r>
              <a:rPr lang="en-US" sz="2400" b="1" dirty="0"/>
              <a:t>   </a:t>
            </a:r>
            <a:r>
              <a:rPr lang="en-US" sz="2400" dirty="0"/>
              <a:t>of the results Percentage of other cultivars, species or </a:t>
            </a:r>
            <a:r>
              <a:rPr lang="en-US" sz="2400" dirty="0" err="1"/>
              <a:t>aberrants</a:t>
            </a:r>
            <a:r>
              <a:rPr lang="en-US" sz="2400" dirty="0"/>
              <a:t> found must be calculated </a:t>
            </a:r>
            <a:r>
              <a:rPr lang="en-US" sz="2400" dirty="0" err="1"/>
              <a:t>upto</a:t>
            </a:r>
            <a:r>
              <a:rPr lang="en-US" sz="2400" dirty="0"/>
              <a:t> first decimal place. While interpreting the results, tolerances should be applied by using the reject number for prescribed standards with reference to sample size as provided in Table.</a:t>
            </a:r>
            <a:endParaRPr lang="en-IN" sz="2400" dirty="0"/>
          </a:p>
        </p:txBody>
      </p:sp>
    </p:spTree>
    <p:extLst>
      <p:ext uri="{BB962C8B-B14F-4D97-AF65-F5344CB8AC3E}">
        <p14:creationId xmlns:p14="http://schemas.microsoft.com/office/powerpoint/2010/main" val="497470291"/>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ABB74FF-7B14-4F57-9191-4576D48A1F04}"/>
              </a:ext>
            </a:extLst>
          </p:cNvPr>
          <p:cNvPicPr>
            <a:picLocks noChangeAspect="1"/>
          </p:cNvPicPr>
          <p:nvPr/>
        </p:nvPicPr>
        <p:blipFill>
          <a:blip r:embed="rId2"/>
          <a:stretch>
            <a:fillRect/>
          </a:stretch>
        </p:blipFill>
        <p:spPr>
          <a:xfrm>
            <a:off x="0" y="0"/>
            <a:ext cx="9994900" cy="7562849"/>
          </a:xfrm>
          <a:prstGeom prst="rect">
            <a:avLst/>
          </a:prstGeom>
        </p:spPr>
      </p:pic>
      <p:sp>
        <p:nvSpPr>
          <p:cNvPr id="6" name="TextBox 5">
            <a:extLst>
              <a:ext uri="{FF2B5EF4-FFF2-40B4-BE49-F238E27FC236}">
                <a16:creationId xmlns="" xmlns:a16="http://schemas.microsoft.com/office/drawing/2014/main" id="{C2FC3E4C-846A-4ED1-BDD3-94B310E35948}"/>
              </a:ext>
            </a:extLst>
          </p:cNvPr>
          <p:cNvSpPr txBox="1"/>
          <p:nvPr/>
        </p:nvSpPr>
        <p:spPr>
          <a:xfrm>
            <a:off x="698500" y="3248025"/>
            <a:ext cx="4953000" cy="1446550"/>
          </a:xfrm>
          <a:prstGeom prst="rect">
            <a:avLst/>
          </a:prstGeom>
          <a:noFill/>
        </p:spPr>
        <p:txBody>
          <a:bodyPr wrap="square" rtlCol="0">
            <a:spAutoFit/>
          </a:bodyPr>
          <a:lstStyle/>
          <a:p>
            <a:r>
              <a:rPr lang="en-IN" sz="8800" dirty="0">
                <a:solidFill>
                  <a:schemeClr val="accent1">
                    <a:lumMod val="20000"/>
                    <a:lumOff val="80000"/>
                  </a:schemeClr>
                </a:solidFill>
                <a:latin typeface="Brush Script MT" panose="03060802040406070304" pitchFamily="66" charset="0"/>
              </a:rPr>
              <a:t>Thank you</a:t>
            </a:r>
          </a:p>
        </p:txBody>
      </p:sp>
    </p:spTree>
    <p:extLst>
      <p:ext uri="{BB962C8B-B14F-4D97-AF65-F5344CB8AC3E}">
        <p14:creationId xmlns:p14="http://schemas.microsoft.com/office/powerpoint/2010/main" val="1387761389"/>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8534">
              <a:srgbClr val="BFD1E7"/>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9E5CA3AB-22B3-6146-88F5-EC36A2B17996}"/>
              </a:ext>
            </a:extLst>
          </p:cNvPr>
          <p:cNvSpPr>
            <a:spLocks noGrp="1"/>
          </p:cNvSpPr>
          <p:nvPr>
            <p:ph type="body" idx="1"/>
          </p:nvPr>
        </p:nvSpPr>
        <p:spPr>
          <a:xfrm>
            <a:off x="2298700" y="581025"/>
            <a:ext cx="4267200" cy="369332"/>
          </a:xfrm>
        </p:spPr>
        <p:txBody>
          <a:bodyPr/>
          <a:lstStyle/>
          <a:p>
            <a:r>
              <a:rPr lang="en-US" dirty="0"/>
              <a:t>TOPICSFDEYFHCDEHJYHVFBVJK                               </a:t>
            </a:r>
          </a:p>
        </p:txBody>
      </p:sp>
      <p:sp>
        <p:nvSpPr>
          <p:cNvPr id="5" name="Flowchart: Terminator 4">
            <a:extLst>
              <a:ext uri="{FF2B5EF4-FFF2-40B4-BE49-F238E27FC236}">
                <a16:creationId xmlns="" xmlns:a16="http://schemas.microsoft.com/office/drawing/2014/main" id="{666F28C8-680D-4588-913A-B9B464DA8BF8}"/>
              </a:ext>
            </a:extLst>
          </p:cNvPr>
          <p:cNvSpPr/>
          <p:nvPr/>
        </p:nvSpPr>
        <p:spPr>
          <a:xfrm>
            <a:off x="2146300" y="516070"/>
            <a:ext cx="4724400" cy="772414"/>
          </a:xfrm>
          <a:prstGeom prst="flowChartTermina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IN" dirty="0"/>
              <a:t>      </a:t>
            </a:r>
            <a:r>
              <a:rPr lang="en-IN" sz="4000" b="1" dirty="0">
                <a:latin typeface="Bradley Hand ITC" panose="03070402050302030203" pitchFamily="66" charset="0"/>
              </a:rPr>
              <a:t>CONTENTS</a:t>
            </a:r>
          </a:p>
        </p:txBody>
      </p:sp>
      <p:sp>
        <p:nvSpPr>
          <p:cNvPr id="8" name="TextBox 7">
            <a:extLst>
              <a:ext uri="{FF2B5EF4-FFF2-40B4-BE49-F238E27FC236}">
                <a16:creationId xmlns="" xmlns:a16="http://schemas.microsoft.com/office/drawing/2014/main" id="{4748D359-3B0C-4033-A5B5-CD8C4ADABDAF}"/>
              </a:ext>
            </a:extLst>
          </p:cNvPr>
          <p:cNvSpPr txBox="1"/>
          <p:nvPr/>
        </p:nvSpPr>
        <p:spPr>
          <a:xfrm>
            <a:off x="2527300" y="1724025"/>
            <a:ext cx="5029200" cy="5257800"/>
          </a:xfrm>
          <a:prstGeom prst="rect">
            <a:avLst/>
          </a:prstGeom>
          <a:noFill/>
        </p:spPr>
        <p:txBody>
          <a:bodyPr wrap="square" rtlCol="0">
            <a:spAutoFit/>
          </a:bodyPr>
          <a:lstStyle/>
          <a:p>
            <a:endParaRPr lang="en-IN" dirty="0"/>
          </a:p>
        </p:txBody>
      </p:sp>
      <p:sp>
        <p:nvSpPr>
          <p:cNvPr id="13" name="Action Button: Blank 12">
            <a:hlinkClick r:id="" action="ppaction://noaction" highlightClick="1"/>
            <a:extLst>
              <a:ext uri="{FF2B5EF4-FFF2-40B4-BE49-F238E27FC236}">
                <a16:creationId xmlns="" xmlns:a16="http://schemas.microsoft.com/office/drawing/2014/main" id="{749310DD-ECD4-44A1-A010-F56D91EAC6C4}"/>
              </a:ext>
            </a:extLst>
          </p:cNvPr>
          <p:cNvSpPr/>
          <p:nvPr/>
        </p:nvSpPr>
        <p:spPr>
          <a:xfrm>
            <a:off x="2298700" y="1737013"/>
            <a:ext cx="6490855" cy="2806412"/>
          </a:xfrm>
          <a:prstGeom prst="actionButtonBlank">
            <a:avLst/>
          </a:prstGeom>
          <a:noFill/>
          <a:ln>
            <a:solidFill>
              <a:schemeClr val="tx1">
                <a:lumMod val="95000"/>
                <a:lumOff val="5000"/>
              </a:schemeClr>
            </a:solidFill>
          </a:ln>
        </p:spPr>
        <p:style>
          <a:lnRef idx="0">
            <a:scrgbClr r="0" g="0" b="0"/>
          </a:lnRef>
          <a:fillRef idx="0">
            <a:scrgbClr r="0" g="0" b="0"/>
          </a:fillRef>
          <a:effectRef idx="0">
            <a:scrgbClr r="0" g="0" b="0"/>
          </a:effectRef>
          <a:fontRef idx="minor">
            <a:schemeClr val="dk1"/>
          </a:fontRef>
        </p:style>
        <p:txBody>
          <a:bodyPr rtlCol="0" anchor="ctr"/>
          <a:lstStyle/>
          <a:p>
            <a:pPr marL="342900" indent="-342900">
              <a:buFont typeface="Wingdings" panose="05000000000000000000" pitchFamily="2" charset="2"/>
              <a:buChar char="Ø"/>
            </a:pPr>
            <a:r>
              <a:rPr lang="en-IN" sz="3600" b="1" dirty="0">
                <a:solidFill>
                  <a:srgbClr val="000000"/>
                </a:solidFill>
                <a:effectLst/>
                <a:latin typeface="Times New Roman" panose="02020603050405020304" pitchFamily="18" charset="0"/>
                <a:ea typeface="Times New Roman" panose="02020603050405020304" pitchFamily="18" charset="0"/>
              </a:rPr>
              <a:t>Seed quality assessment </a:t>
            </a:r>
          </a:p>
          <a:p>
            <a:pPr marL="342900" indent="-342900">
              <a:buFont typeface="Courier New" panose="02070309020205020404" pitchFamily="49" charset="0"/>
              <a:buChar char="o"/>
            </a:pPr>
            <a:r>
              <a:rPr lang="en-IN" sz="2800" b="1" dirty="0">
                <a:solidFill>
                  <a:srgbClr val="000000"/>
                </a:solidFill>
                <a:latin typeface="Times New Roman" panose="02020603050405020304" pitchFamily="18" charset="0"/>
              </a:rPr>
              <a:t>      </a:t>
            </a:r>
            <a:r>
              <a:rPr lang="en-IN" sz="2800" b="1" dirty="0">
                <a:solidFill>
                  <a:srgbClr val="000000"/>
                </a:solidFill>
                <a:latin typeface="Segoe UI Light" panose="020B0502040204020203" pitchFamily="34" charset="0"/>
                <a:cs typeface="Segoe UI Light" panose="020B0502040204020203" pitchFamily="34" charset="0"/>
              </a:rPr>
              <a:t>importance.</a:t>
            </a:r>
          </a:p>
          <a:p>
            <a:pPr marL="342900" indent="-342900">
              <a:buFont typeface="Courier New" panose="02070309020205020404" pitchFamily="49" charset="0"/>
              <a:buChar char="o"/>
            </a:pPr>
            <a:r>
              <a:rPr lang="en-IN" sz="2800" b="1" dirty="0">
                <a:solidFill>
                  <a:srgbClr val="000000"/>
                </a:solidFill>
                <a:latin typeface="Segoe UI Light" panose="020B0502040204020203" pitchFamily="34" charset="0"/>
                <a:cs typeface="Segoe UI Light" panose="020B0502040204020203" pitchFamily="34" charset="0"/>
              </a:rPr>
              <a:t>      varietal identification through grow out test.</a:t>
            </a:r>
            <a:endParaRPr lang="en-IN" sz="2800" dirty="0">
              <a:latin typeface="Segoe UI Light" panose="020B0502040204020203" pitchFamily="34" charset="0"/>
              <a:cs typeface="Segoe UI Light" panose="020B0502040204020203" pitchFamily="34" charset="0"/>
            </a:endParaRPr>
          </a:p>
        </p:txBody>
      </p:sp>
      <p:pic>
        <p:nvPicPr>
          <p:cNvPr id="16" name="Picture 15">
            <a:extLst>
              <a:ext uri="{FF2B5EF4-FFF2-40B4-BE49-F238E27FC236}">
                <a16:creationId xmlns="" xmlns:a16="http://schemas.microsoft.com/office/drawing/2014/main" id="{DEB1D20E-68A6-4ED3-B7E3-FB6298755B8C}"/>
              </a:ext>
            </a:extLst>
          </p:cNvPr>
          <p:cNvPicPr>
            <a:picLocks noChangeAspect="1"/>
          </p:cNvPicPr>
          <p:nvPr/>
        </p:nvPicPr>
        <p:blipFill>
          <a:blip r:embed="rId2"/>
          <a:stretch>
            <a:fillRect/>
          </a:stretch>
        </p:blipFill>
        <p:spPr>
          <a:xfrm>
            <a:off x="7023100" y="47625"/>
            <a:ext cx="2619375" cy="1604984"/>
          </a:xfrm>
          <a:prstGeom prst="rect">
            <a:avLst/>
          </a:prstGeom>
        </p:spPr>
      </p:pic>
    </p:spTree>
    <p:extLst>
      <p:ext uri="{BB962C8B-B14F-4D97-AF65-F5344CB8AC3E}">
        <p14:creationId xmlns:p14="http://schemas.microsoft.com/office/powerpoint/2010/main" val="287814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Terminator 8">
            <a:extLst>
              <a:ext uri="{FF2B5EF4-FFF2-40B4-BE49-F238E27FC236}">
                <a16:creationId xmlns="" xmlns:a16="http://schemas.microsoft.com/office/drawing/2014/main" id="{C17547C8-1296-4617-A5A6-782A70C26300}"/>
              </a:ext>
            </a:extLst>
          </p:cNvPr>
          <p:cNvSpPr/>
          <p:nvPr/>
        </p:nvSpPr>
        <p:spPr>
          <a:xfrm>
            <a:off x="2298700" y="276225"/>
            <a:ext cx="5562600" cy="838200"/>
          </a:xfrm>
          <a:prstGeom prst="flowChartTerminator">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sz="3200" dirty="0">
                <a:solidFill>
                  <a:schemeClr val="bg1">
                    <a:lumMod val="95000"/>
                  </a:schemeClr>
                </a:solidFill>
              </a:rPr>
              <a:t>Seed quality assessment</a:t>
            </a:r>
          </a:p>
        </p:txBody>
      </p:sp>
      <p:sp>
        <p:nvSpPr>
          <p:cNvPr id="14" name="TextBox 13">
            <a:extLst>
              <a:ext uri="{FF2B5EF4-FFF2-40B4-BE49-F238E27FC236}">
                <a16:creationId xmlns="" xmlns:a16="http://schemas.microsoft.com/office/drawing/2014/main" id="{7324FEC5-88D1-4E69-8926-B1E9DAA9E098}"/>
              </a:ext>
            </a:extLst>
          </p:cNvPr>
          <p:cNvSpPr txBox="1"/>
          <p:nvPr/>
        </p:nvSpPr>
        <p:spPr>
          <a:xfrm>
            <a:off x="2374900" y="1343025"/>
            <a:ext cx="6019800" cy="523220"/>
          </a:xfrm>
          <a:prstGeom prst="rect">
            <a:avLst/>
          </a:prstGeom>
          <a:noFill/>
        </p:spPr>
        <p:txBody>
          <a:bodyPr wrap="square" rtlCol="0">
            <a:spAutoFit/>
          </a:bodyPr>
          <a:lstStyle/>
          <a:p>
            <a:r>
              <a:rPr lang="en-IN" sz="2800" dirty="0">
                <a:solidFill>
                  <a:schemeClr val="accent3">
                    <a:lumMod val="50000"/>
                  </a:schemeClr>
                </a:solidFill>
                <a:latin typeface="Castellar" panose="020A0402060406010301" pitchFamily="18" charset="0"/>
              </a:rPr>
              <a:t>Importance :</a:t>
            </a:r>
          </a:p>
        </p:txBody>
      </p:sp>
      <p:sp>
        <p:nvSpPr>
          <p:cNvPr id="16" name="TextBox 15">
            <a:extLst>
              <a:ext uri="{FF2B5EF4-FFF2-40B4-BE49-F238E27FC236}">
                <a16:creationId xmlns="" xmlns:a16="http://schemas.microsoft.com/office/drawing/2014/main" id="{AD824DEE-7863-42F0-91D1-DA42E36DF1A6}"/>
              </a:ext>
            </a:extLst>
          </p:cNvPr>
          <p:cNvSpPr txBox="1"/>
          <p:nvPr/>
        </p:nvSpPr>
        <p:spPr>
          <a:xfrm>
            <a:off x="2298700" y="2257425"/>
            <a:ext cx="7086600" cy="4401205"/>
          </a:xfrm>
          <a:prstGeom prst="rect">
            <a:avLst/>
          </a:prstGeom>
          <a:noFill/>
          <a:ln>
            <a:solidFill>
              <a:schemeClr val="tx1">
                <a:lumMod val="75000"/>
                <a:lumOff val="25000"/>
              </a:schemeClr>
            </a:solidFill>
          </a:ln>
        </p:spPr>
        <p:txBody>
          <a:bodyPr wrap="square">
            <a:spAutoFit/>
          </a:bodyPr>
          <a:lstStyle/>
          <a:p>
            <a:pPr marL="285750" indent="-285750">
              <a:buFont typeface="Arial" panose="020B0604020202020204" pitchFamily="34" charset="0"/>
              <a:buChar char="•"/>
            </a:pPr>
            <a:r>
              <a:rPr lang="en-US" sz="2000" dirty="0">
                <a:latin typeface="Berlin Sans FB" panose="020E0602020502020306" pitchFamily="34" charset="0"/>
              </a:rPr>
              <a:t>The importance of seed testing was realized more than 100 years ago for assured planting values. The adulteration of vegetable seeds by stone dust which was practiced in some parts of the world particularly in Europe.</a:t>
            </a:r>
          </a:p>
          <a:p>
            <a:pPr marL="285750" indent="-285750">
              <a:buFont typeface="Arial" panose="020B0604020202020204" pitchFamily="34" charset="0"/>
              <a:buChar char="•"/>
            </a:pPr>
            <a:r>
              <a:rPr lang="en-US" sz="2000" dirty="0">
                <a:latin typeface="Berlin Sans FB" panose="020E0602020502020306" pitchFamily="34" charset="0"/>
              </a:rPr>
              <a:t>Seed testing has been developed to aid agriculture to avoid some of the hazards of crop production by furnishing the needed information about different quality attributes viz., purity, moisture, germination, vigour and health.</a:t>
            </a:r>
          </a:p>
          <a:p>
            <a:pPr marL="285750" indent="-285750">
              <a:buFont typeface="Arial" panose="020B0604020202020204" pitchFamily="34" charset="0"/>
              <a:buChar char="•"/>
            </a:pPr>
            <a:r>
              <a:rPr lang="en-US" sz="2000" dirty="0">
                <a:latin typeface="Berlin Sans FB" panose="020E0602020502020306" pitchFamily="34" charset="0"/>
              </a:rPr>
              <a:t>Quality control of seed depends on the different seed testing protocols which determine the genuine of cultivar. </a:t>
            </a:r>
          </a:p>
          <a:p>
            <a:pPr marL="285750" indent="-285750">
              <a:buFont typeface="Arial" panose="020B0604020202020204" pitchFamily="34" charset="0"/>
              <a:buChar char="•"/>
            </a:pPr>
            <a:r>
              <a:rPr lang="en-US" sz="2000" dirty="0">
                <a:latin typeface="Berlin Sans FB" panose="020E0602020502020306" pitchFamily="34" charset="0"/>
              </a:rPr>
              <a:t> Testing of seed evaluate the planting value and the authenticity of the certified lot. </a:t>
            </a:r>
          </a:p>
          <a:p>
            <a:pPr marL="285750" indent="-285750">
              <a:buFont typeface="Arial" panose="020B0604020202020204" pitchFamily="34" charset="0"/>
              <a:buChar char="•"/>
            </a:pPr>
            <a:r>
              <a:rPr lang="en-US" sz="2000" dirty="0">
                <a:latin typeface="Berlin Sans FB" panose="020E0602020502020306" pitchFamily="34" charset="0"/>
              </a:rPr>
              <a:t> Seed testing is required to assess the seed quality attributes of the seed lots which have to be offered for sale. </a:t>
            </a:r>
            <a:endParaRPr lang="en-IN" sz="2000" dirty="0">
              <a:latin typeface="Berlin Sans FB" panose="020E0602020502020306" pitchFamily="34" charset="0"/>
            </a:endParaRPr>
          </a:p>
        </p:txBody>
      </p:sp>
    </p:spTree>
    <p:extLst>
      <p:ext uri="{BB962C8B-B14F-4D97-AF65-F5344CB8AC3E}">
        <p14:creationId xmlns:p14="http://schemas.microsoft.com/office/powerpoint/2010/main" val="12128964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792EC056-47F1-44EF-ADBE-94500EC5751F}"/>
              </a:ext>
            </a:extLst>
          </p:cNvPr>
          <p:cNvSpPr txBox="1"/>
          <p:nvPr/>
        </p:nvSpPr>
        <p:spPr>
          <a:xfrm>
            <a:off x="1993900" y="105251"/>
            <a:ext cx="7239000" cy="830997"/>
          </a:xfrm>
          <a:prstGeom prst="rect">
            <a:avLst/>
          </a:prstGeom>
          <a:noFill/>
        </p:spPr>
        <p:txBody>
          <a:bodyPr wrap="square" rtlCol="0">
            <a:spAutoFit/>
          </a:bodyPr>
          <a:lstStyle/>
          <a:p>
            <a:r>
              <a:rPr lang="en-IN" sz="2400" dirty="0">
                <a:solidFill>
                  <a:schemeClr val="accent1">
                    <a:lumMod val="75000"/>
                  </a:schemeClr>
                </a:solidFill>
                <a:latin typeface="Castellar" panose="020A0402060406010301" pitchFamily="18" charset="0"/>
              </a:rPr>
              <a:t>Varietal identification through grow out test </a:t>
            </a:r>
          </a:p>
        </p:txBody>
      </p:sp>
      <p:sp>
        <p:nvSpPr>
          <p:cNvPr id="8" name="TextBox 7">
            <a:extLst>
              <a:ext uri="{FF2B5EF4-FFF2-40B4-BE49-F238E27FC236}">
                <a16:creationId xmlns="" xmlns:a16="http://schemas.microsoft.com/office/drawing/2014/main" id="{C01D6080-927D-4E74-A233-BCA0623DD9AC}"/>
              </a:ext>
            </a:extLst>
          </p:cNvPr>
          <p:cNvSpPr txBox="1"/>
          <p:nvPr/>
        </p:nvSpPr>
        <p:spPr>
          <a:xfrm>
            <a:off x="2044700" y="1086624"/>
            <a:ext cx="7543800" cy="6370975"/>
          </a:xfrm>
          <a:prstGeom prst="rect">
            <a:avLst/>
          </a:prstGeom>
          <a:noFill/>
          <a:ln>
            <a:solidFill>
              <a:schemeClr val="tx1">
                <a:lumMod val="75000"/>
                <a:lumOff val="25000"/>
              </a:schemeClr>
            </a:solidFill>
          </a:ln>
        </p:spPr>
        <p:txBody>
          <a:bodyPr wrap="square" rtlCol="0">
            <a:spAutoFit/>
          </a:bodyPr>
          <a:lstStyle/>
          <a:p>
            <a:r>
              <a:rPr lang="en-US" dirty="0"/>
              <a:t> </a:t>
            </a:r>
            <a:r>
              <a:rPr lang="en-US" sz="2400" b="1" dirty="0"/>
              <a:t>Objective</a:t>
            </a:r>
            <a:r>
              <a:rPr lang="en-US" sz="2400" dirty="0"/>
              <a:t> :To determine the genetic purity status of a given seed lot of the notified cultivar / hybrid and the extent to which the sample in question conforms to the prescribed standards. </a:t>
            </a:r>
          </a:p>
          <a:p>
            <a:r>
              <a:rPr lang="en-US" sz="2400" b="1" dirty="0"/>
              <a:t>Field of applicability Grow-out Test  </a:t>
            </a:r>
            <a:r>
              <a:rPr lang="en-US" sz="2400" dirty="0"/>
              <a:t>is the official measure for controlling the genetic purity of the seed lot.</a:t>
            </a:r>
          </a:p>
          <a:p>
            <a:pPr marL="342900" indent="-342900">
              <a:buFont typeface="Arial" panose="020B0604020202020204" pitchFamily="34" charset="0"/>
              <a:buChar char="•"/>
            </a:pPr>
            <a:r>
              <a:rPr lang="en-US" sz="2400" dirty="0"/>
              <a:t> It serves as a pre-control as well as a ‘post-control’ test for avoiding genetic contaminations.</a:t>
            </a:r>
          </a:p>
          <a:p>
            <a:pPr marL="342900" indent="-342900">
              <a:buFont typeface="Arial" panose="020B0604020202020204" pitchFamily="34" charset="0"/>
              <a:buChar char="•"/>
            </a:pPr>
            <a:r>
              <a:rPr lang="en-US" sz="2400" dirty="0"/>
              <a:t> According to the official regulations in India, it is prerequisite for seed certification of hybrids of certain species such as cotton, castor, musk melon and brinjal. </a:t>
            </a:r>
          </a:p>
          <a:p>
            <a:pPr marL="342900" indent="-342900">
              <a:buFont typeface="Arial" panose="020B0604020202020204" pitchFamily="34" charset="0"/>
              <a:buChar char="•"/>
            </a:pPr>
            <a:r>
              <a:rPr lang="en-US" sz="2400" dirty="0"/>
              <a:t>The test is required to be conducted for checking the sellers label with respect to genetic purity status of the seed lot under the provisions of the seeds Act 1966. </a:t>
            </a:r>
          </a:p>
          <a:p>
            <a:pPr marL="342900" indent="-342900">
              <a:buFont typeface="Arial" panose="020B0604020202020204" pitchFamily="34" charset="0"/>
              <a:buChar char="•"/>
            </a:pPr>
            <a:r>
              <a:rPr lang="en-US" sz="2400" dirty="0"/>
              <a:t>In addition grow-out test can also be used as a measure to judge the efficacy of the certification agency or the inspector</a:t>
            </a:r>
            <a:r>
              <a:rPr lang="en-US" sz="2000" dirty="0"/>
              <a:t>.</a:t>
            </a:r>
          </a:p>
        </p:txBody>
      </p:sp>
    </p:spTree>
    <p:extLst>
      <p:ext uri="{BB962C8B-B14F-4D97-AF65-F5344CB8AC3E}">
        <p14:creationId xmlns:p14="http://schemas.microsoft.com/office/powerpoint/2010/main" val="78611191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E34F4E3D-A22D-44B2-9FBC-C160A9BEADEB}"/>
              </a:ext>
            </a:extLst>
          </p:cNvPr>
          <p:cNvSpPr txBox="1"/>
          <p:nvPr/>
        </p:nvSpPr>
        <p:spPr>
          <a:xfrm>
            <a:off x="2298700" y="276225"/>
            <a:ext cx="7239000" cy="2677656"/>
          </a:xfrm>
          <a:prstGeom prst="rect">
            <a:avLst/>
          </a:prstGeom>
          <a:noFill/>
          <a:ln>
            <a:solidFill>
              <a:schemeClr val="tx1"/>
            </a:solidFill>
          </a:ln>
        </p:spPr>
        <p:txBody>
          <a:bodyPr wrap="square">
            <a:spAutoFit/>
          </a:bodyPr>
          <a:lstStyle/>
          <a:p>
            <a:r>
              <a:rPr lang="en-US" sz="2400" b="1" dirty="0"/>
              <a:t>Sampling</a:t>
            </a:r>
            <a:r>
              <a:rPr lang="en-US" sz="2400" dirty="0"/>
              <a:t> The samples for ‘Grow-out test shall be drawn simultaneously with the samples for other seed quality tests in accordance with the prescribed sampling procedures.</a:t>
            </a:r>
          </a:p>
          <a:p>
            <a:pPr marL="342900" indent="-342900">
              <a:buFont typeface="Arial" panose="020B0604020202020204" pitchFamily="34" charset="0"/>
              <a:buChar char="•"/>
            </a:pPr>
            <a:r>
              <a:rPr lang="en-US" sz="2400" dirty="0"/>
              <a:t> Size of submitted sample The size of submitted samples shall vary according to the species as exemplified in this Table.</a:t>
            </a:r>
            <a:endParaRPr lang="en-IN" sz="2400" dirty="0"/>
          </a:p>
        </p:txBody>
      </p:sp>
      <p:graphicFrame>
        <p:nvGraphicFramePr>
          <p:cNvPr id="8" name="Table 8">
            <a:extLst>
              <a:ext uri="{FF2B5EF4-FFF2-40B4-BE49-F238E27FC236}">
                <a16:creationId xmlns="" xmlns:a16="http://schemas.microsoft.com/office/drawing/2014/main" id="{7F256426-5C86-479F-84A4-B8577372F86C}"/>
              </a:ext>
            </a:extLst>
          </p:cNvPr>
          <p:cNvGraphicFramePr>
            <a:graphicFrameLocks noGrp="1"/>
          </p:cNvGraphicFramePr>
          <p:nvPr>
            <p:extLst>
              <p:ext uri="{D42A27DB-BD31-4B8C-83A1-F6EECF244321}">
                <p14:modId xmlns:p14="http://schemas.microsoft.com/office/powerpoint/2010/main" val="3549073768"/>
              </p:ext>
            </p:extLst>
          </p:nvPr>
        </p:nvGraphicFramePr>
        <p:xfrm>
          <a:off x="2146300" y="3324225"/>
          <a:ext cx="7086600" cy="4206240"/>
        </p:xfrm>
        <a:graphic>
          <a:graphicData uri="http://schemas.openxmlformats.org/drawingml/2006/table">
            <a:tbl>
              <a:tblPr bandRow="1">
                <a:tableStyleId>{5C22544A-7EE6-4342-B048-85BDC9FD1C3A}</a:tableStyleId>
              </a:tblPr>
              <a:tblGrid>
                <a:gridCol w="3543300">
                  <a:extLst>
                    <a:ext uri="{9D8B030D-6E8A-4147-A177-3AD203B41FA5}">
                      <a16:colId xmlns="" xmlns:a16="http://schemas.microsoft.com/office/drawing/2014/main" val="3713140623"/>
                    </a:ext>
                  </a:extLst>
                </a:gridCol>
                <a:gridCol w="3543300">
                  <a:extLst>
                    <a:ext uri="{9D8B030D-6E8A-4147-A177-3AD203B41FA5}">
                      <a16:colId xmlns="" xmlns:a16="http://schemas.microsoft.com/office/drawing/2014/main" val="3952759357"/>
                    </a:ext>
                  </a:extLst>
                </a:gridCol>
              </a:tblGrid>
              <a:tr h="731520">
                <a:tc>
                  <a:txBody>
                    <a:bodyPr/>
                    <a:lstStyle/>
                    <a:p>
                      <a:r>
                        <a:rPr lang="en-IN" dirty="0"/>
                        <a:t> 1000gm</a:t>
                      </a:r>
                    </a:p>
                  </a:txBody>
                  <a:tcPr/>
                </a:tc>
                <a:tc>
                  <a:txBody>
                    <a:bodyPr/>
                    <a:lstStyle/>
                    <a:p>
                      <a:r>
                        <a:rPr lang="en-US" dirty="0"/>
                        <a:t>for maize, cotton, groundnut, soyabean and species of other genera with seeds of similar size;</a:t>
                      </a:r>
                      <a:endParaRPr lang="en-IN" dirty="0"/>
                    </a:p>
                  </a:txBody>
                  <a:tcPr/>
                </a:tc>
                <a:extLst>
                  <a:ext uri="{0D108BD9-81ED-4DB2-BD59-A6C34878D82A}">
                    <a16:rowId xmlns="" xmlns:a16="http://schemas.microsoft.com/office/drawing/2014/main" val="1145891072"/>
                  </a:ext>
                </a:extLst>
              </a:tr>
              <a:tr h="731520">
                <a:tc>
                  <a:txBody>
                    <a:bodyPr/>
                    <a:lstStyle/>
                    <a:p>
                      <a:r>
                        <a:rPr lang="en-IN" dirty="0"/>
                        <a:t>500gm</a:t>
                      </a:r>
                    </a:p>
                  </a:txBody>
                  <a:tcPr/>
                </a:tc>
                <a:tc>
                  <a:txBody>
                    <a:bodyPr/>
                    <a:lstStyle/>
                    <a:p>
                      <a:r>
                        <a:rPr lang="en-US" dirty="0"/>
                        <a:t>For sorghum, wheat, paddy and species of other genera with seeds of similar size;</a:t>
                      </a:r>
                      <a:endParaRPr lang="en-IN" dirty="0"/>
                    </a:p>
                  </a:txBody>
                  <a:tcPr/>
                </a:tc>
                <a:extLst>
                  <a:ext uri="{0D108BD9-81ED-4DB2-BD59-A6C34878D82A}">
                    <a16:rowId xmlns="" xmlns:a16="http://schemas.microsoft.com/office/drawing/2014/main" val="3822620245"/>
                  </a:ext>
                </a:extLst>
              </a:tr>
              <a:tr h="731520">
                <a:tc>
                  <a:txBody>
                    <a:bodyPr/>
                    <a:lstStyle/>
                    <a:p>
                      <a:r>
                        <a:rPr lang="en-IN" dirty="0"/>
                        <a:t>250gm</a:t>
                      </a:r>
                    </a:p>
                  </a:txBody>
                  <a:tcPr/>
                </a:tc>
                <a:tc>
                  <a:txBody>
                    <a:bodyPr/>
                    <a:lstStyle/>
                    <a:p>
                      <a:r>
                        <a:rPr lang="en-US" dirty="0"/>
                        <a:t>Beta and species of other genera with seeds of similar size;</a:t>
                      </a:r>
                      <a:endParaRPr lang="en-IN" dirty="0"/>
                    </a:p>
                  </a:txBody>
                  <a:tcPr/>
                </a:tc>
                <a:extLst>
                  <a:ext uri="{0D108BD9-81ED-4DB2-BD59-A6C34878D82A}">
                    <a16:rowId xmlns="" xmlns:a16="http://schemas.microsoft.com/office/drawing/2014/main" val="790047130"/>
                  </a:ext>
                </a:extLst>
              </a:tr>
              <a:tr h="731520">
                <a:tc>
                  <a:txBody>
                    <a:bodyPr/>
                    <a:lstStyle/>
                    <a:p>
                      <a:r>
                        <a:rPr lang="en-IN" dirty="0"/>
                        <a:t>100gm</a:t>
                      </a:r>
                    </a:p>
                  </a:txBody>
                  <a:tcPr/>
                </a:tc>
                <a:tc>
                  <a:txBody>
                    <a:bodyPr/>
                    <a:lstStyle/>
                    <a:p>
                      <a:r>
                        <a:rPr lang="en-US" dirty="0"/>
                        <a:t>For bajra, jute and species of all other genera;</a:t>
                      </a:r>
                      <a:endParaRPr lang="en-IN" dirty="0"/>
                    </a:p>
                  </a:txBody>
                  <a:tcPr/>
                </a:tc>
                <a:extLst>
                  <a:ext uri="{0D108BD9-81ED-4DB2-BD59-A6C34878D82A}">
                    <a16:rowId xmlns="" xmlns:a16="http://schemas.microsoft.com/office/drawing/2014/main" val="2885618151"/>
                  </a:ext>
                </a:extLst>
              </a:tr>
              <a:tr h="731520">
                <a:tc>
                  <a:txBody>
                    <a:bodyPr/>
                    <a:lstStyle/>
                    <a:p>
                      <a:r>
                        <a:rPr lang="en-IN" dirty="0"/>
                        <a:t>250 tubers / roots /corms</a:t>
                      </a:r>
                    </a:p>
                  </a:txBody>
                  <a:tcPr/>
                </a:tc>
                <a:tc>
                  <a:txBody>
                    <a:bodyPr/>
                    <a:lstStyle/>
                    <a:p>
                      <a:r>
                        <a:rPr lang="en-US" dirty="0"/>
                        <a:t>Seed potato, sweet potato and other vegetatively propagating crops.</a:t>
                      </a:r>
                      <a:endParaRPr lang="en-IN" dirty="0"/>
                    </a:p>
                  </a:txBody>
                  <a:tcPr/>
                </a:tc>
                <a:extLst>
                  <a:ext uri="{0D108BD9-81ED-4DB2-BD59-A6C34878D82A}">
                    <a16:rowId xmlns="" xmlns:a16="http://schemas.microsoft.com/office/drawing/2014/main" val="2231766584"/>
                  </a:ext>
                </a:extLst>
              </a:tr>
            </a:tbl>
          </a:graphicData>
        </a:graphic>
      </p:graphicFrame>
    </p:spTree>
    <p:extLst>
      <p:ext uri="{BB962C8B-B14F-4D97-AF65-F5344CB8AC3E}">
        <p14:creationId xmlns:p14="http://schemas.microsoft.com/office/powerpoint/2010/main" val="214428296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CF7E3567-5468-4CA7-82FA-DA75ECE273C4}"/>
              </a:ext>
            </a:extLst>
          </p:cNvPr>
          <p:cNvSpPr txBox="1"/>
          <p:nvPr/>
        </p:nvSpPr>
        <p:spPr>
          <a:xfrm>
            <a:off x="2146300" y="778981"/>
            <a:ext cx="7391400" cy="6004887"/>
          </a:xfrm>
          <a:prstGeom prst="rect">
            <a:avLst/>
          </a:prstGeom>
          <a:noFill/>
          <a:ln>
            <a:solidFill>
              <a:schemeClr val="tx1"/>
            </a:solidFill>
          </a:ln>
        </p:spPr>
        <p:txBody>
          <a:bodyPr wrap="square">
            <a:spAutoFit/>
          </a:bodyPr>
          <a:lstStyle/>
          <a:p>
            <a:r>
              <a:rPr lang="en-US" sz="2400" b="1" dirty="0"/>
              <a:t>Size of working sample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working sample for grow out test shall be obtained through subsequent mixing and dividing of the submitted sample in accordance with the prescribed procedure for seed sampling. </a:t>
            </a:r>
          </a:p>
          <a:p>
            <a:pPr marL="342900" indent="-342900">
              <a:buFont typeface="Arial" panose="020B0604020202020204" pitchFamily="34" charset="0"/>
              <a:buChar char="•"/>
            </a:pPr>
            <a:r>
              <a:rPr lang="en-US" sz="2400" dirty="0"/>
              <a:t>The minimum population required for taking the observations shall be 400 plants;</a:t>
            </a:r>
          </a:p>
          <a:p>
            <a:pPr marL="342900" indent="-342900">
              <a:buFont typeface="Arial" panose="020B0604020202020204" pitchFamily="34" charset="0"/>
              <a:buChar char="•"/>
            </a:pPr>
            <a:r>
              <a:rPr lang="en-US" sz="2400" dirty="0"/>
              <a:t> however, it will also depend on the maximum permissible off-type plants prescribed for the species under consideration in the Indian Minimum seed Certification standards .</a:t>
            </a:r>
          </a:p>
          <a:p>
            <a:pPr marL="342900" indent="-342900">
              <a:buFont typeface="Arial" panose="020B0604020202020204" pitchFamily="34" charset="0"/>
              <a:buChar char="•"/>
            </a:pPr>
            <a:r>
              <a:rPr lang="en-US" sz="2400" dirty="0"/>
              <a:t>The number of seeds required for raising the crop to obtain the required number of plants shall depend on the germination percentage of the seed sample and hence seed rate should be adjusted accordingly.</a:t>
            </a:r>
            <a:endParaRPr lang="en-IN" sz="2400" dirty="0"/>
          </a:p>
        </p:txBody>
      </p:sp>
    </p:spTree>
    <p:extLst>
      <p:ext uri="{BB962C8B-B14F-4D97-AF65-F5344CB8AC3E}">
        <p14:creationId xmlns:p14="http://schemas.microsoft.com/office/powerpoint/2010/main" val="4129573180"/>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0FB4E7A-3D3E-483F-BD85-C0A920D4FEE5}"/>
              </a:ext>
            </a:extLst>
          </p:cNvPr>
          <p:cNvSpPr txBox="1"/>
          <p:nvPr/>
        </p:nvSpPr>
        <p:spPr>
          <a:xfrm>
            <a:off x="2298700" y="352425"/>
            <a:ext cx="6629400" cy="830997"/>
          </a:xfrm>
          <a:prstGeom prst="rect">
            <a:avLst/>
          </a:prstGeom>
          <a:noFill/>
          <a:ln>
            <a:solidFill>
              <a:schemeClr val="tx1"/>
            </a:solidFill>
          </a:ln>
        </p:spPr>
        <p:txBody>
          <a:bodyPr wrap="square">
            <a:spAutoFit/>
          </a:bodyPr>
          <a:lstStyle/>
          <a:p>
            <a:r>
              <a:rPr lang="en-US" sz="2400" dirty="0"/>
              <a:t>Number of plants required per sample for grow out test</a:t>
            </a:r>
            <a:endParaRPr lang="en-IN" sz="2400" dirty="0"/>
          </a:p>
        </p:txBody>
      </p:sp>
      <p:graphicFrame>
        <p:nvGraphicFramePr>
          <p:cNvPr id="6" name="Table 6">
            <a:extLst>
              <a:ext uri="{FF2B5EF4-FFF2-40B4-BE49-F238E27FC236}">
                <a16:creationId xmlns="" xmlns:a16="http://schemas.microsoft.com/office/drawing/2014/main" id="{D86790EB-5108-4E4F-B776-F5C3BAC97B07}"/>
              </a:ext>
            </a:extLst>
          </p:cNvPr>
          <p:cNvGraphicFramePr>
            <a:graphicFrameLocks noGrp="1"/>
          </p:cNvGraphicFramePr>
          <p:nvPr>
            <p:extLst>
              <p:ext uri="{D42A27DB-BD31-4B8C-83A1-F6EECF244321}">
                <p14:modId xmlns:p14="http://schemas.microsoft.com/office/powerpoint/2010/main" val="1346398945"/>
              </p:ext>
            </p:extLst>
          </p:nvPr>
        </p:nvGraphicFramePr>
        <p:xfrm>
          <a:off x="2345460" y="1389991"/>
          <a:ext cx="6705600" cy="3861270"/>
        </p:xfrm>
        <a:graphic>
          <a:graphicData uri="http://schemas.openxmlformats.org/drawingml/2006/table">
            <a:tbl>
              <a:tblPr firstRow="1" bandRow="1">
                <a:tableStyleId>{5C22544A-7EE6-4342-B048-85BDC9FD1C3A}</a:tableStyleId>
              </a:tblPr>
              <a:tblGrid>
                <a:gridCol w="2235200">
                  <a:extLst>
                    <a:ext uri="{9D8B030D-6E8A-4147-A177-3AD203B41FA5}">
                      <a16:colId xmlns="" xmlns:a16="http://schemas.microsoft.com/office/drawing/2014/main" val="2762393172"/>
                    </a:ext>
                  </a:extLst>
                </a:gridCol>
                <a:gridCol w="2235200">
                  <a:extLst>
                    <a:ext uri="{9D8B030D-6E8A-4147-A177-3AD203B41FA5}">
                      <a16:colId xmlns="" xmlns:a16="http://schemas.microsoft.com/office/drawing/2014/main" val="4108797518"/>
                    </a:ext>
                  </a:extLst>
                </a:gridCol>
                <a:gridCol w="2235200">
                  <a:extLst>
                    <a:ext uri="{9D8B030D-6E8A-4147-A177-3AD203B41FA5}">
                      <a16:colId xmlns="" xmlns:a16="http://schemas.microsoft.com/office/drawing/2014/main" val="2400410688"/>
                    </a:ext>
                  </a:extLst>
                </a:gridCol>
              </a:tblGrid>
              <a:tr h="589374">
                <a:tc>
                  <a:txBody>
                    <a:bodyPr/>
                    <a:lstStyle/>
                    <a:p>
                      <a:r>
                        <a:rPr lang="en-IN" dirty="0"/>
                        <a:t>Maximum permissible off types (%)</a:t>
                      </a:r>
                    </a:p>
                  </a:txBody>
                  <a:tcPr/>
                </a:tc>
                <a:tc>
                  <a:txBody>
                    <a:bodyPr/>
                    <a:lstStyle/>
                    <a:p>
                      <a:r>
                        <a:rPr lang="en-IN" dirty="0"/>
                        <a:t>Minimum genetic Purity (%)</a:t>
                      </a:r>
                    </a:p>
                  </a:txBody>
                  <a:tcPr/>
                </a:tc>
                <a:tc>
                  <a:txBody>
                    <a:bodyPr/>
                    <a:lstStyle/>
                    <a:p>
                      <a:r>
                        <a:rPr lang="en-US" dirty="0"/>
                        <a:t>Number of plants required per sample</a:t>
                      </a:r>
                      <a:endParaRPr lang="en-IN" dirty="0"/>
                    </a:p>
                  </a:txBody>
                  <a:tcPr/>
                </a:tc>
                <a:extLst>
                  <a:ext uri="{0D108BD9-81ED-4DB2-BD59-A6C34878D82A}">
                    <a16:rowId xmlns="" xmlns:a16="http://schemas.microsoft.com/office/drawing/2014/main" val="782843441"/>
                  </a:ext>
                </a:extLst>
              </a:tr>
              <a:tr h="589374">
                <a:tc>
                  <a:txBody>
                    <a:bodyPr/>
                    <a:lstStyle/>
                    <a:p>
                      <a:r>
                        <a:rPr lang="en-US" dirty="0"/>
                        <a:t>0.10</a:t>
                      </a:r>
                      <a:endParaRPr lang="en-IN" dirty="0"/>
                    </a:p>
                  </a:txBody>
                  <a:tcPr/>
                </a:tc>
                <a:tc>
                  <a:txBody>
                    <a:bodyPr/>
                    <a:lstStyle/>
                    <a:p>
                      <a:r>
                        <a:rPr lang="en-IN" dirty="0"/>
                        <a:t>99.9</a:t>
                      </a:r>
                    </a:p>
                  </a:txBody>
                  <a:tcPr/>
                </a:tc>
                <a:tc>
                  <a:txBody>
                    <a:bodyPr/>
                    <a:lstStyle/>
                    <a:p>
                      <a:r>
                        <a:rPr lang="en-IN" dirty="0"/>
                        <a:t>4000</a:t>
                      </a:r>
                    </a:p>
                  </a:txBody>
                  <a:tcPr/>
                </a:tc>
                <a:extLst>
                  <a:ext uri="{0D108BD9-81ED-4DB2-BD59-A6C34878D82A}">
                    <a16:rowId xmlns="" xmlns:a16="http://schemas.microsoft.com/office/drawing/2014/main" val="1472630437"/>
                  </a:ext>
                </a:extLst>
              </a:tr>
              <a:tr h="589374">
                <a:tc>
                  <a:txBody>
                    <a:bodyPr/>
                    <a:lstStyle/>
                    <a:p>
                      <a:r>
                        <a:rPr lang="en-IN" dirty="0"/>
                        <a:t>0.20</a:t>
                      </a:r>
                    </a:p>
                  </a:txBody>
                  <a:tcPr/>
                </a:tc>
                <a:tc>
                  <a:txBody>
                    <a:bodyPr/>
                    <a:lstStyle/>
                    <a:p>
                      <a:r>
                        <a:rPr lang="en-IN" dirty="0"/>
                        <a:t>99.8</a:t>
                      </a:r>
                    </a:p>
                  </a:txBody>
                  <a:tcPr/>
                </a:tc>
                <a:tc>
                  <a:txBody>
                    <a:bodyPr/>
                    <a:lstStyle/>
                    <a:p>
                      <a:r>
                        <a:rPr lang="en-IN" dirty="0"/>
                        <a:t>2000</a:t>
                      </a:r>
                    </a:p>
                  </a:txBody>
                  <a:tcPr/>
                </a:tc>
                <a:extLst>
                  <a:ext uri="{0D108BD9-81ED-4DB2-BD59-A6C34878D82A}">
                    <a16:rowId xmlns="" xmlns:a16="http://schemas.microsoft.com/office/drawing/2014/main" val="222988336"/>
                  </a:ext>
                </a:extLst>
              </a:tr>
              <a:tr h="589374">
                <a:tc>
                  <a:txBody>
                    <a:bodyPr/>
                    <a:lstStyle/>
                    <a:p>
                      <a:r>
                        <a:rPr lang="en-IN" dirty="0"/>
                        <a:t>0.30</a:t>
                      </a:r>
                    </a:p>
                  </a:txBody>
                  <a:tcPr/>
                </a:tc>
                <a:tc>
                  <a:txBody>
                    <a:bodyPr/>
                    <a:lstStyle/>
                    <a:p>
                      <a:r>
                        <a:rPr lang="en-IN" dirty="0"/>
                        <a:t>99.7</a:t>
                      </a:r>
                    </a:p>
                  </a:txBody>
                  <a:tcPr/>
                </a:tc>
                <a:tc>
                  <a:txBody>
                    <a:bodyPr/>
                    <a:lstStyle/>
                    <a:p>
                      <a:r>
                        <a:rPr lang="en-IN" dirty="0"/>
                        <a:t>1350</a:t>
                      </a:r>
                    </a:p>
                  </a:txBody>
                  <a:tcPr/>
                </a:tc>
                <a:extLst>
                  <a:ext uri="{0D108BD9-81ED-4DB2-BD59-A6C34878D82A}">
                    <a16:rowId xmlns="" xmlns:a16="http://schemas.microsoft.com/office/drawing/2014/main" val="196124479"/>
                  </a:ext>
                </a:extLst>
              </a:tr>
              <a:tr h="589374">
                <a:tc>
                  <a:txBody>
                    <a:bodyPr/>
                    <a:lstStyle/>
                    <a:p>
                      <a:r>
                        <a:rPr lang="en-IN" dirty="0"/>
                        <a:t>0.50</a:t>
                      </a:r>
                    </a:p>
                  </a:txBody>
                  <a:tcPr/>
                </a:tc>
                <a:tc>
                  <a:txBody>
                    <a:bodyPr/>
                    <a:lstStyle/>
                    <a:p>
                      <a:r>
                        <a:rPr lang="en-IN" dirty="0"/>
                        <a:t>99.5</a:t>
                      </a:r>
                    </a:p>
                  </a:txBody>
                  <a:tcPr/>
                </a:tc>
                <a:tc>
                  <a:txBody>
                    <a:bodyPr/>
                    <a:lstStyle/>
                    <a:p>
                      <a:r>
                        <a:rPr lang="en-IN" dirty="0"/>
                        <a:t>800</a:t>
                      </a:r>
                    </a:p>
                  </a:txBody>
                  <a:tcPr/>
                </a:tc>
                <a:extLst>
                  <a:ext uri="{0D108BD9-81ED-4DB2-BD59-A6C34878D82A}">
                    <a16:rowId xmlns="" xmlns:a16="http://schemas.microsoft.com/office/drawing/2014/main" val="1869231376"/>
                  </a:ext>
                </a:extLst>
              </a:tr>
              <a:tr h="589374">
                <a:tc>
                  <a:txBody>
                    <a:bodyPr/>
                    <a:lstStyle/>
                    <a:p>
                      <a:r>
                        <a:rPr lang="en-IN" dirty="0"/>
                        <a:t>1.00 or above</a:t>
                      </a:r>
                    </a:p>
                  </a:txBody>
                  <a:tcPr/>
                </a:tc>
                <a:tc>
                  <a:txBody>
                    <a:bodyPr/>
                    <a:lstStyle/>
                    <a:p>
                      <a:r>
                        <a:rPr lang="en-IN" dirty="0"/>
                        <a:t>99.0 and below</a:t>
                      </a:r>
                    </a:p>
                  </a:txBody>
                  <a:tcPr/>
                </a:tc>
                <a:tc>
                  <a:txBody>
                    <a:bodyPr/>
                    <a:lstStyle/>
                    <a:p>
                      <a:r>
                        <a:rPr lang="en-IN" dirty="0"/>
                        <a:t>400</a:t>
                      </a:r>
                    </a:p>
                  </a:txBody>
                  <a:tcPr/>
                </a:tc>
                <a:extLst>
                  <a:ext uri="{0D108BD9-81ED-4DB2-BD59-A6C34878D82A}">
                    <a16:rowId xmlns="" xmlns:a16="http://schemas.microsoft.com/office/drawing/2014/main" val="3109959670"/>
                  </a:ext>
                </a:extLst>
              </a:tr>
            </a:tbl>
          </a:graphicData>
        </a:graphic>
      </p:graphicFrame>
      <p:sp>
        <p:nvSpPr>
          <p:cNvPr id="8" name="TextBox 7">
            <a:extLst>
              <a:ext uri="{FF2B5EF4-FFF2-40B4-BE49-F238E27FC236}">
                <a16:creationId xmlns="" xmlns:a16="http://schemas.microsoft.com/office/drawing/2014/main" id="{94B74DE4-9094-42FE-A79F-2F931734B62A}"/>
              </a:ext>
            </a:extLst>
          </p:cNvPr>
          <p:cNvSpPr txBox="1"/>
          <p:nvPr/>
        </p:nvSpPr>
        <p:spPr>
          <a:xfrm>
            <a:off x="2078760" y="5686425"/>
            <a:ext cx="7239000" cy="1200329"/>
          </a:xfrm>
          <a:prstGeom prst="rect">
            <a:avLst/>
          </a:prstGeom>
          <a:noFill/>
          <a:ln>
            <a:solidFill>
              <a:schemeClr val="tx1"/>
            </a:solidFill>
          </a:ln>
        </p:spPr>
        <p:txBody>
          <a:bodyPr wrap="square">
            <a:spAutoFit/>
          </a:bodyPr>
          <a:lstStyle/>
          <a:p>
            <a:r>
              <a:rPr lang="en-US" sz="2400" b="1" dirty="0"/>
              <a:t>Procedures</a:t>
            </a:r>
            <a:r>
              <a:rPr lang="en-US" dirty="0"/>
              <a:t>  :</a:t>
            </a:r>
            <a:r>
              <a:rPr lang="en-US" sz="2400" dirty="0"/>
              <a:t>To achieve the accuracy and reproducibility of the grow out test results, the procedures provided hereunder must be followed: </a:t>
            </a:r>
            <a:endParaRPr lang="en-IN" sz="2400" dirty="0"/>
          </a:p>
        </p:txBody>
      </p:sp>
    </p:spTree>
    <p:extLst>
      <p:ext uri="{BB962C8B-B14F-4D97-AF65-F5344CB8AC3E}">
        <p14:creationId xmlns:p14="http://schemas.microsoft.com/office/powerpoint/2010/main" val="3555183099"/>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AA61DF63-7680-4EEA-8B37-27D06B884E0B}"/>
              </a:ext>
            </a:extLst>
          </p:cNvPr>
          <p:cNvSpPr txBox="1"/>
          <p:nvPr/>
        </p:nvSpPr>
        <p:spPr>
          <a:xfrm>
            <a:off x="2222500" y="352425"/>
            <a:ext cx="7315200" cy="6370975"/>
          </a:xfrm>
          <a:prstGeom prst="rect">
            <a:avLst/>
          </a:prstGeom>
          <a:noFill/>
          <a:ln>
            <a:solidFill>
              <a:schemeClr val="tx1"/>
            </a:solidFill>
          </a:ln>
        </p:spPr>
        <p:txBody>
          <a:bodyPr wrap="square">
            <a:spAutoFit/>
          </a:bodyPr>
          <a:lstStyle/>
          <a:p>
            <a:r>
              <a:rPr lang="en-US" sz="2400" b="1" dirty="0"/>
              <a:t>Location of the grow out test</a:t>
            </a:r>
          </a:p>
          <a:p>
            <a:r>
              <a:rPr lang="en-US" dirty="0"/>
              <a:t>    </a:t>
            </a:r>
            <a:r>
              <a:rPr lang="en-US" sz="2400" dirty="0"/>
              <a:t>The grow out test shall be conducted in specified areas recommended for the cultivar / hybrid or in off-season nurseries. </a:t>
            </a:r>
          </a:p>
          <a:p>
            <a:r>
              <a:rPr lang="en-US" sz="2400" b="1" dirty="0"/>
              <a:t>Standard sample </a:t>
            </a:r>
            <a:r>
              <a:rPr lang="en-US" sz="2400" dirty="0"/>
              <a:t>The standard sample of a cultivar (control) is the official standard against which all other samples of the seed of the cultivar will be judged. The standard sample must not differ significantly in any character and be obtained from the originating plant breeder / breeding institute and be stored under controlled temperature and humidity conditions so as to use it each year to sow control plots for cultivars under test. Further quantities of sample must be obtained from the originating plant breeder as and when required. A comparison must be made between the two lots of the standard sample before changing from one standard sample to other.</a:t>
            </a:r>
            <a:endParaRPr lang="en-IN" sz="2400" dirty="0"/>
          </a:p>
        </p:txBody>
      </p:sp>
    </p:spTree>
    <p:extLst>
      <p:ext uri="{BB962C8B-B14F-4D97-AF65-F5344CB8AC3E}">
        <p14:creationId xmlns:p14="http://schemas.microsoft.com/office/powerpoint/2010/main" val="432873701"/>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1977A28D-45E4-4939-957F-291BEA3A3A60}"/>
              </a:ext>
            </a:extLst>
          </p:cNvPr>
          <p:cNvSpPr txBox="1"/>
          <p:nvPr/>
        </p:nvSpPr>
        <p:spPr>
          <a:xfrm>
            <a:off x="2070100" y="581025"/>
            <a:ext cx="7543800" cy="6740307"/>
          </a:xfrm>
          <a:prstGeom prst="rect">
            <a:avLst/>
          </a:prstGeom>
          <a:noFill/>
          <a:ln>
            <a:solidFill>
              <a:schemeClr val="tx1"/>
            </a:solidFill>
          </a:ln>
        </p:spPr>
        <p:txBody>
          <a:bodyPr wrap="square">
            <a:spAutoFit/>
          </a:bodyPr>
          <a:lstStyle/>
          <a:p>
            <a:r>
              <a:rPr lang="en-US" sz="2400" b="1" dirty="0"/>
              <a:t>Method of raising the crop </a:t>
            </a:r>
          </a:p>
          <a:p>
            <a:pPr marL="285750" indent="-285750">
              <a:buFont typeface="Arial" panose="020B0604020202020204" pitchFamily="34" charset="0"/>
              <a:buChar char="•"/>
            </a:pPr>
            <a:r>
              <a:rPr lang="en-US" dirty="0"/>
              <a:t>  </a:t>
            </a:r>
            <a:r>
              <a:rPr lang="en-US" sz="2400" dirty="0"/>
              <a:t>Standard and recommended agronomic / cultural practices such as field preparation, size of the plot, row length, distance between the rows, distance between the plants, irrigation and fertilization, etc., in respect of the specific crop shall be followed both for the sample in question and its control (standard sample). </a:t>
            </a:r>
          </a:p>
          <a:p>
            <a:pPr marL="285750" indent="-285750">
              <a:buFont typeface="Arial" panose="020B0604020202020204" pitchFamily="34" charset="0"/>
              <a:buChar char="•"/>
            </a:pPr>
            <a:r>
              <a:rPr lang="en-US" sz="2400" dirty="0"/>
              <a:t>The germination percentage of the sample (s) in question and the standard sample must be determined to adjust the seed rate. The sowing should be done by dibbling or small plot drill. Seed drill must be carefully checked to ensure its cleanliness.</a:t>
            </a:r>
          </a:p>
          <a:p>
            <a:pPr marL="285750" indent="-285750">
              <a:buFont typeface="Arial" panose="020B0604020202020204" pitchFamily="34" charset="0"/>
              <a:buChar char="•"/>
            </a:pPr>
            <a:r>
              <a:rPr lang="en-US" sz="2400" dirty="0"/>
              <a:t> Subsequent </a:t>
            </a:r>
            <a:r>
              <a:rPr lang="en-US" sz="2400" dirty="0" err="1"/>
              <a:t>thinnings</a:t>
            </a:r>
            <a:r>
              <a:rPr lang="en-US" sz="2400" dirty="0"/>
              <a:t> is not recommended. The samples of the same cultivars must be sown in succession and the standard samples are sown at suitable intervals. (one standard sample for every ten sample to be tested). The size of the plot, row length and spacing shall differ according to the crop. </a:t>
            </a:r>
            <a:endParaRPr lang="en-IN" sz="2400" dirty="0"/>
          </a:p>
        </p:txBody>
      </p:sp>
    </p:spTree>
    <p:extLst>
      <p:ext uri="{BB962C8B-B14F-4D97-AF65-F5344CB8AC3E}">
        <p14:creationId xmlns:p14="http://schemas.microsoft.com/office/powerpoint/2010/main" val="351477544"/>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345</TotalTime>
  <Words>1217</Words>
  <Application>Microsoft Office PowerPoint</Application>
  <PresentationFormat>Custom</PresentationFormat>
  <Paragraphs>125</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years Perspective Plan  (2018-23)</dc:title>
  <dc:creator>Gouri Sahu</dc:creator>
  <cp:lastModifiedBy>cutm</cp:lastModifiedBy>
  <cp:revision>43</cp:revision>
  <dcterms:created xsi:type="dcterms:W3CDTF">2020-11-12T11:52:32Z</dcterms:created>
  <dcterms:modified xsi:type="dcterms:W3CDTF">2021-03-08T08:11:07Z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2020-05-29T00:00:00Z</vt:filetime>
  </property>
  <property fmtid="{D5CDD505-2E9C-101B-9397-08002B2CF9AE}" pid="3" name="Creator">
    <vt:lpwstr>Microsoft® PowerPoint® 2013</vt:lpwstr>
  </property>
  <property fmtid="{D5CDD505-2E9C-101B-9397-08002B2CF9AE}" pid="4" name="LastSaved">
    <vt:filetime>2020-11-12T00:00:00Z</vt:filetime>
  </property>
</Properties>
</file>