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283" r:id="rId2"/>
    <p:sldId id="284" r:id="rId3"/>
    <p:sldId id="285" r:id="rId4"/>
    <p:sldId id="286" r:id="rId5"/>
    <p:sldId id="287" r:id="rId6"/>
    <p:sldId id="288" r:id="rId7"/>
    <p:sldId id="289" r:id="rId8"/>
    <p:sldId id="290" r:id="rId9"/>
    <p:sldId id="291" r:id="rId10"/>
  </p:sldIdLst>
  <p:sldSz cx="10083800" cy="7562850"/>
  <p:notesSz cx="10083800" cy="75628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9" d="100"/>
          <a:sy n="69" d="100"/>
        </p:scale>
        <p:origin x="-342"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70388" cy="379413"/>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5711825" y="0"/>
            <a:ext cx="4370388" cy="379413"/>
          </a:xfrm>
          <a:prstGeom prst="rect">
            <a:avLst/>
          </a:prstGeom>
        </p:spPr>
        <p:txBody>
          <a:bodyPr vert="horz" lIns="91440" tIns="45720" rIns="91440" bIns="45720" rtlCol="0"/>
          <a:lstStyle>
            <a:lvl1pPr algn="r">
              <a:defRPr sz="1200"/>
            </a:lvl1pPr>
          </a:lstStyle>
          <a:p>
            <a:fld id="{63D92FCD-F0C8-41CC-B9F5-37BB7EBF43F3}" type="datetimeFigureOut">
              <a:rPr lang="en-IN" smtClean="0"/>
              <a:t>08-03-2021</a:t>
            </a:fld>
            <a:endParaRPr lang="en-IN"/>
          </a:p>
        </p:txBody>
      </p:sp>
      <p:sp>
        <p:nvSpPr>
          <p:cNvPr id="4" name="Slide Image Placeholder 3"/>
          <p:cNvSpPr>
            <a:spLocks noGrp="1" noRot="1" noChangeAspect="1"/>
          </p:cNvSpPr>
          <p:nvPr>
            <p:ph type="sldImg" idx="2"/>
          </p:nvPr>
        </p:nvSpPr>
        <p:spPr>
          <a:xfrm>
            <a:off x="3341688" y="946150"/>
            <a:ext cx="3400425" cy="2551113"/>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1008063" y="3640138"/>
            <a:ext cx="8067675" cy="29781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7183438"/>
            <a:ext cx="4370388" cy="379412"/>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5711825" y="7183438"/>
            <a:ext cx="4370388" cy="379412"/>
          </a:xfrm>
          <a:prstGeom prst="rect">
            <a:avLst/>
          </a:prstGeom>
        </p:spPr>
        <p:txBody>
          <a:bodyPr vert="horz" lIns="91440" tIns="45720" rIns="91440" bIns="45720" rtlCol="0" anchor="b"/>
          <a:lstStyle>
            <a:lvl1pPr algn="r">
              <a:defRPr sz="1200"/>
            </a:lvl1pPr>
          </a:lstStyle>
          <a:p>
            <a:fld id="{B548297F-E419-486F-ADF5-40EFFC52218B}" type="slidenum">
              <a:rPr lang="en-IN" smtClean="0"/>
              <a:t>‹#›</a:t>
            </a:fld>
            <a:endParaRPr lang="en-IN"/>
          </a:p>
        </p:txBody>
      </p:sp>
    </p:spTree>
    <p:extLst>
      <p:ext uri="{BB962C8B-B14F-4D97-AF65-F5344CB8AC3E}">
        <p14:creationId xmlns:p14="http://schemas.microsoft.com/office/powerpoint/2010/main" val="28577683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B548297F-E419-486F-ADF5-40EFFC52218B}" type="slidenum">
              <a:rPr lang="en-IN" smtClean="0"/>
              <a:t>8</a:t>
            </a:fld>
            <a:endParaRPr lang="en-IN"/>
          </a:p>
        </p:txBody>
      </p:sp>
    </p:spTree>
    <p:extLst>
      <p:ext uri="{BB962C8B-B14F-4D97-AF65-F5344CB8AC3E}">
        <p14:creationId xmlns:p14="http://schemas.microsoft.com/office/powerpoint/2010/main" val="19811355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756285" y="2344483"/>
            <a:ext cx="8571230" cy="158819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512570" y="4235196"/>
            <a:ext cx="7058660" cy="189071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8/3/2021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mc:AlternateContent xmlns:mc="http://schemas.openxmlformats.org/markup-compatibility/2006">
    <mc:Choice xmlns:p159="http://schemas.microsoft.com/office/powerpoint/2015/09/main" xmlns="" Requires="p159">
      <p:transition spd="med">
        <p159:morph option="byObject"/>
      </p:transition>
    </mc:Choice>
    <mc:Fallback>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000" b="1" i="0">
                <a:solidFill>
                  <a:schemeClr val="tx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2400" b="1" i="0">
                <a:solidFill>
                  <a:schemeClr val="tx1"/>
                </a:solidFill>
                <a:latin typeface="Carlito"/>
                <a:cs typeface="Carlito"/>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8/3/2021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mc:AlternateContent xmlns:mc="http://schemas.openxmlformats.org/markup-compatibility/2006">
    <mc:Choice xmlns:p159="http://schemas.microsoft.com/office/powerpoint/2015/09/main" xmlns="" Requires="p159">
      <p:transition spd="med">
        <p159:morph option="byObject"/>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000" b="1" i="0">
                <a:solidFill>
                  <a:schemeClr val="tx1"/>
                </a:solidFill>
                <a:latin typeface="Arial"/>
                <a:cs typeface="Arial"/>
              </a:defRPr>
            </a:lvl1pPr>
          </a:lstStyle>
          <a:p>
            <a:endParaRPr/>
          </a:p>
        </p:txBody>
      </p:sp>
      <p:sp>
        <p:nvSpPr>
          <p:cNvPr id="3" name="Holder 3"/>
          <p:cNvSpPr>
            <a:spLocks noGrp="1"/>
          </p:cNvSpPr>
          <p:nvPr>
            <p:ph sz="half" idx="2"/>
          </p:nvPr>
        </p:nvSpPr>
        <p:spPr>
          <a:xfrm>
            <a:off x="504190" y="1739455"/>
            <a:ext cx="4386453" cy="499148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193157" y="1739455"/>
            <a:ext cx="4386453" cy="499148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8/3/2021</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mc:AlternateContent xmlns:mc="http://schemas.openxmlformats.org/markup-compatibility/2006">
    <mc:Choice xmlns:p159="http://schemas.microsoft.com/office/powerpoint/2015/09/main" xmlns="" Requires="p159">
      <p:transition spd="med">
        <p159:morph option="byObject"/>
      </p:transition>
    </mc:Choice>
    <mc:Fallback>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195071" y="30477"/>
            <a:ext cx="9806940" cy="7528559"/>
          </a:xfrm>
          <a:prstGeom prst="rect">
            <a:avLst/>
          </a:prstGeom>
          <a:blipFill>
            <a:blip r:embed="rId2" cstate="print"/>
            <a:stretch>
              <a:fillRect/>
            </a:stretch>
          </a:blipFill>
        </p:spPr>
        <p:txBody>
          <a:bodyPr wrap="square" lIns="0" tIns="0" rIns="0" bIns="0" rtlCol="0"/>
          <a:lstStyle/>
          <a:p>
            <a:endParaRPr/>
          </a:p>
        </p:txBody>
      </p:sp>
      <p:sp>
        <p:nvSpPr>
          <p:cNvPr id="17" name="bg object 17"/>
          <p:cNvSpPr/>
          <p:nvPr/>
        </p:nvSpPr>
        <p:spPr>
          <a:xfrm>
            <a:off x="2997073" y="3111119"/>
            <a:ext cx="5716905" cy="79375"/>
          </a:xfrm>
          <a:custGeom>
            <a:avLst/>
            <a:gdLst/>
            <a:ahLst/>
            <a:cxnLst/>
            <a:rect l="l" t="t" r="r" b="b"/>
            <a:pathLst>
              <a:path w="5716905" h="79375">
                <a:moveTo>
                  <a:pt x="5716524" y="0"/>
                </a:moveTo>
                <a:lnTo>
                  <a:pt x="0" y="0"/>
                </a:lnTo>
                <a:lnTo>
                  <a:pt x="0" y="79248"/>
                </a:lnTo>
                <a:lnTo>
                  <a:pt x="5716524" y="79248"/>
                </a:lnTo>
                <a:lnTo>
                  <a:pt x="5716524" y="0"/>
                </a:lnTo>
                <a:close/>
              </a:path>
            </a:pathLst>
          </a:custGeom>
          <a:solidFill>
            <a:srgbClr val="000000"/>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6000" b="1" i="0">
                <a:solidFill>
                  <a:schemeClr val="tx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8/3/2021</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mc:AlternateContent xmlns:mc="http://schemas.openxmlformats.org/markup-compatibility/2006">
    <mc:Choice xmlns:p159="http://schemas.microsoft.com/office/powerpoint/2015/09/main" xmlns="" Requires="p159">
      <p:transition spd="med">
        <p159:morph option="byObject"/>
      </p:transition>
    </mc:Choice>
    <mc:Fallback>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8/3/2021</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mc:AlternateContent xmlns:mc="http://schemas.openxmlformats.org/markup-compatibility/2006">
    <mc:Choice xmlns:p159="http://schemas.microsoft.com/office/powerpoint/2015/09/main" xmlns="" Requires="p159">
      <p:transition spd="med">
        <p159:morph option="byObject"/>
      </p:transition>
    </mc:Choice>
    <mc:Fallback>
      <p:transition spd="med">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195071" y="30477"/>
            <a:ext cx="9806940" cy="7528559"/>
          </a:xfrm>
          <a:prstGeom prst="rect">
            <a:avLst/>
          </a:prstGeom>
          <a:blipFill>
            <a:blip r:embed="rId7" cstate="print"/>
            <a:stretch>
              <a:fillRect/>
            </a:stretch>
          </a:blipFill>
        </p:spPr>
        <p:txBody>
          <a:bodyPr wrap="square" lIns="0" tIns="0" rIns="0" bIns="0" rtlCol="0"/>
          <a:lstStyle/>
          <a:p>
            <a:endParaRPr/>
          </a:p>
        </p:txBody>
      </p:sp>
      <p:sp>
        <p:nvSpPr>
          <p:cNvPr id="2" name="Holder 2"/>
          <p:cNvSpPr>
            <a:spLocks noGrp="1"/>
          </p:cNvSpPr>
          <p:nvPr>
            <p:ph type="title"/>
          </p:nvPr>
        </p:nvSpPr>
        <p:spPr>
          <a:xfrm>
            <a:off x="2985007" y="2256282"/>
            <a:ext cx="5742940" cy="939800"/>
          </a:xfrm>
          <a:prstGeom prst="rect">
            <a:avLst/>
          </a:prstGeom>
        </p:spPr>
        <p:txBody>
          <a:bodyPr wrap="square" lIns="0" tIns="0" rIns="0" bIns="0">
            <a:spAutoFit/>
          </a:bodyPr>
          <a:lstStyle>
            <a:lvl1pPr>
              <a:defRPr sz="6000" b="1" i="0">
                <a:solidFill>
                  <a:schemeClr val="tx1"/>
                </a:solidFill>
                <a:latin typeface="Arial"/>
                <a:cs typeface="Arial"/>
              </a:defRPr>
            </a:lvl1pPr>
          </a:lstStyle>
          <a:p>
            <a:endParaRPr/>
          </a:p>
        </p:txBody>
      </p:sp>
      <p:sp>
        <p:nvSpPr>
          <p:cNvPr id="3" name="Holder 3"/>
          <p:cNvSpPr>
            <a:spLocks noGrp="1"/>
          </p:cNvSpPr>
          <p:nvPr>
            <p:ph type="body" idx="1"/>
          </p:nvPr>
        </p:nvSpPr>
        <p:spPr>
          <a:xfrm>
            <a:off x="535812" y="1739011"/>
            <a:ext cx="9012174" cy="4165600"/>
          </a:xfrm>
          <a:prstGeom prst="rect">
            <a:avLst/>
          </a:prstGeom>
        </p:spPr>
        <p:txBody>
          <a:bodyPr wrap="square" lIns="0" tIns="0" rIns="0" bIns="0">
            <a:spAutoFit/>
          </a:bodyPr>
          <a:lstStyle>
            <a:lvl1pPr>
              <a:defRPr sz="2400" b="1" i="0">
                <a:solidFill>
                  <a:schemeClr val="tx1"/>
                </a:solidFill>
                <a:latin typeface="Carlito"/>
                <a:cs typeface="Carlito"/>
              </a:defRPr>
            </a:lvl1pPr>
          </a:lstStyle>
          <a:p>
            <a:endParaRPr/>
          </a:p>
        </p:txBody>
      </p:sp>
      <p:sp>
        <p:nvSpPr>
          <p:cNvPr id="4" name="Holder 4"/>
          <p:cNvSpPr>
            <a:spLocks noGrp="1"/>
          </p:cNvSpPr>
          <p:nvPr>
            <p:ph type="ftr" sz="quarter" idx="5"/>
          </p:nvPr>
        </p:nvSpPr>
        <p:spPr>
          <a:xfrm>
            <a:off x="3428492" y="7033450"/>
            <a:ext cx="3226816" cy="378142"/>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04190" y="7033450"/>
            <a:ext cx="2319274" cy="37814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pPr/>
              <a:t>8/3/2021</a:t>
            </a:fld>
            <a:endParaRPr lang="en-US"/>
          </a:p>
        </p:txBody>
      </p:sp>
      <p:sp>
        <p:nvSpPr>
          <p:cNvPr id="6" name="Holder 6"/>
          <p:cNvSpPr>
            <a:spLocks noGrp="1"/>
          </p:cNvSpPr>
          <p:nvPr>
            <p:ph type="sldNum" sz="quarter" idx="7"/>
          </p:nvPr>
        </p:nvSpPr>
        <p:spPr>
          <a:xfrm>
            <a:off x="7260336" y="7033450"/>
            <a:ext cx="2319274" cy="37814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pPr/>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mc:AlternateContent xmlns:mc="http://schemas.openxmlformats.org/markup-compatibility/2006">
    <mc:Choice xmlns:p159="http://schemas.microsoft.com/office/powerpoint/2015/09/main" xmlns="" Requires="p159">
      <p:transition spd="med">
        <p159:morph option="byObject"/>
      </p:transition>
    </mc:Choice>
    <mc:Fallback>
      <p:transition spd="med">
        <p:fade/>
      </p:transition>
    </mc:Fallback>
  </mc:AlternateConten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D427D252-C7F2-458D-8FF8-F25068F11BAF}"/>
              </a:ext>
            </a:extLst>
          </p:cNvPr>
          <p:cNvSpPr txBox="1"/>
          <p:nvPr/>
        </p:nvSpPr>
        <p:spPr>
          <a:xfrm>
            <a:off x="2222500" y="276225"/>
            <a:ext cx="7239000" cy="1200329"/>
          </a:xfrm>
          <a:prstGeom prst="rect">
            <a:avLst/>
          </a:prstGeom>
          <a:noFill/>
        </p:spPr>
        <p:txBody>
          <a:bodyPr wrap="square" rtlCol="0">
            <a:spAutoFit/>
          </a:bodyPr>
          <a:lstStyle/>
          <a:p>
            <a:r>
              <a:rPr lang="en-IN" sz="3600" b="1" dirty="0">
                <a:solidFill>
                  <a:schemeClr val="accent2">
                    <a:lumMod val="75000"/>
                  </a:schemeClr>
                </a:solidFill>
                <a:latin typeface="Comic Sans MS" panose="030F0702030302020204" pitchFamily="66" charset="0"/>
              </a:rPr>
              <a:t>Centurion university of technology and management</a:t>
            </a:r>
          </a:p>
        </p:txBody>
      </p:sp>
      <p:sp>
        <p:nvSpPr>
          <p:cNvPr id="5" name="TextBox 4">
            <a:extLst>
              <a:ext uri="{FF2B5EF4-FFF2-40B4-BE49-F238E27FC236}">
                <a16:creationId xmlns:a16="http://schemas.microsoft.com/office/drawing/2014/main" xmlns="" id="{76169B1A-755B-42C0-A087-8B8165D948CF}"/>
              </a:ext>
            </a:extLst>
          </p:cNvPr>
          <p:cNvSpPr txBox="1"/>
          <p:nvPr/>
        </p:nvSpPr>
        <p:spPr>
          <a:xfrm>
            <a:off x="2298700" y="1571625"/>
            <a:ext cx="6705600" cy="523220"/>
          </a:xfrm>
          <a:prstGeom prst="rect">
            <a:avLst/>
          </a:prstGeom>
          <a:noFill/>
        </p:spPr>
        <p:txBody>
          <a:bodyPr wrap="square" rtlCol="0">
            <a:spAutoFit/>
          </a:bodyPr>
          <a:lstStyle/>
          <a:p>
            <a:r>
              <a:rPr lang="en-IN" sz="2800" dirty="0">
                <a:latin typeface="Dubai Medium" panose="020B0603030403030204" pitchFamily="34" charset="-78"/>
                <a:cs typeface="Dubai Medium" panose="020B0603030403030204" pitchFamily="34" charset="-78"/>
              </a:rPr>
              <a:t>M.S.Swaminathan school of agriculture</a:t>
            </a:r>
          </a:p>
        </p:txBody>
      </p:sp>
      <p:sp>
        <p:nvSpPr>
          <p:cNvPr id="6" name="TextBox 5">
            <a:extLst>
              <a:ext uri="{FF2B5EF4-FFF2-40B4-BE49-F238E27FC236}">
                <a16:creationId xmlns:a16="http://schemas.microsoft.com/office/drawing/2014/main" xmlns="" id="{E0A555CF-D7D8-4898-B8AB-8A7EDA0199BD}"/>
              </a:ext>
            </a:extLst>
          </p:cNvPr>
          <p:cNvSpPr txBox="1"/>
          <p:nvPr/>
        </p:nvSpPr>
        <p:spPr>
          <a:xfrm>
            <a:off x="2222500" y="2516801"/>
            <a:ext cx="6324600" cy="707886"/>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r>
              <a:rPr lang="en-IN" sz="2000" b="1" dirty="0" smtClean="0">
                <a:solidFill>
                  <a:schemeClr val="accent3">
                    <a:lumMod val="50000"/>
                  </a:schemeClr>
                </a:solidFill>
                <a:latin typeface="Britannic Bold" panose="020B0903060703020204" pitchFamily="34" charset="0"/>
              </a:rPr>
              <a:t>Topic </a:t>
            </a:r>
            <a:r>
              <a:rPr lang="en-IN" sz="2000" b="1" dirty="0">
                <a:solidFill>
                  <a:schemeClr val="accent3">
                    <a:lumMod val="50000"/>
                  </a:schemeClr>
                </a:solidFill>
                <a:latin typeface="Britannic Bold" panose="020B0903060703020204" pitchFamily="34" charset="0"/>
              </a:rPr>
              <a:t>: seed vigour –its significance and testing methods.</a:t>
            </a:r>
          </a:p>
        </p:txBody>
      </p:sp>
      <p:pic>
        <p:nvPicPr>
          <p:cNvPr id="7" name="Picture 6">
            <a:extLst>
              <a:ext uri="{FF2B5EF4-FFF2-40B4-BE49-F238E27FC236}">
                <a16:creationId xmlns:a16="http://schemas.microsoft.com/office/drawing/2014/main" xmlns="" id="{E62694C5-6687-4B3E-A88B-F28809FB24C3}"/>
              </a:ext>
            </a:extLst>
          </p:cNvPr>
          <p:cNvPicPr>
            <a:picLocks noChangeAspect="1"/>
          </p:cNvPicPr>
          <p:nvPr/>
        </p:nvPicPr>
        <p:blipFill>
          <a:blip r:embed="rId2"/>
          <a:stretch>
            <a:fillRect/>
          </a:stretch>
        </p:blipFill>
        <p:spPr>
          <a:xfrm>
            <a:off x="6337300" y="4084060"/>
            <a:ext cx="2047875" cy="2228850"/>
          </a:xfrm>
          <a:prstGeom prst="rect">
            <a:avLst/>
          </a:prstGeom>
        </p:spPr>
      </p:pic>
    </p:spTree>
    <p:extLst>
      <p:ext uri="{BB962C8B-B14F-4D97-AF65-F5344CB8AC3E}">
        <p14:creationId xmlns:p14="http://schemas.microsoft.com/office/powerpoint/2010/main" val="2748668791"/>
      </p:ext>
    </p:extLst>
  </p:cSld>
  <p:clrMapOvr>
    <a:masterClrMapping/>
  </p:clrMapOvr>
  <mc:AlternateContent xmlns:mc="http://schemas.openxmlformats.org/markup-compatibility/2006">
    <mc:Choice xmlns:p159="http://schemas.microsoft.com/office/powerpoint/2015/09/main" xmlns="" Requires="p159">
      <p:transition spd="med">
        <p159:morph option="byObject"/>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EDF752A8-8360-41A4-B15E-CDC7FC617D7C}"/>
              </a:ext>
            </a:extLst>
          </p:cNvPr>
          <p:cNvSpPr txBox="1"/>
          <p:nvPr/>
        </p:nvSpPr>
        <p:spPr>
          <a:xfrm>
            <a:off x="2222500" y="200025"/>
            <a:ext cx="7086600" cy="1692771"/>
          </a:xfrm>
          <a:prstGeom prst="rect">
            <a:avLst/>
          </a:prstGeom>
          <a:noFill/>
        </p:spPr>
        <p:txBody>
          <a:bodyPr wrap="square">
            <a:spAutoFit/>
          </a:bodyPr>
          <a:lstStyle/>
          <a:p>
            <a:r>
              <a:rPr lang="en-US" sz="2400" b="0" i="0" dirty="0">
                <a:solidFill>
                  <a:srgbClr val="2E74B5"/>
                </a:solidFill>
                <a:effectLst/>
                <a:latin typeface="ff8"/>
              </a:rPr>
              <a:t>What is Seed Vigour? </a:t>
            </a:r>
          </a:p>
          <a:p>
            <a:r>
              <a:rPr lang="en-US" sz="2000" b="0" i="0" dirty="0">
                <a:solidFill>
                  <a:srgbClr val="000000"/>
                </a:solidFill>
                <a:effectLst/>
                <a:latin typeface="Open sans"/>
              </a:rPr>
              <a:t>Seed vigour, a single concept reflecting several characters determines the seed quality and uniform emergence potential of plants in field under variable range of environments </a:t>
            </a:r>
          </a:p>
        </p:txBody>
      </p:sp>
      <p:sp>
        <p:nvSpPr>
          <p:cNvPr id="7" name="TextBox 6">
            <a:extLst>
              <a:ext uri="{FF2B5EF4-FFF2-40B4-BE49-F238E27FC236}">
                <a16:creationId xmlns:a16="http://schemas.microsoft.com/office/drawing/2014/main" xmlns="" id="{13D4AD89-32F1-4421-A2EF-06A5320E5273}"/>
              </a:ext>
            </a:extLst>
          </p:cNvPr>
          <p:cNvSpPr txBox="1"/>
          <p:nvPr/>
        </p:nvSpPr>
        <p:spPr>
          <a:xfrm>
            <a:off x="2146300" y="1809207"/>
            <a:ext cx="7467600" cy="5386090"/>
          </a:xfrm>
          <a:prstGeom prst="rect">
            <a:avLst/>
          </a:prstGeom>
          <a:noFill/>
        </p:spPr>
        <p:txBody>
          <a:bodyPr wrap="square">
            <a:spAutoFit/>
          </a:bodyPr>
          <a:lstStyle/>
          <a:p>
            <a:pPr algn="l"/>
            <a:r>
              <a:rPr lang="en-US" sz="2400" b="1" i="0" dirty="0">
                <a:solidFill>
                  <a:srgbClr val="D73F09"/>
                </a:solidFill>
                <a:effectLst/>
                <a:latin typeface="Stratum2Web"/>
              </a:rPr>
              <a:t>Importance of Seed Vigor Testing</a:t>
            </a:r>
          </a:p>
          <a:p>
            <a:pPr marL="285750" indent="-285750" algn="l">
              <a:buFont typeface="Arial" panose="020B0604020202020204" pitchFamily="34" charset="0"/>
              <a:buChar char="•"/>
            </a:pPr>
            <a:r>
              <a:rPr lang="en-US" sz="2000" b="0" i="0" dirty="0">
                <a:solidFill>
                  <a:srgbClr val="252525"/>
                </a:solidFill>
                <a:effectLst/>
                <a:latin typeface="Open sans"/>
              </a:rPr>
              <a:t>Vigor testing does not only measure the percentage of viable seed in a sample, it also reflects the ability of those seeds to produce normal seedlings under less than optimum or adverse growing conditions similar to those which may occur in the field. </a:t>
            </a:r>
          </a:p>
          <a:p>
            <a:pPr marL="285750" indent="-285750" algn="l">
              <a:buFont typeface="Arial" panose="020B0604020202020204" pitchFamily="34" charset="0"/>
              <a:buChar char="•"/>
            </a:pPr>
            <a:r>
              <a:rPr lang="en-US" sz="2000" b="0" i="0" dirty="0">
                <a:solidFill>
                  <a:srgbClr val="252525"/>
                </a:solidFill>
                <a:effectLst/>
                <a:latin typeface="Open sans"/>
              </a:rPr>
              <a:t>Seeds may be classified as viable in a germination test which provides optimum temperature, moisture and light conditions to the growing seedlings; however, they may not be capable of continuing growth and completing their life cycle under a wide range of field conditions. </a:t>
            </a:r>
          </a:p>
          <a:p>
            <a:pPr marL="285750" indent="-285750" algn="l">
              <a:buFont typeface="Arial" panose="020B0604020202020204" pitchFamily="34" charset="0"/>
              <a:buChar char="•"/>
            </a:pPr>
            <a:r>
              <a:rPr lang="en-US" sz="2000" b="0" i="0" dirty="0">
                <a:solidFill>
                  <a:srgbClr val="252525"/>
                </a:solidFill>
                <a:effectLst/>
                <a:latin typeface="Open sans"/>
              </a:rPr>
              <a:t>Generally, seeds start to lose vigor before they lose their ability to germinate; therefore vigor testing is an important practice in seed production programs.</a:t>
            </a:r>
          </a:p>
          <a:p>
            <a:pPr marL="285750" indent="-285750" algn="l">
              <a:buFont typeface="Arial" panose="020B0604020202020204" pitchFamily="34" charset="0"/>
              <a:buChar char="•"/>
            </a:pPr>
            <a:r>
              <a:rPr lang="en-US" sz="2000" b="0" i="0" dirty="0">
                <a:solidFill>
                  <a:srgbClr val="252525"/>
                </a:solidFill>
                <a:effectLst/>
                <a:latin typeface="Open sans"/>
              </a:rPr>
              <a:t>Testing for vigor becomes more important for carryover seeds, especially if seeds were stored under unknown conditions or under unfavorable storage conditions</a:t>
            </a:r>
          </a:p>
        </p:txBody>
      </p:sp>
    </p:spTree>
    <p:extLst>
      <p:ext uri="{BB962C8B-B14F-4D97-AF65-F5344CB8AC3E}">
        <p14:creationId xmlns:p14="http://schemas.microsoft.com/office/powerpoint/2010/main" val="3510979602"/>
      </p:ext>
    </p:extLst>
  </p:cSld>
  <p:clrMapOvr>
    <a:masterClrMapping/>
  </p:clrMapOvr>
  <mc:AlternateContent xmlns:mc="http://schemas.openxmlformats.org/markup-compatibility/2006">
    <mc:Choice xmlns:p159="http://schemas.microsoft.com/office/powerpoint/2015/09/main" xmlns="" Requires="p159">
      <p:transition spd="med">
        <p159:morph option="byObject"/>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F44C371-C0EB-4A92-8AF9-B2415FF329DA}"/>
              </a:ext>
            </a:extLst>
          </p:cNvPr>
          <p:cNvSpPr txBox="1"/>
          <p:nvPr/>
        </p:nvSpPr>
        <p:spPr>
          <a:xfrm>
            <a:off x="2146300" y="200025"/>
            <a:ext cx="7467600" cy="5078313"/>
          </a:xfrm>
          <a:prstGeom prst="rect">
            <a:avLst/>
          </a:prstGeom>
          <a:noFill/>
        </p:spPr>
        <p:txBody>
          <a:bodyPr wrap="square">
            <a:spAutoFit/>
          </a:bodyPr>
          <a:lstStyle/>
          <a:p>
            <a:pPr algn="l"/>
            <a:r>
              <a:rPr lang="en-US" sz="2400" b="0" i="0" dirty="0">
                <a:solidFill>
                  <a:srgbClr val="D73F09"/>
                </a:solidFill>
                <a:effectLst/>
                <a:latin typeface="Stratum2Web"/>
              </a:rPr>
              <a:t>Methods of measuring seed vigor</a:t>
            </a:r>
          </a:p>
          <a:p>
            <a:pPr marL="285750" indent="-285750" algn="l">
              <a:buFont typeface="Arial" panose="020B0604020202020204" pitchFamily="34" charset="0"/>
              <a:buChar char="•"/>
            </a:pPr>
            <a:r>
              <a:rPr lang="en-US" sz="2000" b="0" i="0" dirty="0">
                <a:solidFill>
                  <a:srgbClr val="252525"/>
                </a:solidFill>
                <a:effectLst/>
                <a:latin typeface="Open sans"/>
              </a:rPr>
              <a:t>The general strategy of determining seed vigor is to measure some aspects of seed deterioration or weaknesses, which is inversely proportional to seed vigor.              </a:t>
            </a:r>
          </a:p>
          <a:p>
            <a:pPr marL="285750" indent="-285750" algn="l">
              <a:buFont typeface="Arial" panose="020B0604020202020204" pitchFamily="34" charset="0"/>
              <a:buChar char="•"/>
            </a:pPr>
            <a:r>
              <a:rPr lang="en-US" sz="2000" b="0" i="0" dirty="0">
                <a:solidFill>
                  <a:srgbClr val="252525"/>
                </a:solidFill>
                <a:effectLst/>
                <a:latin typeface="Open sans"/>
              </a:rPr>
              <a:t>Cold test, accelerated aging test, electric conductivity test, seedling vigor classification, and seedling growth rate are among the tests that are used to measure seed vigor. In addition, the tetrazolium (TZ test) can be used as a vigor test by classifying the pattern of stained seeds into high, medium and low quality.</a:t>
            </a:r>
          </a:p>
          <a:p>
            <a:pPr marL="285750" indent="-285750" algn="l">
              <a:buFont typeface="Arial" panose="020B0604020202020204" pitchFamily="34" charset="0"/>
              <a:buChar char="•"/>
            </a:pPr>
            <a:r>
              <a:rPr lang="en-US" sz="2000" b="0" i="0" dirty="0">
                <a:solidFill>
                  <a:srgbClr val="252525"/>
                </a:solidFill>
                <a:effectLst/>
                <a:latin typeface="Open sans"/>
              </a:rPr>
              <a:t> The AOSA Seed Vigor Testing Handbook is a good source of information on seed vigor testing.</a:t>
            </a:r>
          </a:p>
          <a:p>
            <a:pPr marL="285750" indent="-285750" algn="l">
              <a:buFont typeface="Arial" panose="020B0604020202020204" pitchFamily="34" charset="0"/>
              <a:buChar char="•"/>
            </a:pPr>
            <a:r>
              <a:rPr lang="en-US" sz="2000" b="0" i="0" dirty="0">
                <a:solidFill>
                  <a:srgbClr val="252525"/>
                </a:solidFill>
                <a:effectLst/>
                <a:latin typeface="Open sans"/>
              </a:rPr>
              <a:t> Below is a brief description for some of the most common seed vigor tests that are used for various crops including corn, soybean, field beans, peas, grasses, vegetable seeds, and other crops.</a:t>
            </a:r>
          </a:p>
        </p:txBody>
      </p:sp>
      <p:pic>
        <p:nvPicPr>
          <p:cNvPr id="2" name="Picture 1">
            <a:extLst>
              <a:ext uri="{FF2B5EF4-FFF2-40B4-BE49-F238E27FC236}">
                <a16:creationId xmlns:a16="http://schemas.microsoft.com/office/drawing/2014/main" xmlns="" id="{907F418D-1330-4F3F-AFE1-1F0442AC528F}"/>
              </a:ext>
            </a:extLst>
          </p:cNvPr>
          <p:cNvPicPr>
            <a:picLocks noChangeAspect="1"/>
          </p:cNvPicPr>
          <p:nvPr/>
        </p:nvPicPr>
        <p:blipFill>
          <a:blip r:embed="rId2"/>
          <a:stretch>
            <a:fillRect/>
          </a:stretch>
        </p:blipFill>
        <p:spPr>
          <a:xfrm>
            <a:off x="4203700" y="5299069"/>
            <a:ext cx="2543175" cy="1800225"/>
          </a:xfrm>
          <a:prstGeom prst="rect">
            <a:avLst/>
          </a:prstGeom>
        </p:spPr>
      </p:pic>
    </p:spTree>
    <p:extLst>
      <p:ext uri="{BB962C8B-B14F-4D97-AF65-F5344CB8AC3E}">
        <p14:creationId xmlns:p14="http://schemas.microsoft.com/office/powerpoint/2010/main" val="2226656546"/>
      </p:ext>
    </p:extLst>
  </p:cSld>
  <p:clrMapOvr>
    <a:masterClrMapping/>
  </p:clrMapOvr>
  <mc:AlternateContent xmlns:mc="http://schemas.openxmlformats.org/markup-compatibility/2006">
    <mc:Choice xmlns:p159="http://schemas.microsoft.com/office/powerpoint/2015/09/main" xmlns="" Requires="p159">
      <p:transition spd="med">
        <p159:morph option="byObject"/>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65B1F8A-00A1-4867-B571-42E632B12950}"/>
              </a:ext>
            </a:extLst>
          </p:cNvPr>
          <p:cNvSpPr txBox="1"/>
          <p:nvPr/>
        </p:nvSpPr>
        <p:spPr>
          <a:xfrm>
            <a:off x="2222500" y="352425"/>
            <a:ext cx="7315200" cy="3816429"/>
          </a:xfrm>
          <a:prstGeom prst="rect">
            <a:avLst/>
          </a:prstGeom>
          <a:noFill/>
        </p:spPr>
        <p:txBody>
          <a:bodyPr wrap="square">
            <a:spAutoFit/>
          </a:bodyPr>
          <a:lstStyle/>
          <a:p>
            <a:pPr algn="l"/>
            <a:r>
              <a:rPr lang="en-US" sz="2400" b="1" i="0" cap="all" dirty="0">
                <a:solidFill>
                  <a:srgbClr val="000000"/>
                </a:solidFill>
                <a:effectLst/>
                <a:latin typeface="Open sans"/>
              </a:rPr>
              <a:t>ACCELERATED AGING TEST (AAT)</a:t>
            </a:r>
          </a:p>
          <a:p>
            <a:pPr algn="l"/>
            <a:endParaRPr lang="en-US" b="0" i="0" dirty="0">
              <a:solidFill>
                <a:srgbClr val="252525"/>
              </a:solidFill>
              <a:effectLst/>
              <a:latin typeface="Open sans"/>
            </a:endParaRPr>
          </a:p>
          <a:p>
            <a:pPr algn="l"/>
            <a:r>
              <a:rPr lang="en-US" sz="2000" b="0" i="0" dirty="0">
                <a:solidFill>
                  <a:srgbClr val="252525"/>
                </a:solidFill>
                <a:effectLst/>
                <a:latin typeface="Open sans"/>
              </a:rPr>
              <a:t>The principle of this test is to stress seeds with high temperatures of (40-45°C/130-139°F) and near 100% relative humidity (RH) for varying lengths of time, depending on the kind of seeds, after which a germination test is made. High vigor seeds are expected to tolerate high temperatures and humidity and retain their capability to produce normal seedlings in the germination test.</a:t>
            </a:r>
          </a:p>
          <a:p>
            <a:pPr algn="l"/>
            <a:r>
              <a:rPr lang="en-US" sz="2000" b="1" i="1" dirty="0">
                <a:solidFill>
                  <a:srgbClr val="252525"/>
                </a:solidFill>
                <a:effectLst/>
                <a:latin typeface="Open sans"/>
              </a:rPr>
              <a:t>When can the AAT test be used?</a:t>
            </a:r>
            <a:endParaRPr lang="en-US" sz="2000" b="1" i="0" dirty="0">
              <a:solidFill>
                <a:srgbClr val="252525"/>
              </a:solidFill>
              <a:effectLst/>
              <a:latin typeface="Open sans"/>
            </a:endParaRPr>
          </a:p>
          <a:p>
            <a:pPr algn="l">
              <a:buFont typeface="+mj-lt"/>
              <a:buAutoNum type="arabicPeriod"/>
            </a:pPr>
            <a:r>
              <a:rPr lang="en-US" sz="2000" b="0" i="0" dirty="0">
                <a:solidFill>
                  <a:srgbClr val="252525"/>
                </a:solidFill>
                <a:effectLst/>
                <a:latin typeface="Open sans"/>
              </a:rPr>
              <a:t>Can be used to determine the seed vigor of many crops.</a:t>
            </a:r>
          </a:p>
          <a:p>
            <a:pPr algn="l">
              <a:buFont typeface="+mj-lt"/>
              <a:buAutoNum type="arabicPeriod"/>
            </a:pPr>
            <a:r>
              <a:rPr lang="en-US" sz="2000" b="0" i="0" dirty="0">
                <a:solidFill>
                  <a:srgbClr val="252525"/>
                </a:solidFill>
                <a:effectLst/>
                <a:latin typeface="Open sans"/>
              </a:rPr>
              <a:t>Useful in predicting the potential storability of a seed lot.</a:t>
            </a:r>
          </a:p>
        </p:txBody>
      </p:sp>
      <p:sp>
        <p:nvSpPr>
          <p:cNvPr id="4" name="TextBox 3">
            <a:extLst>
              <a:ext uri="{FF2B5EF4-FFF2-40B4-BE49-F238E27FC236}">
                <a16:creationId xmlns:a16="http://schemas.microsoft.com/office/drawing/2014/main" xmlns="" id="{F792960E-CFBC-4C05-AF45-586EDED21EDB}"/>
              </a:ext>
            </a:extLst>
          </p:cNvPr>
          <p:cNvSpPr txBox="1"/>
          <p:nvPr/>
        </p:nvSpPr>
        <p:spPr>
          <a:xfrm>
            <a:off x="2146300" y="4238625"/>
            <a:ext cx="7772400" cy="3231654"/>
          </a:xfrm>
          <a:prstGeom prst="rect">
            <a:avLst/>
          </a:prstGeom>
          <a:noFill/>
        </p:spPr>
        <p:txBody>
          <a:bodyPr wrap="square">
            <a:spAutoFit/>
          </a:bodyPr>
          <a:lstStyle/>
          <a:p>
            <a:pPr algn="l" fontAlgn="base"/>
            <a:r>
              <a:rPr lang="en-US" sz="2400" b="1" i="0" dirty="0">
                <a:solidFill>
                  <a:srgbClr val="444444"/>
                </a:solidFill>
                <a:effectLst/>
                <a:latin typeface="Open sans"/>
              </a:rPr>
              <a:t>Cold Germination Test</a:t>
            </a:r>
            <a:endParaRPr lang="en-US" sz="2400" b="0" i="0" dirty="0">
              <a:solidFill>
                <a:srgbClr val="444444"/>
              </a:solidFill>
              <a:effectLst/>
              <a:latin typeface="Open sans"/>
            </a:endParaRPr>
          </a:p>
          <a:p>
            <a:pPr algn="l" fontAlgn="base"/>
            <a:r>
              <a:rPr lang="en-US" sz="2000" b="0" i="0" dirty="0">
                <a:solidFill>
                  <a:srgbClr val="444444"/>
                </a:solidFill>
                <a:effectLst/>
                <a:latin typeface="Open sans"/>
              </a:rPr>
              <a:t>Cold germination tests assess the seedlings’ ability to withstand the low temperature stress (5 C to 7 C) typically experienced in early spring planting.</a:t>
            </a:r>
          </a:p>
          <a:p>
            <a:pPr algn="l" fontAlgn="base"/>
            <a:r>
              <a:rPr lang="en-US" sz="2000" b="0" i="0" dirty="0">
                <a:solidFill>
                  <a:srgbClr val="444444"/>
                </a:solidFill>
                <a:effectLst/>
                <a:latin typeface="Open sans"/>
              </a:rPr>
              <a:t>This test helps you better assess early season risk. In other words, if test results show the seed is susceptible to cold stress, you can adjust your seeding dates accordingly.</a:t>
            </a:r>
          </a:p>
          <a:p>
            <a:pPr algn="l" fontAlgn="base"/>
            <a:r>
              <a:rPr lang="en-US" sz="2000" b="0" i="0" dirty="0">
                <a:solidFill>
                  <a:srgbClr val="444444"/>
                </a:solidFill>
                <a:effectLst/>
                <a:latin typeface="Open sans"/>
              </a:rPr>
              <a:t>The cold germination test results are reported in two categories:</a:t>
            </a:r>
          </a:p>
          <a:p>
            <a:pPr algn="l" fontAlgn="base">
              <a:buFont typeface="Arial" panose="020B0604020202020204" pitchFamily="34" charset="0"/>
              <a:buChar char="•"/>
            </a:pPr>
            <a:r>
              <a:rPr lang="en-US" sz="2000" i="1" dirty="0">
                <a:solidFill>
                  <a:srgbClr val="444444"/>
                </a:solidFill>
                <a:effectLst/>
                <a:latin typeface="Open sans"/>
              </a:rPr>
              <a:t>E</a:t>
            </a:r>
            <a:r>
              <a:rPr lang="en-US" sz="2000" dirty="0">
                <a:solidFill>
                  <a:srgbClr val="444444"/>
                </a:solidFill>
                <a:effectLst/>
                <a:latin typeface="Open sans"/>
              </a:rPr>
              <a:t>mergence</a:t>
            </a:r>
            <a:r>
              <a:rPr lang="en-US" sz="2000" b="0" i="0" dirty="0">
                <a:solidFill>
                  <a:srgbClr val="444444"/>
                </a:solidFill>
                <a:effectLst/>
                <a:latin typeface="Open sans"/>
              </a:rPr>
              <a:t> is the percentage of seedlings that developed normally and rapidly under cold conditions.</a:t>
            </a:r>
          </a:p>
        </p:txBody>
      </p:sp>
    </p:spTree>
    <p:extLst>
      <p:ext uri="{BB962C8B-B14F-4D97-AF65-F5344CB8AC3E}">
        <p14:creationId xmlns:p14="http://schemas.microsoft.com/office/powerpoint/2010/main" val="457207031"/>
      </p:ext>
    </p:extLst>
  </p:cSld>
  <p:clrMapOvr>
    <a:masterClrMapping/>
  </p:clrMapOvr>
  <mc:AlternateContent xmlns:mc="http://schemas.openxmlformats.org/markup-compatibility/2006">
    <mc:Choice xmlns:p159="http://schemas.microsoft.com/office/powerpoint/2015/09/main" xmlns="" Requires="p159">
      <p:transition spd="med">
        <p159:morph option="byObject"/>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xmlns="" id="{38B4B8F8-D99B-49E4-A58E-9C77AFA560AB}"/>
              </a:ext>
            </a:extLst>
          </p:cNvPr>
          <p:cNvPicPr>
            <a:picLocks noChangeAspect="1"/>
          </p:cNvPicPr>
          <p:nvPr/>
        </p:nvPicPr>
        <p:blipFill>
          <a:blip r:embed="rId2"/>
          <a:stretch>
            <a:fillRect/>
          </a:stretch>
        </p:blipFill>
        <p:spPr>
          <a:xfrm>
            <a:off x="2374900" y="352425"/>
            <a:ext cx="2759075" cy="1846072"/>
          </a:xfrm>
          <a:prstGeom prst="rect">
            <a:avLst/>
          </a:prstGeom>
        </p:spPr>
      </p:pic>
      <p:pic>
        <p:nvPicPr>
          <p:cNvPr id="3" name="Picture 2">
            <a:extLst>
              <a:ext uri="{FF2B5EF4-FFF2-40B4-BE49-F238E27FC236}">
                <a16:creationId xmlns:a16="http://schemas.microsoft.com/office/drawing/2014/main" xmlns="" id="{025EBDF3-77D2-4E16-A159-C2FE9450BFFB}"/>
              </a:ext>
            </a:extLst>
          </p:cNvPr>
          <p:cNvPicPr>
            <a:picLocks noChangeAspect="1"/>
          </p:cNvPicPr>
          <p:nvPr/>
        </p:nvPicPr>
        <p:blipFill>
          <a:blip r:embed="rId3"/>
          <a:stretch>
            <a:fillRect/>
          </a:stretch>
        </p:blipFill>
        <p:spPr>
          <a:xfrm>
            <a:off x="5880100" y="352425"/>
            <a:ext cx="2590800" cy="1727200"/>
          </a:xfrm>
          <a:prstGeom prst="rect">
            <a:avLst/>
          </a:prstGeom>
        </p:spPr>
      </p:pic>
      <p:sp>
        <p:nvSpPr>
          <p:cNvPr id="5" name="TextBox 4">
            <a:extLst>
              <a:ext uri="{FF2B5EF4-FFF2-40B4-BE49-F238E27FC236}">
                <a16:creationId xmlns:a16="http://schemas.microsoft.com/office/drawing/2014/main" xmlns="" id="{7DB0A0CF-FF29-4A7F-A837-56AE19E9A9A5}"/>
              </a:ext>
            </a:extLst>
          </p:cNvPr>
          <p:cNvSpPr txBox="1"/>
          <p:nvPr/>
        </p:nvSpPr>
        <p:spPr>
          <a:xfrm>
            <a:off x="2176929" y="2313456"/>
            <a:ext cx="7315200" cy="2616101"/>
          </a:xfrm>
          <a:prstGeom prst="rect">
            <a:avLst/>
          </a:prstGeom>
          <a:noFill/>
        </p:spPr>
        <p:txBody>
          <a:bodyPr wrap="square">
            <a:spAutoFit/>
          </a:bodyPr>
          <a:lstStyle/>
          <a:p>
            <a:pPr algn="l" fontAlgn="base"/>
            <a:r>
              <a:rPr lang="en-US" sz="2400" b="1" i="0" dirty="0">
                <a:solidFill>
                  <a:srgbClr val="444444"/>
                </a:solidFill>
                <a:effectLst/>
                <a:latin typeface="Open sans"/>
              </a:rPr>
              <a:t>Controlled Deterioration Test</a:t>
            </a:r>
            <a:endParaRPr lang="en-US" sz="2400" b="0" i="0" dirty="0">
              <a:solidFill>
                <a:srgbClr val="444444"/>
              </a:solidFill>
              <a:effectLst/>
              <a:latin typeface="Open sans"/>
            </a:endParaRPr>
          </a:p>
          <a:p>
            <a:pPr algn="l" fontAlgn="base"/>
            <a:r>
              <a:rPr lang="en-US" sz="2000" b="0" i="0" dirty="0">
                <a:solidFill>
                  <a:srgbClr val="444444"/>
                </a:solidFill>
                <a:effectLst/>
                <a:latin typeface="Open sans"/>
              </a:rPr>
              <a:t>Also used to predict storage and field planting potential, the controlled deterioration test is similar to the accelerated aging test in that it imposes a stress factor on the seed.</a:t>
            </a:r>
          </a:p>
          <a:p>
            <a:pPr algn="l" fontAlgn="base"/>
            <a:r>
              <a:rPr lang="en-US" sz="2000" b="0" i="0" dirty="0">
                <a:solidFill>
                  <a:srgbClr val="444444"/>
                </a:solidFill>
                <a:effectLst/>
                <a:latin typeface="Open sans"/>
              </a:rPr>
              <a:t>In this case, seeds are brought to 20% moisture and held at this value constantly during the deterioration period. Again, the seeds are transferred to the growth chamber and the germination potential assessed</a:t>
            </a:r>
            <a:r>
              <a:rPr lang="en-US" b="0" i="0" dirty="0">
                <a:solidFill>
                  <a:srgbClr val="444444"/>
                </a:solidFill>
                <a:effectLst/>
                <a:latin typeface="Open sans"/>
              </a:rPr>
              <a:t>.</a:t>
            </a:r>
          </a:p>
        </p:txBody>
      </p:sp>
      <p:sp>
        <p:nvSpPr>
          <p:cNvPr id="7" name="TextBox 6">
            <a:extLst>
              <a:ext uri="{FF2B5EF4-FFF2-40B4-BE49-F238E27FC236}">
                <a16:creationId xmlns:a16="http://schemas.microsoft.com/office/drawing/2014/main" xmlns="" id="{C879267A-B1EA-484E-AC9F-BDE81AF0D88B}"/>
              </a:ext>
            </a:extLst>
          </p:cNvPr>
          <p:cNvSpPr txBox="1"/>
          <p:nvPr/>
        </p:nvSpPr>
        <p:spPr>
          <a:xfrm>
            <a:off x="2108200" y="4848225"/>
            <a:ext cx="7543800" cy="2616101"/>
          </a:xfrm>
          <a:prstGeom prst="rect">
            <a:avLst/>
          </a:prstGeom>
          <a:noFill/>
        </p:spPr>
        <p:txBody>
          <a:bodyPr wrap="square">
            <a:spAutoFit/>
          </a:bodyPr>
          <a:lstStyle/>
          <a:p>
            <a:pPr algn="l" fontAlgn="base"/>
            <a:r>
              <a:rPr lang="en-US" sz="2400" b="1" i="0" dirty="0">
                <a:solidFill>
                  <a:srgbClr val="444444"/>
                </a:solidFill>
                <a:effectLst/>
                <a:latin typeface="inherit"/>
              </a:rPr>
              <a:t>Electrical Conductivity Test</a:t>
            </a:r>
            <a:endParaRPr lang="en-US" sz="2400" b="0" i="0" dirty="0">
              <a:solidFill>
                <a:srgbClr val="444444"/>
              </a:solidFill>
              <a:effectLst/>
              <a:latin typeface="Arial" panose="020B0604020202020204" pitchFamily="34" charset="0"/>
            </a:endParaRPr>
          </a:p>
          <a:p>
            <a:pPr algn="l" fontAlgn="base"/>
            <a:r>
              <a:rPr lang="en-US" sz="2000" b="0" i="0" dirty="0">
                <a:solidFill>
                  <a:srgbClr val="444444"/>
                </a:solidFill>
                <a:effectLst/>
                <a:latin typeface="Open sans"/>
              </a:rPr>
              <a:t>This test is used to determine when seed should be planted, and applies mainly to pulses and large seeded legumes, but can also be used on canola.</a:t>
            </a:r>
          </a:p>
          <a:p>
            <a:pPr algn="l" fontAlgn="base"/>
            <a:r>
              <a:rPr lang="en-US" sz="2000" b="0" i="0" dirty="0">
                <a:solidFill>
                  <a:srgbClr val="444444"/>
                </a:solidFill>
                <a:effectLst/>
                <a:latin typeface="Open sans"/>
              </a:rPr>
              <a:t>The test evaluates the integrity of cell membranes and their ability to repair themselves during the “soak period.” Seed is soaked in de-ionized water for a short period of time, allowing sugars, starches and amino acids to leach from the seed.</a:t>
            </a:r>
          </a:p>
        </p:txBody>
      </p:sp>
    </p:spTree>
    <p:extLst>
      <p:ext uri="{BB962C8B-B14F-4D97-AF65-F5344CB8AC3E}">
        <p14:creationId xmlns:p14="http://schemas.microsoft.com/office/powerpoint/2010/main" val="1987524113"/>
      </p:ext>
    </p:extLst>
  </p:cSld>
  <p:clrMapOvr>
    <a:masterClrMapping/>
  </p:clrMapOvr>
  <mc:AlternateContent xmlns:mc="http://schemas.openxmlformats.org/markup-compatibility/2006">
    <mc:Choice xmlns:p159="http://schemas.microsoft.com/office/powerpoint/2015/09/main" xmlns="" Requires="p159">
      <p:transition spd="med">
        <p159:morph option="byObject"/>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318F7A1-C21A-42CE-884B-486B5E881AD0}"/>
              </a:ext>
            </a:extLst>
          </p:cNvPr>
          <p:cNvSpPr txBox="1"/>
          <p:nvPr/>
        </p:nvSpPr>
        <p:spPr>
          <a:xfrm>
            <a:off x="2298700" y="2867025"/>
            <a:ext cx="7315200" cy="4062651"/>
          </a:xfrm>
          <a:prstGeom prst="rect">
            <a:avLst/>
          </a:prstGeom>
          <a:noFill/>
        </p:spPr>
        <p:txBody>
          <a:bodyPr wrap="square">
            <a:spAutoFit/>
          </a:bodyPr>
          <a:lstStyle/>
          <a:p>
            <a:pPr algn="l" fontAlgn="base"/>
            <a:r>
              <a:rPr lang="en-US" sz="2400" b="1" i="0" dirty="0">
                <a:solidFill>
                  <a:srgbClr val="444444"/>
                </a:solidFill>
                <a:effectLst/>
                <a:latin typeface="Open sans"/>
              </a:rPr>
              <a:t>Seedling Growth Rate Test</a:t>
            </a:r>
            <a:endParaRPr lang="en-US" sz="2400" b="0" i="0" dirty="0">
              <a:solidFill>
                <a:srgbClr val="444444"/>
              </a:solidFill>
              <a:effectLst/>
              <a:latin typeface="Open sans"/>
            </a:endParaRPr>
          </a:p>
          <a:p>
            <a:pPr algn="l" fontAlgn="base"/>
            <a:r>
              <a:rPr lang="en-US" b="0" i="0" dirty="0">
                <a:solidFill>
                  <a:srgbClr val="444444"/>
                </a:solidFill>
                <a:effectLst/>
                <a:latin typeface="Open sans"/>
              </a:rPr>
              <a:t>This test is closely related to the standard germination test and is useful to figure out field planting potential under optimal or near ideal conditions.</a:t>
            </a:r>
          </a:p>
          <a:p>
            <a:pPr algn="l" fontAlgn="base"/>
            <a:r>
              <a:rPr lang="en-US" b="0" i="0" dirty="0">
                <a:solidFill>
                  <a:srgbClr val="444444"/>
                </a:solidFill>
                <a:effectLst/>
                <a:latin typeface="Open sans"/>
              </a:rPr>
              <a:t>Seeds are planted under optimum conditions and are allowed to grow for an extended period of time, usually several days past the typical germination period. The seedlings are evaluated by their growth characteristics, such as stem length, leaf development or root branching.</a:t>
            </a:r>
          </a:p>
          <a:p>
            <a:pPr algn="l" fontAlgn="base"/>
            <a:r>
              <a:rPr lang="en-US" b="0" i="0" dirty="0">
                <a:solidFill>
                  <a:srgbClr val="444444"/>
                </a:solidFill>
                <a:effectLst/>
                <a:latin typeface="Open sans"/>
              </a:rPr>
              <a:t>The measurements determining strong or poor vigour are highly </a:t>
            </a:r>
            <a:r>
              <a:rPr lang="en-US" b="0" i="0" dirty="0" err="1">
                <a:solidFill>
                  <a:srgbClr val="444444"/>
                </a:solidFill>
                <a:effectLst/>
                <a:latin typeface="Open sans"/>
              </a:rPr>
              <a:t>dependant</a:t>
            </a:r>
            <a:r>
              <a:rPr lang="en-US" b="0" i="0" dirty="0">
                <a:solidFill>
                  <a:srgbClr val="444444"/>
                </a:solidFill>
                <a:effectLst/>
                <a:latin typeface="Open sans"/>
              </a:rPr>
              <a:t> on the particular cultivar being tested. Some varieties of lentil, for example, may naturally be longer than others. It means our seed analysts have to get very familiar with a lot of different growth characteristics!</a:t>
            </a:r>
          </a:p>
        </p:txBody>
      </p:sp>
      <p:pic>
        <p:nvPicPr>
          <p:cNvPr id="4" name="Picture 3">
            <a:extLst>
              <a:ext uri="{FF2B5EF4-FFF2-40B4-BE49-F238E27FC236}">
                <a16:creationId xmlns:a16="http://schemas.microsoft.com/office/drawing/2014/main" xmlns="" id="{ACC22136-3418-4699-866F-6A9E07F3AA72}"/>
              </a:ext>
            </a:extLst>
          </p:cNvPr>
          <p:cNvPicPr>
            <a:picLocks noChangeAspect="1"/>
          </p:cNvPicPr>
          <p:nvPr/>
        </p:nvPicPr>
        <p:blipFill>
          <a:blip r:embed="rId2"/>
          <a:stretch>
            <a:fillRect/>
          </a:stretch>
        </p:blipFill>
        <p:spPr>
          <a:xfrm>
            <a:off x="2984500" y="428625"/>
            <a:ext cx="3180858" cy="1850091"/>
          </a:xfrm>
          <a:prstGeom prst="rect">
            <a:avLst/>
          </a:prstGeom>
        </p:spPr>
      </p:pic>
      <p:pic>
        <p:nvPicPr>
          <p:cNvPr id="5" name="Picture 4">
            <a:extLst>
              <a:ext uri="{FF2B5EF4-FFF2-40B4-BE49-F238E27FC236}">
                <a16:creationId xmlns:a16="http://schemas.microsoft.com/office/drawing/2014/main" xmlns="" id="{687E6072-133F-4122-8248-A2540A797950}"/>
              </a:ext>
            </a:extLst>
          </p:cNvPr>
          <p:cNvPicPr>
            <a:picLocks noChangeAspect="1"/>
          </p:cNvPicPr>
          <p:nvPr/>
        </p:nvPicPr>
        <p:blipFill>
          <a:blip r:embed="rId3"/>
          <a:stretch>
            <a:fillRect/>
          </a:stretch>
        </p:blipFill>
        <p:spPr>
          <a:xfrm>
            <a:off x="6718300" y="440391"/>
            <a:ext cx="2486025" cy="1838325"/>
          </a:xfrm>
          <a:prstGeom prst="rect">
            <a:avLst/>
          </a:prstGeom>
        </p:spPr>
      </p:pic>
    </p:spTree>
    <p:extLst>
      <p:ext uri="{BB962C8B-B14F-4D97-AF65-F5344CB8AC3E}">
        <p14:creationId xmlns:p14="http://schemas.microsoft.com/office/powerpoint/2010/main" val="3824042087"/>
      </p:ext>
    </p:extLst>
  </p:cSld>
  <p:clrMapOvr>
    <a:masterClrMapping/>
  </p:clrMapOvr>
  <mc:AlternateContent xmlns:mc="http://schemas.openxmlformats.org/markup-compatibility/2006">
    <mc:Choice xmlns:p159="http://schemas.microsoft.com/office/powerpoint/2015/09/main" xmlns="" Requires="p159">
      <p:transition spd="med">
        <p159:morph option="byObject"/>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xmlns="" id="{B7F6B0CA-13A0-4C93-A475-980F65948B86}"/>
              </a:ext>
            </a:extLst>
          </p:cNvPr>
          <p:cNvPicPr>
            <a:picLocks noChangeAspect="1"/>
          </p:cNvPicPr>
          <p:nvPr/>
        </p:nvPicPr>
        <p:blipFill>
          <a:blip r:embed="rId2"/>
          <a:stretch>
            <a:fillRect/>
          </a:stretch>
        </p:blipFill>
        <p:spPr>
          <a:xfrm>
            <a:off x="3746500" y="276225"/>
            <a:ext cx="2819400" cy="1619250"/>
          </a:xfrm>
          <a:prstGeom prst="rect">
            <a:avLst/>
          </a:prstGeom>
        </p:spPr>
      </p:pic>
      <p:sp>
        <p:nvSpPr>
          <p:cNvPr id="4" name="TextBox 3">
            <a:extLst>
              <a:ext uri="{FF2B5EF4-FFF2-40B4-BE49-F238E27FC236}">
                <a16:creationId xmlns:a16="http://schemas.microsoft.com/office/drawing/2014/main" xmlns="" id="{CDE83E81-868A-4A70-B9AD-ABF669DA292C}"/>
              </a:ext>
            </a:extLst>
          </p:cNvPr>
          <p:cNvSpPr txBox="1"/>
          <p:nvPr/>
        </p:nvSpPr>
        <p:spPr>
          <a:xfrm>
            <a:off x="2070100" y="2028825"/>
            <a:ext cx="7620000" cy="5386090"/>
          </a:xfrm>
          <a:prstGeom prst="rect">
            <a:avLst/>
          </a:prstGeom>
          <a:noFill/>
        </p:spPr>
        <p:txBody>
          <a:bodyPr wrap="square">
            <a:spAutoFit/>
          </a:bodyPr>
          <a:lstStyle/>
          <a:p>
            <a:r>
              <a:rPr lang="en-US" sz="2400" dirty="0">
                <a:latin typeface="Open sans"/>
              </a:rPr>
              <a:t>3</a:t>
            </a:r>
            <a:r>
              <a:rPr lang="en-US" sz="2400" b="1" dirty="0">
                <a:latin typeface="Open sans"/>
              </a:rPr>
              <a:t>. </a:t>
            </a:r>
            <a:r>
              <a:rPr lang="en-US" sz="2400" b="1" dirty="0" err="1">
                <a:latin typeface="Open sans"/>
              </a:rPr>
              <a:t>Hiltner</a:t>
            </a:r>
            <a:r>
              <a:rPr lang="en-US" sz="2400" b="1" dirty="0">
                <a:latin typeface="Open sans"/>
              </a:rPr>
              <a:t> Test (Brick gravel test) </a:t>
            </a:r>
          </a:p>
          <a:p>
            <a:r>
              <a:rPr lang="en-US" sz="2000" b="1" dirty="0"/>
              <a:t>Principle</a:t>
            </a:r>
            <a:r>
              <a:rPr lang="en-US" sz="2000" dirty="0"/>
              <a:t>: The test was developed by </a:t>
            </a:r>
            <a:r>
              <a:rPr lang="en-US" sz="2000" dirty="0" err="1"/>
              <a:t>Hiltner</a:t>
            </a:r>
            <a:r>
              <a:rPr lang="en-US" sz="2000" dirty="0"/>
              <a:t> in Germany in 1917. He observed that the seeds of cereal crops affected by Fusarium disease were able to germinate in regular test but were not able to emerge from brick gravels of 2-3 mm size. Compared to this, healthy seeds were able to emerge from the brick gravel (</a:t>
            </a:r>
            <a:r>
              <a:rPr lang="en-US" sz="2000" dirty="0" err="1"/>
              <a:t>Robersts</a:t>
            </a:r>
            <a:r>
              <a:rPr lang="en-US" sz="2000" dirty="0"/>
              <a:t>, 1972). in principle is that the weak seedlings are not able to generate enough force to overcome the pressure of brick gravels, so this method can be used to differentiate vigour levels in cereal seeds. Perry (1984b) found this method reproducible and associated with field emergence in case of wheat. </a:t>
            </a:r>
          </a:p>
          <a:p>
            <a:r>
              <a:rPr lang="en-US" sz="2000" b="1" dirty="0"/>
              <a:t>Apparatus  and equipment</a:t>
            </a:r>
            <a:r>
              <a:rPr lang="en-US" sz="2000" dirty="0"/>
              <a:t>: Germination box, aluminium tray, sand, sand marker brick gravel of 2-3 mm size, germinator, seed sample. </a:t>
            </a:r>
          </a:p>
          <a:p>
            <a:r>
              <a:rPr lang="en-US" sz="2000" b="1" dirty="0"/>
              <a:t>Procedure:</a:t>
            </a:r>
            <a:r>
              <a:rPr lang="en-US" sz="2000" dirty="0"/>
              <a:t> The sand is seived, </a:t>
            </a:r>
            <a:r>
              <a:rPr lang="en-US" sz="2000" dirty="0" err="1"/>
              <a:t>moistured</a:t>
            </a:r>
            <a:r>
              <a:rPr lang="en-US" sz="2000" dirty="0"/>
              <a:t> and filled in the germination box leaving about 3 cm empty at the top. One hundred seeds are 'placed in each box in the impressions made by a sand marker. After this 2-2.5 </a:t>
            </a:r>
            <a:r>
              <a:rPr lang="en-US" sz="2000" dirty="0" err="1"/>
              <a:t>em</a:t>
            </a:r>
            <a:r>
              <a:rPr lang="en-US" sz="2000" dirty="0"/>
              <a:t> of porous brick gravel is spread over the seeds</a:t>
            </a:r>
            <a:endParaRPr lang="en-IN" sz="2000" dirty="0"/>
          </a:p>
        </p:txBody>
      </p:sp>
    </p:spTree>
    <p:extLst>
      <p:ext uri="{BB962C8B-B14F-4D97-AF65-F5344CB8AC3E}">
        <p14:creationId xmlns:p14="http://schemas.microsoft.com/office/powerpoint/2010/main" val="181054711"/>
      </p:ext>
    </p:extLst>
  </p:cSld>
  <p:clrMapOvr>
    <a:masterClrMapping/>
  </p:clrMapOvr>
  <mc:AlternateContent xmlns:mc="http://schemas.openxmlformats.org/markup-compatibility/2006">
    <mc:Choice xmlns:p159="http://schemas.microsoft.com/office/powerpoint/2015/09/main" xmlns="" Requires="p159">
      <p:transition spd="med">
        <p159:morph option="byObject"/>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3C439CC-A333-4824-824E-0B6609C2D451}"/>
              </a:ext>
            </a:extLst>
          </p:cNvPr>
          <p:cNvSpPr txBox="1"/>
          <p:nvPr/>
        </p:nvSpPr>
        <p:spPr>
          <a:xfrm>
            <a:off x="2146300" y="504825"/>
            <a:ext cx="7391400" cy="1938992"/>
          </a:xfrm>
          <a:prstGeom prst="rect">
            <a:avLst/>
          </a:prstGeom>
          <a:noFill/>
        </p:spPr>
        <p:txBody>
          <a:bodyPr wrap="square">
            <a:spAutoFit/>
          </a:bodyPr>
          <a:lstStyle/>
          <a:p>
            <a:r>
              <a:rPr lang="en-US" sz="2000" dirty="0">
                <a:latin typeface="Open sans"/>
              </a:rPr>
              <a:t>The box is kept in the germinator at appropriate temperature. Afterthe period required for germination, the box is removed and the seedlings which have emerged through the brick gravel layer are counted. The percentage of emerged seedlings are used to com petre seed vigour of different lots. The test should be repeated 3-4 times to get authentic value.</a:t>
            </a:r>
            <a:endParaRPr lang="en-IN" sz="2000" dirty="0">
              <a:latin typeface="Open sans"/>
            </a:endParaRPr>
          </a:p>
        </p:txBody>
      </p:sp>
      <p:pic>
        <p:nvPicPr>
          <p:cNvPr id="4" name="Picture 3">
            <a:extLst>
              <a:ext uri="{FF2B5EF4-FFF2-40B4-BE49-F238E27FC236}">
                <a16:creationId xmlns:a16="http://schemas.microsoft.com/office/drawing/2014/main" xmlns="" id="{862F4ABA-7BBD-4D3F-A191-7D70D71B53E0}"/>
              </a:ext>
            </a:extLst>
          </p:cNvPr>
          <p:cNvPicPr>
            <a:picLocks noChangeAspect="1"/>
          </p:cNvPicPr>
          <p:nvPr/>
        </p:nvPicPr>
        <p:blipFill>
          <a:blip r:embed="rId3"/>
          <a:stretch>
            <a:fillRect/>
          </a:stretch>
        </p:blipFill>
        <p:spPr>
          <a:xfrm>
            <a:off x="3527425" y="2943225"/>
            <a:ext cx="3028950" cy="1514475"/>
          </a:xfrm>
          <a:prstGeom prst="rect">
            <a:avLst/>
          </a:prstGeom>
        </p:spPr>
      </p:pic>
    </p:spTree>
    <p:extLst>
      <p:ext uri="{BB962C8B-B14F-4D97-AF65-F5344CB8AC3E}">
        <p14:creationId xmlns:p14="http://schemas.microsoft.com/office/powerpoint/2010/main" val="3583432013"/>
      </p:ext>
    </p:extLst>
  </p:cSld>
  <p:clrMapOvr>
    <a:masterClrMapping/>
  </p:clrMapOvr>
  <mc:AlternateContent xmlns:mc="http://schemas.openxmlformats.org/markup-compatibility/2006">
    <mc:Choice xmlns:p159="http://schemas.microsoft.com/office/powerpoint/2015/09/main" xmlns="" Requires="p159">
      <p:transition spd="med">
        <p159:morph option="byObject"/>
      </p:transition>
    </mc:Choice>
    <mc:Fallback>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مزرعه: Seed Quality Tests">
            <a:extLst>
              <a:ext uri="{FF2B5EF4-FFF2-40B4-BE49-F238E27FC236}">
                <a16:creationId xmlns:a16="http://schemas.microsoft.com/office/drawing/2014/main" xmlns="" id="{34B1F2F2-6B47-4031-BFA9-ED045EE3D94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901" y="0"/>
            <a:ext cx="9994900" cy="756285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xmlns="" id="{0CB268B2-BCAA-49CB-A6C9-6D1C7168B9E0}"/>
              </a:ext>
            </a:extLst>
          </p:cNvPr>
          <p:cNvSpPr/>
          <p:nvPr/>
        </p:nvSpPr>
        <p:spPr>
          <a:xfrm>
            <a:off x="2984500" y="4238625"/>
            <a:ext cx="6079216" cy="1107996"/>
          </a:xfrm>
          <a:prstGeom prst="rect">
            <a:avLst/>
          </a:prstGeom>
          <a:noFill/>
          <a:ln>
            <a:solidFill>
              <a:schemeClr val="accent5">
                <a:lumMod val="60000"/>
                <a:lumOff val="40000"/>
              </a:schemeClr>
            </a:solidFill>
          </a:ln>
        </p:spPr>
        <p:txBody>
          <a:bodyPr wrap="square" lIns="91440" tIns="45720" rIns="91440" bIns="45720">
            <a:spAutoFit/>
          </a:bodyPr>
          <a:lstStyle/>
          <a:p>
            <a:pPr algn="ctr"/>
            <a:r>
              <a:rPr lang="en-US" sz="6600" b="1" dirty="0">
                <a:ln w="12700">
                  <a:solidFill>
                    <a:schemeClr val="accent5"/>
                  </a:solidFill>
                  <a:prstDash val="solid"/>
                </a:ln>
                <a:solidFill>
                  <a:schemeClr val="accent2">
                    <a:lumMod val="75000"/>
                  </a:schemeClr>
                </a:solidFill>
              </a:rPr>
              <a:t>Thank you                    </a:t>
            </a:r>
          </a:p>
        </p:txBody>
      </p:sp>
    </p:spTree>
    <p:extLst>
      <p:ext uri="{BB962C8B-B14F-4D97-AF65-F5344CB8AC3E}">
        <p14:creationId xmlns:p14="http://schemas.microsoft.com/office/powerpoint/2010/main" val="3223776204"/>
      </p:ext>
    </p:extLst>
  </p:cSld>
  <p:clrMapOvr>
    <a:masterClrMapping/>
  </p:clrMapOvr>
  <mc:AlternateContent xmlns:mc="http://schemas.openxmlformats.org/markup-compatibility/2006">
    <mc:Choice xmlns:p159="http://schemas.microsoft.com/office/powerpoint/2015/09/main" xmlns="" Requires="p159">
      <p:transition spd="med">
        <p159:morph option="byObject"/>
      </p:transition>
    </mc:Choice>
    <mc:Fallback>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600</TotalTime>
  <Words>966</Words>
  <Application>Microsoft Office PowerPoint</Application>
  <PresentationFormat>Custom</PresentationFormat>
  <Paragraphs>43</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 years Perspective Plan  (2018-23)</dc:title>
  <dc:creator>Gouri Sahu</dc:creator>
  <cp:lastModifiedBy>cutm</cp:lastModifiedBy>
  <cp:revision>63</cp:revision>
  <dcterms:created xsi:type="dcterms:W3CDTF">2020-11-12T11:52:32Z</dcterms:created>
  <dcterms:modified xsi:type="dcterms:W3CDTF">2021-03-08T08:16:19Z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2020-05-29T00:00:00Z</vt:filetime>
  </property>
  <property fmtid="{D5CDD505-2E9C-101B-9397-08002B2CF9AE}" pid="3" name="Creator">
    <vt:lpwstr>Microsoft® PowerPoint® 2013</vt:lpwstr>
  </property>
  <property fmtid="{D5CDD505-2E9C-101B-9397-08002B2CF9AE}" pid="4" name="LastSaved">
    <vt:filetime>2020-11-12T00:00:00Z</vt:filetime>
  </property>
</Properties>
</file>