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58200" y="6499859"/>
            <a:ext cx="83820" cy="83819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68451" y="6499859"/>
            <a:ext cx="85343" cy="8381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69972" y="570738"/>
            <a:ext cx="400405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2E5796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276858"/>
            <a:ext cx="8153400" cy="3536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33765" y="6445817"/>
            <a:ext cx="2470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38200" y="1905000"/>
            <a:ext cx="7245984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FF0000"/>
                </a:solidFill>
              </a:rPr>
              <a:t>21</a:t>
            </a:r>
            <a:r>
              <a:rPr sz="5400" b="1" spc="-10" dirty="0">
                <a:solidFill>
                  <a:srgbClr val="FF0000"/>
                </a:solidFill>
              </a:rPr>
              <a:t> </a:t>
            </a:r>
            <a:r>
              <a:rPr sz="5400" b="1" dirty="0">
                <a:solidFill>
                  <a:srgbClr val="FF0000"/>
                </a:solidFill>
              </a:rPr>
              <a:t>Code</a:t>
            </a:r>
            <a:r>
              <a:rPr sz="5400" b="1" spc="-10" dirty="0">
                <a:solidFill>
                  <a:srgbClr val="FF0000"/>
                </a:solidFill>
              </a:rPr>
              <a:t> </a:t>
            </a:r>
            <a:r>
              <a:rPr sz="5400" b="1" dirty="0">
                <a:solidFill>
                  <a:srgbClr val="FF0000"/>
                </a:solidFill>
              </a:rPr>
              <a:t>of</a:t>
            </a:r>
            <a:r>
              <a:rPr sz="5400" b="1" spc="-10" dirty="0">
                <a:solidFill>
                  <a:srgbClr val="FF0000"/>
                </a:solidFill>
              </a:rPr>
              <a:t> </a:t>
            </a:r>
            <a:r>
              <a:rPr sz="5400" b="1" dirty="0">
                <a:solidFill>
                  <a:srgbClr val="FF0000"/>
                </a:solidFill>
              </a:rPr>
              <a:t>Federal</a:t>
            </a:r>
            <a:r>
              <a:rPr sz="5400" b="1" spc="-15" dirty="0">
                <a:solidFill>
                  <a:srgbClr val="FF0000"/>
                </a:solidFill>
              </a:rPr>
              <a:t> </a:t>
            </a:r>
            <a:r>
              <a:rPr sz="5400" b="1" spc="-5" dirty="0">
                <a:solidFill>
                  <a:srgbClr val="FF0000"/>
                </a:solidFill>
              </a:rPr>
              <a:t>Regulations</a:t>
            </a:r>
            <a:r>
              <a:rPr sz="5400" b="1" spc="5" dirty="0">
                <a:solidFill>
                  <a:srgbClr val="FF0000"/>
                </a:solidFill>
              </a:rPr>
              <a:t> </a:t>
            </a:r>
            <a:r>
              <a:rPr sz="5400" b="1" dirty="0">
                <a:solidFill>
                  <a:srgbClr val="FF0000"/>
                </a:solidFill>
              </a:rPr>
              <a:t>Part</a:t>
            </a:r>
            <a:r>
              <a:rPr sz="5400" b="1" spc="-10" dirty="0">
                <a:solidFill>
                  <a:srgbClr val="FF0000"/>
                </a:solidFill>
              </a:rPr>
              <a:t> </a:t>
            </a:r>
            <a:r>
              <a:rPr sz="5400" b="1" spc="-70" dirty="0">
                <a:solidFill>
                  <a:srgbClr val="FF0000"/>
                </a:solidFill>
              </a:rPr>
              <a:t>11</a:t>
            </a:r>
            <a:endParaRPr sz="5400" b="1" dirty="0">
              <a:solidFill>
                <a:srgbClr val="FF0000"/>
              </a:solidFill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86702"/>
            <a:ext cx="8606155" cy="14776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Sec. </a:t>
            </a:r>
            <a:r>
              <a:rPr sz="2800" spc="-25" dirty="0">
                <a:solidFill>
                  <a:srgbClr val="7E7E7E"/>
                </a:solidFill>
                <a:latin typeface="Times New Roman"/>
                <a:cs typeface="Times New Roman"/>
              </a:rPr>
              <a:t>11.30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Controls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for</a:t>
            </a:r>
            <a:r>
              <a:rPr sz="28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open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systems.</a:t>
            </a:r>
            <a:endParaRPr sz="28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469265" algn="l"/>
                <a:tab pos="469900" algn="l"/>
                <a:tab pos="1835150" algn="l"/>
                <a:tab pos="1991995" algn="l"/>
                <a:tab pos="2481580" algn="l"/>
                <a:tab pos="2705735" algn="l"/>
                <a:tab pos="3437254" algn="l"/>
                <a:tab pos="3837940" algn="l"/>
                <a:tab pos="4386580" algn="l"/>
                <a:tab pos="5427980" algn="l"/>
                <a:tab pos="5769610" algn="l"/>
                <a:tab pos="6304280" algn="l"/>
                <a:tab pos="6665595" algn="l"/>
                <a:tab pos="7499350" algn="l"/>
                <a:tab pos="7526655" algn="l"/>
              </a:tabLst>
            </a:pP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Per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who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	u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se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y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ste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cre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te,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if</a:t>
            </a:r>
            <a:r>
              <a:rPr sz="2800" spc="-170" dirty="0">
                <a:solidFill>
                  <a:srgbClr val="7E7E7E"/>
                </a:solidFill>
                <a:latin typeface="Times New Roman"/>
                <a:cs typeface="Times New Roman"/>
              </a:rPr>
              <a:t>y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,  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aintai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n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,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	o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tran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m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it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ele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tronic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recor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l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l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em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loy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538854" y="1538986"/>
            <a:ext cx="33813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490345" algn="l"/>
                <a:tab pos="3071495" algn="l"/>
              </a:tabLst>
            </a:pP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n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b="1" spc="-60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l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desi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ned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4540" y="1538986"/>
            <a:ext cx="25425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953895" algn="l"/>
              </a:tabLst>
            </a:pP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p</a:t>
            </a:r>
            <a:r>
              <a:rPr sz="2800" b="1" spc="-55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ocedu</a:t>
            </a:r>
            <a:r>
              <a:rPr sz="2800" b="1" spc="-55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es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	and  </a:t>
            </a:r>
            <a:r>
              <a:rPr sz="28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authenticity,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1545" y="1966086"/>
            <a:ext cx="51460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04339" algn="l"/>
                <a:tab pos="2597785" algn="l"/>
                <a:tab pos="3233420" algn="l"/>
              </a:tabLst>
            </a:pPr>
            <a:r>
              <a:rPr sz="28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integrity,	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and	as	</a:t>
            </a:r>
            <a:r>
              <a:rPr sz="28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appropriate,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52893" y="1538986"/>
            <a:ext cx="175958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715" algn="r">
              <a:lnSpc>
                <a:spcPct val="100000"/>
              </a:lnSpc>
              <a:spcBef>
                <a:spcPts val="95"/>
              </a:spcBef>
              <a:tabLst>
                <a:tab pos="1256665" algn="l"/>
              </a:tabLst>
            </a:pP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ens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u</a:t>
            </a:r>
            <a:r>
              <a:rPr sz="2800" b="1" spc="-60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b="1" spc="10" dirty="0">
                <a:solidFill>
                  <a:srgbClr val="7E7E7E"/>
                </a:solidFill>
                <a:latin typeface="Times New Roman"/>
                <a:cs typeface="Times New Roman"/>
              </a:rPr>
              <a:t>h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40" y="2392806"/>
            <a:ext cx="8150225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confidentiality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 records from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point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8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their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creation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point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of</a:t>
            </a:r>
            <a:r>
              <a:rPr sz="28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their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receipt.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Such </a:t>
            </a:r>
            <a:r>
              <a:rPr sz="2800" spc="-6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procedures and controls shall include those identified in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11.10, 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as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appropriate, and additional measures such 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as 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document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encryption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use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of</a:t>
            </a:r>
            <a:r>
              <a:rPr sz="28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appropriate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digital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standards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ensure,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as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 necessary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under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the </a:t>
            </a:r>
            <a:r>
              <a:rPr sz="2800" spc="-6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circumstances,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record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authenticity,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7E7E7E"/>
                </a:solidFill>
                <a:latin typeface="Times New Roman"/>
                <a:cs typeface="Times New Roman"/>
              </a:rPr>
              <a:t>integrity,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confidentiality.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86702"/>
            <a:ext cx="8531225" cy="429450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Sec.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7E7E7E"/>
                </a:solidFill>
                <a:latin typeface="Times New Roman"/>
                <a:cs typeface="Times New Roman"/>
              </a:rPr>
              <a:t>11.50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Signature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manifestations.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Signed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records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shall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contain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 information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associated</a:t>
            </a:r>
            <a:r>
              <a:rPr sz="2800" spc="459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with</a:t>
            </a:r>
            <a:r>
              <a:rPr sz="2800" spc="47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800" spc="4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signing</a:t>
            </a:r>
            <a:r>
              <a:rPr sz="2800" spc="47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that</a:t>
            </a:r>
            <a:r>
              <a:rPr sz="2800" spc="47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clearly</a:t>
            </a:r>
            <a:r>
              <a:rPr sz="2800" spc="46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indicates</a:t>
            </a:r>
            <a:r>
              <a:rPr sz="2800" spc="45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all</a:t>
            </a:r>
            <a:r>
              <a:rPr sz="2800" spc="459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800" spc="-6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following:</a:t>
            </a:r>
            <a:endParaRPr sz="2800">
              <a:latin typeface="Times New Roman"/>
              <a:cs typeface="Times New Roman"/>
            </a:endParaRPr>
          </a:p>
          <a:p>
            <a:pPr marL="355600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printed</a:t>
            </a:r>
            <a:r>
              <a:rPr sz="2800" b="1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name</a:t>
            </a:r>
            <a:r>
              <a:rPr sz="28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 signer;</a:t>
            </a:r>
            <a:endParaRPr sz="2800">
              <a:latin typeface="Times New Roman"/>
              <a:cs typeface="Times New Roman"/>
            </a:endParaRPr>
          </a:p>
          <a:p>
            <a:pPr marL="355600" marR="8890" indent="-342900" algn="just">
              <a:lnSpc>
                <a:spcPct val="100000"/>
              </a:lnSpc>
              <a:spcBef>
                <a:spcPts val="670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date and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time when the </a:t>
            </a:r>
            <a:r>
              <a:rPr sz="28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signature was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executed; 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 and</a:t>
            </a:r>
            <a:endParaRPr sz="28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"/>
              <a:tabLst>
                <a:tab pos="355600" algn="l"/>
              </a:tabLst>
            </a:pP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800" b="1" spc="3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meaning</a:t>
            </a:r>
            <a:r>
              <a:rPr sz="2800" b="1" spc="409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(such</a:t>
            </a:r>
            <a:r>
              <a:rPr sz="2800" spc="40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as</a:t>
            </a:r>
            <a:r>
              <a:rPr sz="2800" spc="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30" dirty="0">
                <a:solidFill>
                  <a:srgbClr val="7E7E7E"/>
                </a:solidFill>
                <a:latin typeface="Times New Roman"/>
                <a:cs typeface="Times New Roman"/>
              </a:rPr>
              <a:t>review,</a:t>
            </a:r>
            <a:r>
              <a:rPr sz="2800" spc="39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approval,</a:t>
            </a:r>
            <a:r>
              <a:rPr sz="2800" spc="39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responsibility, </a:t>
            </a:r>
            <a:r>
              <a:rPr sz="2800" spc="-6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or authorship)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associated </a:t>
            </a:r>
            <a:r>
              <a:rPr sz="28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with</a:t>
            </a:r>
            <a:r>
              <a:rPr sz="2800" b="1" spc="4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signature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2800">
              <a:latin typeface="Times New Roman"/>
              <a:cs typeface="Times New Roma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81571" y="3886200"/>
            <a:ext cx="2662428" cy="2590800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3540" y="86702"/>
            <a:ext cx="8458835" cy="147764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Sec.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25" dirty="0">
                <a:solidFill>
                  <a:srgbClr val="7E7E7E"/>
                </a:solidFill>
                <a:latin typeface="Times New Roman"/>
                <a:cs typeface="Times New Roman"/>
              </a:rPr>
              <a:t>11.70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Signature/record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linking.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675"/>
              </a:spcBef>
              <a:buFont typeface="Wingdings"/>
              <a:buChar char=""/>
              <a:tabLst>
                <a:tab pos="355600" algn="l"/>
                <a:tab pos="1757680" algn="l"/>
                <a:tab pos="2173605" algn="l"/>
                <a:tab pos="2231390" algn="l"/>
                <a:tab pos="3713479" algn="l"/>
                <a:tab pos="3950970" algn="l"/>
                <a:tab pos="4882515" algn="l"/>
                <a:tab pos="5713095" algn="l"/>
                <a:tab pos="6188710" algn="l"/>
                <a:tab pos="6999605" algn="l"/>
                <a:tab pos="7277100" algn="l"/>
                <a:tab pos="7714615" algn="l"/>
              </a:tabLst>
            </a:pP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Ele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tr</a:t>
            </a:r>
            <a:r>
              <a:rPr sz="2800" spc="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si</a:t>
            </a:r>
            <a:r>
              <a:rPr sz="2800" spc="5" dirty="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na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ure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han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writ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si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g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nat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u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res  exe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u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ed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ele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tr</a:t>
            </a:r>
            <a:r>
              <a:rPr sz="2800" spc="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nic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recor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d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6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all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b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l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r>
              <a:rPr sz="2800" b="1" spc="10" dirty="0">
                <a:solidFill>
                  <a:srgbClr val="7E7E7E"/>
                </a:solidFill>
                <a:latin typeface="Times New Roman"/>
                <a:cs typeface="Times New Roman"/>
              </a:rPr>
              <a:t>n</a:t>
            </a:r>
            <a:r>
              <a:rPr sz="28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k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ed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heir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726440" y="1538986"/>
            <a:ext cx="33083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23085" algn="l"/>
              </a:tabLst>
            </a:pPr>
            <a:r>
              <a:rPr sz="2800" b="1" spc="-60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espective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ele</a:t>
            </a:r>
            <a:r>
              <a:rPr sz="28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b="1" spc="-55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n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ic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701164" algn="l"/>
                <a:tab pos="2898140" algn="l"/>
              </a:tabLst>
            </a:pP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signatures	cannot	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be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95698" y="1538986"/>
            <a:ext cx="464121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12395">
              <a:lnSpc>
                <a:spcPct val="100000"/>
              </a:lnSpc>
              <a:spcBef>
                <a:spcPts val="95"/>
              </a:spcBef>
              <a:tabLst>
                <a:tab pos="1414780" algn="l"/>
                <a:tab pos="1560830" algn="l"/>
                <a:tab pos="2136775" algn="l"/>
                <a:tab pos="2699385" algn="l"/>
                <a:tab pos="3245485" algn="l"/>
                <a:tab pos="3362960" algn="l"/>
                <a:tab pos="4193540" algn="l"/>
              </a:tabLst>
            </a:pPr>
            <a:r>
              <a:rPr sz="2800" b="1" spc="-60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r>
              <a:rPr sz="28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ords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ensure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at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h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  excised,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cop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ed,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o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t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herwi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440" y="2392806"/>
            <a:ext cx="81089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1716405" algn="l"/>
                <a:tab pos="2158365" algn="l"/>
                <a:tab pos="3231515" algn="l"/>
                <a:tab pos="3731260" algn="l"/>
                <a:tab pos="5297170" algn="l"/>
                <a:tab pos="6369685" algn="l"/>
                <a:tab pos="6891655" algn="l"/>
              </a:tabLst>
            </a:pP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tran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s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fer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ed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fals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fy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ele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tr</a:t>
            </a:r>
            <a:r>
              <a:rPr sz="2800" spc="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c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record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b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y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o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r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dinary  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means.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67639" y="0"/>
            <a:ext cx="8371840" cy="1224280"/>
            <a:chOff x="167639" y="0"/>
            <a:chExt cx="8371840" cy="122428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7639" y="0"/>
              <a:ext cx="2503932" cy="122377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045207" y="0"/>
              <a:ext cx="1135380" cy="122377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58795" y="0"/>
              <a:ext cx="1042416" cy="122377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77895" y="0"/>
              <a:ext cx="3061716" cy="122377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413248" y="0"/>
              <a:ext cx="3125724" cy="1223772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535940" y="113538"/>
            <a:ext cx="76352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Subpart</a:t>
            </a:r>
            <a:r>
              <a:rPr spc="-40" dirty="0"/>
              <a:t> </a:t>
            </a:r>
            <a:r>
              <a:rPr dirty="0"/>
              <a:t>C</a:t>
            </a:r>
            <a:r>
              <a:rPr spc="-5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dirty="0"/>
              <a:t>Electronic</a:t>
            </a:r>
            <a:r>
              <a:rPr spc="-35" dirty="0"/>
              <a:t> </a:t>
            </a:r>
            <a:r>
              <a:rPr dirty="0"/>
              <a:t>Signatures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  <p:sp>
        <p:nvSpPr>
          <p:cNvPr id="9" name="object 9"/>
          <p:cNvSpPr txBox="1"/>
          <p:nvPr/>
        </p:nvSpPr>
        <p:spPr>
          <a:xfrm>
            <a:off x="231140" y="940054"/>
            <a:ext cx="8684260" cy="533019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385"/>
              </a:spcBef>
              <a:buFont typeface="Arial"/>
              <a:buChar char="•"/>
              <a:tabLst>
                <a:tab pos="355600" algn="l"/>
              </a:tabLst>
            </a:pP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Sec.</a:t>
            </a:r>
            <a:r>
              <a:rPr sz="24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11.100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General</a:t>
            </a:r>
            <a:r>
              <a:rPr sz="24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requirements</a:t>
            </a:r>
            <a:r>
              <a:rPr sz="2400" spc="-10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  <a:p>
            <a:pPr marL="527685" marR="5715" indent="-515620" algn="just">
              <a:lnSpc>
                <a:spcPts val="2590"/>
              </a:lnSpc>
              <a:spcBef>
                <a:spcPts val="615"/>
              </a:spcBef>
              <a:buAutoNum type="alphaLcParenR"/>
              <a:tabLst>
                <a:tab pos="528320" algn="l"/>
              </a:tabLst>
            </a:pP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Each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 signature shall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be unique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24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one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individual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shall</a:t>
            </a:r>
            <a:r>
              <a:rPr sz="2400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not</a:t>
            </a:r>
            <a:r>
              <a:rPr sz="24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be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reused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5" dirty="0">
                <a:solidFill>
                  <a:srgbClr val="7E7E7E"/>
                </a:solidFill>
                <a:latin typeface="Times New Roman"/>
                <a:cs typeface="Times New Roman"/>
              </a:rPr>
              <a:t>by,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 or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reassigned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to,</a:t>
            </a:r>
            <a:r>
              <a:rPr sz="24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anyone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else.</a:t>
            </a:r>
            <a:endParaRPr sz="24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ts val="2590"/>
              </a:lnSpc>
              <a:spcBef>
                <a:spcPts val="585"/>
              </a:spcBef>
              <a:buAutoNum type="alphaLcParenR"/>
              <a:tabLst>
                <a:tab pos="528320" algn="l"/>
              </a:tabLst>
            </a:pP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Before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an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organization establishes, assigns, certifies,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or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otherwise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sanctions an 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individual’s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 signature,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or any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element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such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signature,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organization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shall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verify</a:t>
            </a:r>
            <a:r>
              <a:rPr sz="2400" b="1" spc="59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 identity</a:t>
            </a:r>
            <a:r>
              <a:rPr sz="24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4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individual.</a:t>
            </a:r>
            <a:endParaRPr sz="24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90000"/>
              </a:lnSpc>
              <a:spcBef>
                <a:spcPts val="545"/>
              </a:spcBef>
              <a:buAutoNum type="alphaLcParenR"/>
              <a:tabLst>
                <a:tab pos="528320" algn="l"/>
              </a:tabLst>
            </a:pP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Persons using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 signatures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shall,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prior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or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at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time </a:t>
            </a:r>
            <a:r>
              <a:rPr sz="2400" spc="1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400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such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use, certify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the agency that the electronic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signatures</a:t>
            </a:r>
            <a:r>
              <a:rPr sz="2400" spc="59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in </a:t>
            </a:r>
            <a:r>
              <a:rPr sz="24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their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system,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are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intended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to be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legally binding equivalent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4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traditional</a:t>
            </a:r>
            <a:r>
              <a:rPr sz="24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handwritten</a:t>
            </a:r>
            <a:r>
              <a:rPr sz="2400" b="1" spc="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signatures.</a:t>
            </a:r>
            <a:endParaRPr sz="2400">
              <a:latin typeface="Times New Roman"/>
              <a:cs typeface="Times New Roman"/>
            </a:endParaRPr>
          </a:p>
          <a:p>
            <a:pPr marL="527685" marR="6350" indent="-515620" algn="just">
              <a:lnSpc>
                <a:spcPct val="90000"/>
              </a:lnSpc>
              <a:spcBef>
                <a:spcPts val="575"/>
              </a:spcBef>
              <a:buAutoNum type="alphaLcParenR"/>
              <a:tabLst>
                <a:tab pos="528320" algn="l"/>
              </a:tabLst>
            </a:pP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Persons using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signatures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shall,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upon agency request,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provide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additional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certification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or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testimony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that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specific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signature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is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legally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binding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equivalent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of</a:t>
            </a:r>
            <a:r>
              <a:rPr sz="2400" spc="6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10" dirty="0">
                <a:solidFill>
                  <a:srgbClr val="7E7E7E"/>
                </a:solidFill>
                <a:latin typeface="Times New Roman"/>
                <a:cs typeface="Times New Roman"/>
              </a:rPr>
              <a:t>signer’s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handwritten</a:t>
            </a:r>
            <a:r>
              <a:rPr sz="24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signature.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108356"/>
            <a:ext cx="8682990" cy="6196330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Sec.</a:t>
            </a:r>
            <a:r>
              <a:rPr sz="2200" b="1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11.200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 Electronic</a:t>
            </a:r>
            <a:r>
              <a:rPr sz="2200" b="1" spc="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signature</a:t>
            </a:r>
            <a:r>
              <a:rPr sz="2200" b="1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components</a:t>
            </a:r>
            <a:r>
              <a:rPr sz="2200" b="1" spc="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2200" b="1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controls.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200" spc="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signatures</a:t>
            </a:r>
            <a:r>
              <a:rPr sz="22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that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are</a:t>
            </a:r>
            <a:r>
              <a:rPr sz="22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not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based</a:t>
            </a:r>
            <a:r>
              <a:rPr sz="22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upon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 biometrics</a:t>
            </a:r>
            <a:r>
              <a:rPr sz="2200" spc="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shall:</a:t>
            </a:r>
            <a:endParaRPr sz="2200">
              <a:latin typeface="Times New Roman"/>
              <a:cs typeface="Times New Roman"/>
            </a:endParaRPr>
          </a:p>
          <a:p>
            <a:pPr marL="527685" indent="-515620">
              <a:lnSpc>
                <a:spcPct val="100000"/>
              </a:lnSpc>
              <a:spcBef>
                <a:spcPts val="525"/>
              </a:spcBef>
              <a:buFont typeface="Wingdings"/>
              <a:buChar char=""/>
              <a:tabLst>
                <a:tab pos="527685" algn="l"/>
                <a:tab pos="528320" algn="l"/>
                <a:tab pos="1541145" algn="l"/>
                <a:tab pos="3129280" algn="l"/>
                <a:tab pos="5854700" algn="l"/>
                <a:tab pos="7409815" algn="l"/>
                <a:tab pos="8047990" algn="l"/>
              </a:tabLst>
            </a:pP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Employ	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at</a:t>
            </a:r>
            <a:r>
              <a:rPr sz="2200" b="1" spc="44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least</a:t>
            </a:r>
            <a:r>
              <a:rPr sz="2200" b="1" spc="4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two	distinct</a:t>
            </a:r>
            <a:r>
              <a:rPr sz="2200" b="1" spc="46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identification	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components	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such	as</a:t>
            </a:r>
            <a:r>
              <a:rPr sz="2200" spc="36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an</a:t>
            </a:r>
            <a:endParaRPr sz="2200">
              <a:latin typeface="Times New Roman"/>
              <a:cs typeface="Times New Roman"/>
            </a:endParaRPr>
          </a:p>
          <a:p>
            <a:pPr marL="527685">
              <a:lnSpc>
                <a:spcPct val="100000"/>
              </a:lnSpc>
            </a:pP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identification</a:t>
            </a:r>
            <a:r>
              <a:rPr sz="2200" b="1" spc="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code</a:t>
            </a:r>
            <a:r>
              <a:rPr sz="2200" b="1" spc="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and password.</a:t>
            </a:r>
            <a:endParaRPr sz="22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530"/>
              </a:spcBef>
              <a:buFont typeface="Wingdings"/>
              <a:buChar char=""/>
              <a:tabLst>
                <a:tab pos="528320" algn="l"/>
              </a:tabLst>
            </a:pP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When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an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individual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executes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series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signings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during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single,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continuous period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controlled system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access,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first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signing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shall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be 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executed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using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all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signature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components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;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subsequent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signings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shall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be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executed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using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at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least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one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signature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component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that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is only executable </a:t>
            </a:r>
            <a:r>
              <a:rPr sz="2200" spc="-50" dirty="0">
                <a:solidFill>
                  <a:srgbClr val="7E7E7E"/>
                </a:solidFill>
                <a:latin typeface="Times New Roman"/>
                <a:cs typeface="Times New Roman"/>
              </a:rPr>
              <a:t>by,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and designed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be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used only </a:t>
            </a:r>
            <a:r>
              <a:rPr sz="2200" b="1" spc="-45" dirty="0">
                <a:solidFill>
                  <a:srgbClr val="7E7E7E"/>
                </a:solidFill>
                <a:latin typeface="Times New Roman"/>
                <a:cs typeface="Times New Roman"/>
              </a:rPr>
              <a:t>by, </a:t>
            </a:r>
            <a:r>
              <a:rPr sz="2200" b="1" spc="-4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individual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535"/>
              </a:spcBef>
              <a:buFont typeface="Wingdings"/>
              <a:buChar char=""/>
              <a:tabLst>
                <a:tab pos="528320" algn="l"/>
              </a:tabLst>
            </a:pP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When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an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individual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executes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one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or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more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signings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not</a:t>
            </a:r>
            <a:r>
              <a:rPr sz="2200" spc="54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performed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during a single , continuous period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controlled system access,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each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signing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shall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be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executed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using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all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of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signature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components.</a:t>
            </a:r>
            <a:endParaRPr sz="2200">
              <a:latin typeface="Times New Roman"/>
              <a:cs typeface="Times New Roman"/>
            </a:endParaRPr>
          </a:p>
          <a:p>
            <a:pPr marL="527685" indent="-515620" algn="just">
              <a:lnSpc>
                <a:spcPct val="100000"/>
              </a:lnSpc>
              <a:spcBef>
                <a:spcPts val="530"/>
              </a:spcBef>
              <a:buFont typeface="Wingdings"/>
              <a:buChar char=""/>
              <a:tabLst>
                <a:tab pos="528320" algn="l"/>
              </a:tabLst>
            </a:pP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Be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used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only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by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 their</a:t>
            </a:r>
            <a:r>
              <a:rPr sz="2200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genuine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owners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;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endParaRPr sz="2200">
              <a:latin typeface="Times New Roman"/>
              <a:cs typeface="Times New Roman"/>
            </a:endParaRPr>
          </a:p>
          <a:p>
            <a:pPr marL="527685" marR="5715" indent="-515620" algn="just">
              <a:lnSpc>
                <a:spcPct val="100000"/>
              </a:lnSpc>
              <a:spcBef>
                <a:spcPts val="525"/>
              </a:spcBef>
              <a:buFont typeface="Wingdings"/>
              <a:buChar char=""/>
              <a:tabLst>
                <a:tab pos="528320" algn="l"/>
              </a:tabLst>
            </a:pP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Be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administered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executed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ensure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that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attempted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use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of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an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7E7E7E"/>
                </a:solidFill>
                <a:latin typeface="Times New Roman"/>
                <a:cs typeface="Times New Roman"/>
              </a:rPr>
              <a:t>individual’s</a:t>
            </a:r>
            <a:r>
              <a:rPr sz="2200" spc="1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200" spc="1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</a:t>
            </a:r>
            <a:r>
              <a:rPr sz="2200" spc="1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by</a:t>
            </a:r>
            <a:r>
              <a:rPr sz="2200" spc="13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anyone</a:t>
            </a:r>
            <a:r>
              <a:rPr sz="2200" spc="1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other</a:t>
            </a:r>
            <a:r>
              <a:rPr sz="2200" b="1" spc="8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than</a:t>
            </a:r>
            <a:r>
              <a:rPr sz="2200" b="1" spc="1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its</a:t>
            </a:r>
            <a:r>
              <a:rPr sz="2200" b="1" spc="114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genuine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6251" y="6279591"/>
            <a:ext cx="676084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owner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requires</a:t>
            </a:r>
            <a:r>
              <a:rPr sz="2200" b="1" spc="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collaboration</a:t>
            </a:r>
            <a:r>
              <a:rPr sz="2200" b="1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sz="2200" b="1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two</a:t>
            </a:r>
            <a:r>
              <a:rPr sz="2200" b="1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or</a:t>
            </a:r>
            <a:r>
              <a:rPr sz="2200" b="1" spc="-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more</a:t>
            </a:r>
            <a:r>
              <a:rPr sz="2200" b="1" spc="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individuals.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559165" y="6431381"/>
            <a:ext cx="19621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585858"/>
                </a:solidFill>
                <a:latin typeface="Arial"/>
                <a:cs typeface="Arial"/>
              </a:rPr>
              <a:t>14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1140" y="252476"/>
            <a:ext cx="8683625" cy="5330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Sec.</a:t>
            </a:r>
            <a:r>
              <a:rPr sz="15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11.300</a:t>
            </a:r>
            <a:r>
              <a:rPr sz="15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Controls</a:t>
            </a:r>
            <a:r>
              <a:rPr sz="15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for</a:t>
            </a:r>
            <a:r>
              <a:rPr sz="1500" b="1" spc="-3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identification</a:t>
            </a:r>
            <a:r>
              <a:rPr sz="15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code/passwords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  <a:p>
            <a:pPr marL="355600" marR="7620" indent="-342900" algn="just">
              <a:lnSpc>
                <a:spcPct val="150000"/>
              </a:lnSpc>
              <a:spcBef>
                <a:spcPts val="360"/>
              </a:spcBef>
            </a:pP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Persons</a:t>
            </a:r>
            <a:r>
              <a:rPr sz="1500" spc="2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who</a:t>
            </a:r>
            <a:r>
              <a:rPr sz="1500" spc="2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use</a:t>
            </a:r>
            <a:r>
              <a:rPr sz="1500" spc="2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1500" spc="2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signatures</a:t>
            </a:r>
            <a:r>
              <a:rPr sz="1500" spc="2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based</a:t>
            </a:r>
            <a:r>
              <a:rPr sz="1500" spc="2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upon</a:t>
            </a:r>
            <a:r>
              <a:rPr sz="1500" spc="2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use</a:t>
            </a:r>
            <a:r>
              <a:rPr sz="1500" spc="2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sz="1500" spc="2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identification</a:t>
            </a:r>
            <a:r>
              <a:rPr sz="1500" spc="229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codes</a:t>
            </a:r>
            <a:r>
              <a:rPr sz="1500" spc="2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in</a:t>
            </a:r>
            <a:r>
              <a:rPr sz="1500" spc="2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combination</a:t>
            </a:r>
            <a:r>
              <a:rPr sz="1500" spc="23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with</a:t>
            </a:r>
            <a:r>
              <a:rPr sz="1500" spc="2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passwords </a:t>
            </a:r>
            <a:r>
              <a:rPr sz="1500" spc="-36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shall employ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controls</a:t>
            </a:r>
            <a:r>
              <a:rPr sz="15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ensure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their</a:t>
            </a:r>
            <a:r>
              <a:rPr sz="15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security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integrity.</a:t>
            </a:r>
            <a:r>
              <a:rPr sz="15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Such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controls</a:t>
            </a:r>
            <a:r>
              <a:rPr sz="15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shall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include:</a:t>
            </a:r>
            <a:endParaRPr sz="1500">
              <a:latin typeface="Times New Roman"/>
              <a:cs typeface="Times New Roman"/>
            </a:endParaRPr>
          </a:p>
          <a:p>
            <a:pPr marL="469900" marR="6985" indent="-457200" algn="just">
              <a:lnSpc>
                <a:spcPct val="150000"/>
              </a:lnSpc>
              <a:spcBef>
                <a:spcPts val="360"/>
              </a:spcBef>
              <a:buAutoNum type="alphaLcParenR"/>
              <a:tabLst>
                <a:tab pos="469900" algn="l"/>
              </a:tabLst>
            </a:pP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Maintaining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the</a:t>
            </a:r>
            <a:r>
              <a:rPr sz="15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uniqueness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sz="15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each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 combined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identification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code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password,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such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that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no</a:t>
            </a:r>
            <a:r>
              <a:rPr sz="15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two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individuals</a:t>
            </a:r>
            <a:r>
              <a:rPr sz="1500" spc="-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have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1500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same</a:t>
            </a:r>
            <a:r>
              <a:rPr sz="1500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combination</a:t>
            </a:r>
            <a:r>
              <a:rPr sz="15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identification</a:t>
            </a:r>
            <a:r>
              <a:rPr sz="1500" spc="-3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code and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password.</a:t>
            </a:r>
            <a:endParaRPr sz="1500"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spcBef>
                <a:spcPts val="1265"/>
              </a:spcBef>
              <a:buAutoNum type="alphaLcParenR"/>
              <a:tabLst>
                <a:tab pos="469900" algn="l"/>
              </a:tabLst>
            </a:pP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Ensuring</a:t>
            </a:r>
            <a:r>
              <a:rPr sz="15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that identification</a:t>
            </a:r>
            <a:r>
              <a:rPr sz="1500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code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15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password</a:t>
            </a:r>
            <a:r>
              <a:rPr sz="15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issuances</a:t>
            </a:r>
            <a:r>
              <a:rPr sz="15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are</a:t>
            </a:r>
            <a:r>
              <a:rPr sz="1500" spc="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periodically</a:t>
            </a:r>
            <a:r>
              <a:rPr sz="15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checked,</a:t>
            </a:r>
            <a:r>
              <a:rPr sz="1500" b="1" spc="4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recalled,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 or</a:t>
            </a:r>
            <a:r>
              <a:rPr sz="15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revised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50000"/>
              </a:lnSpc>
              <a:spcBef>
                <a:spcPts val="359"/>
              </a:spcBef>
              <a:buAutoNum type="alphaLcParenR"/>
              <a:tabLst>
                <a:tab pos="469900" algn="l"/>
              </a:tabLst>
            </a:pP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Following loss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management procedures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electronically deauthorize lost, stolen, missing,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or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otherwise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potentially compromised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tokens,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cards, and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other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devices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that bear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or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generate identification code </a:t>
            </a:r>
            <a:r>
              <a:rPr sz="1500" spc="5" dirty="0">
                <a:solidFill>
                  <a:srgbClr val="7E7E7E"/>
                </a:solidFill>
                <a:latin typeface="Times New Roman"/>
                <a:cs typeface="Times New Roman"/>
              </a:rPr>
              <a:t>or </a:t>
            </a:r>
            <a:r>
              <a:rPr sz="15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password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information,</a:t>
            </a:r>
            <a:r>
              <a:rPr sz="1500" spc="-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15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issue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 temporary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or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 permanent</a:t>
            </a:r>
            <a:r>
              <a:rPr sz="15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replacements</a:t>
            </a:r>
            <a:r>
              <a:rPr sz="15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using</a:t>
            </a:r>
            <a:r>
              <a:rPr sz="15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suitable,</a:t>
            </a:r>
            <a:r>
              <a:rPr sz="15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rigorous</a:t>
            </a:r>
            <a:r>
              <a:rPr sz="15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controls.</a:t>
            </a:r>
            <a:endParaRPr sz="150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50100"/>
              </a:lnSpc>
              <a:spcBef>
                <a:spcPts val="355"/>
              </a:spcBef>
              <a:buAutoNum type="alphaLcParenR"/>
              <a:tabLst>
                <a:tab pos="469900" algn="l"/>
              </a:tabLst>
            </a:pP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Use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transaction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safeguards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 to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prevent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unauthorized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 use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passwords and/or</a:t>
            </a:r>
            <a:r>
              <a:rPr sz="1500" spc="36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identification</a:t>
            </a:r>
            <a:r>
              <a:rPr sz="1500" spc="36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codes,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detect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15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report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in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an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immediate and urgent manner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any attempts at their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unauthorized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use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15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1500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system security</a:t>
            </a:r>
            <a:r>
              <a:rPr sz="15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unit,</a:t>
            </a:r>
            <a:r>
              <a:rPr sz="15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and,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as</a:t>
            </a:r>
            <a:r>
              <a:rPr sz="1500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appropriate,</a:t>
            </a:r>
            <a:r>
              <a:rPr sz="15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organizational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management.</a:t>
            </a:r>
            <a:endParaRPr sz="1500">
              <a:latin typeface="Times New Roman"/>
              <a:cs typeface="Times New Roman"/>
            </a:endParaRPr>
          </a:p>
          <a:p>
            <a:pPr marL="469900" marR="6350" indent="-457200" algn="just">
              <a:lnSpc>
                <a:spcPct val="150100"/>
              </a:lnSpc>
              <a:spcBef>
                <a:spcPts val="360"/>
              </a:spcBef>
              <a:buAutoNum type="alphaLcParenR"/>
              <a:tabLst>
                <a:tab pos="469900" algn="l"/>
              </a:tabLst>
            </a:pP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Initial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periodic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testing of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devices,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such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as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tokens or cards, that bear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or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generate identification code </a:t>
            </a:r>
            <a:r>
              <a:rPr sz="1500" spc="5" dirty="0">
                <a:solidFill>
                  <a:srgbClr val="7E7E7E"/>
                </a:solidFill>
                <a:latin typeface="Times New Roman"/>
                <a:cs typeface="Times New Roman"/>
              </a:rPr>
              <a:t>or </a:t>
            </a:r>
            <a:r>
              <a:rPr sz="15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password information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ensure that they function properly and have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not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been altered in an unauthorized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20" dirty="0">
                <a:solidFill>
                  <a:srgbClr val="7E7E7E"/>
                </a:solidFill>
                <a:latin typeface="Times New Roman"/>
                <a:cs typeface="Times New Roman"/>
              </a:rPr>
              <a:t>manner.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94304" y="644651"/>
            <a:ext cx="2753868" cy="12649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63873" y="799033"/>
            <a:ext cx="201676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Conte</a:t>
            </a:r>
            <a:r>
              <a:rPr spc="5" dirty="0"/>
              <a:t>n</a:t>
            </a:r>
            <a:r>
              <a:rPr dirty="0"/>
              <a:t>ts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750733"/>
            <a:ext cx="5347335" cy="295338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7E7E7E"/>
                </a:solidFill>
                <a:latin typeface="Times New Roman"/>
                <a:cs typeface="Times New Roman"/>
              </a:rPr>
              <a:t>Introduction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7E7E7E"/>
                </a:solidFill>
                <a:latin typeface="Times New Roman"/>
                <a:cs typeface="Times New Roman"/>
              </a:rPr>
              <a:t>21CFR11</a:t>
            </a:r>
            <a:r>
              <a:rPr sz="3200" spc="-6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E7E7E"/>
                </a:solidFill>
                <a:latin typeface="Times New Roman"/>
                <a:cs typeface="Times New Roman"/>
              </a:rPr>
              <a:t>History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7E7E7E"/>
                </a:solidFill>
                <a:latin typeface="Times New Roman"/>
                <a:cs typeface="Times New Roman"/>
              </a:rPr>
              <a:t>Important</a:t>
            </a:r>
            <a:r>
              <a:rPr sz="3200" spc="-4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E7E7E"/>
                </a:solidFill>
                <a:latin typeface="Times New Roman"/>
                <a:cs typeface="Times New Roman"/>
              </a:rPr>
              <a:t>aspects</a:t>
            </a:r>
            <a:r>
              <a:rPr sz="32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sz="32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3200" spc="-35" dirty="0">
                <a:solidFill>
                  <a:srgbClr val="7E7E7E"/>
                </a:solidFill>
                <a:latin typeface="Times New Roman"/>
                <a:cs typeface="Times New Roman"/>
              </a:rPr>
              <a:t>21CFR11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7E7E7E"/>
                </a:solidFill>
                <a:latin typeface="Times New Roman"/>
                <a:cs typeface="Times New Roman"/>
              </a:rPr>
              <a:t>Parts</a:t>
            </a:r>
            <a:r>
              <a:rPr sz="3200" spc="-3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sz="3200" spc="-3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3200" spc="-30" dirty="0">
                <a:solidFill>
                  <a:srgbClr val="7E7E7E"/>
                </a:solidFill>
                <a:latin typeface="Times New Roman"/>
                <a:cs typeface="Times New Roman"/>
              </a:rPr>
              <a:t>21CFR11</a:t>
            </a:r>
            <a:endParaRPr sz="32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7E7E7E"/>
                </a:solidFill>
                <a:latin typeface="Times New Roman"/>
                <a:cs typeface="Times New Roman"/>
              </a:rPr>
              <a:t>References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29483" y="416051"/>
            <a:ext cx="3529584" cy="12649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99054" y="570738"/>
            <a:ext cx="2792730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55368"/>
            <a:ext cx="7478395" cy="441007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E7E7E"/>
                </a:solidFill>
                <a:latin typeface="Arial"/>
                <a:cs typeface="Arial"/>
              </a:rPr>
              <a:t>Decoding</a:t>
            </a:r>
            <a:r>
              <a:rPr sz="2400" spc="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7E7E7E"/>
                </a:solidFill>
                <a:latin typeface="Arial"/>
                <a:cs typeface="Arial"/>
              </a:rPr>
              <a:t>21CFR11</a:t>
            </a:r>
            <a:r>
              <a:rPr sz="2400" spc="2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E7E7E"/>
                </a:solidFill>
                <a:latin typeface="Arial"/>
                <a:cs typeface="Arial"/>
              </a:rPr>
              <a:t>:</a:t>
            </a:r>
            <a:endParaRPr sz="2400" dirty="0">
              <a:latin typeface="Arial"/>
              <a:cs typeface="Arial"/>
            </a:endParaRPr>
          </a:p>
          <a:p>
            <a:pPr marL="88900" marR="2359025" indent="7620">
              <a:lnSpc>
                <a:spcPts val="3460"/>
              </a:lnSpc>
              <a:spcBef>
                <a:spcPts val="185"/>
              </a:spcBef>
              <a:tabLst>
                <a:tab pos="774700" algn="l"/>
              </a:tabLst>
            </a:pP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CFR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= </a:t>
            </a:r>
            <a:r>
              <a:rPr sz="2400" b="1" spc="-35" dirty="0">
                <a:solidFill>
                  <a:srgbClr val="7E7E7E"/>
                </a:solidFill>
                <a:latin typeface="Times New Roman"/>
                <a:cs typeface="Times New Roman"/>
              </a:rPr>
              <a:t>‘‘</a:t>
            </a:r>
            <a:r>
              <a:rPr sz="2400" b="1" u="heavy" spc="-3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C</a:t>
            </a:r>
            <a:r>
              <a:rPr sz="2400" b="1" spc="-35" dirty="0">
                <a:solidFill>
                  <a:srgbClr val="7E7E7E"/>
                </a:solidFill>
                <a:latin typeface="Times New Roman"/>
                <a:cs typeface="Times New Roman"/>
              </a:rPr>
              <a:t>ode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400" b="1" u="heavy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F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ederal </a:t>
            </a:r>
            <a:r>
              <a:rPr sz="2400" b="1" u="heavy" spc="-1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R</a:t>
            </a:r>
            <a:r>
              <a:rPr sz="24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egulations’’ </a:t>
            </a:r>
            <a:r>
              <a:rPr sz="2400" b="1" spc="-5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21	=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35" dirty="0">
                <a:solidFill>
                  <a:srgbClr val="7E7E7E"/>
                </a:solidFill>
                <a:latin typeface="Times New Roman"/>
                <a:cs typeface="Times New Roman"/>
              </a:rPr>
              <a:t>‘‘Title</a:t>
            </a:r>
            <a:r>
              <a:rPr sz="2400" b="1" spc="-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90" dirty="0">
                <a:solidFill>
                  <a:srgbClr val="7E7E7E"/>
                </a:solidFill>
                <a:latin typeface="Times New Roman"/>
                <a:cs typeface="Times New Roman"/>
              </a:rPr>
              <a:t>21’’</a:t>
            </a:r>
            <a:endParaRPr sz="2400" dirty="0">
              <a:latin typeface="Times New Roman"/>
              <a:cs typeface="Times New Roman"/>
            </a:endParaRPr>
          </a:p>
          <a:p>
            <a:pPr marL="774700">
              <a:lnSpc>
                <a:spcPct val="100000"/>
              </a:lnSpc>
              <a:spcBef>
                <a:spcPts val="360"/>
              </a:spcBef>
              <a:tabLst>
                <a:tab pos="1100455" algn="l"/>
              </a:tabLst>
            </a:pP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=	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Foods</a:t>
            </a:r>
            <a:r>
              <a:rPr sz="24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Drugs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21CFR58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=</a:t>
            </a:r>
            <a:r>
              <a:rPr sz="24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GLP</a:t>
            </a:r>
            <a:endParaRPr sz="2400" dirty="0">
              <a:latin typeface="Times New Roman"/>
              <a:cs typeface="Times New Roman"/>
            </a:endParaRPr>
          </a:p>
          <a:p>
            <a:pPr marL="12700" marR="1806575">
              <a:lnSpc>
                <a:spcPct val="120000"/>
              </a:lnSpc>
              <a:spcBef>
                <a:spcPts val="5"/>
              </a:spcBef>
            </a:pP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21CFR210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= </a:t>
            </a:r>
            <a:r>
              <a:rPr sz="2400" spc="-70" dirty="0">
                <a:solidFill>
                  <a:srgbClr val="7E7E7E"/>
                </a:solidFill>
                <a:latin typeface="Times New Roman"/>
                <a:cs typeface="Times New Roman"/>
              </a:rPr>
              <a:t>GMP,</a:t>
            </a:r>
            <a:r>
              <a:rPr sz="24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Drugs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(General) 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21CFR211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=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solidFill>
                  <a:srgbClr val="7E7E7E"/>
                </a:solidFill>
                <a:latin typeface="Times New Roman"/>
                <a:cs typeface="Times New Roman"/>
              </a:rPr>
              <a:t>GMP,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Drugs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(Finished</a:t>
            </a:r>
            <a:r>
              <a:rPr sz="24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Products) </a:t>
            </a:r>
            <a:r>
              <a:rPr sz="2400" spc="-5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21CFR312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= </a:t>
            </a:r>
            <a:r>
              <a:rPr sz="2400" spc="-40" dirty="0">
                <a:solidFill>
                  <a:srgbClr val="7E7E7E"/>
                </a:solidFill>
                <a:latin typeface="Times New Roman"/>
                <a:cs typeface="Times New Roman"/>
              </a:rPr>
              <a:t>Inv.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NDA</a:t>
            </a:r>
            <a:r>
              <a:rPr sz="2400" spc="-10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(GCP)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21CFR820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=</a:t>
            </a:r>
            <a:r>
              <a:rPr sz="24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70" dirty="0">
                <a:solidFill>
                  <a:srgbClr val="7E7E7E"/>
                </a:solidFill>
                <a:latin typeface="Times New Roman"/>
                <a:cs typeface="Times New Roman"/>
              </a:rPr>
              <a:t>GMP,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Devices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b="1" u="heavy" spc="-2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21CFR11</a:t>
            </a:r>
            <a:r>
              <a:rPr sz="2400" b="1" u="heavy" spc="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= </a:t>
            </a:r>
            <a:r>
              <a:rPr sz="2400" b="1" u="heavy" spc="-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Electronic</a:t>
            </a:r>
            <a:r>
              <a:rPr sz="2400" b="1" u="heavy" spc="-2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Records and</a:t>
            </a:r>
            <a:r>
              <a:rPr sz="2400" b="1" u="heavy" spc="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Electronic</a:t>
            </a:r>
            <a:r>
              <a:rPr sz="2400" b="1" u="heavy" spc="-1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b="1" u="heavy" spc="-5" dirty="0">
                <a:solidFill>
                  <a:srgbClr val="7E7E7E"/>
                </a:solidFill>
                <a:uFill>
                  <a:solidFill>
                    <a:srgbClr val="7E7E7E"/>
                  </a:solidFill>
                </a:uFill>
                <a:latin typeface="Times New Roman"/>
                <a:cs typeface="Times New Roman"/>
              </a:rPr>
              <a:t>Signatures</a:t>
            </a:r>
            <a:endParaRPr sz="2400" dirty="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685788" y="0"/>
            <a:ext cx="2458211" cy="1600200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15895" y="425195"/>
            <a:ext cx="4748783" cy="1231391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8508" y="570738"/>
            <a:ext cx="40449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60" dirty="0"/>
              <a:t> </a:t>
            </a:r>
            <a:r>
              <a:rPr dirty="0"/>
              <a:t>is</a:t>
            </a:r>
            <a:r>
              <a:rPr spc="-40" dirty="0"/>
              <a:t> </a:t>
            </a:r>
            <a:r>
              <a:rPr spc="-20" dirty="0"/>
              <a:t>21CFR11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621281"/>
            <a:ext cx="8075295" cy="35248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762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21CFR11</a:t>
            </a:r>
            <a:r>
              <a:rPr sz="28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is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section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in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8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Code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of</a:t>
            </a:r>
            <a:r>
              <a:rPr sz="28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Federal </a:t>
            </a:r>
            <a:r>
              <a:rPr sz="2800" spc="-6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Regulations (CFR) that 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sets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forth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United States 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 Food and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Drugs Administration (FDA)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guidelines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on using</a:t>
            </a:r>
            <a:r>
              <a:rPr sz="2800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records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8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signatures.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Arial"/>
              <a:buChar char="•"/>
              <a:tabLst>
                <a:tab pos="355600" algn="l"/>
              </a:tabLst>
            </a:pP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Each title of the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CFR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addresses a different regulated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area, 21CFR relates to Pharmaceuticals and Medical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Devices </a:t>
            </a:r>
            <a:r>
              <a:rPr sz="2800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Part </a:t>
            </a:r>
            <a:r>
              <a:rPr sz="2800" spc="-50" dirty="0">
                <a:solidFill>
                  <a:srgbClr val="7E7E7E"/>
                </a:solidFill>
                <a:latin typeface="Times New Roman"/>
                <a:cs typeface="Times New Roman"/>
              </a:rPr>
              <a:t>11</a:t>
            </a:r>
            <a:r>
              <a:rPr sz="2800" spc="-4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E7E7E"/>
                </a:solidFill>
                <a:latin typeface="Times New Roman"/>
                <a:cs typeface="Times New Roman"/>
              </a:rPr>
              <a:t>being applicable to </a:t>
            </a:r>
            <a:r>
              <a:rPr sz="28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electronic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records</a:t>
            </a:r>
            <a:r>
              <a:rPr sz="28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2800" b="1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8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82267" y="416051"/>
            <a:ext cx="6377939" cy="12649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1457" y="570738"/>
            <a:ext cx="56407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Why</a:t>
            </a:r>
            <a:r>
              <a:rPr spc="-35" dirty="0"/>
              <a:t> </a:t>
            </a:r>
            <a:r>
              <a:rPr dirty="0"/>
              <a:t>we</a:t>
            </a:r>
            <a:r>
              <a:rPr spc="-20" dirty="0"/>
              <a:t> </a:t>
            </a:r>
            <a:r>
              <a:rPr dirty="0"/>
              <a:t>need</a:t>
            </a:r>
            <a:r>
              <a:rPr spc="-50" dirty="0"/>
              <a:t> </a:t>
            </a:r>
            <a:r>
              <a:rPr spc="-20" dirty="0"/>
              <a:t>21CFR11?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22805"/>
            <a:ext cx="8073390" cy="3391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20" dirty="0">
                <a:solidFill>
                  <a:srgbClr val="7E7E7E"/>
                </a:solidFill>
                <a:latin typeface="Times New Roman"/>
                <a:cs typeface="Times New Roman"/>
              </a:rPr>
              <a:t>21CFR11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is</a:t>
            </a:r>
            <a:r>
              <a:rPr sz="24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a</a:t>
            </a:r>
            <a:r>
              <a:rPr sz="24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law</a:t>
            </a:r>
            <a:r>
              <a:rPr sz="24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that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ensures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that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companies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organizations implement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good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business practices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by defining </a:t>
            </a:r>
            <a:r>
              <a:rPr sz="24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criteria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under which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records and signatures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are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considered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be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accurate, authentic, </a:t>
            </a:r>
            <a:r>
              <a:rPr sz="24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trustworthy, </a:t>
            </a:r>
            <a:r>
              <a:rPr sz="24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reliable,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confidential,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equivalent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paper records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handwritten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signatures</a:t>
            </a:r>
            <a:r>
              <a:rPr sz="2400" spc="-4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on </a:t>
            </a:r>
            <a:r>
              <a:rPr sz="2400" spc="-20" dirty="0">
                <a:solidFill>
                  <a:srgbClr val="7E7E7E"/>
                </a:solidFill>
                <a:latin typeface="Times New Roman"/>
                <a:cs typeface="Times New Roman"/>
              </a:rPr>
              <a:t>paper.</a:t>
            </a:r>
            <a:endParaRPr sz="24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Part </a:t>
            </a:r>
            <a:r>
              <a:rPr sz="2400" spc="-45" dirty="0">
                <a:solidFill>
                  <a:srgbClr val="7E7E7E"/>
                </a:solidFill>
                <a:latin typeface="Times New Roman"/>
                <a:cs typeface="Times New Roman"/>
              </a:rPr>
              <a:t>11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essentially allows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any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paper </a:t>
            </a:r>
            <a:r>
              <a:rPr sz="24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records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2400" spc="-10" dirty="0">
                <a:solidFill>
                  <a:srgbClr val="7E7E7E"/>
                </a:solidFill>
                <a:latin typeface="Times New Roman"/>
                <a:cs typeface="Times New Roman"/>
              </a:rPr>
              <a:t>be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replaced 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by </a:t>
            </a:r>
            <a:r>
              <a:rPr sz="2400" spc="-58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an </a:t>
            </a:r>
            <a:r>
              <a:rPr sz="24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electronic record</a:t>
            </a:r>
            <a:r>
              <a:rPr sz="2400" spc="-10" dirty="0">
                <a:solidFill>
                  <a:srgbClr val="7E7E7E"/>
                </a:solidFill>
                <a:latin typeface="Times New Roman"/>
                <a:cs typeface="Times New Roman"/>
              </a:rPr>
              <a:t>,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and allows any </a:t>
            </a:r>
            <a:r>
              <a:rPr sz="2400" b="1" dirty="0">
                <a:solidFill>
                  <a:srgbClr val="7E7E7E"/>
                </a:solidFill>
                <a:latin typeface="Times New Roman"/>
                <a:cs typeface="Times New Roman"/>
              </a:rPr>
              <a:t>handwritten </a:t>
            </a:r>
            <a:r>
              <a:rPr sz="24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signature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be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replaced</a:t>
            </a:r>
            <a:r>
              <a:rPr sz="2400" spc="-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by</a:t>
            </a:r>
            <a:r>
              <a:rPr sz="24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E7E7E"/>
                </a:solidFill>
                <a:latin typeface="Times New Roman"/>
                <a:cs typeface="Times New Roman"/>
              </a:rPr>
              <a:t>an</a:t>
            </a:r>
            <a:r>
              <a:rPr sz="24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2400" b="1" spc="-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one.</a:t>
            </a:r>
            <a:endParaRPr sz="2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932676" y="4800600"/>
            <a:ext cx="1868424" cy="1770888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03704" y="416051"/>
            <a:ext cx="4735068" cy="12649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105"/>
              </a:spcBef>
            </a:pPr>
            <a:r>
              <a:rPr spc="-20" dirty="0"/>
              <a:t>21CFR11</a:t>
            </a:r>
            <a:r>
              <a:rPr spc="-80" dirty="0"/>
              <a:t> </a:t>
            </a:r>
            <a:r>
              <a:rPr dirty="0"/>
              <a:t>History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472440" y="1557273"/>
            <a:ext cx="8213090" cy="4317365"/>
          </a:xfrm>
          <a:prstGeom prst="rect">
            <a:avLst/>
          </a:prstGeom>
        </p:spPr>
        <p:txBody>
          <a:bodyPr vert="horz" wrap="square" lIns="0" tIns="78740" rIns="0" bIns="0" rtlCol="0">
            <a:spAutoFit/>
          </a:bodyPr>
          <a:lstStyle/>
          <a:p>
            <a:pPr marL="419100" marR="81915" indent="-342900" algn="just">
              <a:lnSpc>
                <a:spcPct val="80000"/>
              </a:lnSpc>
              <a:spcBef>
                <a:spcPts val="620"/>
              </a:spcBef>
              <a:buFont typeface="Arial"/>
              <a:buChar char="•"/>
              <a:tabLst>
                <a:tab pos="419100" algn="l"/>
              </a:tabLst>
            </a:pP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In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early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1991,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key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 groups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who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operated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within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pharmaceutical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industry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met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 the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FDA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determine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how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the 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industry would deal with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electronic record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keeping systems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that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felt</a:t>
            </a:r>
            <a:r>
              <a:rPr sz="2200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within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age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old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GMP</a:t>
            </a:r>
            <a:r>
              <a:rPr sz="2200" spc="-8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regulations.</a:t>
            </a:r>
            <a:endParaRPr sz="2200">
              <a:latin typeface="Times New Roman"/>
              <a:cs typeface="Times New Roman"/>
            </a:endParaRPr>
          </a:p>
          <a:p>
            <a:pPr marL="419100" marR="81280" indent="-342900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419100" algn="l"/>
              </a:tabLst>
            </a:pP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Over the next few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years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these groups alongside the FDA started to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build out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early versions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 rules we are governed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by </a:t>
            </a:r>
            <a:r>
              <a:rPr sz="2200" spc="-30" dirty="0">
                <a:solidFill>
                  <a:srgbClr val="7E7E7E"/>
                </a:solidFill>
                <a:latin typeface="Times New Roman"/>
                <a:cs typeface="Times New Roman"/>
              </a:rPr>
              <a:t>today, </a:t>
            </a:r>
            <a:r>
              <a:rPr sz="22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with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final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rule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becoming</a:t>
            </a:r>
            <a:r>
              <a:rPr sz="2200" spc="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effective</a:t>
            </a:r>
            <a:r>
              <a:rPr sz="2200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on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August</a:t>
            </a:r>
            <a:r>
              <a:rPr sz="2200" b="1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20</a:t>
            </a:r>
            <a:r>
              <a:rPr sz="2175" b="1" baseline="24904" dirty="0">
                <a:solidFill>
                  <a:srgbClr val="7E7E7E"/>
                </a:solidFill>
                <a:latin typeface="Times New Roman"/>
                <a:cs typeface="Times New Roman"/>
              </a:rPr>
              <a:t>th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,</a:t>
            </a:r>
            <a:r>
              <a:rPr sz="22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1997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419100" marR="82550" indent="-342900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419100" algn="l"/>
              </a:tabLst>
            </a:pP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From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year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2000,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FDA stated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that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alongside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released </a:t>
            </a:r>
            <a:r>
              <a:rPr sz="2200" spc="-53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criteria, they would consider electronic records to carry the same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compliance requirements as paper records, and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including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electronic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signatures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as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an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equivalent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traditional</a:t>
            </a:r>
            <a:r>
              <a:rPr sz="22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wet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ink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handwritten</a:t>
            </a:r>
            <a:r>
              <a:rPr sz="2200" b="1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signatures.</a:t>
            </a:r>
            <a:endParaRPr sz="2200">
              <a:latin typeface="Times New Roman"/>
              <a:cs typeface="Times New Roman"/>
            </a:endParaRPr>
          </a:p>
          <a:p>
            <a:pPr marL="419100" marR="81280" indent="-342900" algn="just">
              <a:lnSpc>
                <a:spcPct val="80000"/>
              </a:lnSpc>
              <a:spcBef>
                <a:spcPts val="530"/>
              </a:spcBef>
              <a:buFont typeface="Arial"/>
              <a:buChar char="•"/>
              <a:tabLst>
                <a:tab pos="419100" algn="l"/>
              </a:tabLst>
            </a:pP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From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year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2000 to </a:t>
            </a:r>
            <a:r>
              <a:rPr sz="2200" spc="-40" dirty="0">
                <a:solidFill>
                  <a:srgbClr val="7E7E7E"/>
                </a:solidFill>
                <a:latin typeface="Times New Roman"/>
                <a:cs typeface="Times New Roman"/>
              </a:rPr>
              <a:t>now,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FDA has </a:t>
            </a:r>
            <a:r>
              <a:rPr sz="22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released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 number of </a:t>
            </a:r>
            <a:r>
              <a:rPr sz="22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guidance papers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in response to the changing landscape in an 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effort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 to</a:t>
            </a:r>
            <a:r>
              <a:rPr sz="22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clarify</a:t>
            </a:r>
            <a:r>
              <a:rPr sz="2200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22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rule</a:t>
            </a:r>
            <a:r>
              <a:rPr sz="2200" spc="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how</a:t>
            </a:r>
            <a:r>
              <a:rPr sz="22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it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should</a:t>
            </a:r>
            <a:r>
              <a:rPr sz="22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7E7E7E"/>
                </a:solidFill>
                <a:latin typeface="Times New Roman"/>
                <a:cs typeface="Times New Roman"/>
              </a:rPr>
              <a:t>be</a:t>
            </a:r>
            <a:r>
              <a:rPr sz="2200" spc="-5" dirty="0">
                <a:solidFill>
                  <a:srgbClr val="7E7E7E"/>
                </a:solidFill>
                <a:latin typeface="Times New Roman"/>
                <a:cs typeface="Times New Roman"/>
              </a:rPr>
              <a:t> interpreted.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1200" y="0"/>
            <a:ext cx="6096000" cy="672388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46176" y="0"/>
            <a:ext cx="7620000" cy="125425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15390" y="143637"/>
            <a:ext cx="688213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Important</a:t>
            </a:r>
            <a:r>
              <a:rPr spc="-40" dirty="0"/>
              <a:t> </a:t>
            </a:r>
            <a:r>
              <a:rPr dirty="0"/>
              <a:t>aspects</a:t>
            </a:r>
            <a:r>
              <a:rPr spc="-50" dirty="0"/>
              <a:t> </a:t>
            </a:r>
            <a:r>
              <a:rPr dirty="0"/>
              <a:t>of</a:t>
            </a:r>
            <a:r>
              <a:rPr spc="-40" dirty="0"/>
              <a:t> </a:t>
            </a:r>
            <a:r>
              <a:rPr spc="-20" dirty="0"/>
              <a:t>21CFR11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993263"/>
            <a:ext cx="1885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-5" dirty="0">
                <a:solidFill>
                  <a:srgbClr val="7E7E7E"/>
                </a:solidFill>
                <a:latin typeface="Times New Roman"/>
                <a:cs typeface="Times New Roman"/>
              </a:rPr>
              <a:t>V.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192904"/>
            <a:ext cx="3168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-5" dirty="0">
                <a:solidFill>
                  <a:srgbClr val="7E7E7E"/>
                </a:solidFill>
                <a:latin typeface="Times New Roman"/>
                <a:cs typeface="Times New Roman"/>
              </a:rPr>
              <a:t>V</a:t>
            </a:r>
            <a:r>
              <a:rPr sz="1500" i="1" dirty="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r>
              <a:rPr sz="1500" i="1" spc="5" dirty="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r>
              <a:rPr sz="1500" i="1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Definitions:</a:t>
            </a:r>
          </a:p>
          <a:p>
            <a:pPr marL="584200" indent="-572135">
              <a:lnSpc>
                <a:spcPct val="100000"/>
              </a:lnSpc>
              <a:spcBef>
                <a:spcPts val="35"/>
              </a:spcBef>
              <a:buAutoNum type="romanUcPeriod"/>
              <a:tabLst>
                <a:tab pos="584200" algn="l"/>
                <a:tab pos="584835" algn="l"/>
              </a:tabLst>
            </a:pPr>
            <a:r>
              <a:rPr i="1" spc="-5" dirty="0">
                <a:latin typeface="Times New Roman"/>
                <a:cs typeface="Times New Roman"/>
              </a:rPr>
              <a:t>Act </a:t>
            </a:r>
            <a:r>
              <a:rPr spc="-10" dirty="0"/>
              <a:t>means</a:t>
            </a:r>
            <a:r>
              <a:rPr spc="15" dirty="0"/>
              <a:t> </a:t>
            </a:r>
            <a:r>
              <a:rPr dirty="0"/>
              <a:t>the</a:t>
            </a:r>
            <a:r>
              <a:rPr spc="-25" dirty="0"/>
              <a:t> </a:t>
            </a:r>
            <a:r>
              <a:rPr b="1" spc="-5" dirty="0">
                <a:latin typeface="Times New Roman"/>
                <a:cs typeface="Times New Roman"/>
              </a:rPr>
              <a:t>Federal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Food,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Drug,</a:t>
            </a:r>
            <a:r>
              <a:rPr b="1" dirty="0">
                <a:latin typeface="Times New Roman"/>
                <a:cs typeface="Times New Roman"/>
              </a:rPr>
              <a:t> and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Cosmetic</a:t>
            </a:r>
            <a:r>
              <a:rPr b="1" spc="-7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Act.</a:t>
            </a:r>
          </a:p>
          <a:p>
            <a:pPr marL="584200" indent="-572135">
              <a:lnSpc>
                <a:spcPct val="100000"/>
              </a:lnSpc>
              <a:spcBef>
                <a:spcPts val="35"/>
              </a:spcBef>
              <a:buAutoNum type="romanUcPeriod"/>
              <a:tabLst>
                <a:tab pos="584200" algn="l"/>
                <a:tab pos="584835" algn="l"/>
              </a:tabLst>
            </a:pPr>
            <a:r>
              <a:rPr i="1" spc="-5" dirty="0">
                <a:latin typeface="Times New Roman"/>
                <a:cs typeface="Times New Roman"/>
              </a:rPr>
              <a:t>Agency</a:t>
            </a:r>
            <a:r>
              <a:rPr i="1" spc="-10" dirty="0">
                <a:latin typeface="Times New Roman"/>
                <a:cs typeface="Times New Roman"/>
              </a:rPr>
              <a:t> </a:t>
            </a:r>
            <a:r>
              <a:rPr spc="-10" dirty="0"/>
              <a:t>means</a:t>
            </a:r>
            <a:r>
              <a:rPr spc="20" dirty="0"/>
              <a:t> </a:t>
            </a:r>
            <a:r>
              <a:rPr dirty="0"/>
              <a:t>the</a:t>
            </a:r>
            <a:r>
              <a:rPr spc="-15" dirty="0"/>
              <a:t> </a:t>
            </a:r>
            <a:r>
              <a:rPr b="1" spc="-5" dirty="0">
                <a:latin typeface="Times New Roman"/>
                <a:cs typeface="Times New Roman"/>
              </a:rPr>
              <a:t>Food </a:t>
            </a:r>
            <a:r>
              <a:rPr b="1" dirty="0">
                <a:latin typeface="Times New Roman"/>
                <a:cs typeface="Times New Roman"/>
              </a:rPr>
              <a:t>and</a:t>
            </a:r>
            <a:r>
              <a:rPr b="1" spc="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Drug</a:t>
            </a:r>
            <a:r>
              <a:rPr b="1" spc="-7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Administration.</a:t>
            </a:r>
          </a:p>
          <a:p>
            <a:pPr marL="584200" marR="6985" indent="-572135" algn="just">
              <a:lnSpc>
                <a:spcPct val="80100"/>
              </a:lnSpc>
              <a:spcBef>
                <a:spcPts val="405"/>
              </a:spcBef>
              <a:buAutoNum type="romanUcPeriod"/>
              <a:tabLst>
                <a:tab pos="584835" algn="l"/>
              </a:tabLst>
            </a:pPr>
            <a:r>
              <a:rPr i="1" spc="-5" dirty="0">
                <a:latin typeface="Times New Roman"/>
                <a:cs typeface="Times New Roman"/>
              </a:rPr>
              <a:t>Biometrics </a:t>
            </a:r>
            <a:r>
              <a:rPr spc="-10" dirty="0"/>
              <a:t>means </a:t>
            </a:r>
            <a:r>
              <a:rPr dirty="0"/>
              <a:t>a </a:t>
            </a:r>
            <a:r>
              <a:rPr spc="-5" dirty="0"/>
              <a:t>method </a:t>
            </a:r>
            <a:r>
              <a:rPr dirty="0"/>
              <a:t>of </a:t>
            </a:r>
            <a:r>
              <a:rPr b="1" spc="-5" dirty="0">
                <a:latin typeface="Times New Roman"/>
                <a:cs typeface="Times New Roman"/>
              </a:rPr>
              <a:t>verifying </a:t>
            </a:r>
            <a:r>
              <a:rPr spc="-5" dirty="0"/>
              <a:t>an </a:t>
            </a:r>
            <a:r>
              <a:rPr b="1" spc="-10" dirty="0">
                <a:latin typeface="Times New Roman"/>
                <a:cs typeface="Times New Roman"/>
              </a:rPr>
              <a:t>individual’s </a:t>
            </a:r>
            <a:r>
              <a:rPr b="1" spc="-5" dirty="0">
                <a:latin typeface="Times New Roman"/>
                <a:cs typeface="Times New Roman"/>
              </a:rPr>
              <a:t>identity </a:t>
            </a:r>
            <a:r>
              <a:rPr spc="-5" dirty="0"/>
              <a:t>based </a:t>
            </a:r>
            <a:r>
              <a:rPr dirty="0"/>
              <a:t>on </a:t>
            </a:r>
            <a:r>
              <a:rPr spc="-5" dirty="0"/>
              <a:t>measurement </a:t>
            </a:r>
            <a:r>
              <a:rPr dirty="0"/>
              <a:t>of the </a:t>
            </a:r>
            <a:r>
              <a:rPr spc="5" dirty="0"/>
              <a:t> </a:t>
            </a:r>
            <a:r>
              <a:rPr spc="-10" dirty="0"/>
              <a:t>individual’s physical </a:t>
            </a:r>
            <a:r>
              <a:rPr spc="-5" dirty="0"/>
              <a:t>feature(s) </a:t>
            </a:r>
            <a:r>
              <a:rPr dirty="0"/>
              <a:t>or </a:t>
            </a:r>
            <a:r>
              <a:rPr spc="-5" dirty="0"/>
              <a:t>repeatable action(s) </a:t>
            </a:r>
            <a:r>
              <a:rPr dirty="0"/>
              <a:t>where </a:t>
            </a:r>
            <a:r>
              <a:rPr spc="-5" dirty="0"/>
              <a:t>those features and/or actions are both </a:t>
            </a:r>
            <a:r>
              <a:rPr dirty="0"/>
              <a:t> </a:t>
            </a:r>
            <a:r>
              <a:rPr b="1" dirty="0">
                <a:latin typeface="Times New Roman"/>
                <a:cs typeface="Times New Roman"/>
              </a:rPr>
              <a:t>unique</a:t>
            </a:r>
            <a:r>
              <a:rPr b="1" spc="-2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to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that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individual</a:t>
            </a:r>
            <a:r>
              <a:rPr b="1" spc="-40" dirty="0">
                <a:latin typeface="Times New Roman"/>
                <a:cs typeface="Times New Roman"/>
              </a:rPr>
              <a:t> </a:t>
            </a:r>
            <a:r>
              <a:rPr spc="-5" dirty="0"/>
              <a:t>and</a:t>
            </a:r>
            <a:r>
              <a:rPr dirty="0"/>
              <a:t> </a:t>
            </a:r>
            <a:r>
              <a:rPr spc="-5" dirty="0"/>
              <a:t>measurable.</a:t>
            </a:r>
          </a:p>
          <a:p>
            <a:pPr marL="584200" marR="8890" indent="-572135" algn="just">
              <a:lnSpc>
                <a:spcPct val="80000"/>
              </a:lnSpc>
              <a:spcBef>
                <a:spcPts val="400"/>
              </a:spcBef>
              <a:buAutoNum type="romanUcPeriod"/>
              <a:tabLst>
                <a:tab pos="584835" algn="l"/>
              </a:tabLst>
            </a:pPr>
            <a:r>
              <a:rPr i="1" dirty="0">
                <a:latin typeface="Times New Roman"/>
                <a:cs typeface="Times New Roman"/>
              </a:rPr>
              <a:t>Closed </a:t>
            </a:r>
            <a:r>
              <a:rPr i="1" spc="-5" dirty="0">
                <a:latin typeface="Times New Roman"/>
                <a:cs typeface="Times New Roman"/>
              </a:rPr>
              <a:t>system </a:t>
            </a:r>
            <a:r>
              <a:rPr spc="-5" dirty="0"/>
              <a:t>means an </a:t>
            </a:r>
            <a:r>
              <a:rPr spc="-10" dirty="0"/>
              <a:t>environment </a:t>
            </a:r>
            <a:r>
              <a:rPr spc="-5" dirty="0"/>
              <a:t>in which </a:t>
            </a:r>
            <a:r>
              <a:rPr b="1" spc="-5" dirty="0">
                <a:latin typeface="Times New Roman"/>
                <a:cs typeface="Times New Roman"/>
              </a:rPr>
              <a:t>system </a:t>
            </a:r>
            <a:r>
              <a:rPr b="1" spc="-10" dirty="0">
                <a:latin typeface="Times New Roman"/>
                <a:cs typeface="Times New Roman"/>
              </a:rPr>
              <a:t>access </a:t>
            </a:r>
            <a:r>
              <a:rPr b="1" spc="-5" dirty="0">
                <a:latin typeface="Times New Roman"/>
                <a:cs typeface="Times New Roman"/>
              </a:rPr>
              <a:t>is </a:t>
            </a:r>
            <a:r>
              <a:rPr b="1" spc="-10" dirty="0">
                <a:latin typeface="Times New Roman"/>
                <a:cs typeface="Times New Roman"/>
              </a:rPr>
              <a:t>controlled </a:t>
            </a:r>
            <a:r>
              <a:rPr b="1" dirty="0">
                <a:latin typeface="Times New Roman"/>
                <a:cs typeface="Times New Roman"/>
              </a:rPr>
              <a:t>by </a:t>
            </a:r>
            <a:r>
              <a:rPr b="1" spc="-5" dirty="0">
                <a:latin typeface="Times New Roman"/>
                <a:cs typeface="Times New Roman"/>
              </a:rPr>
              <a:t>persons </a:t>
            </a:r>
            <a:r>
              <a:rPr dirty="0"/>
              <a:t>who </a:t>
            </a:r>
            <a:r>
              <a:rPr spc="-10" dirty="0"/>
              <a:t>are </a:t>
            </a:r>
            <a:r>
              <a:rPr spc="-5" dirty="0"/>
              <a:t> </a:t>
            </a:r>
            <a:r>
              <a:rPr dirty="0"/>
              <a:t>responsible</a:t>
            </a:r>
            <a:r>
              <a:rPr spc="-35" dirty="0"/>
              <a:t> </a:t>
            </a:r>
            <a:r>
              <a:rPr dirty="0"/>
              <a:t>for</a:t>
            </a:r>
            <a:r>
              <a:rPr spc="-10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5" dirty="0"/>
              <a:t>content</a:t>
            </a:r>
            <a:r>
              <a:rPr spc="-15" dirty="0"/>
              <a:t> </a:t>
            </a:r>
            <a:r>
              <a:rPr dirty="0"/>
              <a:t>of </a:t>
            </a:r>
            <a:r>
              <a:rPr spc="-5" dirty="0"/>
              <a:t>electronic</a:t>
            </a:r>
            <a:r>
              <a:rPr spc="-25" dirty="0"/>
              <a:t> </a:t>
            </a:r>
            <a:r>
              <a:rPr spc="-5" dirty="0"/>
              <a:t>records</a:t>
            </a:r>
            <a:r>
              <a:rPr spc="-10" dirty="0"/>
              <a:t> </a:t>
            </a:r>
            <a:r>
              <a:rPr b="1" dirty="0">
                <a:latin typeface="Times New Roman"/>
                <a:cs typeface="Times New Roman"/>
              </a:rPr>
              <a:t>that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are </a:t>
            </a:r>
            <a:r>
              <a:rPr b="1" dirty="0">
                <a:latin typeface="Times New Roman"/>
                <a:cs typeface="Times New Roman"/>
              </a:rPr>
              <a:t>on the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system</a:t>
            </a:r>
            <a:r>
              <a:rPr spc="-5" dirty="0"/>
              <a:t>.</a:t>
            </a:r>
          </a:p>
          <a:p>
            <a:pPr marL="584200" marR="5080" algn="just">
              <a:lnSpc>
                <a:spcPct val="80000"/>
              </a:lnSpc>
              <a:spcBef>
                <a:spcPts val="395"/>
              </a:spcBef>
            </a:pPr>
            <a:r>
              <a:rPr i="1" spc="-5" dirty="0">
                <a:latin typeface="Times New Roman"/>
                <a:cs typeface="Times New Roman"/>
              </a:rPr>
              <a:t>Digital </a:t>
            </a:r>
            <a:r>
              <a:rPr i="1" spc="-10" dirty="0">
                <a:latin typeface="Times New Roman"/>
                <a:cs typeface="Times New Roman"/>
              </a:rPr>
              <a:t>signature </a:t>
            </a:r>
            <a:r>
              <a:rPr spc="-10" dirty="0"/>
              <a:t>means </a:t>
            </a:r>
            <a:r>
              <a:rPr spc="-5" dirty="0"/>
              <a:t>an electronic signature based upon </a:t>
            </a:r>
            <a:r>
              <a:rPr b="1" spc="-5" dirty="0">
                <a:latin typeface="Times New Roman"/>
                <a:cs typeface="Times New Roman"/>
              </a:rPr>
              <a:t>cryptographic </a:t>
            </a:r>
            <a:r>
              <a:rPr b="1" spc="-10" dirty="0">
                <a:latin typeface="Times New Roman"/>
                <a:cs typeface="Times New Roman"/>
              </a:rPr>
              <a:t>methods </a:t>
            </a:r>
            <a:r>
              <a:rPr b="1" spc="-5" dirty="0">
                <a:latin typeface="Times New Roman"/>
                <a:cs typeface="Times New Roman"/>
              </a:rPr>
              <a:t>of originator 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authentication, </a:t>
            </a:r>
            <a:r>
              <a:rPr spc="-5" dirty="0"/>
              <a:t>computed </a:t>
            </a:r>
            <a:r>
              <a:rPr dirty="0"/>
              <a:t>by </a:t>
            </a:r>
            <a:r>
              <a:rPr spc="-5" dirty="0"/>
              <a:t>using </a:t>
            </a:r>
            <a:r>
              <a:rPr dirty="0"/>
              <a:t>a </a:t>
            </a:r>
            <a:r>
              <a:rPr spc="-5" dirty="0"/>
              <a:t>set </a:t>
            </a:r>
            <a:r>
              <a:rPr dirty="0"/>
              <a:t>of </a:t>
            </a:r>
            <a:r>
              <a:rPr spc="-5" dirty="0"/>
              <a:t>rules and </a:t>
            </a:r>
            <a:r>
              <a:rPr dirty="0"/>
              <a:t>a </a:t>
            </a:r>
            <a:r>
              <a:rPr spc="-5" dirty="0"/>
              <a:t>set </a:t>
            </a:r>
            <a:r>
              <a:rPr dirty="0"/>
              <a:t>of </a:t>
            </a:r>
            <a:r>
              <a:rPr spc="-5" dirty="0"/>
              <a:t>parameters such that </a:t>
            </a:r>
            <a:r>
              <a:rPr b="1" dirty="0">
                <a:latin typeface="Times New Roman"/>
                <a:cs typeface="Times New Roman"/>
              </a:rPr>
              <a:t>the </a:t>
            </a:r>
            <a:r>
              <a:rPr b="1" spc="-5" dirty="0">
                <a:latin typeface="Times New Roman"/>
                <a:cs typeface="Times New Roman"/>
              </a:rPr>
              <a:t>identity </a:t>
            </a:r>
            <a:r>
              <a:rPr b="1" spc="5" dirty="0">
                <a:latin typeface="Times New Roman"/>
                <a:cs typeface="Times New Roman"/>
              </a:rPr>
              <a:t>of </a:t>
            </a:r>
            <a:r>
              <a:rPr b="1" spc="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signer</a:t>
            </a:r>
            <a:r>
              <a:rPr b="1" spc="-4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and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the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integrity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of</a:t>
            </a:r>
            <a:r>
              <a:rPr b="1" spc="-15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the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data can</a:t>
            </a:r>
            <a:r>
              <a:rPr b="1" dirty="0">
                <a:latin typeface="Times New Roman"/>
                <a:cs typeface="Times New Roman"/>
              </a:rPr>
              <a:t> be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verified.</a:t>
            </a:r>
          </a:p>
          <a:p>
            <a:pPr marL="584200" marR="5080" indent="-572135" algn="just">
              <a:lnSpc>
                <a:spcPct val="80100"/>
              </a:lnSpc>
              <a:spcBef>
                <a:spcPts val="405"/>
              </a:spcBef>
            </a:pPr>
            <a:r>
              <a:rPr i="1" spc="-5" dirty="0">
                <a:latin typeface="Times New Roman"/>
                <a:cs typeface="Times New Roman"/>
              </a:rPr>
              <a:t>VI.</a:t>
            </a:r>
            <a:r>
              <a:rPr i="1" dirty="0">
                <a:latin typeface="Times New Roman"/>
                <a:cs typeface="Times New Roman"/>
              </a:rPr>
              <a:t> </a:t>
            </a:r>
            <a:r>
              <a:rPr i="1" spc="-10" dirty="0">
                <a:latin typeface="Times New Roman"/>
                <a:cs typeface="Times New Roman"/>
              </a:rPr>
              <a:t>Electronic </a:t>
            </a:r>
            <a:r>
              <a:rPr i="1" spc="-25" dirty="0">
                <a:latin typeface="Times New Roman"/>
                <a:cs typeface="Times New Roman"/>
              </a:rPr>
              <a:t>record </a:t>
            </a:r>
            <a:r>
              <a:rPr spc="-10" dirty="0"/>
              <a:t>means </a:t>
            </a:r>
            <a:r>
              <a:rPr spc="-5" dirty="0"/>
              <a:t>any </a:t>
            </a:r>
            <a:r>
              <a:rPr b="1" spc="-5" dirty="0">
                <a:latin typeface="Times New Roman"/>
                <a:cs typeface="Times New Roman"/>
              </a:rPr>
              <a:t>combination </a:t>
            </a:r>
            <a:r>
              <a:rPr b="1" dirty="0">
                <a:latin typeface="Times New Roman"/>
                <a:cs typeface="Times New Roman"/>
              </a:rPr>
              <a:t>of </a:t>
            </a:r>
            <a:r>
              <a:rPr b="1" spc="-5" dirty="0">
                <a:latin typeface="Times New Roman"/>
                <a:cs typeface="Times New Roman"/>
              </a:rPr>
              <a:t>text, graphics, </a:t>
            </a:r>
            <a:r>
              <a:rPr b="1" dirty="0">
                <a:latin typeface="Times New Roman"/>
                <a:cs typeface="Times New Roman"/>
              </a:rPr>
              <a:t>data, </a:t>
            </a:r>
            <a:r>
              <a:rPr b="1" spc="-5" dirty="0">
                <a:latin typeface="Times New Roman"/>
                <a:cs typeface="Times New Roman"/>
              </a:rPr>
              <a:t>audio, pictorial, </a:t>
            </a:r>
            <a:r>
              <a:rPr b="1" dirty="0">
                <a:latin typeface="Times New Roman"/>
                <a:cs typeface="Times New Roman"/>
              </a:rPr>
              <a:t>or other 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information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10" dirty="0">
                <a:latin typeface="Times New Roman"/>
                <a:cs typeface="Times New Roman"/>
              </a:rPr>
              <a:t>representation</a:t>
            </a:r>
            <a:r>
              <a:rPr b="1" spc="-5" dirty="0">
                <a:latin typeface="Times New Roman"/>
                <a:cs typeface="Times New Roman"/>
              </a:rPr>
              <a:t> in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digital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form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spc="-5" dirty="0"/>
              <a:t>that</a:t>
            </a:r>
            <a:r>
              <a:rPr dirty="0"/>
              <a:t> </a:t>
            </a:r>
            <a:r>
              <a:rPr spc="-5" dirty="0"/>
              <a:t>is</a:t>
            </a:r>
            <a:r>
              <a:rPr dirty="0"/>
              <a:t> </a:t>
            </a:r>
            <a:r>
              <a:rPr spc="-5" dirty="0"/>
              <a:t>created,</a:t>
            </a:r>
            <a:r>
              <a:rPr dirty="0"/>
              <a:t> </a:t>
            </a:r>
            <a:r>
              <a:rPr spc="-5" dirty="0"/>
              <a:t>modified,</a:t>
            </a:r>
            <a:r>
              <a:rPr dirty="0"/>
              <a:t> </a:t>
            </a:r>
            <a:r>
              <a:rPr spc="-5" dirty="0"/>
              <a:t>maintained,</a:t>
            </a:r>
            <a:r>
              <a:rPr dirty="0"/>
              <a:t> </a:t>
            </a:r>
            <a:r>
              <a:rPr spc="-5" dirty="0"/>
              <a:t>archived, </a:t>
            </a:r>
            <a:r>
              <a:rPr dirty="0"/>
              <a:t> retrieved,</a:t>
            </a:r>
            <a:r>
              <a:rPr spc="-35" dirty="0"/>
              <a:t> </a:t>
            </a:r>
            <a:r>
              <a:rPr dirty="0"/>
              <a:t>or </a:t>
            </a:r>
            <a:r>
              <a:rPr spc="-5" dirty="0"/>
              <a:t>distributed</a:t>
            </a:r>
            <a:r>
              <a:rPr spc="-30" dirty="0"/>
              <a:t> </a:t>
            </a:r>
            <a:r>
              <a:rPr dirty="0"/>
              <a:t>by</a:t>
            </a:r>
            <a:r>
              <a:rPr spc="-10" dirty="0"/>
              <a:t> </a:t>
            </a:r>
            <a:r>
              <a:rPr dirty="0"/>
              <a:t>a </a:t>
            </a:r>
            <a:r>
              <a:rPr spc="-5" dirty="0"/>
              <a:t>computer</a:t>
            </a:r>
            <a:r>
              <a:rPr spc="-10" dirty="0"/>
              <a:t> </a:t>
            </a:r>
            <a:r>
              <a:rPr spc="-5" dirty="0"/>
              <a:t>system.</a:t>
            </a:r>
          </a:p>
          <a:p>
            <a:pPr marL="584200" marR="9525" algn="just">
              <a:lnSpc>
                <a:spcPts val="1440"/>
              </a:lnSpc>
              <a:spcBef>
                <a:spcPts val="385"/>
              </a:spcBef>
            </a:pPr>
            <a:r>
              <a:rPr i="1" spc="-10" dirty="0">
                <a:latin typeface="Times New Roman"/>
                <a:cs typeface="Times New Roman"/>
              </a:rPr>
              <a:t>Electronic </a:t>
            </a:r>
            <a:r>
              <a:rPr i="1" spc="-15" dirty="0">
                <a:latin typeface="Times New Roman"/>
                <a:cs typeface="Times New Roman"/>
              </a:rPr>
              <a:t>signature </a:t>
            </a:r>
            <a:r>
              <a:rPr spc="-5" dirty="0"/>
              <a:t>means </a:t>
            </a:r>
            <a:r>
              <a:rPr dirty="0"/>
              <a:t>a </a:t>
            </a:r>
            <a:r>
              <a:rPr spc="-5" dirty="0"/>
              <a:t>computer data compilation </a:t>
            </a:r>
            <a:r>
              <a:rPr dirty="0"/>
              <a:t>of </a:t>
            </a:r>
            <a:r>
              <a:rPr b="1" dirty="0">
                <a:latin typeface="Times New Roman"/>
                <a:cs typeface="Times New Roman"/>
              </a:rPr>
              <a:t>any </a:t>
            </a:r>
            <a:r>
              <a:rPr b="1" spc="-10" dirty="0">
                <a:latin typeface="Times New Roman"/>
                <a:cs typeface="Times New Roman"/>
              </a:rPr>
              <a:t>symbol </a:t>
            </a:r>
            <a:r>
              <a:rPr b="1" dirty="0">
                <a:latin typeface="Times New Roman"/>
                <a:cs typeface="Times New Roman"/>
              </a:rPr>
              <a:t>or </a:t>
            </a:r>
            <a:r>
              <a:rPr b="1" spc="-5" dirty="0">
                <a:latin typeface="Times New Roman"/>
                <a:cs typeface="Times New Roman"/>
              </a:rPr>
              <a:t>series </a:t>
            </a:r>
            <a:r>
              <a:rPr b="1" dirty="0">
                <a:latin typeface="Times New Roman"/>
                <a:cs typeface="Times New Roman"/>
              </a:rPr>
              <a:t>of </a:t>
            </a:r>
            <a:r>
              <a:rPr b="1" spc="-5" dirty="0">
                <a:latin typeface="Times New Roman"/>
                <a:cs typeface="Times New Roman"/>
              </a:rPr>
              <a:t>symbol 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spc="-5" dirty="0"/>
              <a:t>executed, adopted, </a:t>
            </a:r>
            <a:r>
              <a:rPr dirty="0"/>
              <a:t>or </a:t>
            </a:r>
            <a:r>
              <a:rPr spc="-5" dirty="0"/>
              <a:t>authorized </a:t>
            </a:r>
            <a:r>
              <a:rPr dirty="0"/>
              <a:t>by </a:t>
            </a:r>
            <a:r>
              <a:rPr spc="-5" dirty="0"/>
              <a:t>an individual </a:t>
            </a:r>
            <a:r>
              <a:rPr dirty="0"/>
              <a:t>to be the </a:t>
            </a:r>
            <a:r>
              <a:rPr spc="-5" dirty="0"/>
              <a:t>legally binding </a:t>
            </a:r>
            <a:r>
              <a:rPr b="1" spc="-5" dirty="0">
                <a:latin typeface="Times New Roman"/>
                <a:cs typeface="Times New Roman"/>
              </a:rPr>
              <a:t>equivalent of </a:t>
            </a:r>
            <a:r>
              <a:rPr b="1" dirty="0">
                <a:latin typeface="Times New Roman"/>
                <a:cs typeface="Times New Roman"/>
              </a:rPr>
              <a:t>the </a:t>
            </a:r>
            <a:r>
              <a:rPr b="1" spc="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individual’s</a:t>
            </a:r>
            <a:r>
              <a:rPr b="1" spc="-35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handwritten</a:t>
            </a:r>
            <a:r>
              <a:rPr b="1" spc="-10" dirty="0">
                <a:latin typeface="Times New Roman"/>
                <a:cs typeface="Times New Roman"/>
              </a:rPr>
              <a:t> </a:t>
            </a:r>
            <a:r>
              <a:rPr b="1" spc="-5" dirty="0">
                <a:latin typeface="Times New Roman"/>
                <a:cs typeface="Times New Roman"/>
              </a:rPr>
              <a:t>signature.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5940" y="4791836"/>
            <a:ext cx="38036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i="1" spc="-5" dirty="0">
                <a:solidFill>
                  <a:srgbClr val="7E7E7E"/>
                </a:solidFill>
                <a:latin typeface="Times New Roman"/>
                <a:cs typeface="Times New Roman"/>
              </a:rPr>
              <a:t>V</a:t>
            </a:r>
            <a:r>
              <a:rPr sz="1500" i="1" dirty="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r>
              <a:rPr sz="1500" i="1" spc="5" dirty="0">
                <a:solidFill>
                  <a:srgbClr val="7E7E7E"/>
                </a:solidFill>
                <a:latin typeface="Times New Roman"/>
                <a:cs typeface="Times New Roman"/>
              </a:rPr>
              <a:t>I</a:t>
            </a:r>
            <a:r>
              <a:rPr sz="1500" i="1" dirty="0">
                <a:solidFill>
                  <a:srgbClr val="7E7E7E"/>
                </a:solidFill>
                <a:latin typeface="Times New Roman"/>
                <a:cs typeface="Times New Roman"/>
              </a:rPr>
              <a:t>I.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791836"/>
            <a:ext cx="8151495" cy="103822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584200" marR="5080" algn="just">
              <a:lnSpc>
                <a:spcPts val="1440"/>
              </a:lnSpc>
              <a:spcBef>
                <a:spcPts val="445"/>
              </a:spcBef>
            </a:pPr>
            <a:r>
              <a:rPr sz="1500" i="1" spc="-5" dirty="0">
                <a:solidFill>
                  <a:srgbClr val="7E7E7E"/>
                </a:solidFill>
                <a:latin typeface="Times New Roman"/>
                <a:cs typeface="Times New Roman"/>
              </a:rPr>
              <a:t>Handwritten</a:t>
            </a:r>
            <a:r>
              <a:rPr sz="1500" i="1" spc="15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i="1" spc="-15" dirty="0">
                <a:solidFill>
                  <a:srgbClr val="7E7E7E"/>
                </a:solidFill>
                <a:latin typeface="Times New Roman"/>
                <a:cs typeface="Times New Roman"/>
              </a:rPr>
              <a:t>signature</a:t>
            </a:r>
            <a:r>
              <a:rPr sz="1500" i="1" spc="14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means</a:t>
            </a:r>
            <a:r>
              <a:rPr sz="1500" spc="1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1500" spc="14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scripted</a:t>
            </a:r>
            <a:r>
              <a:rPr sz="1500" b="1" spc="1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name</a:t>
            </a:r>
            <a:r>
              <a:rPr sz="1500" b="1" spc="14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or</a:t>
            </a:r>
            <a:r>
              <a:rPr sz="1500" b="1" spc="114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legal</a:t>
            </a:r>
            <a:r>
              <a:rPr sz="1500" b="1" spc="1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mark</a:t>
            </a:r>
            <a:r>
              <a:rPr sz="1500" b="1" spc="14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sz="1500" spc="1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</a:t>
            </a:r>
            <a:r>
              <a:rPr sz="1500" spc="1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individual</a:t>
            </a:r>
            <a:r>
              <a:rPr sz="1500" spc="14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handwritten</a:t>
            </a:r>
            <a:r>
              <a:rPr sz="1500" spc="15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5" dirty="0">
                <a:solidFill>
                  <a:srgbClr val="7E7E7E"/>
                </a:solidFill>
                <a:latin typeface="Times New Roman"/>
                <a:cs typeface="Times New Roman"/>
              </a:rPr>
              <a:t>by </a:t>
            </a:r>
            <a:r>
              <a:rPr sz="1500" spc="-36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that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individual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and executed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or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adopted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with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the present intention to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authenticate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a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writing in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 a </a:t>
            </a:r>
            <a:r>
              <a:rPr sz="15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permanent</a:t>
            </a:r>
            <a:r>
              <a:rPr sz="1500" b="1" spc="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form.</a:t>
            </a:r>
            <a:endParaRPr sz="1500">
              <a:latin typeface="Times New Roman"/>
              <a:cs typeface="Times New Roman"/>
            </a:endParaRPr>
          </a:p>
          <a:p>
            <a:pPr marL="584200" marR="6350" indent="-572135" algn="just">
              <a:lnSpc>
                <a:spcPts val="1440"/>
              </a:lnSpc>
              <a:spcBef>
                <a:spcPts val="409"/>
              </a:spcBef>
            </a:pPr>
            <a:r>
              <a:rPr sz="1500" i="1" dirty="0">
                <a:solidFill>
                  <a:srgbClr val="7E7E7E"/>
                </a:solidFill>
                <a:latin typeface="Times New Roman"/>
                <a:cs typeface="Times New Roman"/>
              </a:rPr>
              <a:t>IX.</a:t>
            </a:r>
            <a:r>
              <a:rPr sz="1500" i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i="1" dirty="0">
                <a:solidFill>
                  <a:srgbClr val="7E7E7E"/>
                </a:solidFill>
                <a:latin typeface="Times New Roman"/>
                <a:cs typeface="Times New Roman"/>
              </a:rPr>
              <a:t>Open </a:t>
            </a:r>
            <a:r>
              <a:rPr sz="1500" i="1" spc="-5" dirty="0">
                <a:solidFill>
                  <a:srgbClr val="7E7E7E"/>
                </a:solidFill>
                <a:latin typeface="Times New Roman"/>
                <a:cs typeface="Times New Roman"/>
              </a:rPr>
              <a:t>system 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means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an environment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in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which system access is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not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controlled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by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persons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who are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 responsible</a:t>
            </a:r>
            <a:r>
              <a:rPr sz="1500" spc="-3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for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1500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content</a:t>
            </a:r>
            <a:r>
              <a:rPr sz="15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15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records</a:t>
            </a:r>
            <a:r>
              <a:rPr sz="15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that</a:t>
            </a:r>
            <a:r>
              <a:rPr sz="15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are </a:t>
            </a:r>
            <a:r>
              <a:rPr sz="1500" b="1" dirty="0">
                <a:solidFill>
                  <a:srgbClr val="7E7E7E"/>
                </a:solidFill>
                <a:latin typeface="Times New Roman"/>
                <a:cs typeface="Times New Roman"/>
              </a:rPr>
              <a:t>on the</a:t>
            </a:r>
            <a:r>
              <a:rPr sz="15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system</a:t>
            </a:r>
            <a:r>
              <a:rPr sz="1500" spc="-5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391400" y="612648"/>
            <a:ext cx="1752600" cy="1283208"/>
          </a:xfrm>
          <a:prstGeom prst="rect">
            <a:avLst/>
          </a:prstGeom>
        </p:spPr>
      </p:pic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79320" y="187452"/>
            <a:ext cx="4782311" cy="1264920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48508" y="342138"/>
            <a:ext cx="40449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Parts</a:t>
            </a:r>
            <a:r>
              <a:rPr spc="-45" dirty="0"/>
              <a:t> </a:t>
            </a:r>
            <a:r>
              <a:rPr dirty="0"/>
              <a:t>of</a:t>
            </a:r>
            <a:r>
              <a:rPr spc="-60" dirty="0"/>
              <a:t> </a:t>
            </a:r>
            <a:r>
              <a:rPr spc="-20" dirty="0"/>
              <a:t>21CFR11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535940" y="1574038"/>
            <a:ext cx="8226425" cy="4638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</a:tabLst>
            </a:pP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Sec.</a:t>
            </a:r>
            <a:r>
              <a:rPr sz="17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11.10</a:t>
            </a:r>
            <a:r>
              <a:rPr sz="1700" b="1" spc="-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Controls</a:t>
            </a:r>
            <a:r>
              <a:rPr sz="17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for</a:t>
            </a:r>
            <a:r>
              <a:rPr sz="1700" b="1" spc="-6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closed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systems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1700">
              <a:latin typeface="Times New Roman"/>
              <a:cs typeface="Times New Roman"/>
            </a:endParaRPr>
          </a:p>
          <a:p>
            <a:pPr marL="469900" indent="-457834" algn="just">
              <a:lnSpc>
                <a:spcPts val="1835"/>
              </a:lnSpc>
              <a:buAutoNum type="alphaLcParenR"/>
              <a:tabLst>
                <a:tab pos="470534" algn="l"/>
              </a:tabLst>
            </a:pPr>
            <a:r>
              <a:rPr sz="1700" spc="-25" dirty="0">
                <a:solidFill>
                  <a:srgbClr val="7E7E7E"/>
                </a:solidFill>
                <a:latin typeface="Times New Roman"/>
                <a:cs typeface="Times New Roman"/>
              </a:rPr>
              <a:t>Validation</a:t>
            </a:r>
            <a:r>
              <a:rPr sz="1700" spc="409" dirty="0">
                <a:solidFill>
                  <a:srgbClr val="7E7E7E"/>
                </a:solidFill>
                <a:latin typeface="Times New Roman"/>
                <a:cs typeface="Times New Roman"/>
              </a:rPr>
              <a:t> 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of  </a:t>
            </a:r>
            <a:r>
              <a:rPr sz="1700" spc="39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systems</a:t>
            </a:r>
            <a:r>
              <a:rPr sz="1700" spc="12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1700" spc="125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ensure</a:t>
            </a:r>
            <a:r>
              <a:rPr sz="1700" b="1" spc="415" dirty="0">
                <a:solidFill>
                  <a:srgbClr val="7E7E7E"/>
                </a:solidFill>
                <a:latin typeface="Times New Roman"/>
                <a:cs typeface="Times New Roman"/>
              </a:rPr>
              <a:t>  </a:t>
            </a:r>
            <a:r>
              <a:rPr sz="17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accuracy,</a:t>
            </a:r>
            <a:r>
              <a:rPr sz="1700" b="1" spc="409" dirty="0">
                <a:solidFill>
                  <a:srgbClr val="7E7E7E"/>
                </a:solidFill>
                <a:latin typeface="Times New Roman"/>
                <a:cs typeface="Times New Roman"/>
              </a:rPr>
              <a:t>  </a:t>
            </a:r>
            <a:r>
              <a:rPr sz="17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reliability,</a:t>
            </a:r>
            <a:r>
              <a:rPr sz="1700" b="1" spc="415" dirty="0">
                <a:solidFill>
                  <a:srgbClr val="7E7E7E"/>
                </a:solidFill>
                <a:latin typeface="Times New Roman"/>
                <a:cs typeface="Times New Roman"/>
              </a:rPr>
              <a:t> 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consistent</a:t>
            </a:r>
            <a:r>
              <a:rPr sz="1700" b="1" spc="125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intended</a:t>
            </a:r>
            <a:endParaRPr sz="1700">
              <a:latin typeface="Times New Roman"/>
              <a:cs typeface="Times New Roman"/>
            </a:endParaRPr>
          </a:p>
          <a:p>
            <a:pPr marL="469900" algn="just">
              <a:lnSpc>
                <a:spcPts val="1835"/>
              </a:lnSpc>
            </a:pP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performance,</a:t>
            </a:r>
            <a:r>
              <a:rPr sz="1700" b="1" spc="-4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and the ability</a:t>
            </a:r>
            <a:r>
              <a:rPr sz="1700" spc="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1700" spc="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discern invalid</a:t>
            </a:r>
            <a:r>
              <a:rPr sz="1700" b="1" spc="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or</a:t>
            </a:r>
            <a:r>
              <a:rPr sz="1700" b="1" spc="-4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altered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records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1700">
              <a:latin typeface="Times New Roman"/>
              <a:cs typeface="Times New Roman"/>
            </a:endParaRPr>
          </a:p>
          <a:p>
            <a:pPr marL="469900" marR="6985" indent="-457834" algn="just">
              <a:lnSpc>
                <a:spcPct val="80000"/>
              </a:lnSpc>
              <a:spcBef>
                <a:spcPts val="409"/>
              </a:spcBef>
              <a:buAutoNum type="alphaLcParenR" startAt="2"/>
              <a:tabLst>
                <a:tab pos="470534" algn="l"/>
              </a:tabLst>
            </a:pP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17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ability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generate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accurate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and</a:t>
            </a:r>
            <a:r>
              <a:rPr sz="17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complete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copies</a:t>
            </a:r>
            <a:r>
              <a:rPr sz="17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records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in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both</a:t>
            </a:r>
            <a:r>
              <a:rPr sz="17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human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readable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17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electronic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form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suitable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for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inspection, </a:t>
            </a:r>
            <a:r>
              <a:rPr sz="17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review,</a:t>
            </a:r>
            <a:r>
              <a:rPr sz="1700" b="1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and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copying </a:t>
            </a:r>
            <a:r>
              <a:rPr sz="17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by</a:t>
            </a:r>
            <a:r>
              <a:rPr sz="17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agency.</a:t>
            </a:r>
            <a:endParaRPr sz="1700">
              <a:latin typeface="Times New Roman"/>
              <a:cs typeface="Times New Roman"/>
            </a:endParaRPr>
          </a:p>
          <a:p>
            <a:pPr marL="469900" marR="7620" indent="-457834" algn="just">
              <a:lnSpc>
                <a:spcPct val="80000"/>
              </a:lnSpc>
              <a:spcBef>
                <a:spcPts val="405"/>
              </a:spcBef>
              <a:buAutoNum type="alphaLcParenR" startAt="2"/>
              <a:tabLst>
                <a:tab pos="470534" algn="l"/>
              </a:tabLst>
            </a:pP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Protection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records to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enable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their accurate and 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ready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retrieval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throughout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the </a:t>
            </a:r>
            <a:r>
              <a:rPr sz="17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records </a:t>
            </a:r>
            <a:r>
              <a:rPr sz="1700" b="1" spc="-409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retention</a:t>
            </a:r>
            <a:r>
              <a:rPr sz="1700" b="1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period.</a:t>
            </a:r>
            <a:endParaRPr sz="1700">
              <a:latin typeface="Times New Roman"/>
              <a:cs typeface="Times New Roman"/>
            </a:endParaRPr>
          </a:p>
          <a:p>
            <a:pPr marL="469900" indent="-457834" algn="just">
              <a:lnSpc>
                <a:spcPct val="100000"/>
              </a:lnSpc>
              <a:buAutoNum type="alphaLcParenR" startAt="2"/>
              <a:tabLst>
                <a:tab pos="470534" algn="l"/>
              </a:tabLst>
            </a:pP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Limiting</a:t>
            </a:r>
            <a:r>
              <a:rPr sz="1700" b="1" spc="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system</a:t>
            </a:r>
            <a:r>
              <a:rPr sz="1700" b="1" spc="-4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access</a:t>
            </a:r>
            <a:r>
              <a:rPr sz="1700" b="1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17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authorized</a:t>
            </a:r>
            <a:r>
              <a:rPr sz="1700" b="1" spc="-3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individuals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.</a:t>
            </a:r>
            <a:endParaRPr sz="1700">
              <a:latin typeface="Times New Roman"/>
              <a:cs typeface="Times New Roman"/>
            </a:endParaRPr>
          </a:p>
          <a:p>
            <a:pPr marL="469900" marR="5715" indent="-457834" algn="just">
              <a:lnSpc>
                <a:spcPct val="80000"/>
              </a:lnSpc>
              <a:spcBef>
                <a:spcPts val="409"/>
              </a:spcBef>
              <a:buAutoNum type="alphaLcParenR" startAt="2"/>
              <a:tabLst>
                <a:tab pos="470534" algn="l"/>
              </a:tabLst>
            </a:pP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Use 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17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secure, computer-generated,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time-stamped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audit trails to independently 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record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 the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date</a:t>
            </a:r>
            <a:r>
              <a:rPr sz="17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17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time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10" dirty="0">
                <a:solidFill>
                  <a:srgbClr val="7E7E7E"/>
                </a:solidFill>
                <a:latin typeface="Times New Roman"/>
                <a:cs typeface="Times New Roman"/>
              </a:rPr>
              <a:t>of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 operator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entries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actions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that</a:t>
            </a:r>
            <a:r>
              <a:rPr sz="17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create,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20" dirty="0">
                <a:solidFill>
                  <a:srgbClr val="7E7E7E"/>
                </a:solidFill>
                <a:latin typeface="Times New Roman"/>
                <a:cs typeface="Times New Roman"/>
              </a:rPr>
              <a:t>modify,</a:t>
            </a:r>
            <a:r>
              <a:rPr sz="17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or</a:t>
            </a:r>
            <a:r>
              <a:rPr sz="1700" spc="4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delete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records.</a:t>
            </a:r>
            <a:endParaRPr sz="1700">
              <a:latin typeface="Times New Roman"/>
              <a:cs typeface="Times New Roman"/>
            </a:endParaRPr>
          </a:p>
          <a:p>
            <a:pPr marL="469900" marR="6350" indent="-457834" algn="just">
              <a:lnSpc>
                <a:spcPct val="80000"/>
              </a:lnSpc>
              <a:spcBef>
                <a:spcPts val="409"/>
              </a:spcBef>
              <a:buAutoNum type="alphaLcParenR" startAt="2"/>
              <a:tabLst>
                <a:tab pos="470534" algn="l"/>
              </a:tabLst>
            </a:pP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Use of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operational system checks 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to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enforce permitted sequencing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of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steps and events, as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appropriate.</a:t>
            </a:r>
            <a:endParaRPr sz="1700">
              <a:latin typeface="Times New Roman"/>
              <a:cs typeface="Times New Roman"/>
            </a:endParaRPr>
          </a:p>
          <a:p>
            <a:pPr marL="469900" marR="5080" indent="-457834" algn="just">
              <a:lnSpc>
                <a:spcPct val="80100"/>
              </a:lnSpc>
              <a:spcBef>
                <a:spcPts val="405"/>
              </a:spcBef>
              <a:buAutoNum type="alphaLcParenR" startAt="2"/>
              <a:tabLst>
                <a:tab pos="470534" algn="l"/>
              </a:tabLst>
            </a:pP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Determination that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persons </a:t>
            </a:r>
            <a:r>
              <a:rPr sz="17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who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develop,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maintain,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or use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electronic record/electronic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systems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have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education,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training,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experience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perform</a:t>
            </a:r>
            <a:r>
              <a:rPr sz="1700" spc="4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their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assigned</a:t>
            </a:r>
            <a:r>
              <a:rPr sz="17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tasks.</a:t>
            </a:r>
            <a:endParaRPr sz="1700">
              <a:latin typeface="Times New Roman"/>
              <a:cs typeface="Times New Roman"/>
            </a:endParaRPr>
          </a:p>
          <a:p>
            <a:pPr marL="469900" marR="7620" indent="-457834" algn="just">
              <a:lnSpc>
                <a:spcPct val="80000"/>
              </a:lnSpc>
              <a:spcBef>
                <a:spcPts val="409"/>
              </a:spcBef>
              <a:buAutoNum type="alphaLcParenR" startAt="2"/>
              <a:tabLst>
                <a:tab pos="470534" algn="l"/>
              </a:tabLst>
            </a:pP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The</a:t>
            </a:r>
            <a:r>
              <a:rPr sz="17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establishment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of,</a:t>
            </a:r>
            <a:r>
              <a:rPr sz="17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adherence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to,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written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policies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that</a:t>
            </a:r>
            <a:r>
              <a:rPr sz="17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hold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 individuals </a:t>
            </a:r>
            <a:r>
              <a:rPr sz="1700" b="1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b="1" dirty="0">
                <a:solidFill>
                  <a:srgbClr val="7E7E7E"/>
                </a:solidFill>
                <a:latin typeface="Times New Roman"/>
                <a:cs typeface="Times New Roman"/>
              </a:rPr>
              <a:t>accountable and </a:t>
            </a:r>
            <a:r>
              <a:rPr sz="1700" b="1" spc="-5" dirty="0">
                <a:solidFill>
                  <a:srgbClr val="7E7E7E"/>
                </a:solidFill>
                <a:latin typeface="Times New Roman"/>
                <a:cs typeface="Times New Roman"/>
              </a:rPr>
              <a:t>responsible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for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actions initiated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under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their electronic signatures, </a:t>
            </a:r>
            <a:r>
              <a:rPr sz="1700" spc="-20" dirty="0">
                <a:solidFill>
                  <a:srgbClr val="7E7E7E"/>
                </a:solidFill>
                <a:latin typeface="Times New Roman"/>
                <a:cs typeface="Times New Roman"/>
              </a:rPr>
              <a:t>in </a:t>
            </a:r>
            <a:r>
              <a:rPr sz="17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order</a:t>
            </a:r>
            <a:r>
              <a:rPr sz="1700" spc="-2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to</a:t>
            </a:r>
            <a:r>
              <a:rPr sz="1700" spc="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deter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dirty="0">
                <a:solidFill>
                  <a:srgbClr val="7E7E7E"/>
                </a:solidFill>
                <a:latin typeface="Times New Roman"/>
                <a:cs typeface="Times New Roman"/>
              </a:rPr>
              <a:t>record</a:t>
            </a:r>
            <a:r>
              <a:rPr sz="1700" spc="-2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and</a:t>
            </a:r>
            <a:r>
              <a:rPr sz="1700" spc="-15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signature</a:t>
            </a:r>
            <a:r>
              <a:rPr sz="1700" spc="-10" dirty="0">
                <a:solidFill>
                  <a:srgbClr val="7E7E7E"/>
                </a:solidFill>
                <a:latin typeface="Times New Roman"/>
                <a:cs typeface="Times New Roman"/>
              </a:rPr>
              <a:t> </a:t>
            </a:r>
            <a:r>
              <a:rPr sz="1700" spc="-5" dirty="0">
                <a:solidFill>
                  <a:srgbClr val="7E7E7E"/>
                </a:solidFill>
                <a:latin typeface="Times New Roman"/>
                <a:cs typeface="Times New Roman"/>
              </a:rPr>
              <a:t>falsification.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1687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Office Theme</vt:lpstr>
      <vt:lpstr>21 Code of Federal Regulations Part 11</vt:lpstr>
      <vt:lpstr>Contents</vt:lpstr>
      <vt:lpstr>Introduction</vt:lpstr>
      <vt:lpstr>What is 21CFR11</vt:lpstr>
      <vt:lpstr>Why we need 21CFR11?</vt:lpstr>
      <vt:lpstr>21CFR11 History</vt:lpstr>
      <vt:lpstr>PowerPoint Presentation</vt:lpstr>
      <vt:lpstr>Important aspects of 21CFR11</vt:lpstr>
      <vt:lpstr>Parts of 21CFR11</vt:lpstr>
      <vt:lpstr>PowerPoint Presentation</vt:lpstr>
      <vt:lpstr>PowerPoint Presentation</vt:lpstr>
      <vt:lpstr>PowerPoint Presentation</vt:lpstr>
      <vt:lpstr>Subpart C – Electronic Signatures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 Code of Federal Regulations Part 11</dc:title>
  <cp:lastModifiedBy>dell</cp:lastModifiedBy>
  <cp:revision>1</cp:revision>
  <dcterms:created xsi:type="dcterms:W3CDTF">2021-03-09T06:50:54Z</dcterms:created>
  <dcterms:modified xsi:type="dcterms:W3CDTF">2021-03-09T06:54:35Z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2019-10-07T00:00:00Z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2021-03-09T00:00:00Z</vt:filetime>
  </property>
</Properties>
</file>