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00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00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00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2389" y="4740904"/>
            <a:ext cx="9071610" cy="2080260"/>
          </a:xfrm>
          <a:custGeom>
            <a:avLst/>
            <a:gdLst/>
            <a:ahLst/>
            <a:cxnLst/>
            <a:rect l="l" t="t" r="r" b="b"/>
            <a:pathLst>
              <a:path w="9071610" h="2080259">
                <a:moveTo>
                  <a:pt x="0" y="1658625"/>
                </a:moveTo>
                <a:lnTo>
                  <a:pt x="0" y="2080265"/>
                </a:lnTo>
                <a:lnTo>
                  <a:pt x="9071610" y="2080265"/>
                </a:lnTo>
                <a:lnTo>
                  <a:pt x="9071610" y="1717233"/>
                </a:lnTo>
                <a:lnTo>
                  <a:pt x="2266565" y="1717233"/>
                </a:lnTo>
                <a:lnTo>
                  <a:pt x="1613335" y="1709823"/>
                </a:lnTo>
                <a:lnTo>
                  <a:pt x="442918" y="1674431"/>
                </a:lnTo>
                <a:lnTo>
                  <a:pt x="0" y="1658625"/>
                </a:lnTo>
                <a:close/>
              </a:path>
              <a:path w="9071610" h="2080259">
                <a:moveTo>
                  <a:pt x="9071610" y="0"/>
                </a:moveTo>
                <a:lnTo>
                  <a:pt x="9016823" y="25841"/>
                </a:lnTo>
                <a:lnTo>
                  <a:pt x="8524217" y="253117"/>
                </a:lnTo>
                <a:lnTo>
                  <a:pt x="8113119" y="435148"/>
                </a:lnTo>
                <a:lnTo>
                  <a:pt x="7719182" y="602098"/>
                </a:lnTo>
                <a:lnTo>
                  <a:pt x="7394134" y="733651"/>
                </a:lnTo>
                <a:lnTo>
                  <a:pt x="7079813" y="854946"/>
                </a:lnTo>
                <a:lnTo>
                  <a:pt x="6825446" y="948464"/>
                </a:lnTo>
                <a:lnTo>
                  <a:pt x="6577423" y="1035342"/>
                </a:lnTo>
                <a:lnTo>
                  <a:pt x="6335241" y="1115800"/>
                </a:lnTo>
                <a:lnTo>
                  <a:pt x="6098398" y="1190058"/>
                </a:lnTo>
                <a:lnTo>
                  <a:pt x="5866392" y="1258336"/>
                </a:lnTo>
                <a:lnTo>
                  <a:pt x="5638719" y="1320853"/>
                </a:lnTo>
                <a:lnTo>
                  <a:pt x="5459364" y="1366868"/>
                </a:lnTo>
                <a:lnTo>
                  <a:pt x="5282204" y="1409448"/>
                </a:lnTo>
                <a:lnTo>
                  <a:pt x="5106981" y="1448708"/>
                </a:lnTo>
                <a:lnTo>
                  <a:pt x="4933440" y="1484759"/>
                </a:lnTo>
                <a:lnTo>
                  <a:pt x="4761321" y="1517715"/>
                </a:lnTo>
                <a:lnTo>
                  <a:pt x="4590369" y="1547687"/>
                </a:lnTo>
                <a:lnTo>
                  <a:pt x="4377926" y="1581128"/>
                </a:lnTo>
                <a:lnTo>
                  <a:pt x="4166401" y="1610304"/>
                </a:lnTo>
                <a:lnTo>
                  <a:pt x="3955292" y="1635434"/>
                </a:lnTo>
                <a:lnTo>
                  <a:pt x="3744095" y="1656737"/>
                </a:lnTo>
                <a:lnTo>
                  <a:pt x="3532309" y="1674435"/>
                </a:lnTo>
                <a:lnTo>
                  <a:pt x="3489837" y="1677561"/>
                </a:lnTo>
                <a:lnTo>
                  <a:pt x="3233861" y="1693571"/>
                </a:lnTo>
                <a:lnTo>
                  <a:pt x="2975301" y="1705148"/>
                </a:lnTo>
                <a:lnTo>
                  <a:pt x="2669221" y="1713557"/>
                </a:lnTo>
                <a:lnTo>
                  <a:pt x="2266565" y="1717233"/>
                </a:lnTo>
                <a:lnTo>
                  <a:pt x="9071610" y="1717233"/>
                </a:lnTo>
                <a:lnTo>
                  <a:pt x="9071610" y="0"/>
                </a:lnTo>
                <a:close/>
              </a:path>
            </a:pathLst>
          </a:custGeom>
          <a:solidFill>
            <a:srgbClr val="000000">
              <a:alpha val="157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751069"/>
            <a:ext cx="9144000" cy="2106930"/>
          </a:xfrm>
          <a:custGeom>
            <a:avLst/>
            <a:gdLst/>
            <a:ahLst/>
            <a:cxnLst/>
            <a:rect l="l" t="t" r="r" b="b"/>
            <a:pathLst>
              <a:path w="9144000" h="2106929">
                <a:moveTo>
                  <a:pt x="0" y="1692909"/>
                </a:moveTo>
                <a:lnTo>
                  <a:pt x="0" y="2106929"/>
                </a:lnTo>
                <a:lnTo>
                  <a:pt x="9144000" y="2106929"/>
                </a:lnTo>
                <a:lnTo>
                  <a:pt x="9144000" y="1751517"/>
                </a:lnTo>
                <a:lnTo>
                  <a:pt x="2267091" y="1751517"/>
                </a:lnTo>
                <a:lnTo>
                  <a:pt x="1613771" y="1744108"/>
                </a:lnTo>
                <a:lnTo>
                  <a:pt x="443066" y="1708716"/>
                </a:lnTo>
                <a:lnTo>
                  <a:pt x="0" y="1692909"/>
                </a:lnTo>
                <a:close/>
              </a:path>
              <a:path w="9144000" h="2106929">
                <a:moveTo>
                  <a:pt x="9144000" y="0"/>
                </a:moveTo>
                <a:lnTo>
                  <a:pt x="9016824" y="60125"/>
                </a:lnTo>
                <a:lnTo>
                  <a:pt x="8524227" y="287402"/>
                </a:lnTo>
                <a:lnTo>
                  <a:pt x="8113147" y="469433"/>
                </a:lnTo>
                <a:lnTo>
                  <a:pt x="7719235" y="636382"/>
                </a:lnTo>
                <a:lnTo>
                  <a:pt x="7394215" y="767935"/>
                </a:lnTo>
                <a:lnTo>
                  <a:pt x="7079925" y="889230"/>
                </a:lnTo>
                <a:lnTo>
                  <a:pt x="6825587" y="982748"/>
                </a:lnTo>
                <a:lnTo>
                  <a:pt x="6577594" y="1069626"/>
                </a:lnTo>
                <a:lnTo>
                  <a:pt x="6335444" y="1150085"/>
                </a:lnTo>
                <a:lnTo>
                  <a:pt x="6098634" y="1224343"/>
                </a:lnTo>
                <a:lnTo>
                  <a:pt x="5866660" y="1292621"/>
                </a:lnTo>
                <a:lnTo>
                  <a:pt x="5639021" y="1355138"/>
                </a:lnTo>
                <a:lnTo>
                  <a:pt x="5459693" y="1401152"/>
                </a:lnTo>
                <a:lnTo>
                  <a:pt x="5282559" y="1443733"/>
                </a:lnTo>
                <a:lnTo>
                  <a:pt x="5107362" y="1482993"/>
                </a:lnTo>
                <a:lnTo>
                  <a:pt x="4933846" y="1519044"/>
                </a:lnTo>
                <a:lnTo>
                  <a:pt x="4761751" y="1551999"/>
                </a:lnTo>
                <a:lnTo>
                  <a:pt x="4590821" y="1581972"/>
                </a:lnTo>
                <a:lnTo>
                  <a:pt x="4378405" y="1615413"/>
                </a:lnTo>
                <a:lnTo>
                  <a:pt x="4166903" y="1644589"/>
                </a:lnTo>
                <a:lnTo>
                  <a:pt x="3955814" y="1669718"/>
                </a:lnTo>
                <a:lnTo>
                  <a:pt x="3744634" y="1691022"/>
                </a:lnTo>
                <a:lnTo>
                  <a:pt x="3532861" y="1708719"/>
                </a:lnTo>
                <a:lnTo>
                  <a:pt x="3490391" y="1711845"/>
                </a:lnTo>
                <a:lnTo>
                  <a:pt x="3234424" y="1727856"/>
                </a:lnTo>
                <a:lnTo>
                  <a:pt x="2975865" y="1739432"/>
                </a:lnTo>
                <a:lnTo>
                  <a:pt x="2669776" y="1747842"/>
                </a:lnTo>
                <a:lnTo>
                  <a:pt x="2267091" y="1751517"/>
                </a:lnTo>
                <a:lnTo>
                  <a:pt x="9144000" y="1751517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264400" y="72389"/>
            <a:ext cx="1828800" cy="6785609"/>
          </a:xfrm>
          <a:custGeom>
            <a:avLst/>
            <a:gdLst/>
            <a:ahLst/>
            <a:cxnLst/>
            <a:rect l="l" t="t" r="r" b="b"/>
            <a:pathLst>
              <a:path w="1828800" h="6785609">
                <a:moveTo>
                  <a:pt x="0" y="0"/>
                </a:moveTo>
                <a:lnTo>
                  <a:pt x="37669" y="52510"/>
                </a:lnTo>
                <a:lnTo>
                  <a:pt x="74673" y="105058"/>
                </a:lnTo>
                <a:lnTo>
                  <a:pt x="111016" y="157642"/>
                </a:lnTo>
                <a:lnTo>
                  <a:pt x="146703" y="210257"/>
                </a:lnTo>
                <a:lnTo>
                  <a:pt x="181736" y="262902"/>
                </a:lnTo>
                <a:lnTo>
                  <a:pt x="216119" y="315572"/>
                </a:lnTo>
                <a:lnTo>
                  <a:pt x="249856" y="368266"/>
                </a:lnTo>
                <a:lnTo>
                  <a:pt x="282952" y="420980"/>
                </a:lnTo>
                <a:lnTo>
                  <a:pt x="315410" y="473712"/>
                </a:lnTo>
                <a:lnTo>
                  <a:pt x="347233" y="526458"/>
                </a:lnTo>
                <a:lnTo>
                  <a:pt x="378426" y="579215"/>
                </a:lnTo>
                <a:lnTo>
                  <a:pt x="408993" y="631981"/>
                </a:lnTo>
                <a:lnTo>
                  <a:pt x="438937" y="684753"/>
                </a:lnTo>
                <a:lnTo>
                  <a:pt x="468261" y="737527"/>
                </a:lnTo>
                <a:lnTo>
                  <a:pt x="496971" y="790302"/>
                </a:lnTo>
                <a:lnTo>
                  <a:pt x="525070" y="843073"/>
                </a:lnTo>
                <a:lnTo>
                  <a:pt x="552561" y="895838"/>
                </a:lnTo>
                <a:lnTo>
                  <a:pt x="579448" y="948594"/>
                </a:lnTo>
                <a:lnTo>
                  <a:pt x="605736" y="1001338"/>
                </a:lnTo>
                <a:lnTo>
                  <a:pt x="631428" y="1054067"/>
                </a:lnTo>
                <a:lnTo>
                  <a:pt x="656527" y="1106778"/>
                </a:lnTo>
                <a:lnTo>
                  <a:pt x="681039" y="1159469"/>
                </a:lnTo>
                <a:lnTo>
                  <a:pt x="704966" y="1212136"/>
                </a:lnTo>
                <a:lnTo>
                  <a:pt x="728312" y="1264776"/>
                </a:lnTo>
                <a:lnTo>
                  <a:pt x="751082" y="1317387"/>
                </a:lnTo>
                <a:lnTo>
                  <a:pt x="773278" y="1369966"/>
                </a:lnTo>
                <a:lnTo>
                  <a:pt x="794905" y="1422509"/>
                </a:lnTo>
                <a:lnTo>
                  <a:pt x="815967" y="1475014"/>
                </a:lnTo>
                <a:lnTo>
                  <a:pt x="836468" y="1527477"/>
                </a:lnTo>
                <a:lnTo>
                  <a:pt x="856411" y="1579897"/>
                </a:lnTo>
                <a:lnTo>
                  <a:pt x="875800" y="1632269"/>
                </a:lnTo>
                <a:lnTo>
                  <a:pt x="894639" y="1684591"/>
                </a:lnTo>
                <a:lnTo>
                  <a:pt x="912932" y="1736861"/>
                </a:lnTo>
                <a:lnTo>
                  <a:pt x="930682" y="1789074"/>
                </a:lnTo>
                <a:lnTo>
                  <a:pt x="947894" y="1841229"/>
                </a:lnTo>
                <a:lnTo>
                  <a:pt x="964572" y="1893322"/>
                </a:lnTo>
                <a:lnTo>
                  <a:pt x="980718" y="1945350"/>
                </a:lnTo>
                <a:lnTo>
                  <a:pt x="996337" y="1997311"/>
                </a:lnTo>
                <a:lnTo>
                  <a:pt x="1011434" y="2049201"/>
                </a:lnTo>
                <a:lnTo>
                  <a:pt x="1026010" y="2101017"/>
                </a:lnTo>
                <a:lnTo>
                  <a:pt x="1040072" y="2152758"/>
                </a:lnTo>
                <a:lnTo>
                  <a:pt x="1053621" y="2204419"/>
                </a:lnTo>
                <a:lnTo>
                  <a:pt x="1066663" y="2255997"/>
                </a:lnTo>
                <a:lnTo>
                  <a:pt x="1079200" y="2307491"/>
                </a:lnTo>
                <a:lnTo>
                  <a:pt x="1091238" y="2358896"/>
                </a:lnTo>
                <a:lnTo>
                  <a:pt x="1102778" y="2410211"/>
                </a:lnTo>
                <a:lnTo>
                  <a:pt x="1113827" y="2461431"/>
                </a:lnTo>
                <a:lnTo>
                  <a:pt x="1124386" y="2512555"/>
                </a:lnTo>
                <a:lnTo>
                  <a:pt x="1134461" y="2563578"/>
                </a:lnTo>
                <a:lnTo>
                  <a:pt x="1144054" y="2614499"/>
                </a:lnTo>
                <a:lnTo>
                  <a:pt x="1153170" y="2665314"/>
                </a:lnTo>
                <a:lnTo>
                  <a:pt x="1161813" y="2716021"/>
                </a:lnTo>
                <a:lnTo>
                  <a:pt x="1169986" y="2766616"/>
                </a:lnTo>
                <a:lnTo>
                  <a:pt x="1177694" y="2817096"/>
                </a:lnTo>
                <a:lnTo>
                  <a:pt x="1184939" y="2867460"/>
                </a:lnTo>
                <a:lnTo>
                  <a:pt x="1191726" y="2917702"/>
                </a:lnTo>
                <a:lnTo>
                  <a:pt x="1198059" y="2967822"/>
                </a:lnTo>
                <a:lnTo>
                  <a:pt x="1203941" y="3017815"/>
                </a:lnTo>
                <a:lnTo>
                  <a:pt x="1209377" y="3067679"/>
                </a:lnTo>
                <a:lnTo>
                  <a:pt x="1214370" y="3117412"/>
                </a:lnTo>
                <a:lnTo>
                  <a:pt x="1218924" y="3167009"/>
                </a:lnTo>
                <a:lnTo>
                  <a:pt x="1223043" y="3216468"/>
                </a:lnTo>
                <a:lnTo>
                  <a:pt x="1226730" y="3265786"/>
                </a:lnTo>
                <a:lnTo>
                  <a:pt x="1229990" y="3314961"/>
                </a:lnTo>
                <a:lnTo>
                  <a:pt x="1232826" y="3363989"/>
                </a:lnTo>
                <a:lnTo>
                  <a:pt x="1235243" y="3412867"/>
                </a:lnTo>
                <a:lnTo>
                  <a:pt x="1237243" y="3461593"/>
                </a:lnTo>
                <a:lnTo>
                  <a:pt x="1238831" y="3510163"/>
                </a:lnTo>
                <a:lnTo>
                  <a:pt x="1240011" y="3558575"/>
                </a:lnTo>
                <a:lnTo>
                  <a:pt x="1240786" y="3606825"/>
                </a:lnTo>
                <a:lnTo>
                  <a:pt x="1241160" y="3654911"/>
                </a:lnTo>
                <a:lnTo>
                  <a:pt x="1241138" y="3702830"/>
                </a:lnTo>
                <a:lnTo>
                  <a:pt x="1240722" y="3750579"/>
                </a:lnTo>
                <a:lnTo>
                  <a:pt x="1239918" y="3798154"/>
                </a:lnTo>
                <a:lnTo>
                  <a:pt x="1238727" y="3845554"/>
                </a:lnTo>
                <a:lnTo>
                  <a:pt x="1237156" y="3892775"/>
                </a:lnTo>
                <a:lnTo>
                  <a:pt x="1235206" y="3939814"/>
                </a:lnTo>
                <a:lnTo>
                  <a:pt x="1232883" y="3986668"/>
                </a:lnTo>
                <a:lnTo>
                  <a:pt x="1230189" y="4033334"/>
                </a:lnTo>
                <a:lnTo>
                  <a:pt x="1227129" y="4079810"/>
                </a:lnTo>
                <a:lnTo>
                  <a:pt x="1223707" y="4126092"/>
                </a:lnTo>
                <a:lnTo>
                  <a:pt x="1219926" y="4172177"/>
                </a:lnTo>
                <a:lnTo>
                  <a:pt x="1215791" y="4218063"/>
                </a:lnTo>
                <a:lnTo>
                  <a:pt x="1211304" y="4263747"/>
                </a:lnTo>
                <a:lnTo>
                  <a:pt x="1206470" y="4309225"/>
                </a:lnTo>
                <a:lnTo>
                  <a:pt x="1201293" y="4354496"/>
                </a:lnTo>
                <a:lnTo>
                  <a:pt x="1195777" y="4399555"/>
                </a:lnTo>
                <a:lnTo>
                  <a:pt x="1189924" y="4444400"/>
                </a:lnTo>
                <a:lnTo>
                  <a:pt x="1183740" y="4489027"/>
                </a:lnTo>
                <a:lnTo>
                  <a:pt x="1177228" y="4533435"/>
                </a:lnTo>
                <a:lnTo>
                  <a:pt x="1170392" y="4577620"/>
                </a:lnTo>
                <a:lnTo>
                  <a:pt x="1163236" y="4621580"/>
                </a:lnTo>
                <a:lnTo>
                  <a:pt x="1155763" y="4665310"/>
                </a:lnTo>
                <a:lnTo>
                  <a:pt x="1147977" y="4708809"/>
                </a:lnTo>
                <a:lnTo>
                  <a:pt x="1139883" y="4752073"/>
                </a:lnTo>
                <a:lnTo>
                  <a:pt x="1131483" y="4795100"/>
                </a:lnTo>
                <a:lnTo>
                  <a:pt x="1122782" y="4837886"/>
                </a:lnTo>
                <a:lnTo>
                  <a:pt x="1113784" y="4880429"/>
                </a:lnTo>
                <a:lnTo>
                  <a:pt x="1104492" y="4922725"/>
                </a:lnTo>
                <a:lnTo>
                  <a:pt x="1094911" y="4964772"/>
                </a:lnTo>
                <a:lnTo>
                  <a:pt x="1085044" y="5006567"/>
                </a:lnTo>
                <a:lnTo>
                  <a:pt x="1074894" y="5048107"/>
                </a:lnTo>
                <a:lnTo>
                  <a:pt x="1064467" y="5089389"/>
                </a:lnTo>
                <a:lnTo>
                  <a:pt x="1053765" y="5130410"/>
                </a:lnTo>
                <a:lnTo>
                  <a:pt x="1042792" y="5171167"/>
                </a:lnTo>
                <a:lnTo>
                  <a:pt x="1031553" y="5211657"/>
                </a:lnTo>
                <a:lnTo>
                  <a:pt x="1020051" y="5251877"/>
                </a:lnTo>
                <a:lnTo>
                  <a:pt x="1008289" y="5291825"/>
                </a:lnTo>
                <a:lnTo>
                  <a:pt x="996273" y="5331497"/>
                </a:lnTo>
                <a:lnTo>
                  <a:pt x="984005" y="5370890"/>
                </a:lnTo>
                <a:lnTo>
                  <a:pt x="971489" y="5410002"/>
                </a:lnTo>
                <a:lnTo>
                  <a:pt x="958730" y="5448830"/>
                </a:lnTo>
                <a:lnTo>
                  <a:pt x="945730" y="5487370"/>
                </a:lnTo>
                <a:lnTo>
                  <a:pt x="932495" y="5525620"/>
                </a:lnTo>
                <a:lnTo>
                  <a:pt x="919027" y="5563577"/>
                </a:lnTo>
                <a:lnTo>
                  <a:pt x="905331" y="5601237"/>
                </a:lnTo>
                <a:lnTo>
                  <a:pt x="891410" y="5638599"/>
                </a:lnTo>
                <a:lnTo>
                  <a:pt x="877268" y="5675658"/>
                </a:lnTo>
                <a:lnTo>
                  <a:pt x="862909" y="5712413"/>
                </a:lnTo>
                <a:lnTo>
                  <a:pt x="848337" y="5748860"/>
                </a:lnTo>
                <a:lnTo>
                  <a:pt x="833556" y="5784996"/>
                </a:lnTo>
                <a:lnTo>
                  <a:pt x="818569" y="5820818"/>
                </a:lnTo>
                <a:lnTo>
                  <a:pt x="803381" y="5856324"/>
                </a:lnTo>
                <a:lnTo>
                  <a:pt x="787995" y="5891510"/>
                </a:lnTo>
                <a:lnTo>
                  <a:pt x="772415" y="5926373"/>
                </a:lnTo>
                <a:lnTo>
                  <a:pt x="740687" y="5995121"/>
                </a:lnTo>
                <a:lnTo>
                  <a:pt x="708230" y="6062543"/>
                </a:lnTo>
                <a:lnTo>
                  <a:pt x="675073" y="6128617"/>
                </a:lnTo>
                <a:lnTo>
                  <a:pt x="641247" y="6193319"/>
                </a:lnTo>
                <a:lnTo>
                  <a:pt x="606783" y="6256626"/>
                </a:lnTo>
                <a:lnTo>
                  <a:pt x="571711" y="6318513"/>
                </a:lnTo>
                <a:lnTo>
                  <a:pt x="536062" y="6378958"/>
                </a:lnTo>
                <a:lnTo>
                  <a:pt x="499867" y="6437938"/>
                </a:lnTo>
                <a:lnTo>
                  <a:pt x="463156" y="6495428"/>
                </a:lnTo>
                <a:lnTo>
                  <a:pt x="425960" y="6551405"/>
                </a:lnTo>
                <a:lnTo>
                  <a:pt x="388309" y="6605846"/>
                </a:lnTo>
                <a:lnTo>
                  <a:pt x="350235" y="6658728"/>
                </a:lnTo>
                <a:lnTo>
                  <a:pt x="311767" y="6710026"/>
                </a:lnTo>
                <a:lnTo>
                  <a:pt x="272936" y="6759718"/>
                </a:lnTo>
                <a:lnTo>
                  <a:pt x="252032" y="6785609"/>
                </a:lnTo>
                <a:lnTo>
                  <a:pt x="1828800" y="6785609"/>
                </a:lnTo>
                <a:lnTo>
                  <a:pt x="1828800" y="139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83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69" y="52510"/>
                </a:lnTo>
                <a:lnTo>
                  <a:pt x="74673" y="105058"/>
                </a:lnTo>
                <a:lnTo>
                  <a:pt x="111016" y="157642"/>
                </a:lnTo>
                <a:lnTo>
                  <a:pt x="146703" y="210257"/>
                </a:lnTo>
                <a:lnTo>
                  <a:pt x="181736" y="262902"/>
                </a:lnTo>
                <a:lnTo>
                  <a:pt x="216119" y="315572"/>
                </a:lnTo>
                <a:lnTo>
                  <a:pt x="249856" y="368266"/>
                </a:lnTo>
                <a:lnTo>
                  <a:pt x="282952" y="420981"/>
                </a:lnTo>
                <a:lnTo>
                  <a:pt x="315410" y="473712"/>
                </a:lnTo>
                <a:lnTo>
                  <a:pt x="347233" y="526458"/>
                </a:lnTo>
                <a:lnTo>
                  <a:pt x="378426" y="579216"/>
                </a:lnTo>
                <a:lnTo>
                  <a:pt x="408993" y="631982"/>
                </a:lnTo>
                <a:lnTo>
                  <a:pt x="438937" y="684754"/>
                </a:lnTo>
                <a:lnTo>
                  <a:pt x="468261" y="737528"/>
                </a:lnTo>
                <a:lnTo>
                  <a:pt x="496971" y="790303"/>
                </a:lnTo>
                <a:lnTo>
                  <a:pt x="525070" y="843074"/>
                </a:lnTo>
                <a:lnTo>
                  <a:pt x="552561" y="895839"/>
                </a:lnTo>
                <a:lnTo>
                  <a:pt x="579448" y="948596"/>
                </a:lnTo>
                <a:lnTo>
                  <a:pt x="605736" y="1001340"/>
                </a:lnTo>
                <a:lnTo>
                  <a:pt x="631428" y="1054070"/>
                </a:lnTo>
                <a:lnTo>
                  <a:pt x="656527" y="1106781"/>
                </a:lnTo>
                <a:lnTo>
                  <a:pt x="681039" y="1159473"/>
                </a:lnTo>
                <a:lnTo>
                  <a:pt x="704966" y="1212140"/>
                </a:lnTo>
                <a:lnTo>
                  <a:pt x="728312" y="1264781"/>
                </a:lnTo>
                <a:lnTo>
                  <a:pt x="751082" y="1317393"/>
                </a:lnTo>
                <a:lnTo>
                  <a:pt x="773278" y="1369972"/>
                </a:lnTo>
                <a:lnTo>
                  <a:pt x="794905" y="1422515"/>
                </a:lnTo>
                <a:lnTo>
                  <a:pt x="815967" y="1475021"/>
                </a:lnTo>
                <a:lnTo>
                  <a:pt x="836468" y="1527485"/>
                </a:lnTo>
                <a:lnTo>
                  <a:pt x="856411" y="1579906"/>
                </a:lnTo>
                <a:lnTo>
                  <a:pt x="875800" y="1632279"/>
                </a:lnTo>
                <a:lnTo>
                  <a:pt x="894639" y="1684602"/>
                </a:lnTo>
                <a:lnTo>
                  <a:pt x="912932" y="1736873"/>
                </a:lnTo>
                <a:lnTo>
                  <a:pt x="930682" y="1789087"/>
                </a:lnTo>
                <a:lnTo>
                  <a:pt x="947894" y="1841243"/>
                </a:lnTo>
                <a:lnTo>
                  <a:pt x="964572" y="1893337"/>
                </a:lnTo>
                <a:lnTo>
                  <a:pt x="980718" y="1945367"/>
                </a:lnTo>
                <a:lnTo>
                  <a:pt x="996337" y="1997329"/>
                </a:lnTo>
                <a:lnTo>
                  <a:pt x="1011434" y="2049220"/>
                </a:lnTo>
                <a:lnTo>
                  <a:pt x="1026010" y="2101038"/>
                </a:lnTo>
                <a:lnTo>
                  <a:pt x="1040072" y="2152780"/>
                </a:lnTo>
                <a:lnTo>
                  <a:pt x="1053621" y="2204443"/>
                </a:lnTo>
                <a:lnTo>
                  <a:pt x="1066663" y="2256023"/>
                </a:lnTo>
                <a:lnTo>
                  <a:pt x="1079200" y="2307519"/>
                </a:lnTo>
                <a:lnTo>
                  <a:pt x="1091238" y="2358926"/>
                </a:lnTo>
                <a:lnTo>
                  <a:pt x="1102778" y="2410243"/>
                </a:lnTo>
                <a:lnTo>
                  <a:pt x="1113827" y="2461465"/>
                </a:lnTo>
                <a:lnTo>
                  <a:pt x="1124386" y="2512591"/>
                </a:lnTo>
                <a:lnTo>
                  <a:pt x="1134461" y="2563617"/>
                </a:lnTo>
                <a:lnTo>
                  <a:pt x="1144054" y="2614540"/>
                </a:lnTo>
                <a:lnTo>
                  <a:pt x="1153170" y="2665358"/>
                </a:lnTo>
                <a:lnTo>
                  <a:pt x="1161813" y="2716067"/>
                </a:lnTo>
                <a:lnTo>
                  <a:pt x="1169986" y="2766665"/>
                </a:lnTo>
                <a:lnTo>
                  <a:pt x="1177694" y="2817148"/>
                </a:lnTo>
                <a:lnTo>
                  <a:pt x="1184939" y="2867514"/>
                </a:lnTo>
                <a:lnTo>
                  <a:pt x="1191726" y="2917760"/>
                </a:lnTo>
                <a:lnTo>
                  <a:pt x="1198059" y="2967883"/>
                </a:lnTo>
                <a:lnTo>
                  <a:pt x="1203941" y="3017879"/>
                </a:lnTo>
                <a:lnTo>
                  <a:pt x="1209377" y="3067747"/>
                </a:lnTo>
                <a:lnTo>
                  <a:pt x="1214370" y="3117482"/>
                </a:lnTo>
                <a:lnTo>
                  <a:pt x="1218924" y="3167083"/>
                </a:lnTo>
                <a:lnTo>
                  <a:pt x="1223043" y="3216546"/>
                </a:lnTo>
                <a:lnTo>
                  <a:pt x="1226730" y="3265868"/>
                </a:lnTo>
                <a:lnTo>
                  <a:pt x="1229990" y="3315047"/>
                </a:lnTo>
                <a:lnTo>
                  <a:pt x="1232826" y="3364079"/>
                </a:lnTo>
                <a:lnTo>
                  <a:pt x="1235243" y="3412961"/>
                </a:lnTo>
                <a:lnTo>
                  <a:pt x="1237243" y="3461691"/>
                </a:lnTo>
                <a:lnTo>
                  <a:pt x="1238831" y="3510266"/>
                </a:lnTo>
                <a:lnTo>
                  <a:pt x="1240011" y="3558682"/>
                </a:lnTo>
                <a:lnTo>
                  <a:pt x="1240786" y="3606938"/>
                </a:lnTo>
                <a:lnTo>
                  <a:pt x="1241160" y="3655029"/>
                </a:lnTo>
                <a:lnTo>
                  <a:pt x="1241138" y="3702953"/>
                </a:lnTo>
                <a:lnTo>
                  <a:pt x="1240722" y="3750706"/>
                </a:lnTo>
                <a:lnTo>
                  <a:pt x="1239918" y="3798287"/>
                </a:lnTo>
                <a:lnTo>
                  <a:pt x="1238727" y="3845693"/>
                </a:lnTo>
                <a:lnTo>
                  <a:pt x="1237156" y="3892919"/>
                </a:lnTo>
                <a:lnTo>
                  <a:pt x="1235206" y="3939963"/>
                </a:lnTo>
                <a:lnTo>
                  <a:pt x="1232883" y="3986823"/>
                </a:lnTo>
                <a:lnTo>
                  <a:pt x="1230189" y="4033496"/>
                </a:lnTo>
                <a:lnTo>
                  <a:pt x="1227129" y="4079978"/>
                </a:lnTo>
                <a:lnTo>
                  <a:pt x="1223707" y="4126266"/>
                </a:lnTo>
                <a:lnTo>
                  <a:pt x="1219926" y="4172358"/>
                </a:lnTo>
                <a:lnTo>
                  <a:pt x="1215791" y="4218251"/>
                </a:lnTo>
                <a:lnTo>
                  <a:pt x="1211304" y="4263942"/>
                </a:lnTo>
                <a:lnTo>
                  <a:pt x="1206470" y="4309427"/>
                </a:lnTo>
                <a:lnTo>
                  <a:pt x="1201293" y="4354704"/>
                </a:lnTo>
                <a:lnTo>
                  <a:pt x="1195777" y="4399771"/>
                </a:lnTo>
                <a:lnTo>
                  <a:pt x="1189924" y="4444623"/>
                </a:lnTo>
                <a:lnTo>
                  <a:pt x="1183740" y="4489259"/>
                </a:lnTo>
                <a:lnTo>
                  <a:pt x="1177228" y="4533675"/>
                </a:lnTo>
                <a:lnTo>
                  <a:pt x="1170392" y="4577868"/>
                </a:lnTo>
                <a:lnTo>
                  <a:pt x="1163236" y="4621835"/>
                </a:lnTo>
                <a:lnTo>
                  <a:pt x="1155763" y="4665574"/>
                </a:lnTo>
                <a:lnTo>
                  <a:pt x="1147977" y="4709081"/>
                </a:lnTo>
                <a:lnTo>
                  <a:pt x="1139883" y="4752354"/>
                </a:lnTo>
                <a:lnTo>
                  <a:pt x="1131483" y="4795390"/>
                </a:lnTo>
                <a:lnTo>
                  <a:pt x="1122782" y="4838185"/>
                </a:lnTo>
                <a:lnTo>
                  <a:pt x="1113784" y="4880737"/>
                </a:lnTo>
                <a:lnTo>
                  <a:pt x="1104492" y="4923043"/>
                </a:lnTo>
                <a:lnTo>
                  <a:pt x="1094911" y="4965100"/>
                </a:lnTo>
                <a:lnTo>
                  <a:pt x="1085044" y="5006905"/>
                </a:lnTo>
                <a:lnTo>
                  <a:pt x="1074894" y="5048455"/>
                </a:lnTo>
                <a:lnTo>
                  <a:pt x="1064467" y="5089748"/>
                </a:lnTo>
                <a:lnTo>
                  <a:pt x="1053765" y="5130779"/>
                </a:lnTo>
                <a:lnTo>
                  <a:pt x="1042792" y="5171547"/>
                </a:lnTo>
                <a:lnTo>
                  <a:pt x="1031553" y="5212048"/>
                </a:lnTo>
                <a:lnTo>
                  <a:pt x="1020051" y="5252279"/>
                </a:lnTo>
                <a:lnTo>
                  <a:pt x="1008289" y="5292238"/>
                </a:lnTo>
                <a:lnTo>
                  <a:pt x="996273" y="5331922"/>
                </a:lnTo>
                <a:lnTo>
                  <a:pt x="984005" y="5371327"/>
                </a:lnTo>
                <a:lnTo>
                  <a:pt x="971489" y="5410451"/>
                </a:lnTo>
                <a:lnTo>
                  <a:pt x="958730" y="5449291"/>
                </a:lnTo>
                <a:lnTo>
                  <a:pt x="945730" y="5487844"/>
                </a:lnTo>
                <a:lnTo>
                  <a:pt x="932495" y="5526106"/>
                </a:lnTo>
                <a:lnTo>
                  <a:pt x="919027" y="5564076"/>
                </a:lnTo>
                <a:lnTo>
                  <a:pt x="905331" y="5601750"/>
                </a:lnTo>
                <a:lnTo>
                  <a:pt x="891410" y="5639124"/>
                </a:lnTo>
                <a:lnTo>
                  <a:pt x="877268" y="5676198"/>
                </a:lnTo>
                <a:lnTo>
                  <a:pt x="862909" y="5712966"/>
                </a:lnTo>
                <a:lnTo>
                  <a:pt x="848337" y="5749427"/>
                </a:lnTo>
                <a:lnTo>
                  <a:pt x="833556" y="5785577"/>
                </a:lnTo>
                <a:lnTo>
                  <a:pt x="818569" y="5821414"/>
                </a:lnTo>
                <a:lnTo>
                  <a:pt x="803381" y="5856934"/>
                </a:lnTo>
                <a:lnTo>
                  <a:pt x="787995" y="5892135"/>
                </a:lnTo>
                <a:lnTo>
                  <a:pt x="772415" y="5927014"/>
                </a:lnTo>
                <a:lnTo>
                  <a:pt x="740687" y="5995793"/>
                </a:lnTo>
                <a:lnTo>
                  <a:pt x="708230" y="6063248"/>
                </a:lnTo>
                <a:lnTo>
                  <a:pt x="675073" y="6129355"/>
                </a:lnTo>
                <a:lnTo>
                  <a:pt x="641247" y="6194091"/>
                </a:lnTo>
                <a:lnTo>
                  <a:pt x="606783" y="6257433"/>
                </a:lnTo>
                <a:lnTo>
                  <a:pt x="571711" y="6319357"/>
                </a:lnTo>
                <a:lnTo>
                  <a:pt x="536062" y="6379840"/>
                </a:lnTo>
                <a:lnTo>
                  <a:pt x="499867" y="6438858"/>
                </a:lnTo>
                <a:lnTo>
                  <a:pt x="463156" y="6496387"/>
                </a:lnTo>
                <a:lnTo>
                  <a:pt x="425960" y="6552405"/>
                </a:lnTo>
                <a:lnTo>
                  <a:pt x="388309" y="6606889"/>
                </a:lnTo>
                <a:lnTo>
                  <a:pt x="350235" y="6659813"/>
                </a:lnTo>
                <a:lnTo>
                  <a:pt x="311767" y="6711156"/>
                </a:lnTo>
                <a:lnTo>
                  <a:pt x="272936" y="6760894"/>
                </a:lnTo>
                <a:lnTo>
                  <a:pt x="233774" y="6809003"/>
                </a:lnTo>
                <a:lnTo>
                  <a:pt x="194309" y="6855459"/>
                </a:lnTo>
                <a:lnTo>
                  <a:pt x="1828800" y="6858000"/>
                </a:lnTo>
                <a:lnTo>
                  <a:pt x="1828800" y="13970"/>
                </a:lnTo>
                <a:lnTo>
                  <a:pt x="0" y="0"/>
                </a:lnTo>
                <a:close/>
              </a:path>
            </a:pathLst>
          </a:custGeom>
          <a:solidFill>
            <a:srgbClr val="585858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2389" y="4740904"/>
            <a:ext cx="9071610" cy="2080260"/>
          </a:xfrm>
          <a:custGeom>
            <a:avLst/>
            <a:gdLst/>
            <a:ahLst/>
            <a:cxnLst/>
            <a:rect l="l" t="t" r="r" b="b"/>
            <a:pathLst>
              <a:path w="9071610" h="2080259">
                <a:moveTo>
                  <a:pt x="0" y="1658625"/>
                </a:moveTo>
                <a:lnTo>
                  <a:pt x="0" y="2080265"/>
                </a:lnTo>
                <a:lnTo>
                  <a:pt x="9071610" y="2080265"/>
                </a:lnTo>
                <a:lnTo>
                  <a:pt x="9071610" y="1717233"/>
                </a:lnTo>
                <a:lnTo>
                  <a:pt x="2266565" y="1717233"/>
                </a:lnTo>
                <a:lnTo>
                  <a:pt x="1613335" y="1709823"/>
                </a:lnTo>
                <a:lnTo>
                  <a:pt x="442918" y="1674431"/>
                </a:lnTo>
                <a:lnTo>
                  <a:pt x="0" y="1658625"/>
                </a:lnTo>
                <a:close/>
              </a:path>
              <a:path w="9071610" h="2080259">
                <a:moveTo>
                  <a:pt x="9071610" y="0"/>
                </a:moveTo>
                <a:lnTo>
                  <a:pt x="9016823" y="25841"/>
                </a:lnTo>
                <a:lnTo>
                  <a:pt x="8524217" y="253117"/>
                </a:lnTo>
                <a:lnTo>
                  <a:pt x="8113119" y="435148"/>
                </a:lnTo>
                <a:lnTo>
                  <a:pt x="7719182" y="602098"/>
                </a:lnTo>
                <a:lnTo>
                  <a:pt x="7394134" y="733651"/>
                </a:lnTo>
                <a:lnTo>
                  <a:pt x="7079813" y="854946"/>
                </a:lnTo>
                <a:lnTo>
                  <a:pt x="6825446" y="948464"/>
                </a:lnTo>
                <a:lnTo>
                  <a:pt x="6577423" y="1035342"/>
                </a:lnTo>
                <a:lnTo>
                  <a:pt x="6335241" y="1115800"/>
                </a:lnTo>
                <a:lnTo>
                  <a:pt x="6098398" y="1190058"/>
                </a:lnTo>
                <a:lnTo>
                  <a:pt x="5866392" y="1258336"/>
                </a:lnTo>
                <a:lnTo>
                  <a:pt x="5638719" y="1320853"/>
                </a:lnTo>
                <a:lnTo>
                  <a:pt x="5459364" y="1366868"/>
                </a:lnTo>
                <a:lnTo>
                  <a:pt x="5282204" y="1409448"/>
                </a:lnTo>
                <a:lnTo>
                  <a:pt x="5106981" y="1448708"/>
                </a:lnTo>
                <a:lnTo>
                  <a:pt x="4933440" y="1484759"/>
                </a:lnTo>
                <a:lnTo>
                  <a:pt x="4761321" y="1517715"/>
                </a:lnTo>
                <a:lnTo>
                  <a:pt x="4590369" y="1547687"/>
                </a:lnTo>
                <a:lnTo>
                  <a:pt x="4377926" y="1581128"/>
                </a:lnTo>
                <a:lnTo>
                  <a:pt x="4166401" y="1610304"/>
                </a:lnTo>
                <a:lnTo>
                  <a:pt x="3955292" y="1635434"/>
                </a:lnTo>
                <a:lnTo>
                  <a:pt x="3744095" y="1656737"/>
                </a:lnTo>
                <a:lnTo>
                  <a:pt x="3532309" y="1674435"/>
                </a:lnTo>
                <a:lnTo>
                  <a:pt x="3489837" y="1677561"/>
                </a:lnTo>
                <a:lnTo>
                  <a:pt x="3233861" y="1693571"/>
                </a:lnTo>
                <a:lnTo>
                  <a:pt x="2975301" y="1705148"/>
                </a:lnTo>
                <a:lnTo>
                  <a:pt x="2669221" y="1713557"/>
                </a:lnTo>
                <a:lnTo>
                  <a:pt x="2266565" y="1717233"/>
                </a:lnTo>
                <a:lnTo>
                  <a:pt x="9071610" y="1717233"/>
                </a:lnTo>
                <a:lnTo>
                  <a:pt x="9071610" y="0"/>
                </a:lnTo>
                <a:close/>
              </a:path>
            </a:pathLst>
          </a:custGeom>
          <a:solidFill>
            <a:srgbClr val="000000">
              <a:alpha val="157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4751069"/>
            <a:ext cx="9144000" cy="2106930"/>
          </a:xfrm>
          <a:custGeom>
            <a:avLst/>
            <a:gdLst/>
            <a:ahLst/>
            <a:cxnLst/>
            <a:rect l="l" t="t" r="r" b="b"/>
            <a:pathLst>
              <a:path w="9144000" h="2106929">
                <a:moveTo>
                  <a:pt x="0" y="1692909"/>
                </a:moveTo>
                <a:lnTo>
                  <a:pt x="0" y="2106929"/>
                </a:lnTo>
                <a:lnTo>
                  <a:pt x="9144000" y="2106929"/>
                </a:lnTo>
                <a:lnTo>
                  <a:pt x="9144000" y="1751517"/>
                </a:lnTo>
                <a:lnTo>
                  <a:pt x="2267091" y="1751517"/>
                </a:lnTo>
                <a:lnTo>
                  <a:pt x="1613771" y="1744108"/>
                </a:lnTo>
                <a:lnTo>
                  <a:pt x="443066" y="1708716"/>
                </a:lnTo>
                <a:lnTo>
                  <a:pt x="0" y="1692909"/>
                </a:lnTo>
                <a:close/>
              </a:path>
              <a:path w="9144000" h="2106929">
                <a:moveTo>
                  <a:pt x="9144000" y="0"/>
                </a:moveTo>
                <a:lnTo>
                  <a:pt x="9016824" y="60125"/>
                </a:lnTo>
                <a:lnTo>
                  <a:pt x="8524227" y="287402"/>
                </a:lnTo>
                <a:lnTo>
                  <a:pt x="8113147" y="469433"/>
                </a:lnTo>
                <a:lnTo>
                  <a:pt x="7719235" y="636382"/>
                </a:lnTo>
                <a:lnTo>
                  <a:pt x="7394215" y="767935"/>
                </a:lnTo>
                <a:lnTo>
                  <a:pt x="7079925" y="889230"/>
                </a:lnTo>
                <a:lnTo>
                  <a:pt x="6825587" y="982748"/>
                </a:lnTo>
                <a:lnTo>
                  <a:pt x="6577594" y="1069626"/>
                </a:lnTo>
                <a:lnTo>
                  <a:pt x="6335444" y="1150085"/>
                </a:lnTo>
                <a:lnTo>
                  <a:pt x="6098634" y="1224343"/>
                </a:lnTo>
                <a:lnTo>
                  <a:pt x="5866660" y="1292621"/>
                </a:lnTo>
                <a:lnTo>
                  <a:pt x="5639021" y="1355138"/>
                </a:lnTo>
                <a:lnTo>
                  <a:pt x="5459693" y="1401152"/>
                </a:lnTo>
                <a:lnTo>
                  <a:pt x="5282559" y="1443733"/>
                </a:lnTo>
                <a:lnTo>
                  <a:pt x="5107362" y="1482993"/>
                </a:lnTo>
                <a:lnTo>
                  <a:pt x="4933846" y="1519044"/>
                </a:lnTo>
                <a:lnTo>
                  <a:pt x="4761751" y="1551999"/>
                </a:lnTo>
                <a:lnTo>
                  <a:pt x="4590821" y="1581972"/>
                </a:lnTo>
                <a:lnTo>
                  <a:pt x="4378405" y="1615413"/>
                </a:lnTo>
                <a:lnTo>
                  <a:pt x="4166903" y="1644589"/>
                </a:lnTo>
                <a:lnTo>
                  <a:pt x="3955814" y="1669718"/>
                </a:lnTo>
                <a:lnTo>
                  <a:pt x="3744634" y="1691022"/>
                </a:lnTo>
                <a:lnTo>
                  <a:pt x="3532861" y="1708719"/>
                </a:lnTo>
                <a:lnTo>
                  <a:pt x="3490391" y="1711845"/>
                </a:lnTo>
                <a:lnTo>
                  <a:pt x="3234424" y="1727856"/>
                </a:lnTo>
                <a:lnTo>
                  <a:pt x="2975865" y="1739432"/>
                </a:lnTo>
                <a:lnTo>
                  <a:pt x="2669776" y="1747842"/>
                </a:lnTo>
                <a:lnTo>
                  <a:pt x="2267091" y="1751517"/>
                </a:lnTo>
                <a:lnTo>
                  <a:pt x="9144000" y="1751517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264400" y="72389"/>
            <a:ext cx="1828800" cy="6785609"/>
          </a:xfrm>
          <a:custGeom>
            <a:avLst/>
            <a:gdLst/>
            <a:ahLst/>
            <a:cxnLst/>
            <a:rect l="l" t="t" r="r" b="b"/>
            <a:pathLst>
              <a:path w="1828800" h="6785609">
                <a:moveTo>
                  <a:pt x="0" y="0"/>
                </a:moveTo>
                <a:lnTo>
                  <a:pt x="37669" y="52510"/>
                </a:lnTo>
                <a:lnTo>
                  <a:pt x="74673" y="105058"/>
                </a:lnTo>
                <a:lnTo>
                  <a:pt x="111016" y="157642"/>
                </a:lnTo>
                <a:lnTo>
                  <a:pt x="146703" y="210257"/>
                </a:lnTo>
                <a:lnTo>
                  <a:pt x="181736" y="262902"/>
                </a:lnTo>
                <a:lnTo>
                  <a:pt x="216119" y="315572"/>
                </a:lnTo>
                <a:lnTo>
                  <a:pt x="249856" y="368266"/>
                </a:lnTo>
                <a:lnTo>
                  <a:pt x="282952" y="420980"/>
                </a:lnTo>
                <a:lnTo>
                  <a:pt x="315410" y="473712"/>
                </a:lnTo>
                <a:lnTo>
                  <a:pt x="347233" y="526458"/>
                </a:lnTo>
                <a:lnTo>
                  <a:pt x="378426" y="579215"/>
                </a:lnTo>
                <a:lnTo>
                  <a:pt x="408993" y="631981"/>
                </a:lnTo>
                <a:lnTo>
                  <a:pt x="438937" y="684753"/>
                </a:lnTo>
                <a:lnTo>
                  <a:pt x="468261" y="737527"/>
                </a:lnTo>
                <a:lnTo>
                  <a:pt x="496971" y="790302"/>
                </a:lnTo>
                <a:lnTo>
                  <a:pt x="525070" y="843073"/>
                </a:lnTo>
                <a:lnTo>
                  <a:pt x="552561" y="895838"/>
                </a:lnTo>
                <a:lnTo>
                  <a:pt x="579448" y="948594"/>
                </a:lnTo>
                <a:lnTo>
                  <a:pt x="605736" y="1001338"/>
                </a:lnTo>
                <a:lnTo>
                  <a:pt x="631428" y="1054067"/>
                </a:lnTo>
                <a:lnTo>
                  <a:pt x="656527" y="1106778"/>
                </a:lnTo>
                <a:lnTo>
                  <a:pt x="681039" y="1159469"/>
                </a:lnTo>
                <a:lnTo>
                  <a:pt x="704966" y="1212136"/>
                </a:lnTo>
                <a:lnTo>
                  <a:pt x="728312" y="1264776"/>
                </a:lnTo>
                <a:lnTo>
                  <a:pt x="751082" y="1317387"/>
                </a:lnTo>
                <a:lnTo>
                  <a:pt x="773278" y="1369966"/>
                </a:lnTo>
                <a:lnTo>
                  <a:pt x="794905" y="1422509"/>
                </a:lnTo>
                <a:lnTo>
                  <a:pt x="815967" y="1475014"/>
                </a:lnTo>
                <a:lnTo>
                  <a:pt x="836468" y="1527477"/>
                </a:lnTo>
                <a:lnTo>
                  <a:pt x="856411" y="1579897"/>
                </a:lnTo>
                <a:lnTo>
                  <a:pt x="875800" y="1632269"/>
                </a:lnTo>
                <a:lnTo>
                  <a:pt x="894639" y="1684591"/>
                </a:lnTo>
                <a:lnTo>
                  <a:pt x="912932" y="1736861"/>
                </a:lnTo>
                <a:lnTo>
                  <a:pt x="930682" y="1789074"/>
                </a:lnTo>
                <a:lnTo>
                  <a:pt x="947894" y="1841229"/>
                </a:lnTo>
                <a:lnTo>
                  <a:pt x="964572" y="1893322"/>
                </a:lnTo>
                <a:lnTo>
                  <a:pt x="980718" y="1945350"/>
                </a:lnTo>
                <a:lnTo>
                  <a:pt x="996337" y="1997311"/>
                </a:lnTo>
                <a:lnTo>
                  <a:pt x="1011434" y="2049201"/>
                </a:lnTo>
                <a:lnTo>
                  <a:pt x="1026010" y="2101017"/>
                </a:lnTo>
                <a:lnTo>
                  <a:pt x="1040072" y="2152758"/>
                </a:lnTo>
                <a:lnTo>
                  <a:pt x="1053621" y="2204419"/>
                </a:lnTo>
                <a:lnTo>
                  <a:pt x="1066663" y="2255997"/>
                </a:lnTo>
                <a:lnTo>
                  <a:pt x="1079200" y="2307491"/>
                </a:lnTo>
                <a:lnTo>
                  <a:pt x="1091238" y="2358896"/>
                </a:lnTo>
                <a:lnTo>
                  <a:pt x="1102778" y="2410211"/>
                </a:lnTo>
                <a:lnTo>
                  <a:pt x="1113827" y="2461431"/>
                </a:lnTo>
                <a:lnTo>
                  <a:pt x="1124386" y="2512555"/>
                </a:lnTo>
                <a:lnTo>
                  <a:pt x="1134461" y="2563578"/>
                </a:lnTo>
                <a:lnTo>
                  <a:pt x="1144054" y="2614499"/>
                </a:lnTo>
                <a:lnTo>
                  <a:pt x="1153170" y="2665314"/>
                </a:lnTo>
                <a:lnTo>
                  <a:pt x="1161813" y="2716021"/>
                </a:lnTo>
                <a:lnTo>
                  <a:pt x="1169986" y="2766616"/>
                </a:lnTo>
                <a:lnTo>
                  <a:pt x="1177694" y="2817096"/>
                </a:lnTo>
                <a:lnTo>
                  <a:pt x="1184939" y="2867460"/>
                </a:lnTo>
                <a:lnTo>
                  <a:pt x="1191726" y="2917702"/>
                </a:lnTo>
                <a:lnTo>
                  <a:pt x="1198059" y="2967822"/>
                </a:lnTo>
                <a:lnTo>
                  <a:pt x="1203941" y="3017815"/>
                </a:lnTo>
                <a:lnTo>
                  <a:pt x="1209377" y="3067679"/>
                </a:lnTo>
                <a:lnTo>
                  <a:pt x="1214370" y="3117412"/>
                </a:lnTo>
                <a:lnTo>
                  <a:pt x="1218924" y="3167009"/>
                </a:lnTo>
                <a:lnTo>
                  <a:pt x="1223043" y="3216468"/>
                </a:lnTo>
                <a:lnTo>
                  <a:pt x="1226730" y="3265786"/>
                </a:lnTo>
                <a:lnTo>
                  <a:pt x="1229990" y="3314961"/>
                </a:lnTo>
                <a:lnTo>
                  <a:pt x="1232826" y="3363989"/>
                </a:lnTo>
                <a:lnTo>
                  <a:pt x="1235243" y="3412867"/>
                </a:lnTo>
                <a:lnTo>
                  <a:pt x="1237243" y="3461593"/>
                </a:lnTo>
                <a:lnTo>
                  <a:pt x="1238831" y="3510163"/>
                </a:lnTo>
                <a:lnTo>
                  <a:pt x="1240011" y="3558575"/>
                </a:lnTo>
                <a:lnTo>
                  <a:pt x="1240786" y="3606825"/>
                </a:lnTo>
                <a:lnTo>
                  <a:pt x="1241160" y="3654911"/>
                </a:lnTo>
                <a:lnTo>
                  <a:pt x="1241138" y="3702830"/>
                </a:lnTo>
                <a:lnTo>
                  <a:pt x="1240722" y="3750579"/>
                </a:lnTo>
                <a:lnTo>
                  <a:pt x="1239918" y="3798154"/>
                </a:lnTo>
                <a:lnTo>
                  <a:pt x="1238727" y="3845554"/>
                </a:lnTo>
                <a:lnTo>
                  <a:pt x="1237156" y="3892775"/>
                </a:lnTo>
                <a:lnTo>
                  <a:pt x="1235206" y="3939814"/>
                </a:lnTo>
                <a:lnTo>
                  <a:pt x="1232883" y="3986668"/>
                </a:lnTo>
                <a:lnTo>
                  <a:pt x="1230189" y="4033334"/>
                </a:lnTo>
                <a:lnTo>
                  <a:pt x="1227129" y="4079810"/>
                </a:lnTo>
                <a:lnTo>
                  <a:pt x="1223707" y="4126092"/>
                </a:lnTo>
                <a:lnTo>
                  <a:pt x="1219926" y="4172177"/>
                </a:lnTo>
                <a:lnTo>
                  <a:pt x="1215791" y="4218063"/>
                </a:lnTo>
                <a:lnTo>
                  <a:pt x="1211304" y="4263747"/>
                </a:lnTo>
                <a:lnTo>
                  <a:pt x="1206470" y="4309225"/>
                </a:lnTo>
                <a:lnTo>
                  <a:pt x="1201293" y="4354496"/>
                </a:lnTo>
                <a:lnTo>
                  <a:pt x="1195777" y="4399555"/>
                </a:lnTo>
                <a:lnTo>
                  <a:pt x="1189924" y="4444400"/>
                </a:lnTo>
                <a:lnTo>
                  <a:pt x="1183740" y="4489027"/>
                </a:lnTo>
                <a:lnTo>
                  <a:pt x="1177228" y="4533435"/>
                </a:lnTo>
                <a:lnTo>
                  <a:pt x="1170392" y="4577620"/>
                </a:lnTo>
                <a:lnTo>
                  <a:pt x="1163236" y="4621580"/>
                </a:lnTo>
                <a:lnTo>
                  <a:pt x="1155763" y="4665310"/>
                </a:lnTo>
                <a:lnTo>
                  <a:pt x="1147977" y="4708809"/>
                </a:lnTo>
                <a:lnTo>
                  <a:pt x="1139883" y="4752073"/>
                </a:lnTo>
                <a:lnTo>
                  <a:pt x="1131483" y="4795100"/>
                </a:lnTo>
                <a:lnTo>
                  <a:pt x="1122782" y="4837886"/>
                </a:lnTo>
                <a:lnTo>
                  <a:pt x="1113784" y="4880429"/>
                </a:lnTo>
                <a:lnTo>
                  <a:pt x="1104492" y="4922725"/>
                </a:lnTo>
                <a:lnTo>
                  <a:pt x="1094911" y="4964772"/>
                </a:lnTo>
                <a:lnTo>
                  <a:pt x="1085044" y="5006567"/>
                </a:lnTo>
                <a:lnTo>
                  <a:pt x="1074894" y="5048107"/>
                </a:lnTo>
                <a:lnTo>
                  <a:pt x="1064467" y="5089389"/>
                </a:lnTo>
                <a:lnTo>
                  <a:pt x="1053765" y="5130410"/>
                </a:lnTo>
                <a:lnTo>
                  <a:pt x="1042792" y="5171167"/>
                </a:lnTo>
                <a:lnTo>
                  <a:pt x="1031553" y="5211657"/>
                </a:lnTo>
                <a:lnTo>
                  <a:pt x="1020051" y="5251877"/>
                </a:lnTo>
                <a:lnTo>
                  <a:pt x="1008289" y="5291825"/>
                </a:lnTo>
                <a:lnTo>
                  <a:pt x="996273" y="5331497"/>
                </a:lnTo>
                <a:lnTo>
                  <a:pt x="984005" y="5370890"/>
                </a:lnTo>
                <a:lnTo>
                  <a:pt x="971489" y="5410002"/>
                </a:lnTo>
                <a:lnTo>
                  <a:pt x="958730" y="5448830"/>
                </a:lnTo>
                <a:lnTo>
                  <a:pt x="945730" y="5487370"/>
                </a:lnTo>
                <a:lnTo>
                  <a:pt x="932495" y="5525620"/>
                </a:lnTo>
                <a:lnTo>
                  <a:pt x="919027" y="5563577"/>
                </a:lnTo>
                <a:lnTo>
                  <a:pt x="905331" y="5601237"/>
                </a:lnTo>
                <a:lnTo>
                  <a:pt x="891410" y="5638599"/>
                </a:lnTo>
                <a:lnTo>
                  <a:pt x="877268" y="5675658"/>
                </a:lnTo>
                <a:lnTo>
                  <a:pt x="862909" y="5712413"/>
                </a:lnTo>
                <a:lnTo>
                  <a:pt x="848337" y="5748860"/>
                </a:lnTo>
                <a:lnTo>
                  <a:pt x="833556" y="5784996"/>
                </a:lnTo>
                <a:lnTo>
                  <a:pt x="818569" y="5820818"/>
                </a:lnTo>
                <a:lnTo>
                  <a:pt x="803381" y="5856324"/>
                </a:lnTo>
                <a:lnTo>
                  <a:pt x="787995" y="5891510"/>
                </a:lnTo>
                <a:lnTo>
                  <a:pt x="772415" y="5926373"/>
                </a:lnTo>
                <a:lnTo>
                  <a:pt x="740687" y="5995121"/>
                </a:lnTo>
                <a:lnTo>
                  <a:pt x="708230" y="6062543"/>
                </a:lnTo>
                <a:lnTo>
                  <a:pt x="675073" y="6128617"/>
                </a:lnTo>
                <a:lnTo>
                  <a:pt x="641247" y="6193319"/>
                </a:lnTo>
                <a:lnTo>
                  <a:pt x="606783" y="6256626"/>
                </a:lnTo>
                <a:lnTo>
                  <a:pt x="571711" y="6318513"/>
                </a:lnTo>
                <a:lnTo>
                  <a:pt x="536062" y="6378958"/>
                </a:lnTo>
                <a:lnTo>
                  <a:pt x="499867" y="6437938"/>
                </a:lnTo>
                <a:lnTo>
                  <a:pt x="463156" y="6495428"/>
                </a:lnTo>
                <a:lnTo>
                  <a:pt x="425960" y="6551405"/>
                </a:lnTo>
                <a:lnTo>
                  <a:pt x="388309" y="6605846"/>
                </a:lnTo>
                <a:lnTo>
                  <a:pt x="350235" y="6658728"/>
                </a:lnTo>
                <a:lnTo>
                  <a:pt x="311767" y="6710026"/>
                </a:lnTo>
                <a:lnTo>
                  <a:pt x="272936" y="6759718"/>
                </a:lnTo>
                <a:lnTo>
                  <a:pt x="252032" y="6785609"/>
                </a:lnTo>
                <a:lnTo>
                  <a:pt x="1828800" y="6785609"/>
                </a:lnTo>
                <a:lnTo>
                  <a:pt x="1828800" y="139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83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69" y="52510"/>
                </a:lnTo>
                <a:lnTo>
                  <a:pt x="74673" y="105058"/>
                </a:lnTo>
                <a:lnTo>
                  <a:pt x="111016" y="157642"/>
                </a:lnTo>
                <a:lnTo>
                  <a:pt x="146703" y="210257"/>
                </a:lnTo>
                <a:lnTo>
                  <a:pt x="181736" y="262902"/>
                </a:lnTo>
                <a:lnTo>
                  <a:pt x="216119" y="315572"/>
                </a:lnTo>
                <a:lnTo>
                  <a:pt x="249856" y="368266"/>
                </a:lnTo>
                <a:lnTo>
                  <a:pt x="282952" y="420981"/>
                </a:lnTo>
                <a:lnTo>
                  <a:pt x="315410" y="473712"/>
                </a:lnTo>
                <a:lnTo>
                  <a:pt x="347233" y="526458"/>
                </a:lnTo>
                <a:lnTo>
                  <a:pt x="378426" y="579216"/>
                </a:lnTo>
                <a:lnTo>
                  <a:pt x="408993" y="631982"/>
                </a:lnTo>
                <a:lnTo>
                  <a:pt x="438937" y="684754"/>
                </a:lnTo>
                <a:lnTo>
                  <a:pt x="468261" y="737528"/>
                </a:lnTo>
                <a:lnTo>
                  <a:pt x="496971" y="790303"/>
                </a:lnTo>
                <a:lnTo>
                  <a:pt x="525070" y="843074"/>
                </a:lnTo>
                <a:lnTo>
                  <a:pt x="552561" y="895839"/>
                </a:lnTo>
                <a:lnTo>
                  <a:pt x="579448" y="948596"/>
                </a:lnTo>
                <a:lnTo>
                  <a:pt x="605736" y="1001340"/>
                </a:lnTo>
                <a:lnTo>
                  <a:pt x="631428" y="1054070"/>
                </a:lnTo>
                <a:lnTo>
                  <a:pt x="656527" y="1106781"/>
                </a:lnTo>
                <a:lnTo>
                  <a:pt x="681039" y="1159473"/>
                </a:lnTo>
                <a:lnTo>
                  <a:pt x="704966" y="1212140"/>
                </a:lnTo>
                <a:lnTo>
                  <a:pt x="728312" y="1264781"/>
                </a:lnTo>
                <a:lnTo>
                  <a:pt x="751082" y="1317393"/>
                </a:lnTo>
                <a:lnTo>
                  <a:pt x="773278" y="1369972"/>
                </a:lnTo>
                <a:lnTo>
                  <a:pt x="794905" y="1422515"/>
                </a:lnTo>
                <a:lnTo>
                  <a:pt x="815967" y="1475021"/>
                </a:lnTo>
                <a:lnTo>
                  <a:pt x="836468" y="1527485"/>
                </a:lnTo>
                <a:lnTo>
                  <a:pt x="856411" y="1579906"/>
                </a:lnTo>
                <a:lnTo>
                  <a:pt x="875800" y="1632279"/>
                </a:lnTo>
                <a:lnTo>
                  <a:pt x="894639" y="1684602"/>
                </a:lnTo>
                <a:lnTo>
                  <a:pt x="912932" y="1736873"/>
                </a:lnTo>
                <a:lnTo>
                  <a:pt x="930682" y="1789087"/>
                </a:lnTo>
                <a:lnTo>
                  <a:pt x="947894" y="1841243"/>
                </a:lnTo>
                <a:lnTo>
                  <a:pt x="964572" y="1893337"/>
                </a:lnTo>
                <a:lnTo>
                  <a:pt x="980718" y="1945367"/>
                </a:lnTo>
                <a:lnTo>
                  <a:pt x="996337" y="1997329"/>
                </a:lnTo>
                <a:lnTo>
                  <a:pt x="1011434" y="2049220"/>
                </a:lnTo>
                <a:lnTo>
                  <a:pt x="1026010" y="2101038"/>
                </a:lnTo>
                <a:lnTo>
                  <a:pt x="1040072" y="2152780"/>
                </a:lnTo>
                <a:lnTo>
                  <a:pt x="1053621" y="2204443"/>
                </a:lnTo>
                <a:lnTo>
                  <a:pt x="1066663" y="2256023"/>
                </a:lnTo>
                <a:lnTo>
                  <a:pt x="1079200" y="2307519"/>
                </a:lnTo>
                <a:lnTo>
                  <a:pt x="1091238" y="2358926"/>
                </a:lnTo>
                <a:lnTo>
                  <a:pt x="1102778" y="2410243"/>
                </a:lnTo>
                <a:lnTo>
                  <a:pt x="1113827" y="2461465"/>
                </a:lnTo>
                <a:lnTo>
                  <a:pt x="1124386" y="2512591"/>
                </a:lnTo>
                <a:lnTo>
                  <a:pt x="1134461" y="2563617"/>
                </a:lnTo>
                <a:lnTo>
                  <a:pt x="1144054" y="2614540"/>
                </a:lnTo>
                <a:lnTo>
                  <a:pt x="1153170" y="2665358"/>
                </a:lnTo>
                <a:lnTo>
                  <a:pt x="1161813" y="2716067"/>
                </a:lnTo>
                <a:lnTo>
                  <a:pt x="1169986" y="2766665"/>
                </a:lnTo>
                <a:lnTo>
                  <a:pt x="1177694" y="2817148"/>
                </a:lnTo>
                <a:lnTo>
                  <a:pt x="1184939" y="2867514"/>
                </a:lnTo>
                <a:lnTo>
                  <a:pt x="1191726" y="2917760"/>
                </a:lnTo>
                <a:lnTo>
                  <a:pt x="1198059" y="2967883"/>
                </a:lnTo>
                <a:lnTo>
                  <a:pt x="1203941" y="3017879"/>
                </a:lnTo>
                <a:lnTo>
                  <a:pt x="1209377" y="3067747"/>
                </a:lnTo>
                <a:lnTo>
                  <a:pt x="1214370" y="3117482"/>
                </a:lnTo>
                <a:lnTo>
                  <a:pt x="1218924" y="3167083"/>
                </a:lnTo>
                <a:lnTo>
                  <a:pt x="1223043" y="3216546"/>
                </a:lnTo>
                <a:lnTo>
                  <a:pt x="1226730" y="3265868"/>
                </a:lnTo>
                <a:lnTo>
                  <a:pt x="1229990" y="3315047"/>
                </a:lnTo>
                <a:lnTo>
                  <a:pt x="1232826" y="3364079"/>
                </a:lnTo>
                <a:lnTo>
                  <a:pt x="1235243" y="3412961"/>
                </a:lnTo>
                <a:lnTo>
                  <a:pt x="1237243" y="3461691"/>
                </a:lnTo>
                <a:lnTo>
                  <a:pt x="1238831" y="3510266"/>
                </a:lnTo>
                <a:lnTo>
                  <a:pt x="1240011" y="3558682"/>
                </a:lnTo>
                <a:lnTo>
                  <a:pt x="1240786" y="3606938"/>
                </a:lnTo>
                <a:lnTo>
                  <a:pt x="1241160" y="3655029"/>
                </a:lnTo>
                <a:lnTo>
                  <a:pt x="1241138" y="3702953"/>
                </a:lnTo>
                <a:lnTo>
                  <a:pt x="1240722" y="3750706"/>
                </a:lnTo>
                <a:lnTo>
                  <a:pt x="1239918" y="3798287"/>
                </a:lnTo>
                <a:lnTo>
                  <a:pt x="1238727" y="3845693"/>
                </a:lnTo>
                <a:lnTo>
                  <a:pt x="1237156" y="3892919"/>
                </a:lnTo>
                <a:lnTo>
                  <a:pt x="1235206" y="3939963"/>
                </a:lnTo>
                <a:lnTo>
                  <a:pt x="1232883" y="3986823"/>
                </a:lnTo>
                <a:lnTo>
                  <a:pt x="1230189" y="4033496"/>
                </a:lnTo>
                <a:lnTo>
                  <a:pt x="1227129" y="4079978"/>
                </a:lnTo>
                <a:lnTo>
                  <a:pt x="1223707" y="4126266"/>
                </a:lnTo>
                <a:lnTo>
                  <a:pt x="1219926" y="4172358"/>
                </a:lnTo>
                <a:lnTo>
                  <a:pt x="1215791" y="4218251"/>
                </a:lnTo>
                <a:lnTo>
                  <a:pt x="1211304" y="4263942"/>
                </a:lnTo>
                <a:lnTo>
                  <a:pt x="1206470" y="4309427"/>
                </a:lnTo>
                <a:lnTo>
                  <a:pt x="1201293" y="4354704"/>
                </a:lnTo>
                <a:lnTo>
                  <a:pt x="1195777" y="4399771"/>
                </a:lnTo>
                <a:lnTo>
                  <a:pt x="1189924" y="4444623"/>
                </a:lnTo>
                <a:lnTo>
                  <a:pt x="1183740" y="4489259"/>
                </a:lnTo>
                <a:lnTo>
                  <a:pt x="1177228" y="4533675"/>
                </a:lnTo>
                <a:lnTo>
                  <a:pt x="1170392" y="4577868"/>
                </a:lnTo>
                <a:lnTo>
                  <a:pt x="1163236" y="4621835"/>
                </a:lnTo>
                <a:lnTo>
                  <a:pt x="1155763" y="4665574"/>
                </a:lnTo>
                <a:lnTo>
                  <a:pt x="1147977" y="4709081"/>
                </a:lnTo>
                <a:lnTo>
                  <a:pt x="1139883" y="4752354"/>
                </a:lnTo>
                <a:lnTo>
                  <a:pt x="1131483" y="4795390"/>
                </a:lnTo>
                <a:lnTo>
                  <a:pt x="1122782" y="4838185"/>
                </a:lnTo>
                <a:lnTo>
                  <a:pt x="1113784" y="4880737"/>
                </a:lnTo>
                <a:lnTo>
                  <a:pt x="1104492" y="4923043"/>
                </a:lnTo>
                <a:lnTo>
                  <a:pt x="1094911" y="4965100"/>
                </a:lnTo>
                <a:lnTo>
                  <a:pt x="1085044" y="5006905"/>
                </a:lnTo>
                <a:lnTo>
                  <a:pt x="1074894" y="5048455"/>
                </a:lnTo>
                <a:lnTo>
                  <a:pt x="1064467" y="5089748"/>
                </a:lnTo>
                <a:lnTo>
                  <a:pt x="1053765" y="5130779"/>
                </a:lnTo>
                <a:lnTo>
                  <a:pt x="1042792" y="5171547"/>
                </a:lnTo>
                <a:lnTo>
                  <a:pt x="1031553" y="5212048"/>
                </a:lnTo>
                <a:lnTo>
                  <a:pt x="1020051" y="5252279"/>
                </a:lnTo>
                <a:lnTo>
                  <a:pt x="1008289" y="5292238"/>
                </a:lnTo>
                <a:lnTo>
                  <a:pt x="996273" y="5331922"/>
                </a:lnTo>
                <a:lnTo>
                  <a:pt x="984005" y="5371327"/>
                </a:lnTo>
                <a:lnTo>
                  <a:pt x="971489" y="5410451"/>
                </a:lnTo>
                <a:lnTo>
                  <a:pt x="958730" y="5449291"/>
                </a:lnTo>
                <a:lnTo>
                  <a:pt x="945730" y="5487844"/>
                </a:lnTo>
                <a:lnTo>
                  <a:pt x="932495" y="5526106"/>
                </a:lnTo>
                <a:lnTo>
                  <a:pt x="919027" y="5564076"/>
                </a:lnTo>
                <a:lnTo>
                  <a:pt x="905331" y="5601750"/>
                </a:lnTo>
                <a:lnTo>
                  <a:pt x="891410" y="5639124"/>
                </a:lnTo>
                <a:lnTo>
                  <a:pt x="877268" y="5676198"/>
                </a:lnTo>
                <a:lnTo>
                  <a:pt x="862909" y="5712966"/>
                </a:lnTo>
                <a:lnTo>
                  <a:pt x="848337" y="5749427"/>
                </a:lnTo>
                <a:lnTo>
                  <a:pt x="833556" y="5785577"/>
                </a:lnTo>
                <a:lnTo>
                  <a:pt x="818569" y="5821414"/>
                </a:lnTo>
                <a:lnTo>
                  <a:pt x="803381" y="5856934"/>
                </a:lnTo>
                <a:lnTo>
                  <a:pt x="787995" y="5892135"/>
                </a:lnTo>
                <a:lnTo>
                  <a:pt x="772415" y="5927014"/>
                </a:lnTo>
                <a:lnTo>
                  <a:pt x="740687" y="5995793"/>
                </a:lnTo>
                <a:lnTo>
                  <a:pt x="708230" y="6063248"/>
                </a:lnTo>
                <a:lnTo>
                  <a:pt x="675073" y="6129355"/>
                </a:lnTo>
                <a:lnTo>
                  <a:pt x="641247" y="6194091"/>
                </a:lnTo>
                <a:lnTo>
                  <a:pt x="606783" y="6257433"/>
                </a:lnTo>
                <a:lnTo>
                  <a:pt x="571711" y="6319357"/>
                </a:lnTo>
                <a:lnTo>
                  <a:pt x="536062" y="6379840"/>
                </a:lnTo>
                <a:lnTo>
                  <a:pt x="499867" y="6438858"/>
                </a:lnTo>
                <a:lnTo>
                  <a:pt x="463156" y="6496387"/>
                </a:lnTo>
                <a:lnTo>
                  <a:pt x="425960" y="6552405"/>
                </a:lnTo>
                <a:lnTo>
                  <a:pt x="388309" y="6606889"/>
                </a:lnTo>
                <a:lnTo>
                  <a:pt x="350235" y="6659813"/>
                </a:lnTo>
                <a:lnTo>
                  <a:pt x="311767" y="6711156"/>
                </a:lnTo>
                <a:lnTo>
                  <a:pt x="272936" y="6760894"/>
                </a:lnTo>
                <a:lnTo>
                  <a:pt x="233774" y="6809003"/>
                </a:lnTo>
                <a:lnTo>
                  <a:pt x="194309" y="6855459"/>
                </a:lnTo>
                <a:lnTo>
                  <a:pt x="1828800" y="6858000"/>
                </a:lnTo>
                <a:lnTo>
                  <a:pt x="1828800" y="13970"/>
                </a:lnTo>
                <a:lnTo>
                  <a:pt x="0" y="0"/>
                </a:lnTo>
                <a:close/>
              </a:path>
            </a:pathLst>
          </a:custGeom>
          <a:solidFill>
            <a:srgbClr val="585858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2179" y="482600"/>
            <a:ext cx="2199640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00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775" y="1176020"/>
            <a:ext cx="7918449" cy="4784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621" cy="7174762"/>
            <a:chOff x="0" y="0"/>
            <a:chExt cx="9144621" cy="7174762"/>
          </a:xfrm>
        </p:grpSpPr>
        <p:sp>
          <p:nvSpPr>
            <p:cNvPr id="3" name="object 3"/>
            <p:cNvSpPr/>
            <p:nvPr/>
          </p:nvSpPr>
          <p:spPr>
            <a:xfrm>
              <a:off x="8811565" y="6400381"/>
              <a:ext cx="332740" cy="457834"/>
            </a:xfrm>
            <a:custGeom>
              <a:avLst/>
              <a:gdLst/>
              <a:ahLst/>
              <a:cxnLst/>
              <a:rect l="l" t="t" r="r" b="b"/>
              <a:pathLst>
                <a:path w="332740" h="457834">
                  <a:moveTo>
                    <a:pt x="332435" y="0"/>
                  </a:moveTo>
                  <a:lnTo>
                    <a:pt x="0" y="457619"/>
                  </a:lnTo>
                  <a:lnTo>
                    <a:pt x="159486" y="457619"/>
                  </a:lnTo>
                  <a:lnTo>
                    <a:pt x="175183" y="457619"/>
                  </a:lnTo>
                  <a:lnTo>
                    <a:pt x="332435" y="457619"/>
                  </a:lnTo>
                  <a:lnTo>
                    <a:pt x="332435" y="241173"/>
                  </a:lnTo>
                  <a:lnTo>
                    <a:pt x="332435" y="219557"/>
                  </a:lnTo>
                  <a:lnTo>
                    <a:pt x="332435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52994" y="6182090"/>
              <a:ext cx="491490" cy="676275"/>
            </a:xfrm>
            <a:custGeom>
              <a:avLst/>
              <a:gdLst/>
              <a:ahLst/>
              <a:cxnLst/>
              <a:rect l="l" t="t" r="r" b="b"/>
              <a:pathLst>
                <a:path w="491490" h="676275">
                  <a:moveTo>
                    <a:pt x="491005" y="0"/>
                  </a:moveTo>
                  <a:lnTo>
                    <a:pt x="0" y="675909"/>
                  </a:lnTo>
                  <a:lnTo>
                    <a:pt x="174267" y="675909"/>
                  </a:lnTo>
                  <a:lnTo>
                    <a:pt x="491005" y="239893"/>
                  </a:lnTo>
                  <a:lnTo>
                    <a:pt x="491005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93921" y="5963242"/>
              <a:ext cx="650240" cy="895350"/>
            </a:xfrm>
            <a:custGeom>
              <a:avLst/>
              <a:gdLst/>
              <a:ahLst/>
              <a:cxnLst/>
              <a:rect l="l" t="t" r="r" b="b"/>
              <a:pathLst>
                <a:path w="650240" h="895350">
                  <a:moveTo>
                    <a:pt x="650078" y="0"/>
                  </a:moveTo>
                  <a:lnTo>
                    <a:pt x="0" y="894757"/>
                  </a:lnTo>
                  <a:lnTo>
                    <a:pt x="175360" y="894757"/>
                  </a:lnTo>
                  <a:lnTo>
                    <a:pt x="650078" y="241399"/>
                  </a:lnTo>
                  <a:lnTo>
                    <a:pt x="650078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35498" y="5745250"/>
              <a:ext cx="808990" cy="1113155"/>
            </a:xfrm>
            <a:custGeom>
              <a:avLst/>
              <a:gdLst/>
              <a:ahLst/>
              <a:cxnLst/>
              <a:rect l="l" t="t" r="r" b="b"/>
              <a:pathLst>
                <a:path w="808990" h="1113154">
                  <a:moveTo>
                    <a:pt x="808502" y="0"/>
                  </a:moveTo>
                  <a:lnTo>
                    <a:pt x="0" y="1112749"/>
                  </a:lnTo>
                  <a:lnTo>
                    <a:pt x="174279" y="1112749"/>
                  </a:lnTo>
                  <a:lnTo>
                    <a:pt x="808502" y="239862"/>
                  </a:lnTo>
                  <a:lnTo>
                    <a:pt x="808502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76915" y="5526991"/>
              <a:ext cx="967105" cy="1331595"/>
            </a:xfrm>
            <a:custGeom>
              <a:avLst/>
              <a:gdLst/>
              <a:ahLst/>
              <a:cxnLst/>
              <a:rect l="l" t="t" r="r" b="b"/>
              <a:pathLst>
                <a:path w="967104" h="1331595">
                  <a:moveTo>
                    <a:pt x="967084" y="0"/>
                  </a:moveTo>
                  <a:lnTo>
                    <a:pt x="0" y="1331008"/>
                  </a:lnTo>
                  <a:lnTo>
                    <a:pt x="174978" y="1331008"/>
                  </a:lnTo>
                  <a:lnTo>
                    <a:pt x="967084" y="240608"/>
                  </a:lnTo>
                  <a:lnTo>
                    <a:pt x="967084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18131" y="5308150"/>
              <a:ext cx="1126490" cy="1550035"/>
            </a:xfrm>
            <a:custGeom>
              <a:avLst/>
              <a:gdLst/>
              <a:ahLst/>
              <a:cxnLst/>
              <a:rect l="l" t="t" r="r" b="b"/>
              <a:pathLst>
                <a:path w="1126490" h="1550034">
                  <a:moveTo>
                    <a:pt x="1125868" y="0"/>
                  </a:moveTo>
                  <a:lnTo>
                    <a:pt x="0" y="1549850"/>
                  </a:lnTo>
                  <a:lnTo>
                    <a:pt x="174674" y="1549850"/>
                  </a:lnTo>
                  <a:lnTo>
                    <a:pt x="1125868" y="240641"/>
                  </a:lnTo>
                  <a:lnTo>
                    <a:pt x="1125868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59027" y="5089383"/>
              <a:ext cx="1285240" cy="1769110"/>
            </a:xfrm>
            <a:custGeom>
              <a:avLst/>
              <a:gdLst/>
              <a:ahLst/>
              <a:cxnLst/>
              <a:rect l="l" t="t" r="r" b="b"/>
              <a:pathLst>
                <a:path w="1285240" h="1769109">
                  <a:moveTo>
                    <a:pt x="1284972" y="0"/>
                  </a:moveTo>
                  <a:lnTo>
                    <a:pt x="0" y="1768616"/>
                  </a:lnTo>
                  <a:lnTo>
                    <a:pt x="174799" y="1768616"/>
                  </a:lnTo>
                  <a:lnTo>
                    <a:pt x="1284972" y="240372"/>
                  </a:lnTo>
                  <a:lnTo>
                    <a:pt x="1284972" y="0"/>
                  </a:lnTo>
                  <a:close/>
                </a:path>
              </a:pathLst>
            </a:custGeom>
            <a:solidFill>
              <a:srgbClr val="7676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00974" y="4872234"/>
              <a:ext cx="1443355" cy="1986280"/>
            </a:xfrm>
            <a:custGeom>
              <a:avLst/>
              <a:gdLst/>
              <a:ahLst/>
              <a:cxnLst/>
              <a:rect l="l" t="t" r="r" b="b"/>
              <a:pathLst>
                <a:path w="1443354" h="1986279">
                  <a:moveTo>
                    <a:pt x="1443025" y="0"/>
                  </a:moveTo>
                  <a:lnTo>
                    <a:pt x="0" y="1985765"/>
                  </a:lnTo>
                  <a:lnTo>
                    <a:pt x="173749" y="1985765"/>
                  </a:lnTo>
                  <a:lnTo>
                    <a:pt x="1443025" y="238753"/>
                  </a:lnTo>
                  <a:lnTo>
                    <a:pt x="1443025" y="0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42009" y="4653163"/>
              <a:ext cx="1602105" cy="2205355"/>
            </a:xfrm>
            <a:custGeom>
              <a:avLst/>
              <a:gdLst/>
              <a:ahLst/>
              <a:cxnLst/>
              <a:rect l="l" t="t" r="r" b="b"/>
              <a:pathLst>
                <a:path w="1602104" h="2205354">
                  <a:moveTo>
                    <a:pt x="1601990" y="0"/>
                  </a:moveTo>
                  <a:lnTo>
                    <a:pt x="0" y="2204836"/>
                  </a:lnTo>
                  <a:lnTo>
                    <a:pt x="174279" y="2204836"/>
                  </a:lnTo>
                  <a:lnTo>
                    <a:pt x="1601990" y="239862"/>
                  </a:lnTo>
                  <a:lnTo>
                    <a:pt x="1601990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82870" y="4434487"/>
              <a:ext cx="1761489" cy="2423795"/>
            </a:xfrm>
            <a:custGeom>
              <a:avLst/>
              <a:gdLst/>
              <a:ahLst/>
              <a:cxnLst/>
              <a:rect l="l" t="t" r="r" b="b"/>
              <a:pathLst>
                <a:path w="1761490" h="2423795">
                  <a:moveTo>
                    <a:pt x="1761129" y="0"/>
                  </a:moveTo>
                  <a:lnTo>
                    <a:pt x="0" y="2423512"/>
                  </a:lnTo>
                  <a:lnTo>
                    <a:pt x="174287" y="2423512"/>
                  </a:lnTo>
                  <a:lnTo>
                    <a:pt x="1761129" y="239839"/>
                  </a:lnTo>
                  <a:lnTo>
                    <a:pt x="1761129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23921" y="4215376"/>
              <a:ext cx="1920239" cy="2642870"/>
            </a:xfrm>
            <a:custGeom>
              <a:avLst/>
              <a:gdLst/>
              <a:ahLst/>
              <a:cxnLst/>
              <a:rect l="l" t="t" r="r" b="b"/>
              <a:pathLst>
                <a:path w="1920240" h="2642870">
                  <a:moveTo>
                    <a:pt x="1920079" y="0"/>
                  </a:moveTo>
                  <a:lnTo>
                    <a:pt x="0" y="2642624"/>
                  </a:lnTo>
                  <a:lnTo>
                    <a:pt x="175410" y="2642624"/>
                  </a:lnTo>
                  <a:lnTo>
                    <a:pt x="1920079" y="241290"/>
                  </a:lnTo>
                  <a:lnTo>
                    <a:pt x="1920079" y="0"/>
                  </a:lnTo>
                  <a:close/>
                </a:path>
              </a:pathLst>
            </a:custGeom>
            <a:solidFill>
              <a:srgbClr val="7272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65553" y="3997258"/>
              <a:ext cx="2078989" cy="2861310"/>
            </a:xfrm>
            <a:custGeom>
              <a:avLst/>
              <a:gdLst/>
              <a:ahLst/>
              <a:cxnLst/>
              <a:rect l="l" t="t" r="r" b="b"/>
              <a:pathLst>
                <a:path w="2078990" h="2861309">
                  <a:moveTo>
                    <a:pt x="2078446" y="0"/>
                  </a:moveTo>
                  <a:lnTo>
                    <a:pt x="0" y="2860741"/>
                  </a:lnTo>
                  <a:lnTo>
                    <a:pt x="174839" y="2860741"/>
                  </a:lnTo>
                  <a:lnTo>
                    <a:pt x="2078446" y="240269"/>
                  </a:lnTo>
                  <a:lnTo>
                    <a:pt x="2078446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07103" y="3779335"/>
              <a:ext cx="2237105" cy="3079115"/>
            </a:xfrm>
            <a:custGeom>
              <a:avLst/>
              <a:gdLst/>
              <a:ahLst/>
              <a:cxnLst/>
              <a:rect l="l" t="t" r="r" b="b"/>
              <a:pathLst>
                <a:path w="2237104" h="3079115">
                  <a:moveTo>
                    <a:pt x="2236897" y="0"/>
                  </a:moveTo>
                  <a:lnTo>
                    <a:pt x="0" y="3078664"/>
                  </a:lnTo>
                  <a:lnTo>
                    <a:pt x="173795" y="3078664"/>
                  </a:lnTo>
                  <a:lnTo>
                    <a:pt x="2236897" y="238634"/>
                  </a:lnTo>
                  <a:lnTo>
                    <a:pt x="2236897" y="0"/>
                  </a:lnTo>
                  <a:close/>
                </a:path>
              </a:pathLst>
            </a:custGeom>
            <a:solidFill>
              <a:srgbClr val="70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47932" y="3560741"/>
              <a:ext cx="2396490" cy="3297554"/>
            </a:xfrm>
            <a:custGeom>
              <a:avLst/>
              <a:gdLst/>
              <a:ahLst/>
              <a:cxnLst/>
              <a:rect l="l" t="t" r="r" b="b"/>
              <a:pathLst>
                <a:path w="2396490" h="3297554">
                  <a:moveTo>
                    <a:pt x="2396067" y="0"/>
                  </a:moveTo>
                  <a:lnTo>
                    <a:pt x="0" y="3297258"/>
                  </a:lnTo>
                  <a:lnTo>
                    <a:pt x="174866" y="3297258"/>
                  </a:lnTo>
                  <a:lnTo>
                    <a:pt x="2396067" y="240197"/>
                  </a:lnTo>
                  <a:lnTo>
                    <a:pt x="2396067" y="0"/>
                  </a:lnTo>
                  <a:close/>
                </a:path>
              </a:pathLst>
            </a:custGeom>
            <a:solidFill>
              <a:srgbClr val="6F6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89014" y="3341547"/>
              <a:ext cx="2555240" cy="3516629"/>
            </a:xfrm>
            <a:custGeom>
              <a:avLst/>
              <a:gdLst/>
              <a:ahLst/>
              <a:cxnLst/>
              <a:rect l="l" t="t" r="r" b="b"/>
              <a:pathLst>
                <a:path w="2555240" h="3516629">
                  <a:moveTo>
                    <a:pt x="2554985" y="0"/>
                  </a:moveTo>
                  <a:lnTo>
                    <a:pt x="0" y="3516451"/>
                  </a:lnTo>
                  <a:lnTo>
                    <a:pt x="174615" y="3516451"/>
                  </a:lnTo>
                  <a:lnTo>
                    <a:pt x="2554985" y="240795"/>
                  </a:lnTo>
                  <a:lnTo>
                    <a:pt x="2554985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30431" y="3123289"/>
              <a:ext cx="2713990" cy="3735070"/>
            </a:xfrm>
            <a:custGeom>
              <a:avLst/>
              <a:gdLst/>
              <a:ahLst/>
              <a:cxnLst/>
              <a:rect l="l" t="t" r="r" b="b"/>
              <a:pathLst>
                <a:path w="2713990" h="3735070">
                  <a:moveTo>
                    <a:pt x="2713567" y="0"/>
                  </a:moveTo>
                  <a:lnTo>
                    <a:pt x="0" y="3734710"/>
                  </a:lnTo>
                  <a:lnTo>
                    <a:pt x="174279" y="3734710"/>
                  </a:lnTo>
                  <a:lnTo>
                    <a:pt x="2713567" y="239862"/>
                  </a:lnTo>
                  <a:lnTo>
                    <a:pt x="2713567" y="0"/>
                  </a:lnTo>
                  <a:close/>
                </a:path>
              </a:pathLst>
            </a:custGeom>
            <a:solidFill>
              <a:srgbClr val="6D6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72508" y="2906504"/>
              <a:ext cx="2872105" cy="3951604"/>
            </a:xfrm>
            <a:custGeom>
              <a:avLst/>
              <a:gdLst/>
              <a:ahLst/>
              <a:cxnLst/>
              <a:rect l="l" t="t" r="r" b="b"/>
              <a:pathLst>
                <a:path w="2872105" h="3951604">
                  <a:moveTo>
                    <a:pt x="2871491" y="0"/>
                  </a:moveTo>
                  <a:lnTo>
                    <a:pt x="0" y="3951495"/>
                  </a:lnTo>
                  <a:lnTo>
                    <a:pt x="173017" y="3951495"/>
                  </a:lnTo>
                  <a:lnTo>
                    <a:pt x="2871491" y="238091"/>
                  </a:lnTo>
                  <a:lnTo>
                    <a:pt x="2871491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13614" y="2687249"/>
              <a:ext cx="3030855" cy="4171315"/>
            </a:xfrm>
            <a:custGeom>
              <a:avLst/>
              <a:gdLst/>
              <a:ahLst/>
              <a:cxnLst/>
              <a:rect l="l" t="t" r="r" b="b"/>
              <a:pathLst>
                <a:path w="3030855" h="4171315">
                  <a:moveTo>
                    <a:pt x="3030386" y="0"/>
                  </a:moveTo>
                  <a:lnTo>
                    <a:pt x="0" y="4170750"/>
                  </a:lnTo>
                  <a:lnTo>
                    <a:pt x="173849" y="4170750"/>
                  </a:lnTo>
                  <a:lnTo>
                    <a:pt x="3030386" y="238493"/>
                  </a:lnTo>
                  <a:lnTo>
                    <a:pt x="3030386" y="0"/>
                  </a:lnTo>
                  <a:close/>
                </a:path>
              </a:pathLst>
            </a:custGeom>
            <a:solidFill>
              <a:srgbClr val="6B6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54404" y="2468758"/>
              <a:ext cx="3189605" cy="4389755"/>
            </a:xfrm>
            <a:custGeom>
              <a:avLst/>
              <a:gdLst/>
              <a:ahLst/>
              <a:cxnLst/>
              <a:rect l="l" t="t" r="r" b="b"/>
              <a:pathLst>
                <a:path w="3189605" h="4389755">
                  <a:moveTo>
                    <a:pt x="3189595" y="0"/>
                  </a:moveTo>
                  <a:lnTo>
                    <a:pt x="0" y="4389242"/>
                  </a:lnTo>
                  <a:lnTo>
                    <a:pt x="174906" y="4389242"/>
                  </a:lnTo>
                  <a:lnTo>
                    <a:pt x="3189595" y="240094"/>
                  </a:lnTo>
                  <a:lnTo>
                    <a:pt x="3189595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95525" y="2249461"/>
              <a:ext cx="3348990" cy="4608830"/>
            </a:xfrm>
            <a:custGeom>
              <a:avLst/>
              <a:gdLst/>
              <a:ahLst/>
              <a:cxnLst/>
              <a:rect l="l" t="t" r="r" b="b"/>
              <a:pathLst>
                <a:path w="3348990" h="4608830">
                  <a:moveTo>
                    <a:pt x="3348474" y="0"/>
                  </a:moveTo>
                  <a:lnTo>
                    <a:pt x="0" y="4608538"/>
                  </a:lnTo>
                  <a:lnTo>
                    <a:pt x="174575" y="4608538"/>
                  </a:lnTo>
                  <a:lnTo>
                    <a:pt x="3348474" y="240897"/>
                  </a:lnTo>
                  <a:lnTo>
                    <a:pt x="3348474" y="0"/>
                  </a:lnTo>
                  <a:close/>
                </a:path>
              </a:pathLst>
            </a:custGeom>
            <a:solidFill>
              <a:srgbClr val="6969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37827" y="2031465"/>
              <a:ext cx="3506470" cy="4826635"/>
            </a:xfrm>
            <a:custGeom>
              <a:avLst/>
              <a:gdLst/>
              <a:ahLst/>
              <a:cxnLst/>
              <a:rect l="l" t="t" r="r" b="b"/>
              <a:pathLst>
                <a:path w="3506469" h="4826634">
                  <a:moveTo>
                    <a:pt x="3506172" y="0"/>
                  </a:moveTo>
                  <a:lnTo>
                    <a:pt x="0" y="4826534"/>
                  </a:lnTo>
                  <a:lnTo>
                    <a:pt x="174267" y="4826534"/>
                  </a:lnTo>
                  <a:lnTo>
                    <a:pt x="3506172" y="239893"/>
                  </a:lnTo>
                  <a:lnTo>
                    <a:pt x="3506172" y="0"/>
                  </a:lnTo>
                  <a:close/>
                </a:path>
              </a:pathLst>
            </a:custGeom>
            <a:solidFill>
              <a:srgbClr val="68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78333" y="1811908"/>
              <a:ext cx="3665854" cy="5046345"/>
            </a:xfrm>
            <a:custGeom>
              <a:avLst/>
              <a:gdLst/>
              <a:ahLst/>
              <a:cxnLst/>
              <a:rect l="l" t="t" r="r" b="b"/>
              <a:pathLst>
                <a:path w="3665854" h="5046345">
                  <a:moveTo>
                    <a:pt x="3665666" y="0"/>
                  </a:moveTo>
                  <a:lnTo>
                    <a:pt x="0" y="5046091"/>
                  </a:lnTo>
                  <a:lnTo>
                    <a:pt x="174548" y="5046091"/>
                  </a:lnTo>
                  <a:lnTo>
                    <a:pt x="3665666" y="240970"/>
                  </a:lnTo>
                  <a:lnTo>
                    <a:pt x="3665666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60873" y="1376781"/>
              <a:ext cx="3983354" cy="5481320"/>
            </a:xfrm>
            <a:custGeom>
              <a:avLst/>
              <a:gdLst/>
              <a:ahLst/>
              <a:cxnLst/>
              <a:rect l="l" t="t" r="r" b="b"/>
              <a:pathLst>
                <a:path w="3983354" h="5481320">
                  <a:moveTo>
                    <a:pt x="3983126" y="0"/>
                  </a:moveTo>
                  <a:lnTo>
                    <a:pt x="0" y="5481218"/>
                  </a:lnTo>
                  <a:lnTo>
                    <a:pt x="159245" y="5481218"/>
                  </a:lnTo>
                  <a:lnTo>
                    <a:pt x="173913" y="5481218"/>
                  </a:lnTo>
                  <a:lnTo>
                    <a:pt x="333146" y="5481218"/>
                  </a:lnTo>
                  <a:lnTo>
                    <a:pt x="3983126" y="456742"/>
                  </a:lnTo>
                  <a:lnTo>
                    <a:pt x="3983126" y="238302"/>
                  </a:lnTo>
                  <a:lnTo>
                    <a:pt x="3983126" y="218389"/>
                  </a:lnTo>
                  <a:lnTo>
                    <a:pt x="3983126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02036" y="1157374"/>
              <a:ext cx="4142104" cy="5701030"/>
            </a:xfrm>
            <a:custGeom>
              <a:avLst/>
              <a:gdLst/>
              <a:ahLst/>
              <a:cxnLst/>
              <a:rect l="l" t="t" r="r" b="b"/>
              <a:pathLst>
                <a:path w="4142104" h="5701030">
                  <a:moveTo>
                    <a:pt x="4141963" y="0"/>
                  </a:moveTo>
                  <a:lnTo>
                    <a:pt x="0" y="5700625"/>
                  </a:lnTo>
                  <a:lnTo>
                    <a:pt x="174279" y="5700625"/>
                  </a:lnTo>
                  <a:lnTo>
                    <a:pt x="4141963" y="239862"/>
                  </a:lnTo>
                  <a:lnTo>
                    <a:pt x="4141963" y="0"/>
                  </a:lnTo>
                  <a:close/>
                </a:path>
              </a:pathLst>
            </a:custGeom>
            <a:solidFill>
              <a:srgbClr val="6464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43710" y="939148"/>
              <a:ext cx="4300855" cy="5919470"/>
            </a:xfrm>
            <a:custGeom>
              <a:avLst/>
              <a:gdLst/>
              <a:ahLst/>
              <a:cxnLst/>
              <a:rect l="l" t="t" r="r" b="b"/>
              <a:pathLst>
                <a:path w="4300854" h="5919470">
                  <a:moveTo>
                    <a:pt x="4300288" y="0"/>
                  </a:moveTo>
                  <a:lnTo>
                    <a:pt x="0" y="5918851"/>
                  </a:lnTo>
                  <a:lnTo>
                    <a:pt x="173348" y="5918851"/>
                  </a:lnTo>
                  <a:lnTo>
                    <a:pt x="4300288" y="239717"/>
                  </a:lnTo>
                  <a:lnTo>
                    <a:pt x="4300288" y="0"/>
                  </a:lnTo>
                  <a:close/>
                </a:path>
              </a:pathLst>
            </a:custGeom>
            <a:solidFill>
              <a:srgbClr val="636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84898" y="719680"/>
              <a:ext cx="4459605" cy="6138545"/>
            </a:xfrm>
            <a:custGeom>
              <a:avLst/>
              <a:gdLst/>
              <a:ahLst/>
              <a:cxnLst/>
              <a:rect l="l" t="t" r="r" b="b"/>
              <a:pathLst>
                <a:path w="4459604" h="6138545">
                  <a:moveTo>
                    <a:pt x="4459101" y="0"/>
                  </a:moveTo>
                  <a:lnTo>
                    <a:pt x="0" y="6138319"/>
                  </a:lnTo>
                  <a:lnTo>
                    <a:pt x="174508" y="6138319"/>
                  </a:lnTo>
                  <a:lnTo>
                    <a:pt x="4459101" y="241072"/>
                  </a:lnTo>
                  <a:lnTo>
                    <a:pt x="4459101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25938" y="503028"/>
              <a:ext cx="4618355" cy="6355080"/>
            </a:xfrm>
            <a:custGeom>
              <a:avLst/>
              <a:gdLst/>
              <a:ahLst/>
              <a:cxnLst/>
              <a:rect l="l" t="t" r="r" b="b"/>
              <a:pathLst>
                <a:path w="4618354" h="6355080">
                  <a:moveTo>
                    <a:pt x="4618061" y="0"/>
                  </a:moveTo>
                  <a:lnTo>
                    <a:pt x="0" y="6354971"/>
                  </a:lnTo>
                  <a:lnTo>
                    <a:pt x="174655" y="6354971"/>
                  </a:lnTo>
                  <a:lnTo>
                    <a:pt x="4618061" y="238257"/>
                  </a:lnTo>
                  <a:lnTo>
                    <a:pt x="4618061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67130" y="283546"/>
              <a:ext cx="4777105" cy="6574790"/>
            </a:xfrm>
            <a:custGeom>
              <a:avLst/>
              <a:gdLst/>
              <a:ahLst/>
              <a:cxnLst/>
              <a:rect l="l" t="t" r="r" b="b"/>
              <a:pathLst>
                <a:path w="4777104" h="6574790">
                  <a:moveTo>
                    <a:pt x="4776869" y="0"/>
                  </a:moveTo>
                  <a:lnTo>
                    <a:pt x="0" y="6574453"/>
                  </a:lnTo>
                  <a:lnTo>
                    <a:pt x="173968" y="6574453"/>
                  </a:lnTo>
                  <a:lnTo>
                    <a:pt x="4776869" y="238182"/>
                  </a:lnTo>
                  <a:lnTo>
                    <a:pt x="4776869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07834" y="65281"/>
              <a:ext cx="4936490" cy="6793230"/>
            </a:xfrm>
            <a:custGeom>
              <a:avLst/>
              <a:gdLst/>
              <a:ahLst/>
              <a:cxnLst/>
              <a:rect l="l" t="t" r="r" b="b"/>
              <a:pathLst>
                <a:path w="4936490" h="6793230">
                  <a:moveTo>
                    <a:pt x="4936165" y="0"/>
                  </a:moveTo>
                  <a:lnTo>
                    <a:pt x="0" y="6792718"/>
                  </a:lnTo>
                  <a:lnTo>
                    <a:pt x="174992" y="6792718"/>
                  </a:lnTo>
                  <a:lnTo>
                    <a:pt x="4936165" y="239868"/>
                  </a:lnTo>
                  <a:lnTo>
                    <a:pt x="4936165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50035" y="0"/>
              <a:ext cx="5093970" cy="6858000"/>
            </a:xfrm>
            <a:custGeom>
              <a:avLst/>
              <a:gdLst/>
              <a:ahLst/>
              <a:cxnLst/>
              <a:rect l="l" t="t" r="r" b="b"/>
              <a:pathLst>
                <a:path w="5093970" h="6858000">
                  <a:moveTo>
                    <a:pt x="5093964" y="0"/>
                  </a:moveTo>
                  <a:lnTo>
                    <a:pt x="4981903" y="0"/>
                  </a:lnTo>
                  <a:lnTo>
                    <a:pt x="0" y="6858000"/>
                  </a:lnTo>
                  <a:lnTo>
                    <a:pt x="173495" y="6858000"/>
                  </a:lnTo>
                  <a:lnTo>
                    <a:pt x="5093964" y="86882"/>
                  </a:lnTo>
                  <a:lnTo>
                    <a:pt x="5093964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91464" y="0"/>
              <a:ext cx="5156200" cy="6858000"/>
            </a:xfrm>
            <a:custGeom>
              <a:avLst/>
              <a:gdLst/>
              <a:ahLst/>
              <a:cxnLst/>
              <a:rect l="l" t="t" r="r" b="b"/>
              <a:pathLst>
                <a:path w="5156200" h="6858000">
                  <a:moveTo>
                    <a:pt x="5156170" y="0"/>
                  </a:moveTo>
                  <a:lnTo>
                    <a:pt x="4981903" y="0"/>
                  </a:lnTo>
                  <a:lnTo>
                    <a:pt x="0" y="6858000"/>
                  </a:lnTo>
                  <a:lnTo>
                    <a:pt x="174267" y="6858000"/>
                  </a:lnTo>
                  <a:lnTo>
                    <a:pt x="5156170" y="0"/>
                  </a:lnTo>
                  <a:close/>
                </a:path>
              </a:pathLst>
            </a:custGeom>
            <a:solidFill>
              <a:srgbClr val="5D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31969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7093" y="0"/>
                  </a:moveTo>
                  <a:lnTo>
                    <a:pt x="4981903" y="0"/>
                  </a:lnTo>
                  <a:lnTo>
                    <a:pt x="0" y="6858000"/>
                  </a:lnTo>
                  <a:lnTo>
                    <a:pt x="175189" y="6858000"/>
                  </a:lnTo>
                  <a:lnTo>
                    <a:pt x="5157093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73397" y="0"/>
              <a:ext cx="5156200" cy="6858000"/>
            </a:xfrm>
            <a:custGeom>
              <a:avLst/>
              <a:gdLst/>
              <a:ahLst/>
              <a:cxnLst/>
              <a:rect l="l" t="t" r="r" b="b"/>
              <a:pathLst>
                <a:path w="5156200" h="6858000">
                  <a:moveTo>
                    <a:pt x="5156170" y="0"/>
                  </a:moveTo>
                  <a:lnTo>
                    <a:pt x="4981903" y="0"/>
                  </a:lnTo>
                  <a:lnTo>
                    <a:pt x="0" y="6858000"/>
                  </a:lnTo>
                  <a:lnTo>
                    <a:pt x="174267" y="6858000"/>
                  </a:lnTo>
                  <a:lnTo>
                    <a:pt x="5156170" y="0"/>
                  </a:lnTo>
                  <a:close/>
                </a:path>
              </a:pathLst>
            </a:custGeom>
            <a:solidFill>
              <a:srgbClr val="5B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14305" y="0"/>
              <a:ext cx="5156835" cy="6858000"/>
            </a:xfrm>
            <a:custGeom>
              <a:avLst/>
              <a:gdLst/>
              <a:ahLst/>
              <a:cxnLst/>
              <a:rect l="l" t="t" r="r" b="b"/>
              <a:pathLst>
                <a:path w="5156835" h="6858000">
                  <a:moveTo>
                    <a:pt x="5156661" y="0"/>
                  </a:moveTo>
                  <a:lnTo>
                    <a:pt x="4983604" y="0"/>
                  </a:lnTo>
                  <a:lnTo>
                    <a:pt x="0" y="6858000"/>
                  </a:lnTo>
                  <a:lnTo>
                    <a:pt x="174042" y="6858000"/>
                  </a:lnTo>
                  <a:lnTo>
                    <a:pt x="5156661" y="0"/>
                  </a:lnTo>
                  <a:close/>
                </a:path>
              </a:pathLst>
            </a:custGeom>
            <a:solidFill>
              <a:srgbClr val="5A5A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6601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7007" y="0"/>
                  </a:moveTo>
                  <a:lnTo>
                    <a:pt x="4981903" y="0"/>
                  </a:lnTo>
                  <a:lnTo>
                    <a:pt x="0" y="6858000"/>
                  </a:lnTo>
                  <a:lnTo>
                    <a:pt x="173402" y="6858000"/>
                  </a:lnTo>
                  <a:lnTo>
                    <a:pt x="5157007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98029" y="0"/>
              <a:ext cx="5156200" cy="6858000"/>
            </a:xfrm>
            <a:custGeom>
              <a:avLst/>
              <a:gdLst/>
              <a:ahLst/>
              <a:cxnLst/>
              <a:rect l="l" t="t" r="r" b="b"/>
              <a:pathLst>
                <a:path w="5156200" h="6858000">
                  <a:moveTo>
                    <a:pt x="5156109" y="0"/>
                  </a:moveTo>
                  <a:lnTo>
                    <a:pt x="4981903" y="0"/>
                  </a:lnTo>
                  <a:lnTo>
                    <a:pt x="0" y="6858000"/>
                  </a:lnTo>
                  <a:lnTo>
                    <a:pt x="173221" y="6858000"/>
                  </a:lnTo>
                  <a:lnTo>
                    <a:pt x="5156109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38534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7041" y="0"/>
                  </a:moveTo>
                  <a:lnTo>
                    <a:pt x="4981903" y="0"/>
                  </a:lnTo>
                  <a:lnTo>
                    <a:pt x="0" y="6858000"/>
                  </a:lnTo>
                  <a:lnTo>
                    <a:pt x="174421" y="6858000"/>
                  </a:lnTo>
                  <a:lnTo>
                    <a:pt x="5157041" y="0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779178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6955" y="0"/>
                  </a:moveTo>
                  <a:lnTo>
                    <a:pt x="4982619" y="0"/>
                  </a:lnTo>
                  <a:lnTo>
                    <a:pt x="0" y="6857999"/>
                  </a:lnTo>
                  <a:lnTo>
                    <a:pt x="175051" y="6857999"/>
                  </a:lnTo>
                  <a:lnTo>
                    <a:pt x="5156955" y="0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20777" y="0"/>
              <a:ext cx="5156200" cy="6858000"/>
            </a:xfrm>
            <a:custGeom>
              <a:avLst/>
              <a:gdLst/>
              <a:ahLst/>
              <a:cxnLst/>
              <a:rect l="l" t="t" r="r" b="b"/>
              <a:pathLst>
                <a:path w="5156200" h="6858000">
                  <a:moveTo>
                    <a:pt x="5155861" y="0"/>
                  </a:moveTo>
                  <a:lnTo>
                    <a:pt x="4983604" y="0"/>
                  </a:lnTo>
                  <a:lnTo>
                    <a:pt x="0" y="6858000"/>
                  </a:lnTo>
                  <a:lnTo>
                    <a:pt x="173957" y="6858000"/>
                  </a:lnTo>
                  <a:lnTo>
                    <a:pt x="5155861" y="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462064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7168" y="0"/>
                  </a:moveTo>
                  <a:lnTo>
                    <a:pt x="4982888" y="0"/>
                  </a:lnTo>
                  <a:lnTo>
                    <a:pt x="0" y="6858000"/>
                  </a:lnTo>
                  <a:lnTo>
                    <a:pt x="174279" y="6858000"/>
                  </a:lnTo>
                  <a:lnTo>
                    <a:pt x="5157168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02673" y="0"/>
              <a:ext cx="5158105" cy="6858000"/>
            </a:xfrm>
            <a:custGeom>
              <a:avLst/>
              <a:gdLst/>
              <a:ahLst/>
              <a:cxnLst/>
              <a:rect l="l" t="t" r="r" b="b"/>
              <a:pathLst>
                <a:path w="5158104" h="6858000">
                  <a:moveTo>
                    <a:pt x="5157892" y="0"/>
                  </a:moveTo>
                  <a:lnTo>
                    <a:pt x="4983604" y="0"/>
                  </a:lnTo>
                  <a:lnTo>
                    <a:pt x="0" y="6858000"/>
                  </a:lnTo>
                  <a:lnTo>
                    <a:pt x="174287" y="6858000"/>
                  </a:lnTo>
                  <a:lnTo>
                    <a:pt x="5157892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145100" y="0"/>
              <a:ext cx="5156200" cy="6858000"/>
            </a:xfrm>
            <a:custGeom>
              <a:avLst/>
              <a:gdLst/>
              <a:ahLst/>
              <a:cxnLst/>
              <a:rect l="l" t="t" r="r" b="b"/>
              <a:pathLst>
                <a:path w="5156200" h="6858000">
                  <a:moveTo>
                    <a:pt x="5156170" y="0"/>
                  </a:moveTo>
                  <a:lnTo>
                    <a:pt x="4981903" y="0"/>
                  </a:lnTo>
                  <a:lnTo>
                    <a:pt x="0" y="6858000"/>
                  </a:lnTo>
                  <a:lnTo>
                    <a:pt x="174267" y="6858000"/>
                  </a:lnTo>
                  <a:lnTo>
                    <a:pt x="5156170" y="0"/>
                  </a:lnTo>
                  <a:close/>
                </a:path>
              </a:pathLst>
            </a:custGeom>
            <a:solidFill>
              <a:srgbClr val="52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985704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6994" y="0"/>
                  </a:moveTo>
                  <a:lnTo>
                    <a:pt x="4982619" y="0"/>
                  </a:lnTo>
                  <a:lnTo>
                    <a:pt x="0" y="6858000"/>
                  </a:lnTo>
                  <a:lnTo>
                    <a:pt x="175091" y="6858000"/>
                  </a:lnTo>
                  <a:lnTo>
                    <a:pt x="5156994" y="0"/>
                  </a:lnTo>
                  <a:close/>
                </a:path>
              </a:pathLst>
            </a:custGeom>
            <a:solidFill>
              <a:srgbClr val="515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27158" y="0"/>
              <a:ext cx="5156200" cy="6858000"/>
            </a:xfrm>
            <a:custGeom>
              <a:avLst/>
              <a:gdLst/>
              <a:ahLst/>
              <a:cxnLst/>
              <a:rect l="l" t="t" r="r" b="b"/>
              <a:pathLst>
                <a:path w="5156200" h="6858000">
                  <a:moveTo>
                    <a:pt x="5156045" y="0"/>
                  </a:moveTo>
                  <a:lnTo>
                    <a:pt x="4982888" y="0"/>
                  </a:lnTo>
                  <a:lnTo>
                    <a:pt x="0" y="6858000"/>
                  </a:lnTo>
                  <a:lnTo>
                    <a:pt x="174142" y="6858000"/>
                  </a:lnTo>
                  <a:lnTo>
                    <a:pt x="5156045" y="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67736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6896" y="0"/>
                  </a:moveTo>
                  <a:lnTo>
                    <a:pt x="4983604" y="0"/>
                  </a:lnTo>
                  <a:lnTo>
                    <a:pt x="0" y="6858000"/>
                  </a:lnTo>
                  <a:lnTo>
                    <a:pt x="174993" y="6858000"/>
                  </a:lnTo>
                  <a:lnTo>
                    <a:pt x="5156896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09070" y="0"/>
              <a:ext cx="5158105" cy="6858000"/>
            </a:xfrm>
            <a:custGeom>
              <a:avLst/>
              <a:gdLst/>
              <a:ahLst/>
              <a:cxnLst/>
              <a:rect l="l" t="t" r="r" b="b"/>
              <a:pathLst>
                <a:path w="5158104" h="6858000">
                  <a:moveTo>
                    <a:pt x="5157967" y="0"/>
                  </a:moveTo>
                  <a:lnTo>
                    <a:pt x="4982888" y="0"/>
                  </a:lnTo>
                  <a:lnTo>
                    <a:pt x="0" y="6858000"/>
                  </a:lnTo>
                  <a:lnTo>
                    <a:pt x="174362" y="6858000"/>
                  </a:lnTo>
                  <a:lnTo>
                    <a:pt x="5157967" y="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51665" y="0"/>
              <a:ext cx="5156200" cy="6858000"/>
            </a:xfrm>
            <a:custGeom>
              <a:avLst/>
              <a:gdLst/>
              <a:ahLst/>
              <a:cxnLst/>
              <a:rect l="l" t="t" r="r" b="b"/>
              <a:pathLst>
                <a:path w="5156200" h="6858000">
                  <a:moveTo>
                    <a:pt x="5155990" y="0"/>
                  </a:moveTo>
                  <a:lnTo>
                    <a:pt x="4981903" y="0"/>
                  </a:lnTo>
                  <a:lnTo>
                    <a:pt x="0" y="6858000"/>
                  </a:lnTo>
                  <a:lnTo>
                    <a:pt x="173101" y="6858000"/>
                  </a:lnTo>
                  <a:lnTo>
                    <a:pt x="5155990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92170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7093" y="0"/>
                  </a:moveTo>
                  <a:lnTo>
                    <a:pt x="4981903" y="0"/>
                  </a:lnTo>
                  <a:lnTo>
                    <a:pt x="0" y="6858000"/>
                  </a:lnTo>
                  <a:lnTo>
                    <a:pt x="175189" y="6858000"/>
                  </a:lnTo>
                  <a:lnTo>
                    <a:pt x="5157093" y="0"/>
                  </a:lnTo>
                  <a:close/>
                </a:path>
              </a:pathLst>
            </a:custGeom>
            <a:solidFill>
              <a:srgbClr val="4C4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32798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6971" y="0"/>
                  </a:moveTo>
                  <a:lnTo>
                    <a:pt x="4983604" y="0"/>
                  </a:lnTo>
                  <a:lnTo>
                    <a:pt x="0" y="6858000"/>
                  </a:lnTo>
                  <a:lnTo>
                    <a:pt x="175067" y="6858000"/>
                  </a:lnTo>
                  <a:lnTo>
                    <a:pt x="5156971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74164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6878" y="0"/>
                  </a:moveTo>
                  <a:lnTo>
                    <a:pt x="4982888" y="0"/>
                  </a:lnTo>
                  <a:lnTo>
                    <a:pt x="0" y="6858000"/>
                  </a:lnTo>
                  <a:lnTo>
                    <a:pt x="174259" y="6858000"/>
                  </a:lnTo>
                  <a:lnTo>
                    <a:pt x="5156878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5581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7168" y="0"/>
                  </a:moveTo>
                  <a:lnTo>
                    <a:pt x="4982888" y="0"/>
                  </a:lnTo>
                  <a:lnTo>
                    <a:pt x="0" y="6858000"/>
                  </a:lnTo>
                  <a:lnTo>
                    <a:pt x="174279" y="6858000"/>
                  </a:lnTo>
                  <a:lnTo>
                    <a:pt x="5157168" y="0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57335" y="0"/>
              <a:ext cx="5156835" cy="6858000"/>
            </a:xfrm>
            <a:custGeom>
              <a:avLst/>
              <a:gdLst/>
              <a:ahLst/>
              <a:cxnLst/>
              <a:rect l="l" t="t" r="r" b="b"/>
              <a:pathLst>
                <a:path w="5156835" h="6858000">
                  <a:moveTo>
                    <a:pt x="5156660" y="0"/>
                  </a:moveTo>
                  <a:lnTo>
                    <a:pt x="4982619" y="0"/>
                  </a:lnTo>
                  <a:lnTo>
                    <a:pt x="0" y="6858000"/>
                  </a:lnTo>
                  <a:lnTo>
                    <a:pt x="173055" y="6858000"/>
                  </a:lnTo>
                  <a:lnTo>
                    <a:pt x="5156660" y="0"/>
                  </a:lnTo>
                  <a:close/>
                </a:path>
              </a:pathLst>
            </a:custGeom>
            <a:solidFill>
              <a:srgbClr val="484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8736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6915" y="0"/>
                  </a:moveTo>
                  <a:lnTo>
                    <a:pt x="4981903" y="0"/>
                  </a:lnTo>
                  <a:lnTo>
                    <a:pt x="0" y="6858000"/>
                  </a:lnTo>
                  <a:lnTo>
                    <a:pt x="174295" y="6858000"/>
                  </a:lnTo>
                  <a:lnTo>
                    <a:pt x="5156915" y="0"/>
                  </a:lnTo>
                  <a:close/>
                </a:path>
              </a:pathLst>
            </a:custGeom>
            <a:solidFill>
              <a:srgbClr val="474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39253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7081" y="0"/>
                  </a:moveTo>
                  <a:lnTo>
                    <a:pt x="4982619" y="0"/>
                  </a:lnTo>
                  <a:lnTo>
                    <a:pt x="0" y="6858000"/>
                  </a:lnTo>
                  <a:lnTo>
                    <a:pt x="175177" y="6858000"/>
                  </a:lnTo>
                  <a:lnTo>
                    <a:pt x="5157081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0675" y="0"/>
              <a:ext cx="5156200" cy="6858000"/>
            </a:xfrm>
            <a:custGeom>
              <a:avLst/>
              <a:gdLst/>
              <a:ahLst/>
              <a:cxnLst/>
              <a:rect l="l" t="t" r="r" b="b"/>
              <a:pathLst>
                <a:path w="5156200" h="6858000">
                  <a:moveTo>
                    <a:pt x="5156165" y="0"/>
                  </a:moveTo>
                  <a:lnTo>
                    <a:pt x="4982888" y="0"/>
                  </a:lnTo>
                  <a:lnTo>
                    <a:pt x="0" y="6858000"/>
                  </a:lnTo>
                  <a:lnTo>
                    <a:pt x="174261" y="6858000"/>
                  </a:lnTo>
                  <a:lnTo>
                    <a:pt x="5156165" y="0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0" y="0"/>
              <a:ext cx="5078730" cy="6858000"/>
            </a:xfrm>
            <a:custGeom>
              <a:avLst/>
              <a:gdLst/>
              <a:ahLst/>
              <a:cxnLst/>
              <a:rect l="l" t="t" r="r" b="b"/>
              <a:pathLst>
                <a:path w="5078730" h="6858000">
                  <a:moveTo>
                    <a:pt x="5078268" y="0"/>
                  </a:moveTo>
                  <a:lnTo>
                    <a:pt x="4904981" y="0"/>
                  </a:lnTo>
                  <a:lnTo>
                    <a:pt x="0" y="6750775"/>
                  </a:lnTo>
                  <a:lnTo>
                    <a:pt x="0" y="6858000"/>
                  </a:lnTo>
                  <a:lnTo>
                    <a:pt x="96365" y="6858000"/>
                  </a:lnTo>
                  <a:lnTo>
                    <a:pt x="5078268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0"/>
              <a:ext cx="4920615" cy="6771640"/>
            </a:xfrm>
            <a:custGeom>
              <a:avLst/>
              <a:gdLst/>
              <a:ahLst/>
              <a:cxnLst/>
              <a:rect l="l" t="t" r="r" b="b"/>
              <a:pathLst>
                <a:path w="4920615" h="6771640">
                  <a:moveTo>
                    <a:pt x="4920468" y="0"/>
                  </a:moveTo>
                  <a:lnTo>
                    <a:pt x="4746481" y="0"/>
                  </a:lnTo>
                  <a:lnTo>
                    <a:pt x="0" y="6532982"/>
                  </a:lnTo>
                  <a:lnTo>
                    <a:pt x="0" y="6771117"/>
                  </a:lnTo>
                  <a:lnTo>
                    <a:pt x="4920468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0"/>
              <a:ext cx="4761230" cy="6553200"/>
            </a:xfrm>
            <a:custGeom>
              <a:avLst/>
              <a:gdLst/>
              <a:ahLst/>
              <a:cxnLst/>
              <a:rect l="l" t="t" r="r" b="b"/>
              <a:pathLst>
                <a:path w="4761230" h="6553200">
                  <a:moveTo>
                    <a:pt x="4761172" y="0"/>
                  </a:moveTo>
                  <a:lnTo>
                    <a:pt x="4587204" y="0"/>
                  </a:lnTo>
                  <a:lnTo>
                    <a:pt x="0" y="6314665"/>
                  </a:lnTo>
                  <a:lnTo>
                    <a:pt x="0" y="6552849"/>
                  </a:lnTo>
                  <a:lnTo>
                    <a:pt x="4761172" y="0"/>
                  </a:lnTo>
                  <a:close/>
                </a:path>
              </a:pathLst>
            </a:custGeom>
            <a:solidFill>
              <a:srgbClr val="424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0"/>
              <a:ext cx="4603115" cy="6336665"/>
            </a:xfrm>
            <a:custGeom>
              <a:avLst/>
              <a:gdLst/>
              <a:ahLst/>
              <a:cxnLst/>
              <a:rect l="l" t="t" r="r" b="b"/>
              <a:pathLst>
                <a:path w="4603115" h="6336665">
                  <a:moveTo>
                    <a:pt x="4602900" y="0"/>
                  </a:moveTo>
                  <a:lnTo>
                    <a:pt x="4427710" y="0"/>
                  </a:lnTo>
                  <a:lnTo>
                    <a:pt x="0" y="6095107"/>
                  </a:lnTo>
                  <a:lnTo>
                    <a:pt x="0" y="6336271"/>
                  </a:lnTo>
                  <a:lnTo>
                    <a:pt x="4602900" y="0"/>
                  </a:lnTo>
                  <a:close/>
                </a:path>
              </a:pathLst>
            </a:custGeom>
            <a:solidFill>
              <a:srgbClr val="414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0"/>
              <a:ext cx="4443730" cy="6116955"/>
            </a:xfrm>
            <a:custGeom>
              <a:avLst/>
              <a:gdLst/>
              <a:ahLst/>
              <a:cxnLst/>
              <a:rect l="l" t="t" r="r" b="b"/>
              <a:pathLst>
                <a:path w="4443730" h="6116955">
                  <a:moveTo>
                    <a:pt x="4443405" y="0"/>
                  </a:moveTo>
                  <a:lnTo>
                    <a:pt x="4269138" y="0"/>
                  </a:lnTo>
                  <a:lnTo>
                    <a:pt x="0" y="5876820"/>
                  </a:lnTo>
                  <a:lnTo>
                    <a:pt x="0" y="6116713"/>
                  </a:lnTo>
                  <a:lnTo>
                    <a:pt x="4443405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0"/>
              <a:ext cx="4284980" cy="5897245"/>
            </a:xfrm>
            <a:custGeom>
              <a:avLst/>
              <a:gdLst/>
              <a:ahLst/>
              <a:cxnLst/>
              <a:rect l="l" t="t" r="r" b="b"/>
              <a:pathLst>
                <a:path w="4284980" h="5897245">
                  <a:moveTo>
                    <a:pt x="4284592" y="0"/>
                  </a:moveTo>
                  <a:lnTo>
                    <a:pt x="4111242" y="0"/>
                  </a:lnTo>
                  <a:lnTo>
                    <a:pt x="0" y="5657531"/>
                  </a:lnTo>
                  <a:lnTo>
                    <a:pt x="0" y="5897247"/>
                  </a:lnTo>
                  <a:lnTo>
                    <a:pt x="4284592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0"/>
              <a:ext cx="4127500" cy="5679440"/>
            </a:xfrm>
            <a:custGeom>
              <a:avLst/>
              <a:gdLst/>
              <a:ahLst/>
              <a:cxnLst/>
              <a:rect l="l" t="t" r="r" b="b"/>
              <a:pathLst>
                <a:path w="4127500" h="5679440">
                  <a:moveTo>
                    <a:pt x="4126940" y="0"/>
                  </a:moveTo>
                  <a:lnTo>
                    <a:pt x="3951987" y="0"/>
                  </a:lnTo>
                  <a:lnTo>
                    <a:pt x="0" y="5439159"/>
                  </a:lnTo>
                  <a:lnTo>
                    <a:pt x="0" y="5679133"/>
                  </a:lnTo>
                  <a:lnTo>
                    <a:pt x="4126940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0" y="0"/>
              <a:ext cx="3968115" cy="5461000"/>
            </a:xfrm>
            <a:custGeom>
              <a:avLst/>
              <a:gdLst/>
              <a:ahLst/>
              <a:cxnLst/>
              <a:rect l="l" t="t" r="r" b="b"/>
              <a:pathLst>
                <a:path w="3968115" h="5461000">
                  <a:moveTo>
                    <a:pt x="3967683" y="0"/>
                  </a:moveTo>
                  <a:lnTo>
                    <a:pt x="3793138" y="0"/>
                  </a:lnTo>
                  <a:lnTo>
                    <a:pt x="0" y="5219785"/>
                  </a:lnTo>
                  <a:lnTo>
                    <a:pt x="0" y="5460763"/>
                  </a:lnTo>
                  <a:lnTo>
                    <a:pt x="3967683" y="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0"/>
              <a:ext cx="3809365" cy="5243195"/>
            </a:xfrm>
            <a:custGeom>
              <a:avLst/>
              <a:gdLst/>
              <a:ahLst/>
              <a:cxnLst/>
              <a:rect l="l" t="t" r="r" b="b"/>
              <a:pathLst>
                <a:path w="3809365" h="5243195">
                  <a:moveTo>
                    <a:pt x="3809200" y="0"/>
                  </a:moveTo>
                  <a:lnTo>
                    <a:pt x="3634275" y="0"/>
                  </a:lnTo>
                  <a:lnTo>
                    <a:pt x="0" y="5002879"/>
                  </a:lnTo>
                  <a:lnTo>
                    <a:pt x="0" y="5242924"/>
                  </a:lnTo>
                  <a:lnTo>
                    <a:pt x="3809200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0" y="0"/>
              <a:ext cx="3649979" cy="5024755"/>
            </a:xfrm>
            <a:custGeom>
              <a:avLst/>
              <a:gdLst/>
              <a:ahLst/>
              <a:cxnLst/>
              <a:rect l="l" t="t" r="r" b="b"/>
              <a:pathLst>
                <a:path w="3649979" h="5024755">
                  <a:moveTo>
                    <a:pt x="3649971" y="0"/>
                  </a:moveTo>
                  <a:lnTo>
                    <a:pt x="3475422" y="0"/>
                  </a:lnTo>
                  <a:lnTo>
                    <a:pt x="0" y="4783517"/>
                  </a:lnTo>
                  <a:lnTo>
                    <a:pt x="0" y="5024485"/>
                  </a:lnTo>
                  <a:lnTo>
                    <a:pt x="3649971" y="0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0"/>
              <a:ext cx="3491229" cy="4805680"/>
            </a:xfrm>
            <a:custGeom>
              <a:avLst/>
              <a:gdLst/>
              <a:ahLst/>
              <a:cxnLst/>
              <a:rect l="l" t="t" r="r" b="b"/>
              <a:pathLst>
                <a:path w="3491229" h="4805680">
                  <a:moveTo>
                    <a:pt x="3491118" y="0"/>
                  </a:moveTo>
                  <a:lnTo>
                    <a:pt x="3317081" y="0"/>
                  </a:lnTo>
                  <a:lnTo>
                    <a:pt x="0" y="4565332"/>
                  </a:lnTo>
                  <a:lnTo>
                    <a:pt x="0" y="4805121"/>
                  </a:lnTo>
                  <a:lnTo>
                    <a:pt x="3491118" y="0"/>
                  </a:lnTo>
                  <a:close/>
                </a:path>
              </a:pathLst>
            </a:custGeom>
            <a:solidFill>
              <a:srgbClr val="3A3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0"/>
              <a:ext cx="3332479" cy="4587240"/>
            </a:xfrm>
            <a:custGeom>
              <a:avLst/>
              <a:gdLst/>
              <a:ahLst/>
              <a:cxnLst/>
              <a:rect l="l" t="t" r="r" b="b"/>
              <a:pathLst>
                <a:path w="3332479" h="4587240">
                  <a:moveTo>
                    <a:pt x="3331904" y="0"/>
                  </a:moveTo>
                  <a:lnTo>
                    <a:pt x="3158498" y="0"/>
                  </a:lnTo>
                  <a:lnTo>
                    <a:pt x="0" y="4347073"/>
                  </a:lnTo>
                  <a:lnTo>
                    <a:pt x="0" y="4586641"/>
                  </a:lnTo>
                  <a:lnTo>
                    <a:pt x="333190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0"/>
              <a:ext cx="3174365" cy="4368165"/>
            </a:xfrm>
            <a:custGeom>
              <a:avLst/>
              <a:gdLst/>
              <a:ahLst/>
              <a:cxnLst/>
              <a:rect l="l" t="t" r="r" b="b"/>
              <a:pathLst>
                <a:path w="3174365" h="4368165">
                  <a:moveTo>
                    <a:pt x="3173898" y="0"/>
                  </a:moveTo>
                  <a:lnTo>
                    <a:pt x="2999610" y="0"/>
                  </a:lnTo>
                  <a:lnTo>
                    <a:pt x="0" y="4127801"/>
                  </a:lnTo>
                  <a:lnTo>
                    <a:pt x="0" y="4367640"/>
                  </a:lnTo>
                  <a:lnTo>
                    <a:pt x="3173898" y="0"/>
                  </a:lnTo>
                  <a:close/>
                </a:path>
              </a:pathLst>
            </a:custGeom>
            <a:solidFill>
              <a:srgbClr val="38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0"/>
              <a:ext cx="3014980" cy="4149725"/>
            </a:xfrm>
            <a:custGeom>
              <a:avLst/>
              <a:gdLst/>
              <a:ahLst/>
              <a:cxnLst/>
              <a:rect l="l" t="t" r="r" b="b"/>
              <a:pathLst>
                <a:path w="3014980" h="4149725">
                  <a:moveTo>
                    <a:pt x="3014689" y="0"/>
                  </a:moveTo>
                  <a:lnTo>
                    <a:pt x="2840410" y="0"/>
                  </a:lnTo>
                  <a:lnTo>
                    <a:pt x="0" y="3909285"/>
                  </a:lnTo>
                  <a:lnTo>
                    <a:pt x="0" y="4149147"/>
                  </a:lnTo>
                  <a:lnTo>
                    <a:pt x="3014689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0"/>
              <a:ext cx="2856865" cy="3932554"/>
            </a:xfrm>
            <a:custGeom>
              <a:avLst/>
              <a:gdLst/>
              <a:ahLst/>
              <a:cxnLst/>
              <a:rect l="l" t="t" r="r" b="b"/>
              <a:pathLst>
                <a:path w="2856865" h="3932554">
                  <a:moveTo>
                    <a:pt x="2856536" y="0"/>
                  </a:moveTo>
                  <a:lnTo>
                    <a:pt x="2681948" y="0"/>
                  </a:lnTo>
                  <a:lnTo>
                    <a:pt x="0" y="3691392"/>
                  </a:lnTo>
                  <a:lnTo>
                    <a:pt x="0" y="3932257"/>
                  </a:lnTo>
                  <a:lnTo>
                    <a:pt x="2856536" y="0"/>
                  </a:lnTo>
                  <a:close/>
                </a:path>
              </a:pathLst>
            </a:custGeom>
            <a:solidFill>
              <a:srgbClr val="36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0"/>
              <a:ext cx="2697480" cy="3712845"/>
            </a:xfrm>
            <a:custGeom>
              <a:avLst/>
              <a:gdLst/>
              <a:ahLst/>
              <a:cxnLst/>
              <a:rect l="l" t="t" r="r" b="b"/>
              <a:pathLst>
                <a:path w="2697480" h="3712845">
                  <a:moveTo>
                    <a:pt x="2697042" y="0"/>
                  </a:moveTo>
                  <a:lnTo>
                    <a:pt x="2523592" y="0"/>
                  </a:lnTo>
                  <a:lnTo>
                    <a:pt x="0" y="3473245"/>
                  </a:lnTo>
                  <a:lnTo>
                    <a:pt x="0" y="3712700"/>
                  </a:lnTo>
                  <a:lnTo>
                    <a:pt x="2697042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0"/>
              <a:ext cx="2538730" cy="3495040"/>
            </a:xfrm>
            <a:custGeom>
              <a:avLst/>
              <a:gdLst/>
              <a:ahLst/>
              <a:cxnLst/>
              <a:rect l="l" t="t" r="r" b="b"/>
              <a:pathLst>
                <a:path w="2538730" h="3495040">
                  <a:moveTo>
                    <a:pt x="2538470" y="0"/>
                  </a:moveTo>
                  <a:lnTo>
                    <a:pt x="2364672" y="0"/>
                  </a:lnTo>
                  <a:lnTo>
                    <a:pt x="0" y="3254055"/>
                  </a:lnTo>
                  <a:lnTo>
                    <a:pt x="0" y="3494413"/>
                  </a:lnTo>
                  <a:lnTo>
                    <a:pt x="2538470" y="0"/>
                  </a:lnTo>
                  <a:close/>
                </a:path>
              </a:pathLst>
            </a:custGeom>
            <a:solidFill>
              <a:srgbClr val="3434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0"/>
              <a:ext cx="2380615" cy="3275965"/>
            </a:xfrm>
            <a:custGeom>
              <a:avLst/>
              <a:gdLst/>
              <a:ahLst/>
              <a:cxnLst/>
              <a:rect l="l" t="t" r="r" b="b"/>
              <a:pathLst>
                <a:path w="2380615" h="3275965">
                  <a:moveTo>
                    <a:pt x="2380361" y="0"/>
                  </a:moveTo>
                  <a:lnTo>
                    <a:pt x="2221192" y="0"/>
                  </a:lnTo>
                  <a:lnTo>
                    <a:pt x="2205494" y="0"/>
                  </a:lnTo>
                  <a:lnTo>
                    <a:pt x="2047405" y="0"/>
                  </a:lnTo>
                  <a:lnTo>
                    <a:pt x="0" y="2818434"/>
                  </a:lnTo>
                  <a:lnTo>
                    <a:pt x="0" y="3035465"/>
                  </a:lnTo>
                  <a:lnTo>
                    <a:pt x="0" y="3057067"/>
                  </a:lnTo>
                  <a:lnTo>
                    <a:pt x="0" y="3275660"/>
                  </a:lnTo>
                  <a:lnTo>
                    <a:pt x="238036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0"/>
              <a:ext cx="2063114" cy="2839720"/>
            </a:xfrm>
            <a:custGeom>
              <a:avLst/>
              <a:gdLst/>
              <a:ahLst/>
              <a:cxnLst/>
              <a:rect l="l" t="t" r="r" b="b"/>
              <a:pathLst>
                <a:path w="2063114" h="2839720">
                  <a:moveTo>
                    <a:pt x="2062750" y="0"/>
                  </a:moveTo>
                  <a:lnTo>
                    <a:pt x="1887911" y="0"/>
                  </a:lnTo>
                  <a:lnTo>
                    <a:pt x="0" y="2598866"/>
                  </a:lnTo>
                  <a:lnTo>
                    <a:pt x="0" y="2839137"/>
                  </a:lnTo>
                  <a:lnTo>
                    <a:pt x="2062750" y="0"/>
                  </a:lnTo>
                  <a:close/>
                </a:path>
              </a:pathLst>
            </a:custGeom>
            <a:solidFill>
              <a:srgbClr val="31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0"/>
              <a:ext cx="1903730" cy="2620645"/>
            </a:xfrm>
            <a:custGeom>
              <a:avLst/>
              <a:gdLst/>
              <a:ahLst/>
              <a:cxnLst/>
              <a:rect l="l" t="t" r="r" b="b"/>
              <a:pathLst>
                <a:path w="1903730" h="2620645">
                  <a:moveTo>
                    <a:pt x="1903607" y="0"/>
                  </a:moveTo>
                  <a:lnTo>
                    <a:pt x="1729340" y="0"/>
                  </a:lnTo>
                  <a:lnTo>
                    <a:pt x="0" y="2380578"/>
                  </a:lnTo>
                  <a:lnTo>
                    <a:pt x="0" y="2620472"/>
                  </a:lnTo>
                  <a:lnTo>
                    <a:pt x="1903607" y="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0"/>
              <a:ext cx="1744980" cy="2401570"/>
            </a:xfrm>
            <a:custGeom>
              <a:avLst/>
              <a:gdLst/>
              <a:ahLst/>
              <a:cxnLst/>
              <a:rect l="l" t="t" r="r" b="b"/>
              <a:pathLst>
                <a:path w="1744980" h="2401570">
                  <a:moveTo>
                    <a:pt x="1744668" y="0"/>
                  </a:moveTo>
                  <a:lnTo>
                    <a:pt x="1570597" y="0"/>
                  </a:lnTo>
                  <a:lnTo>
                    <a:pt x="0" y="2161629"/>
                  </a:lnTo>
                  <a:lnTo>
                    <a:pt x="0" y="2401334"/>
                  </a:lnTo>
                  <a:lnTo>
                    <a:pt x="1744668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0"/>
              <a:ext cx="1585595" cy="2183130"/>
            </a:xfrm>
            <a:custGeom>
              <a:avLst/>
              <a:gdLst/>
              <a:ahLst/>
              <a:cxnLst/>
              <a:rect l="l" t="t" r="r" b="b"/>
              <a:pathLst>
                <a:path w="1585595" h="2183130">
                  <a:moveTo>
                    <a:pt x="1585540" y="0"/>
                  </a:moveTo>
                  <a:lnTo>
                    <a:pt x="1412015" y="0"/>
                  </a:lnTo>
                  <a:lnTo>
                    <a:pt x="0" y="1943370"/>
                  </a:lnTo>
                  <a:lnTo>
                    <a:pt x="0" y="2182627"/>
                  </a:lnTo>
                  <a:lnTo>
                    <a:pt x="1585540" y="0"/>
                  </a:lnTo>
                  <a:close/>
                </a:path>
              </a:pathLst>
            </a:custGeom>
            <a:solidFill>
              <a:srgbClr val="2E2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0"/>
              <a:ext cx="1427480" cy="1964689"/>
            </a:xfrm>
            <a:custGeom>
              <a:avLst/>
              <a:gdLst/>
              <a:ahLst/>
              <a:cxnLst/>
              <a:rect l="l" t="t" r="r" b="b"/>
              <a:pathLst>
                <a:path w="1427480" h="1964689">
                  <a:moveTo>
                    <a:pt x="1427328" y="0"/>
                  </a:moveTo>
                  <a:lnTo>
                    <a:pt x="1253579" y="0"/>
                  </a:lnTo>
                  <a:lnTo>
                    <a:pt x="0" y="1725408"/>
                  </a:lnTo>
                  <a:lnTo>
                    <a:pt x="0" y="1964164"/>
                  </a:lnTo>
                  <a:lnTo>
                    <a:pt x="1427328" y="0"/>
                  </a:lnTo>
                  <a:close/>
                </a:path>
              </a:pathLst>
            </a:custGeom>
            <a:solidFill>
              <a:srgbClr val="2D2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0"/>
              <a:ext cx="1269365" cy="1746250"/>
            </a:xfrm>
            <a:custGeom>
              <a:avLst/>
              <a:gdLst/>
              <a:ahLst/>
              <a:cxnLst/>
              <a:rect l="l" t="t" r="r" b="b"/>
              <a:pathLst>
                <a:path w="1269365" h="1746250">
                  <a:moveTo>
                    <a:pt x="1268738" y="0"/>
                  </a:moveTo>
                  <a:lnTo>
                    <a:pt x="1094477" y="0"/>
                  </a:lnTo>
                  <a:lnTo>
                    <a:pt x="0" y="1506637"/>
                  </a:lnTo>
                  <a:lnTo>
                    <a:pt x="0" y="1745926"/>
                  </a:lnTo>
                  <a:lnTo>
                    <a:pt x="1268738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0"/>
              <a:ext cx="1110615" cy="1528445"/>
            </a:xfrm>
            <a:custGeom>
              <a:avLst/>
              <a:gdLst/>
              <a:ahLst/>
              <a:cxnLst/>
              <a:rect l="l" t="t" r="r" b="b"/>
              <a:pathLst>
                <a:path w="1110615" h="1528445">
                  <a:moveTo>
                    <a:pt x="1110172" y="0"/>
                  </a:moveTo>
                  <a:lnTo>
                    <a:pt x="935497" y="0"/>
                  </a:lnTo>
                  <a:lnTo>
                    <a:pt x="0" y="1287604"/>
                  </a:lnTo>
                  <a:lnTo>
                    <a:pt x="0" y="1528244"/>
                  </a:lnTo>
                  <a:lnTo>
                    <a:pt x="1110172" y="0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0"/>
              <a:ext cx="951230" cy="1308735"/>
            </a:xfrm>
            <a:custGeom>
              <a:avLst/>
              <a:gdLst/>
              <a:ahLst/>
              <a:cxnLst/>
              <a:rect l="l" t="t" r="r" b="b"/>
              <a:pathLst>
                <a:path w="951230" h="1308735">
                  <a:moveTo>
                    <a:pt x="950678" y="0"/>
                  </a:moveTo>
                  <a:lnTo>
                    <a:pt x="776410" y="0"/>
                  </a:lnTo>
                  <a:lnTo>
                    <a:pt x="0" y="1068793"/>
                  </a:lnTo>
                  <a:lnTo>
                    <a:pt x="0" y="1308686"/>
                  </a:lnTo>
                  <a:lnTo>
                    <a:pt x="950678" y="0"/>
                  </a:lnTo>
                  <a:close/>
                </a:path>
              </a:pathLst>
            </a:custGeom>
            <a:solidFill>
              <a:srgbClr val="2A2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0"/>
              <a:ext cx="792480" cy="1090930"/>
            </a:xfrm>
            <a:custGeom>
              <a:avLst/>
              <a:gdLst/>
              <a:ahLst/>
              <a:cxnLst/>
              <a:rect l="l" t="t" r="r" b="b"/>
              <a:pathLst>
                <a:path w="792480" h="1090930">
                  <a:moveTo>
                    <a:pt x="792106" y="0"/>
                  </a:moveTo>
                  <a:lnTo>
                    <a:pt x="618526" y="0"/>
                  </a:lnTo>
                  <a:lnTo>
                    <a:pt x="0" y="851283"/>
                  </a:lnTo>
                  <a:lnTo>
                    <a:pt x="0" y="1090399"/>
                  </a:lnTo>
                  <a:lnTo>
                    <a:pt x="792106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0"/>
              <a:ext cx="634365" cy="872490"/>
            </a:xfrm>
            <a:custGeom>
              <a:avLst/>
              <a:gdLst/>
              <a:ahLst/>
              <a:cxnLst/>
              <a:rect l="l" t="t" r="r" b="b"/>
              <a:pathLst>
                <a:path w="634365" h="872490">
                  <a:moveTo>
                    <a:pt x="633800" y="0"/>
                  </a:moveTo>
                  <a:lnTo>
                    <a:pt x="459512" y="0"/>
                  </a:lnTo>
                  <a:lnTo>
                    <a:pt x="0" y="632340"/>
                  </a:lnTo>
                  <a:lnTo>
                    <a:pt x="0" y="872180"/>
                  </a:lnTo>
                  <a:lnTo>
                    <a:pt x="633800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0"/>
              <a:ext cx="474980" cy="653415"/>
            </a:xfrm>
            <a:custGeom>
              <a:avLst/>
              <a:gdLst/>
              <a:ahLst/>
              <a:cxnLst/>
              <a:rect l="l" t="t" r="r" b="b"/>
              <a:pathLst>
                <a:path w="474980" h="653415">
                  <a:moveTo>
                    <a:pt x="474717" y="0"/>
                  </a:moveTo>
                  <a:lnTo>
                    <a:pt x="301042" y="0"/>
                  </a:lnTo>
                  <a:lnTo>
                    <a:pt x="0" y="414409"/>
                  </a:lnTo>
                  <a:lnTo>
                    <a:pt x="0" y="653358"/>
                  </a:lnTo>
                  <a:lnTo>
                    <a:pt x="474717" y="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0"/>
              <a:ext cx="316865" cy="435609"/>
            </a:xfrm>
            <a:custGeom>
              <a:avLst/>
              <a:gdLst/>
              <a:ahLst/>
              <a:cxnLst/>
              <a:rect l="l" t="t" r="r" b="b"/>
              <a:pathLst>
                <a:path w="316865" h="435609">
                  <a:moveTo>
                    <a:pt x="316299" y="0"/>
                  </a:moveTo>
                  <a:lnTo>
                    <a:pt x="141548" y="0"/>
                  </a:lnTo>
                  <a:lnTo>
                    <a:pt x="0" y="194852"/>
                  </a:lnTo>
                  <a:lnTo>
                    <a:pt x="0" y="435350"/>
                  </a:lnTo>
                  <a:lnTo>
                    <a:pt x="316299" y="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0"/>
              <a:ext cx="157480" cy="216535"/>
            </a:xfrm>
            <a:custGeom>
              <a:avLst/>
              <a:gdLst/>
              <a:ahLst/>
              <a:cxnLst/>
              <a:rect l="l" t="t" r="r" b="b"/>
              <a:pathLst>
                <a:path w="157480" h="216535">
                  <a:moveTo>
                    <a:pt x="157243" y="0"/>
                  </a:moveTo>
                  <a:lnTo>
                    <a:pt x="0" y="0"/>
                  </a:lnTo>
                  <a:lnTo>
                    <a:pt x="0" y="216458"/>
                  </a:lnTo>
                  <a:lnTo>
                    <a:pt x="15724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2389" y="4740904"/>
              <a:ext cx="9071610" cy="2080260"/>
            </a:xfrm>
            <a:custGeom>
              <a:avLst/>
              <a:gdLst/>
              <a:ahLst/>
              <a:cxnLst/>
              <a:rect l="l" t="t" r="r" b="b"/>
              <a:pathLst>
                <a:path w="9071610" h="2080259">
                  <a:moveTo>
                    <a:pt x="0" y="1658625"/>
                  </a:moveTo>
                  <a:lnTo>
                    <a:pt x="0" y="2080265"/>
                  </a:lnTo>
                  <a:lnTo>
                    <a:pt x="9071610" y="2080265"/>
                  </a:lnTo>
                  <a:lnTo>
                    <a:pt x="9071610" y="1717233"/>
                  </a:lnTo>
                  <a:lnTo>
                    <a:pt x="2266565" y="1717233"/>
                  </a:lnTo>
                  <a:lnTo>
                    <a:pt x="1613335" y="1709823"/>
                  </a:lnTo>
                  <a:lnTo>
                    <a:pt x="442918" y="1674431"/>
                  </a:lnTo>
                  <a:lnTo>
                    <a:pt x="0" y="1658625"/>
                  </a:lnTo>
                  <a:close/>
                </a:path>
                <a:path w="9071610" h="2080259">
                  <a:moveTo>
                    <a:pt x="9071610" y="0"/>
                  </a:moveTo>
                  <a:lnTo>
                    <a:pt x="9016823" y="25841"/>
                  </a:lnTo>
                  <a:lnTo>
                    <a:pt x="8524217" y="253117"/>
                  </a:lnTo>
                  <a:lnTo>
                    <a:pt x="8113119" y="435148"/>
                  </a:lnTo>
                  <a:lnTo>
                    <a:pt x="7719182" y="602098"/>
                  </a:lnTo>
                  <a:lnTo>
                    <a:pt x="7394134" y="733651"/>
                  </a:lnTo>
                  <a:lnTo>
                    <a:pt x="7079813" y="854946"/>
                  </a:lnTo>
                  <a:lnTo>
                    <a:pt x="6825446" y="948464"/>
                  </a:lnTo>
                  <a:lnTo>
                    <a:pt x="6577423" y="1035342"/>
                  </a:lnTo>
                  <a:lnTo>
                    <a:pt x="6335241" y="1115800"/>
                  </a:lnTo>
                  <a:lnTo>
                    <a:pt x="6098398" y="1190058"/>
                  </a:lnTo>
                  <a:lnTo>
                    <a:pt x="5866392" y="1258336"/>
                  </a:lnTo>
                  <a:lnTo>
                    <a:pt x="5638719" y="1320853"/>
                  </a:lnTo>
                  <a:lnTo>
                    <a:pt x="5459364" y="1366868"/>
                  </a:lnTo>
                  <a:lnTo>
                    <a:pt x="5282204" y="1409448"/>
                  </a:lnTo>
                  <a:lnTo>
                    <a:pt x="5106981" y="1448708"/>
                  </a:lnTo>
                  <a:lnTo>
                    <a:pt x="4933440" y="1484759"/>
                  </a:lnTo>
                  <a:lnTo>
                    <a:pt x="4761321" y="1517715"/>
                  </a:lnTo>
                  <a:lnTo>
                    <a:pt x="4590369" y="1547687"/>
                  </a:lnTo>
                  <a:lnTo>
                    <a:pt x="4377926" y="1581128"/>
                  </a:lnTo>
                  <a:lnTo>
                    <a:pt x="4166401" y="1610304"/>
                  </a:lnTo>
                  <a:lnTo>
                    <a:pt x="3955292" y="1635434"/>
                  </a:lnTo>
                  <a:lnTo>
                    <a:pt x="3744095" y="1656737"/>
                  </a:lnTo>
                  <a:lnTo>
                    <a:pt x="3532309" y="1674435"/>
                  </a:lnTo>
                  <a:lnTo>
                    <a:pt x="3489837" y="1677561"/>
                  </a:lnTo>
                  <a:lnTo>
                    <a:pt x="3233861" y="1693571"/>
                  </a:lnTo>
                  <a:lnTo>
                    <a:pt x="2975301" y="1705148"/>
                  </a:lnTo>
                  <a:lnTo>
                    <a:pt x="2669221" y="1713557"/>
                  </a:lnTo>
                  <a:lnTo>
                    <a:pt x="2266565" y="1717233"/>
                  </a:lnTo>
                  <a:lnTo>
                    <a:pt x="9071610" y="1717233"/>
                  </a:lnTo>
                  <a:lnTo>
                    <a:pt x="9071610" y="0"/>
                  </a:lnTo>
                  <a:close/>
                </a:path>
              </a:pathLst>
            </a:custGeom>
            <a:solidFill>
              <a:srgbClr val="000000">
                <a:alpha val="1574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4751070"/>
              <a:ext cx="9144000" cy="2106930"/>
            </a:xfrm>
            <a:custGeom>
              <a:avLst/>
              <a:gdLst/>
              <a:ahLst/>
              <a:cxnLst/>
              <a:rect l="l" t="t" r="r" b="b"/>
              <a:pathLst>
                <a:path w="9144000" h="2106929">
                  <a:moveTo>
                    <a:pt x="0" y="1692909"/>
                  </a:moveTo>
                  <a:lnTo>
                    <a:pt x="0" y="2106929"/>
                  </a:lnTo>
                  <a:lnTo>
                    <a:pt x="9144000" y="2106929"/>
                  </a:lnTo>
                  <a:lnTo>
                    <a:pt x="9144000" y="1751517"/>
                  </a:lnTo>
                  <a:lnTo>
                    <a:pt x="2267091" y="1751517"/>
                  </a:lnTo>
                  <a:lnTo>
                    <a:pt x="1613771" y="1744108"/>
                  </a:lnTo>
                  <a:lnTo>
                    <a:pt x="443066" y="1708716"/>
                  </a:lnTo>
                  <a:lnTo>
                    <a:pt x="0" y="1692909"/>
                  </a:lnTo>
                  <a:close/>
                </a:path>
                <a:path w="9144000" h="2106929">
                  <a:moveTo>
                    <a:pt x="9144000" y="0"/>
                  </a:moveTo>
                  <a:lnTo>
                    <a:pt x="9016824" y="60125"/>
                  </a:lnTo>
                  <a:lnTo>
                    <a:pt x="8524227" y="287402"/>
                  </a:lnTo>
                  <a:lnTo>
                    <a:pt x="8113147" y="469433"/>
                  </a:lnTo>
                  <a:lnTo>
                    <a:pt x="7719235" y="636382"/>
                  </a:lnTo>
                  <a:lnTo>
                    <a:pt x="7394215" y="767935"/>
                  </a:lnTo>
                  <a:lnTo>
                    <a:pt x="7079925" y="889230"/>
                  </a:lnTo>
                  <a:lnTo>
                    <a:pt x="6825587" y="982748"/>
                  </a:lnTo>
                  <a:lnTo>
                    <a:pt x="6577594" y="1069626"/>
                  </a:lnTo>
                  <a:lnTo>
                    <a:pt x="6335444" y="1150085"/>
                  </a:lnTo>
                  <a:lnTo>
                    <a:pt x="6098634" y="1224343"/>
                  </a:lnTo>
                  <a:lnTo>
                    <a:pt x="5866660" y="1292621"/>
                  </a:lnTo>
                  <a:lnTo>
                    <a:pt x="5639021" y="1355138"/>
                  </a:lnTo>
                  <a:lnTo>
                    <a:pt x="5459693" y="1401152"/>
                  </a:lnTo>
                  <a:lnTo>
                    <a:pt x="5282559" y="1443733"/>
                  </a:lnTo>
                  <a:lnTo>
                    <a:pt x="5107362" y="1482993"/>
                  </a:lnTo>
                  <a:lnTo>
                    <a:pt x="4933846" y="1519044"/>
                  </a:lnTo>
                  <a:lnTo>
                    <a:pt x="4761751" y="1551999"/>
                  </a:lnTo>
                  <a:lnTo>
                    <a:pt x="4590821" y="1581972"/>
                  </a:lnTo>
                  <a:lnTo>
                    <a:pt x="4378405" y="1615413"/>
                  </a:lnTo>
                  <a:lnTo>
                    <a:pt x="4166903" y="1644589"/>
                  </a:lnTo>
                  <a:lnTo>
                    <a:pt x="3955814" y="1669718"/>
                  </a:lnTo>
                  <a:lnTo>
                    <a:pt x="3744634" y="1691022"/>
                  </a:lnTo>
                  <a:lnTo>
                    <a:pt x="3532861" y="1708719"/>
                  </a:lnTo>
                  <a:lnTo>
                    <a:pt x="3490391" y="1711845"/>
                  </a:lnTo>
                  <a:lnTo>
                    <a:pt x="3234424" y="1727856"/>
                  </a:lnTo>
                  <a:lnTo>
                    <a:pt x="2975865" y="1739432"/>
                  </a:lnTo>
                  <a:lnTo>
                    <a:pt x="2669776" y="1747842"/>
                  </a:lnTo>
                  <a:lnTo>
                    <a:pt x="2267091" y="1751517"/>
                  </a:lnTo>
                  <a:lnTo>
                    <a:pt x="9144000" y="175151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7B7B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055359" y="72389"/>
              <a:ext cx="3037840" cy="6785609"/>
            </a:xfrm>
            <a:custGeom>
              <a:avLst/>
              <a:gdLst/>
              <a:ahLst/>
              <a:cxnLst/>
              <a:rect l="l" t="t" r="r" b="b"/>
              <a:pathLst>
                <a:path w="3037840" h="6785609">
                  <a:moveTo>
                    <a:pt x="0" y="0"/>
                  </a:moveTo>
                  <a:lnTo>
                    <a:pt x="43461" y="43233"/>
                  </a:lnTo>
                  <a:lnTo>
                    <a:pt x="86324" y="86586"/>
                  </a:lnTo>
                  <a:lnTo>
                    <a:pt x="128592" y="130056"/>
                  </a:lnTo>
                  <a:lnTo>
                    <a:pt x="170267" y="173639"/>
                  </a:lnTo>
                  <a:lnTo>
                    <a:pt x="211350" y="217333"/>
                  </a:lnTo>
                  <a:lnTo>
                    <a:pt x="251844" y="261136"/>
                  </a:lnTo>
                  <a:lnTo>
                    <a:pt x="291750" y="305043"/>
                  </a:lnTo>
                  <a:lnTo>
                    <a:pt x="331072" y="349053"/>
                  </a:lnTo>
                  <a:lnTo>
                    <a:pt x="369810" y="393162"/>
                  </a:lnTo>
                  <a:lnTo>
                    <a:pt x="407967" y="437367"/>
                  </a:lnTo>
                  <a:lnTo>
                    <a:pt x="445546" y="481666"/>
                  </a:lnTo>
                  <a:lnTo>
                    <a:pt x="482547" y="526056"/>
                  </a:lnTo>
                  <a:lnTo>
                    <a:pt x="518974" y="570534"/>
                  </a:lnTo>
                  <a:lnTo>
                    <a:pt x="554828" y="615096"/>
                  </a:lnTo>
                  <a:lnTo>
                    <a:pt x="590111" y="659741"/>
                  </a:lnTo>
                  <a:lnTo>
                    <a:pt x="624825" y="704464"/>
                  </a:lnTo>
                  <a:lnTo>
                    <a:pt x="658973" y="749264"/>
                  </a:lnTo>
                  <a:lnTo>
                    <a:pt x="692556" y="794138"/>
                  </a:lnTo>
                  <a:lnTo>
                    <a:pt x="725577" y="839082"/>
                  </a:lnTo>
                  <a:lnTo>
                    <a:pt x="758038" y="884093"/>
                  </a:lnTo>
                  <a:lnTo>
                    <a:pt x="789940" y="929170"/>
                  </a:lnTo>
                  <a:lnTo>
                    <a:pt x="821286" y="974308"/>
                  </a:lnTo>
                  <a:lnTo>
                    <a:pt x="852078" y="1019505"/>
                  </a:lnTo>
                  <a:lnTo>
                    <a:pt x="882318" y="1064758"/>
                  </a:lnTo>
                  <a:lnTo>
                    <a:pt x="912008" y="1110065"/>
                  </a:lnTo>
                  <a:lnTo>
                    <a:pt x="941149" y="1155421"/>
                  </a:lnTo>
                  <a:lnTo>
                    <a:pt x="969745" y="1200826"/>
                  </a:lnTo>
                  <a:lnTo>
                    <a:pt x="997797" y="1246275"/>
                  </a:lnTo>
                  <a:lnTo>
                    <a:pt x="1025308" y="1291765"/>
                  </a:lnTo>
                  <a:lnTo>
                    <a:pt x="1052278" y="1337294"/>
                  </a:lnTo>
                  <a:lnTo>
                    <a:pt x="1078711" y="1382860"/>
                  </a:lnTo>
                  <a:lnTo>
                    <a:pt x="1104609" y="1428458"/>
                  </a:lnTo>
                  <a:lnTo>
                    <a:pt x="1129973" y="1474086"/>
                  </a:lnTo>
                  <a:lnTo>
                    <a:pt x="1154805" y="1519742"/>
                  </a:lnTo>
                  <a:lnTo>
                    <a:pt x="1179108" y="1565422"/>
                  </a:lnTo>
                  <a:lnTo>
                    <a:pt x="1202884" y="1611123"/>
                  </a:lnTo>
                  <a:lnTo>
                    <a:pt x="1226135" y="1656843"/>
                  </a:lnTo>
                  <a:lnTo>
                    <a:pt x="1248862" y="1702579"/>
                  </a:lnTo>
                  <a:lnTo>
                    <a:pt x="1271068" y="1748328"/>
                  </a:lnTo>
                  <a:lnTo>
                    <a:pt x="1292756" y="1794087"/>
                  </a:lnTo>
                  <a:lnTo>
                    <a:pt x="1313926" y="1839853"/>
                  </a:lnTo>
                  <a:lnTo>
                    <a:pt x="1334582" y="1885623"/>
                  </a:lnTo>
                  <a:lnTo>
                    <a:pt x="1354724" y="1931394"/>
                  </a:lnTo>
                  <a:lnTo>
                    <a:pt x="1374356" y="1977163"/>
                  </a:lnTo>
                  <a:lnTo>
                    <a:pt x="1393480" y="2022929"/>
                  </a:lnTo>
                  <a:lnTo>
                    <a:pt x="1412096" y="2068687"/>
                  </a:lnTo>
                  <a:lnTo>
                    <a:pt x="1430208" y="2114434"/>
                  </a:lnTo>
                  <a:lnTo>
                    <a:pt x="1447818" y="2160169"/>
                  </a:lnTo>
                  <a:lnTo>
                    <a:pt x="1464927" y="2205888"/>
                  </a:lnTo>
                  <a:lnTo>
                    <a:pt x="1481538" y="2251587"/>
                  </a:lnTo>
                  <a:lnTo>
                    <a:pt x="1497652" y="2297265"/>
                  </a:lnTo>
                  <a:lnTo>
                    <a:pt x="1513273" y="2342919"/>
                  </a:lnTo>
                  <a:lnTo>
                    <a:pt x="1528401" y="2388544"/>
                  </a:lnTo>
                  <a:lnTo>
                    <a:pt x="1543039" y="2434140"/>
                  </a:lnTo>
                  <a:lnTo>
                    <a:pt x="1557189" y="2479702"/>
                  </a:lnTo>
                  <a:lnTo>
                    <a:pt x="1570853" y="2525228"/>
                  </a:lnTo>
                  <a:lnTo>
                    <a:pt x="1584033" y="2570715"/>
                  </a:lnTo>
                  <a:lnTo>
                    <a:pt x="1596732" y="2616160"/>
                  </a:lnTo>
                  <a:lnTo>
                    <a:pt x="1608951" y="2661560"/>
                  </a:lnTo>
                  <a:lnTo>
                    <a:pt x="1620692" y="2706912"/>
                  </a:lnTo>
                  <a:lnTo>
                    <a:pt x="1631957" y="2752214"/>
                  </a:lnTo>
                  <a:lnTo>
                    <a:pt x="1642749" y="2797463"/>
                  </a:lnTo>
                  <a:lnTo>
                    <a:pt x="1653069" y="2842655"/>
                  </a:lnTo>
                  <a:lnTo>
                    <a:pt x="1662920" y="2887788"/>
                  </a:lnTo>
                  <a:lnTo>
                    <a:pt x="1672304" y="2932858"/>
                  </a:lnTo>
                  <a:lnTo>
                    <a:pt x="1681222" y="2977864"/>
                  </a:lnTo>
                  <a:lnTo>
                    <a:pt x="1689678" y="3022802"/>
                  </a:lnTo>
                  <a:lnTo>
                    <a:pt x="1697672" y="3067669"/>
                  </a:lnTo>
                  <a:lnTo>
                    <a:pt x="1705207" y="3112462"/>
                  </a:lnTo>
                  <a:lnTo>
                    <a:pt x="1712285" y="3157179"/>
                  </a:lnTo>
                  <a:lnTo>
                    <a:pt x="1718908" y="3201816"/>
                  </a:lnTo>
                  <a:lnTo>
                    <a:pt x="1725078" y="3246371"/>
                  </a:lnTo>
                  <a:lnTo>
                    <a:pt x="1730797" y="3290841"/>
                  </a:lnTo>
                  <a:lnTo>
                    <a:pt x="1736068" y="3335223"/>
                  </a:lnTo>
                  <a:lnTo>
                    <a:pt x="1740892" y="3379514"/>
                  </a:lnTo>
                  <a:lnTo>
                    <a:pt x="1745271" y="3423711"/>
                  </a:lnTo>
                  <a:lnTo>
                    <a:pt x="1749208" y="3467811"/>
                  </a:lnTo>
                  <a:lnTo>
                    <a:pt x="1752704" y="3511812"/>
                  </a:lnTo>
                  <a:lnTo>
                    <a:pt x="1755762" y="3555710"/>
                  </a:lnTo>
                  <a:lnTo>
                    <a:pt x="1758384" y="3599503"/>
                  </a:lnTo>
                  <a:lnTo>
                    <a:pt x="1760571" y="3643188"/>
                  </a:lnTo>
                  <a:lnTo>
                    <a:pt x="1762327" y="3686761"/>
                  </a:lnTo>
                  <a:lnTo>
                    <a:pt x="1763652" y="3730220"/>
                  </a:lnTo>
                  <a:lnTo>
                    <a:pt x="1764549" y="3773563"/>
                  </a:lnTo>
                  <a:lnTo>
                    <a:pt x="1765020" y="3816786"/>
                  </a:lnTo>
                  <a:lnTo>
                    <a:pt x="1765067" y="3859886"/>
                  </a:lnTo>
                  <a:lnTo>
                    <a:pt x="1764692" y="3902860"/>
                  </a:lnTo>
                  <a:lnTo>
                    <a:pt x="1763897" y="3945706"/>
                  </a:lnTo>
                  <a:lnTo>
                    <a:pt x="1762685" y="3988421"/>
                  </a:lnTo>
                  <a:lnTo>
                    <a:pt x="1761057" y="4031002"/>
                  </a:lnTo>
                  <a:lnTo>
                    <a:pt x="1759016" y="4073445"/>
                  </a:lnTo>
                  <a:lnTo>
                    <a:pt x="1756563" y="4115748"/>
                  </a:lnTo>
                  <a:lnTo>
                    <a:pt x="1753700" y="4157909"/>
                  </a:lnTo>
                  <a:lnTo>
                    <a:pt x="1750430" y="4199924"/>
                  </a:lnTo>
                  <a:lnTo>
                    <a:pt x="1746755" y="4241790"/>
                  </a:lnTo>
                  <a:lnTo>
                    <a:pt x="1742676" y="4283505"/>
                  </a:lnTo>
                  <a:lnTo>
                    <a:pt x="1738197" y="4325065"/>
                  </a:lnTo>
                  <a:lnTo>
                    <a:pt x="1733318" y="4366468"/>
                  </a:lnTo>
                  <a:lnTo>
                    <a:pt x="1728042" y="4407711"/>
                  </a:lnTo>
                  <a:lnTo>
                    <a:pt x="1722371" y="4448791"/>
                  </a:lnTo>
                  <a:lnTo>
                    <a:pt x="1716308" y="4489705"/>
                  </a:lnTo>
                  <a:lnTo>
                    <a:pt x="1709853" y="4530450"/>
                  </a:lnTo>
                  <a:lnTo>
                    <a:pt x="1703010" y="4571023"/>
                  </a:lnTo>
                  <a:lnTo>
                    <a:pt x="1695780" y="4611422"/>
                  </a:lnTo>
                  <a:lnTo>
                    <a:pt x="1688165" y="4651644"/>
                  </a:lnTo>
                  <a:lnTo>
                    <a:pt x="1680167" y="4691685"/>
                  </a:lnTo>
                  <a:lnTo>
                    <a:pt x="1671790" y="4731543"/>
                  </a:lnTo>
                  <a:lnTo>
                    <a:pt x="1663033" y="4771214"/>
                  </a:lnTo>
                  <a:lnTo>
                    <a:pt x="1653901" y="4810697"/>
                  </a:lnTo>
                  <a:lnTo>
                    <a:pt x="1644394" y="4849988"/>
                  </a:lnTo>
                  <a:lnTo>
                    <a:pt x="1634515" y="4889084"/>
                  </a:lnTo>
                  <a:lnTo>
                    <a:pt x="1624265" y="4927982"/>
                  </a:lnTo>
                  <a:lnTo>
                    <a:pt x="1613648" y="4966680"/>
                  </a:lnTo>
                  <a:lnTo>
                    <a:pt x="1602664" y="5005175"/>
                  </a:lnTo>
                  <a:lnTo>
                    <a:pt x="1591317" y="5043463"/>
                  </a:lnTo>
                  <a:lnTo>
                    <a:pt x="1579607" y="5081542"/>
                  </a:lnTo>
                  <a:lnTo>
                    <a:pt x="1567538" y="5119409"/>
                  </a:lnTo>
                  <a:lnTo>
                    <a:pt x="1555111" y="5157061"/>
                  </a:lnTo>
                  <a:lnTo>
                    <a:pt x="1542328" y="5194495"/>
                  </a:lnTo>
                  <a:lnTo>
                    <a:pt x="1529192" y="5231709"/>
                  </a:lnTo>
                  <a:lnTo>
                    <a:pt x="1515704" y="5268699"/>
                  </a:lnTo>
                  <a:lnTo>
                    <a:pt x="1501867" y="5305462"/>
                  </a:lnTo>
                  <a:lnTo>
                    <a:pt x="1487682" y="5341996"/>
                  </a:lnTo>
                  <a:lnTo>
                    <a:pt x="1473151" y="5378298"/>
                  </a:lnTo>
                  <a:lnTo>
                    <a:pt x="1458278" y="5414365"/>
                  </a:lnTo>
                  <a:lnTo>
                    <a:pt x="1443063" y="5450194"/>
                  </a:lnTo>
                  <a:lnTo>
                    <a:pt x="1427509" y="5485781"/>
                  </a:lnTo>
                  <a:lnTo>
                    <a:pt x="1411618" y="5521125"/>
                  </a:lnTo>
                  <a:lnTo>
                    <a:pt x="1395392" y="5556223"/>
                  </a:lnTo>
                  <a:lnTo>
                    <a:pt x="1378833" y="5591071"/>
                  </a:lnTo>
                  <a:lnTo>
                    <a:pt x="1361943" y="5625666"/>
                  </a:lnTo>
                  <a:lnTo>
                    <a:pt x="1344724" y="5660006"/>
                  </a:lnTo>
                  <a:lnTo>
                    <a:pt x="1327179" y="5694088"/>
                  </a:lnTo>
                  <a:lnTo>
                    <a:pt x="1309309" y="5727909"/>
                  </a:lnTo>
                  <a:lnTo>
                    <a:pt x="1291116" y="5761466"/>
                  </a:lnTo>
                  <a:lnTo>
                    <a:pt x="1253770" y="5827776"/>
                  </a:lnTo>
                  <a:lnTo>
                    <a:pt x="1215159" y="5892996"/>
                  </a:lnTo>
                  <a:lnTo>
                    <a:pt x="1175299" y="5957102"/>
                  </a:lnTo>
                  <a:lnTo>
                    <a:pt x="1134206" y="6020072"/>
                  </a:lnTo>
                  <a:lnTo>
                    <a:pt x="1091898" y="6081882"/>
                  </a:lnTo>
                  <a:lnTo>
                    <a:pt x="1048389" y="6142509"/>
                  </a:lnTo>
                  <a:lnTo>
                    <a:pt x="1003698" y="6201931"/>
                  </a:lnTo>
                  <a:lnTo>
                    <a:pt x="957840" y="6260124"/>
                  </a:lnTo>
                  <a:lnTo>
                    <a:pt x="910832" y="6317064"/>
                  </a:lnTo>
                  <a:lnTo>
                    <a:pt x="862691" y="6372730"/>
                  </a:lnTo>
                  <a:lnTo>
                    <a:pt x="813432" y="6427098"/>
                  </a:lnTo>
                  <a:lnTo>
                    <a:pt x="763074" y="6480145"/>
                  </a:lnTo>
                  <a:lnTo>
                    <a:pt x="711632" y="6531847"/>
                  </a:lnTo>
                  <a:lnTo>
                    <a:pt x="659122" y="6582182"/>
                  </a:lnTo>
                  <a:lnTo>
                    <a:pt x="605562" y="6631127"/>
                  </a:lnTo>
                  <a:lnTo>
                    <a:pt x="550968" y="6678659"/>
                  </a:lnTo>
                  <a:lnTo>
                    <a:pt x="495356" y="6724754"/>
                  </a:lnTo>
                  <a:lnTo>
                    <a:pt x="438743" y="6769389"/>
                  </a:lnTo>
                  <a:lnTo>
                    <a:pt x="417370" y="6785609"/>
                  </a:lnTo>
                  <a:lnTo>
                    <a:pt x="3037840" y="6785609"/>
                  </a:lnTo>
                  <a:lnTo>
                    <a:pt x="3037840" y="13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83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106159" y="0"/>
              <a:ext cx="3037840" cy="6858000"/>
            </a:xfrm>
            <a:custGeom>
              <a:avLst/>
              <a:gdLst/>
              <a:ahLst/>
              <a:cxnLst/>
              <a:rect l="l" t="t" r="r" b="b"/>
              <a:pathLst>
                <a:path w="3037840" h="6858000">
                  <a:moveTo>
                    <a:pt x="0" y="0"/>
                  </a:moveTo>
                  <a:lnTo>
                    <a:pt x="43461" y="43233"/>
                  </a:lnTo>
                  <a:lnTo>
                    <a:pt x="86324" y="86586"/>
                  </a:lnTo>
                  <a:lnTo>
                    <a:pt x="128592" y="130056"/>
                  </a:lnTo>
                  <a:lnTo>
                    <a:pt x="170267" y="173639"/>
                  </a:lnTo>
                  <a:lnTo>
                    <a:pt x="211350" y="217333"/>
                  </a:lnTo>
                  <a:lnTo>
                    <a:pt x="251844" y="261136"/>
                  </a:lnTo>
                  <a:lnTo>
                    <a:pt x="291750" y="305043"/>
                  </a:lnTo>
                  <a:lnTo>
                    <a:pt x="331072" y="349053"/>
                  </a:lnTo>
                  <a:lnTo>
                    <a:pt x="369810" y="393162"/>
                  </a:lnTo>
                  <a:lnTo>
                    <a:pt x="407967" y="437367"/>
                  </a:lnTo>
                  <a:lnTo>
                    <a:pt x="445546" y="481667"/>
                  </a:lnTo>
                  <a:lnTo>
                    <a:pt x="482547" y="526056"/>
                  </a:lnTo>
                  <a:lnTo>
                    <a:pt x="518974" y="570534"/>
                  </a:lnTo>
                  <a:lnTo>
                    <a:pt x="554828" y="615097"/>
                  </a:lnTo>
                  <a:lnTo>
                    <a:pt x="590111" y="659741"/>
                  </a:lnTo>
                  <a:lnTo>
                    <a:pt x="624825" y="704465"/>
                  </a:lnTo>
                  <a:lnTo>
                    <a:pt x="658973" y="749266"/>
                  </a:lnTo>
                  <a:lnTo>
                    <a:pt x="692556" y="794139"/>
                  </a:lnTo>
                  <a:lnTo>
                    <a:pt x="725577" y="839083"/>
                  </a:lnTo>
                  <a:lnTo>
                    <a:pt x="758038" y="884095"/>
                  </a:lnTo>
                  <a:lnTo>
                    <a:pt x="789940" y="929172"/>
                  </a:lnTo>
                  <a:lnTo>
                    <a:pt x="821286" y="974310"/>
                  </a:lnTo>
                  <a:lnTo>
                    <a:pt x="852078" y="1019508"/>
                  </a:lnTo>
                  <a:lnTo>
                    <a:pt x="882318" y="1064761"/>
                  </a:lnTo>
                  <a:lnTo>
                    <a:pt x="912008" y="1110068"/>
                  </a:lnTo>
                  <a:lnTo>
                    <a:pt x="941149" y="1155426"/>
                  </a:lnTo>
                  <a:lnTo>
                    <a:pt x="969745" y="1200830"/>
                  </a:lnTo>
                  <a:lnTo>
                    <a:pt x="997797" y="1246280"/>
                  </a:lnTo>
                  <a:lnTo>
                    <a:pt x="1025308" y="1291771"/>
                  </a:lnTo>
                  <a:lnTo>
                    <a:pt x="1052278" y="1337301"/>
                  </a:lnTo>
                  <a:lnTo>
                    <a:pt x="1078711" y="1382867"/>
                  </a:lnTo>
                  <a:lnTo>
                    <a:pt x="1104609" y="1428466"/>
                  </a:lnTo>
                  <a:lnTo>
                    <a:pt x="1129973" y="1474095"/>
                  </a:lnTo>
                  <a:lnTo>
                    <a:pt x="1154805" y="1519751"/>
                  </a:lnTo>
                  <a:lnTo>
                    <a:pt x="1179108" y="1565432"/>
                  </a:lnTo>
                  <a:lnTo>
                    <a:pt x="1202884" y="1611134"/>
                  </a:lnTo>
                  <a:lnTo>
                    <a:pt x="1226135" y="1656855"/>
                  </a:lnTo>
                  <a:lnTo>
                    <a:pt x="1248862" y="1702592"/>
                  </a:lnTo>
                  <a:lnTo>
                    <a:pt x="1271068" y="1748342"/>
                  </a:lnTo>
                  <a:lnTo>
                    <a:pt x="1292756" y="1794102"/>
                  </a:lnTo>
                  <a:lnTo>
                    <a:pt x="1313926" y="1839869"/>
                  </a:lnTo>
                  <a:lnTo>
                    <a:pt x="1334582" y="1885640"/>
                  </a:lnTo>
                  <a:lnTo>
                    <a:pt x="1354724" y="1931413"/>
                  </a:lnTo>
                  <a:lnTo>
                    <a:pt x="1374356" y="1977184"/>
                  </a:lnTo>
                  <a:lnTo>
                    <a:pt x="1393480" y="2022950"/>
                  </a:lnTo>
                  <a:lnTo>
                    <a:pt x="1412096" y="2068710"/>
                  </a:lnTo>
                  <a:lnTo>
                    <a:pt x="1430208" y="2114459"/>
                  </a:lnTo>
                  <a:lnTo>
                    <a:pt x="1447818" y="2160195"/>
                  </a:lnTo>
                  <a:lnTo>
                    <a:pt x="1464927" y="2205915"/>
                  </a:lnTo>
                  <a:lnTo>
                    <a:pt x="1481538" y="2251617"/>
                  </a:lnTo>
                  <a:lnTo>
                    <a:pt x="1497652" y="2297297"/>
                  </a:lnTo>
                  <a:lnTo>
                    <a:pt x="1513273" y="2342952"/>
                  </a:lnTo>
                  <a:lnTo>
                    <a:pt x="1528401" y="2388580"/>
                  </a:lnTo>
                  <a:lnTo>
                    <a:pt x="1543039" y="2434177"/>
                  </a:lnTo>
                  <a:lnTo>
                    <a:pt x="1557189" y="2479741"/>
                  </a:lnTo>
                  <a:lnTo>
                    <a:pt x="1570853" y="2525270"/>
                  </a:lnTo>
                  <a:lnTo>
                    <a:pt x="1584033" y="2570759"/>
                  </a:lnTo>
                  <a:lnTo>
                    <a:pt x="1596732" y="2616206"/>
                  </a:lnTo>
                  <a:lnTo>
                    <a:pt x="1608951" y="2661609"/>
                  </a:lnTo>
                  <a:lnTo>
                    <a:pt x="1620692" y="2706964"/>
                  </a:lnTo>
                  <a:lnTo>
                    <a:pt x="1631957" y="2752268"/>
                  </a:lnTo>
                  <a:lnTo>
                    <a:pt x="1642749" y="2797519"/>
                  </a:lnTo>
                  <a:lnTo>
                    <a:pt x="1653069" y="2842714"/>
                  </a:lnTo>
                  <a:lnTo>
                    <a:pt x="1662920" y="2887850"/>
                  </a:lnTo>
                  <a:lnTo>
                    <a:pt x="1672304" y="2932923"/>
                  </a:lnTo>
                  <a:lnTo>
                    <a:pt x="1681222" y="2977932"/>
                  </a:lnTo>
                  <a:lnTo>
                    <a:pt x="1689678" y="3022873"/>
                  </a:lnTo>
                  <a:lnTo>
                    <a:pt x="1697672" y="3067743"/>
                  </a:lnTo>
                  <a:lnTo>
                    <a:pt x="1705207" y="3112540"/>
                  </a:lnTo>
                  <a:lnTo>
                    <a:pt x="1712285" y="3157260"/>
                  </a:lnTo>
                  <a:lnTo>
                    <a:pt x="1718908" y="3201901"/>
                  </a:lnTo>
                  <a:lnTo>
                    <a:pt x="1725078" y="3246460"/>
                  </a:lnTo>
                  <a:lnTo>
                    <a:pt x="1730797" y="3290933"/>
                  </a:lnTo>
                  <a:lnTo>
                    <a:pt x="1736068" y="3335319"/>
                  </a:lnTo>
                  <a:lnTo>
                    <a:pt x="1740892" y="3379614"/>
                  </a:lnTo>
                  <a:lnTo>
                    <a:pt x="1745271" y="3423815"/>
                  </a:lnTo>
                  <a:lnTo>
                    <a:pt x="1749208" y="3467919"/>
                  </a:lnTo>
                  <a:lnTo>
                    <a:pt x="1752704" y="3511924"/>
                  </a:lnTo>
                  <a:lnTo>
                    <a:pt x="1755762" y="3555827"/>
                  </a:lnTo>
                  <a:lnTo>
                    <a:pt x="1758384" y="3599624"/>
                  </a:lnTo>
                  <a:lnTo>
                    <a:pt x="1760571" y="3643314"/>
                  </a:lnTo>
                  <a:lnTo>
                    <a:pt x="1762327" y="3686892"/>
                  </a:lnTo>
                  <a:lnTo>
                    <a:pt x="1763652" y="3730356"/>
                  </a:lnTo>
                  <a:lnTo>
                    <a:pt x="1764549" y="3773703"/>
                  </a:lnTo>
                  <a:lnTo>
                    <a:pt x="1765020" y="3816931"/>
                  </a:lnTo>
                  <a:lnTo>
                    <a:pt x="1765067" y="3860036"/>
                  </a:lnTo>
                  <a:lnTo>
                    <a:pt x="1764692" y="3903016"/>
                  </a:lnTo>
                  <a:lnTo>
                    <a:pt x="1763897" y="3945868"/>
                  </a:lnTo>
                  <a:lnTo>
                    <a:pt x="1762685" y="3988588"/>
                  </a:lnTo>
                  <a:lnTo>
                    <a:pt x="1761057" y="4031174"/>
                  </a:lnTo>
                  <a:lnTo>
                    <a:pt x="1759016" y="4073624"/>
                  </a:lnTo>
                  <a:lnTo>
                    <a:pt x="1756563" y="4115933"/>
                  </a:lnTo>
                  <a:lnTo>
                    <a:pt x="1753700" y="4158100"/>
                  </a:lnTo>
                  <a:lnTo>
                    <a:pt x="1750430" y="4200121"/>
                  </a:lnTo>
                  <a:lnTo>
                    <a:pt x="1746755" y="4241993"/>
                  </a:lnTo>
                  <a:lnTo>
                    <a:pt x="1742676" y="4283714"/>
                  </a:lnTo>
                  <a:lnTo>
                    <a:pt x="1738197" y="4325281"/>
                  </a:lnTo>
                  <a:lnTo>
                    <a:pt x="1733318" y="4366691"/>
                  </a:lnTo>
                  <a:lnTo>
                    <a:pt x="1728042" y="4407941"/>
                  </a:lnTo>
                  <a:lnTo>
                    <a:pt x="1722371" y="4449028"/>
                  </a:lnTo>
                  <a:lnTo>
                    <a:pt x="1716308" y="4489949"/>
                  </a:lnTo>
                  <a:lnTo>
                    <a:pt x="1709853" y="4530702"/>
                  </a:lnTo>
                  <a:lnTo>
                    <a:pt x="1703010" y="4571282"/>
                  </a:lnTo>
                  <a:lnTo>
                    <a:pt x="1695780" y="4611689"/>
                  </a:lnTo>
                  <a:lnTo>
                    <a:pt x="1688165" y="4651918"/>
                  </a:lnTo>
                  <a:lnTo>
                    <a:pt x="1680167" y="4691967"/>
                  </a:lnTo>
                  <a:lnTo>
                    <a:pt x="1671790" y="4731833"/>
                  </a:lnTo>
                  <a:lnTo>
                    <a:pt x="1663033" y="4771513"/>
                  </a:lnTo>
                  <a:lnTo>
                    <a:pt x="1653901" y="4811004"/>
                  </a:lnTo>
                  <a:lnTo>
                    <a:pt x="1644394" y="4850303"/>
                  </a:lnTo>
                  <a:lnTo>
                    <a:pt x="1634515" y="4889408"/>
                  </a:lnTo>
                  <a:lnTo>
                    <a:pt x="1624265" y="4928315"/>
                  </a:lnTo>
                  <a:lnTo>
                    <a:pt x="1613648" y="4967022"/>
                  </a:lnTo>
                  <a:lnTo>
                    <a:pt x="1602664" y="5005526"/>
                  </a:lnTo>
                  <a:lnTo>
                    <a:pt x="1591317" y="5043824"/>
                  </a:lnTo>
                  <a:lnTo>
                    <a:pt x="1579607" y="5081912"/>
                  </a:lnTo>
                  <a:lnTo>
                    <a:pt x="1567538" y="5119789"/>
                  </a:lnTo>
                  <a:lnTo>
                    <a:pt x="1555111" y="5157451"/>
                  </a:lnTo>
                  <a:lnTo>
                    <a:pt x="1542328" y="5194895"/>
                  </a:lnTo>
                  <a:lnTo>
                    <a:pt x="1529192" y="5232118"/>
                  </a:lnTo>
                  <a:lnTo>
                    <a:pt x="1515704" y="5269119"/>
                  </a:lnTo>
                  <a:lnTo>
                    <a:pt x="1501867" y="5305893"/>
                  </a:lnTo>
                  <a:lnTo>
                    <a:pt x="1487682" y="5342437"/>
                  </a:lnTo>
                  <a:lnTo>
                    <a:pt x="1473151" y="5378750"/>
                  </a:lnTo>
                  <a:lnTo>
                    <a:pt x="1458278" y="5414828"/>
                  </a:lnTo>
                  <a:lnTo>
                    <a:pt x="1443063" y="5450668"/>
                  </a:lnTo>
                  <a:lnTo>
                    <a:pt x="1427509" y="5486267"/>
                  </a:lnTo>
                  <a:lnTo>
                    <a:pt x="1411618" y="5521622"/>
                  </a:lnTo>
                  <a:lnTo>
                    <a:pt x="1395392" y="5556732"/>
                  </a:lnTo>
                  <a:lnTo>
                    <a:pt x="1378833" y="5591591"/>
                  </a:lnTo>
                  <a:lnTo>
                    <a:pt x="1361943" y="5626199"/>
                  </a:lnTo>
                  <a:lnTo>
                    <a:pt x="1344724" y="5660551"/>
                  </a:lnTo>
                  <a:lnTo>
                    <a:pt x="1327179" y="5694646"/>
                  </a:lnTo>
                  <a:lnTo>
                    <a:pt x="1309309" y="5728479"/>
                  </a:lnTo>
                  <a:lnTo>
                    <a:pt x="1291116" y="5762049"/>
                  </a:lnTo>
                  <a:lnTo>
                    <a:pt x="1272602" y="5795352"/>
                  </a:lnTo>
                  <a:lnTo>
                    <a:pt x="1234622" y="5861146"/>
                  </a:lnTo>
                  <a:lnTo>
                    <a:pt x="1195384" y="5925840"/>
                  </a:lnTo>
                  <a:lnTo>
                    <a:pt x="1154906" y="5989409"/>
                  </a:lnTo>
                  <a:lnTo>
                    <a:pt x="1113203" y="6051831"/>
                  </a:lnTo>
                  <a:lnTo>
                    <a:pt x="1070292" y="6113082"/>
                  </a:lnTo>
                  <a:lnTo>
                    <a:pt x="1026190" y="6173140"/>
                  </a:lnTo>
                  <a:lnTo>
                    <a:pt x="980913" y="6231982"/>
                  </a:lnTo>
                  <a:lnTo>
                    <a:pt x="934478" y="6289584"/>
                  </a:lnTo>
                  <a:lnTo>
                    <a:pt x="886902" y="6345924"/>
                  </a:lnTo>
                  <a:lnTo>
                    <a:pt x="838200" y="6400977"/>
                  </a:lnTo>
                  <a:lnTo>
                    <a:pt x="788390" y="6454723"/>
                  </a:lnTo>
                  <a:lnTo>
                    <a:pt x="737487" y="6507136"/>
                  </a:lnTo>
                  <a:lnTo>
                    <a:pt x="685509" y="6558195"/>
                  </a:lnTo>
                  <a:lnTo>
                    <a:pt x="632472" y="6607875"/>
                  </a:lnTo>
                  <a:lnTo>
                    <a:pt x="578393" y="6656155"/>
                  </a:lnTo>
                  <a:lnTo>
                    <a:pt x="523288" y="6703011"/>
                  </a:lnTo>
                  <a:lnTo>
                    <a:pt x="467173" y="6748420"/>
                  </a:lnTo>
                  <a:lnTo>
                    <a:pt x="410066" y="6792358"/>
                  </a:lnTo>
                  <a:lnTo>
                    <a:pt x="351982" y="6834804"/>
                  </a:lnTo>
                  <a:lnTo>
                    <a:pt x="322579" y="6855459"/>
                  </a:lnTo>
                  <a:lnTo>
                    <a:pt x="3037840" y="6858000"/>
                  </a:lnTo>
                  <a:lnTo>
                    <a:pt x="3037840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8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57199" y="3809262"/>
              <a:ext cx="8686800" cy="3365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8811565" y="6400381"/>
              <a:ext cx="332740" cy="457834"/>
            </a:xfrm>
            <a:custGeom>
              <a:avLst/>
              <a:gdLst/>
              <a:ahLst/>
              <a:cxnLst/>
              <a:rect l="l" t="t" r="r" b="b"/>
              <a:pathLst>
                <a:path w="332740" h="457834">
                  <a:moveTo>
                    <a:pt x="332435" y="0"/>
                  </a:moveTo>
                  <a:lnTo>
                    <a:pt x="0" y="457619"/>
                  </a:lnTo>
                  <a:lnTo>
                    <a:pt x="159486" y="457619"/>
                  </a:lnTo>
                  <a:lnTo>
                    <a:pt x="175183" y="457619"/>
                  </a:lnTo>
                  <a:lnTo>
                    <a:pt x="332435" y="457619"/>
                  </a:lnTo>
                  <a:lnTo>
                    <a:pt x="332435" y="241173"/>
                  </a:lnTo>
                  <a:lnTo>
                    <a:pt x="332435" y="219557"/>
                  </a:lnTo>
                  <a:lnTo>
                    <a:pt x="332435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52994" y="6182090"/>
              <a:ext cx="491490" cy="676275"/>
            </a:xfrm>
            <a:custGeom>
              <a:avLst/>
              <a:gdLst/>
              <a:ahLst/>
              <a:cxnLst/>
              <a:rect l="l" t="t" r="r" b="b"/>
              <a:pathLst>
                <a:path w="491490" h="676275">
                  <a:moveTo>
                    <a:pt x="491005" y="0"/>
                  </a:moveTo>
                  <a:lnTo>
                    <a:pt x="0" y="675909"/>
                  </a:lnTo>
                  <a:lnTo>
                    <a:pt x="174267" y="675909"/>
                  </a:lnTo>
                  <a:lnTo>
                    <a:pt x="491005" y="239893"/>
                  </a:lnTo>
                  <a:lnTo>
                    <a:pt x="491005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93921" y="5963242"/>
              <a:ext cx="650240" cy="895350"/>
            </a:xfrm>
            <a:custGeom>
              <a:avLst/>
              <a:gdLst/>
              <a:ahLst/>
              <a:cxnLst/>
              <a:rect l="l" t="t" r="r" b="b"/>
              <a:pathLst>
                <a:path w="650240" h="895350">
                  <a:moveTo>
                    <a:pt x="650078" y="0"/>
                  </a:moveTo>
                  <a:lnTo>
                    <a:pt x="0" y="894757"/>
                  </a:lnTo>
                  <a:lnTo>
                    <a:pt x="175360" y="894757"/>
                  </a:lnTo>
                  <a:lnTo>
                    <a:pt x="650078" y="241399"/>
                  </a:lnTo>
                  <a:lnTo>
                    <a:pt x="650078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35498" y="5745250"/>
              <a:ext cx="808990" cy="1113155"/>
            </a:xfrm>
            <a:custGeom>
              <a:avLst/>
              <a:gdLst/>
              <a:ahLst/>
              <a:cxnLst/>
              <a:rect l="l" t="t" r="r" b="b"/>
              <a:pathLst>
                <a:path w="808990" h="1113154">
                  <a:moveTo>
                    <a:pt x="808502" y="0"/>
                  </a:moveTo>
                  <a:lnTo>
                    <a:pt x="0" y="1112749"/>
                  </a:lnTo>
                  <a:lnTo>
                    <a:pt x="174279" y="1112749"/>
                  </a:lnTo>
                  <a:lnTo>
                    <a:pt x="808502" y="239862"/>
                  </a:lnTo>
                  <a:lnTo>
                    <a:pt x="808502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76915" y="5526991"/>
              <a:ext cx="967105" cy="1331595"/>
            </a:xfrm>
            <a:custGeom>
              <a:avLst/>
              <a:gdLst/>
              <a:ahLst/>
              <a:cxnLst/>
              <a:rect l="l" t="t" r="r" b="b"/>
              <a:pathLst>
                <a:path w="967104" h="1331595">
                  <a:moveTo>
                    <a:pt x="967084" y="0"/>
                  </a:moveTo>
                  <a:lnTo>
                    <a:pt x="0" y="1331008"/>
                  </a:lnTo>
                  <a:lnTo>
                    <a:pt x="174978" y="1331008"/>
                  </a:lnTo>
                  <a:lnTo>
                    <a:pt x="967084" y="240608"/>
                  </a:lnTo>
                  <a:lnTo>
                    <a:pt x="967084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18131" y="5308150"/>
              <a:ext cx="1126490" cy="1550035"/>
            </a:xfrm>
            <a:custGeom>
              <a:avLst/>
              <a:gdLst/>
              <a:ahLst/>
              <a:cxnLst/>
              <a:rect l="l" t="t" r="r" b="b"/>
              <a:pathLst>
                <a:path w="1126490" h="1550034">
                  <a:moveTo>
                    <a:pt x="1125868" y="0"/>
                  </a:moveTo>
                  <a:lnTo>
                    <a:pt x="0" y="1549850"/>
                  </a:lnTo>
                  <a:lnTo>
                    <a:pt x="174674" y="1549850"/>
                  </a:lnTo>
                  <a:lnTo>
                    <a:pt x="1125868" y="240641"/>
                  </a:lnTo>
                  <a:lnTo>
                    <a:pt x="1125868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59027" y="5089383"/>
              <a:ext cx="1285240" cy="1769110"/>
            </a:xfrm>
            <a:custGeom>
              <a:avLst/>
              <a:gdLst/>
              <a:ahLst/>
              <a:cxnLst/>
              <a:rect l="l" t="t" r="r" b="b"/>
              <a:pathLst>
                <a:path w="1285240" h="1769109">
                  <a:moveTo>
                    <a:pt x="1284972" y="0"/>
                  </a:moveTo>
                  <a:lnTo>
                    <a:pt x="0" y="1768616"/>
                  </a:lnTo>
                  <a:lnTo>
                    <a:pt x="174799" y="1768616"/>
                  </a:lnTo>
                  <a:lnTo>
                    <a:pt x="1284972" y="240372"/>
                  </a:lnTo>
                  <a:lnTo>
                    <a:pt x="1284972" y="0"/>
                  </a:lnTo>
                  <a:close/>
                </a:path>
              </a:pathLst>
            </a:custGeom>
            <a:solidFill>
              <a:srgbClr val="7676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00974" y="4872234"/>
              <a:ext cx="1443355" cy="1986280"/>
            </a:xfrm>
            <a:custGeom>
              <a:avLst/>
              <a:gdLst/>
              <a:ahLst/>
              <a:cxnLst/>
              <a:rect l="l" t="t" r="r" b="b"/>
              <a:pathLst>
                <a:path w="1443354" h="1986279">
                  <a:moveTo>
                    <a:pt x="1443025" y="0"/>
                  </a:moveTo>
                  <a:lnTo>
                    <a:pt x="0" y="1985765"/>
                  </a:lnTo>
                  <a:lnTo>
                    <a:pt x="173749" y="1985765"/>
                  </a:lnTo>
                  <a:lnTo>
                    <a:pt x="1443025" y="238753"/>
                  </a:lnTo>
                  <a:lnTo>
                    <a:pt x="1443025" y="0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42009" y="4653163"/>
              <a:ext cx="1602105" cy="2205355"/>
            </a:xfrm>
            <a:custGeom>
              <a:avLst/>
              <a:gdLst/>
              <a:ahLst/>
              <a:cxnLst/>
              <a:rect l="l" t="t" r="r" b="b"/>
              <a:pathLst>
                <a:path w="1602104" h="2205354">
                  <a:moveTo>
                    <a:pt x="1601990" y="0"/>
                  </a:moveTo>
                  <a:lnTo>
                    <a:pt x="0" y="2204836"/>
                  </a:lnTo>
                  <a:lnTo>
                    <a:pt x="174279" y="2204836"/>
                  </a:lnTo>
                  <a:lnTo>
                    <a:pt x="1601990" y="239862"/>
                  </a:lnTo>
                  <a:lnTo>
                    <a:pt x="1601990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82870" y="4434487"/>
              <a:ext cx="1761489" cy="2423795"/>
            </a:xfrm>
            <a:custGeom>
              <a:avLst/>
              <a:gdLst/>
              <a:ahLst/>
              <a:cxnLst/>
              <a:rect l="l" t="t" r="r" b="b"/>
              <a:pathLst>
                <a:path w="1761490" h="2423795">
                  <a:moveTo>
                    <a:pt x="1761129" y="0"/>
                  </a:moveTo>
                  <a:lnTo>
                    <a:pt x="0" y="2423512"/>
                  </a:lnTo>
                  <a:lnTo>
                    <a:pt x="174287" y="2423512"/>
                  </a:lnTo>
                  <a:lnTo>
                    <a:pt x="1761129" y="239839"/>
                  </a:lnTo>
                  <a:lnTo>
                    <a:pt x="1761129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23921" y="4215376"/>
              <a:ext cx="1920239" cy="2642870"/>
            </a:xfrm>
            <a:custGeom>
              <a:avLst/>
              <a:gdLst/>
              <a:ahLst/>
              <a:cxnLst/>
              <a:rect l="l" t="t" r="r" b="b"/>
              <a:pathLst>
                <a:path w="1920240" h="2642870">
                  <a:moveTo>
                    <a:pt x="1920079" y="0"/>
                  </a:moveTo>
                  <a:lnTo>
                    <a:pt x="0" y="2642624"/>
                  </a:lnTo>
                  <a:lnTo>
                    <a:pt x="175410" y="2642624"/>
                  </a:lnTo>
                  <a:lnTo>
                    <a:pt x="1920079" y="241290"/>
                  </a:lnTo>
                  <a:lnTo>
                    <a:pt x="1920079" y="0"/>
                  </a:lnTo>
                  <a:close/>
                </a:path>
              </a:pathLst>
            </a:custGeom>
            <a:solidFill>
              <a:srgbClr val="7272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65553" y="3997258"/>
              <a:ext cx="2078989" cy="2861310"/>
            </a:xfrm>
            <a:custGeom>
              <a:avLst/>
              <a:gdLst/>
              <a:ahLst/>
              <a:cxnLst/>
              <a:rect l="l" t="t" r="r" b="b"/>
              <a:pathLst>
                <a:path w="2078990" h="2861309">
                  <a:moveTo>
                    <a:pt x="2078446" y="0"/>
                  </a:moveTo>
                  <a:lnTo>
                    <a:pt x="0" y="2860741"/>
                  </a:lnTo>
                  <a:lnTo>
                    <a:pt x="174839" y="2860741"/>
                  </a:lnTo>
                  <a:lnTo>
                    <a:pt x="2078446" y="240269"/>
                  </a:lnTo>
                  <a:lnTo>
                    <a:pt x="2078446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07103" y="3779335"/>
              <a:ext cx="2237105" cy="3079115"/>
            </a:xfrm>
            <a:custGeom>
              <a:avLst/>
              <a:gdLst/>
              <a:ahLst/>
              <a:cxnLst/>
              <a:rect l="l" t="t" r="r" b="b"/>
              <a:pathLst>
                <a:path w="2237104" h="3079115">
                  <a:moveTo>
                    <a:pt x="2236897" y="0"/>
                  </a:moveTo>
                  <a:lnTo>
                    <a:pt x="0" y="3078664"/>
                  </a:lnTo>
                  <a:lnTo>
                    <a:pt x="173795" y="3078664"/>
                  </a:lnTo>
                  <a:lnTo>
                    <a:pt x="2236897" y="238634"/>
                  </a:lnTo>
                  <a:lnTo>
                    <a:pt x="2236897" y="0"/>
                  </a:lnTo>
                  <a:close/>
                </a:path>
              </a:pathLst>
            </a:custGeom>
            <a:solidFill>
              <a:srgbClr val="70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47932" y="3560741"/>
              <a:ext cx="2396490" cy="3297554"/>
            </a:xfrm>
            <a:custGeom>
              <a:avLst/>
              <a:gdLst/>
              <a:ahLst/>
              <a:cxnLst/>
              <a:rect l="l" t="t" r="r" b="b"/>
              <a:pathLst>
                <a:path w="2396490" h="3297554">
                  <a:moveTo>
                    <a:pt x="2396067" y="0"/>
                  </a:moveTo>
                  <a:lnTo>
                    <a:pt x="0" y="3297258"/>
                  </a:lnTo>
                  <a:lnTo>
                    <a:pt x="174866" y="3297258"/>
                  </a:lnTo>
                  <a:lnTo>
                    <a:pt x="2396067" y="240197"/>
                  </a:lnTo>
                  <a:lnTo>
                    <a:pt x="2396067" y="0"/>
                  </a:lnTo>
                  <a:close/>
                </a:path>
              </a:pathLst>
            </a:custGeom>
            <a:solidFill>
              <a:srgbClr val="6F6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89014" y="3341547"/>
              <a:ext cx="2555240" cy="3516629"/>
            </a:xfrm>
            <a:custGeom>
              <a:avLst/>
              <a:gdLst/>
              <a:ahLst/>
              <a:cxnLst/>
              <a:rect l="l" t="t" r="r" b="b"/>
              <a:pathLst>
                <a:path w="2555240" h="3516629">
                  <a:moveTo>
                    <a:pt x="2554985" y="0"/>
                  </a:moveTo>
                  <a:lnTo>
                    <a:pt x="0" y="3516451"/>
                  </a:lnTo>
                  <a:lnTo>
                    <a:pt x="174615" y="3516451"/>
                  </a:lnTo>
                  <a:lnTo>
                    <a:pt x="2554985" y="240795"/>
                  </a:lnTo>
                  <a:lnTo>
                    <a:pt x="2554985" y="0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30431" y="3123289"/>
              <a:ext cx="2713990" cy="3735070"/>
            </a:xfrm>
            <a:custGeom>
              <a:avLst/>
              <a:gdLst/>
              <a:ahLst/>
              <a:cxnLst/>
              <a:rect l="l" t="t" r="r" b="b"/>
              <a:pathLst>
                <a:path w="2713990" h="3735070">
                  <a:moveTo>
                    <a:pt x="2713567" y="0"/>
                  </a:moveTo>
                  <a:lnTo>
                    <a:pt x="0" y="3734710"/>
                  </a:lnTo>
                  <a:lnTo>
                    <a:pt x="174279" y="3734710"/>
                  </a:lnTo>
                  <a:lnTo>
                    <a:pt x="2713567" y="239862"/>
                  </a:lnTo>
                  <a:lnTo>
                    <a:pt x="2713567" y="0"/>
                  </a:lnTo>
                  <a:close/>
                </a:path>
              </a:pathLst>
            </a:custGeom>
            <a:solidFill>
              <a:srgbClr val="6D6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72508" y="2906504"/>
              <a:ext cx="2872105" cy="3951604"/>
            </a:xfrm>
            <a:custGeom>
              <a:avLst/>
              <a:gdLst/>
              <a:ahLst/>
              <a:cxnLst/>
              <a:rect l="l" t="t" r="r" b="b"/>
              <a:pathLst>
                <a:path w="2872105" h="3951604">
                  <a:moveTo>
                    <a:pt x="2871491" y="0"/>
                  </a:moveTo>
                  <a:lnTo>
                    <a:pt x="0" y="3951495"/>
                  </a:lnTo>
                  <a:lnTo>
                    <a:pt x="173017" y="3951495"/>
                  </a:lnTo>
                  <a:lnTo>
                    <a:pt x="2871491" y="238091"/>
                  </a:lnTo>
                  <a:lnTo>
                    <a:pt x="2871491" y="0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13614" y="2687249"/>
              <a:ext cx="3030855" cy="4171315"/>
            </a:xfrm>
            <a:custGeom>
              <a:avLst/>
              <a:gdLst/>
              <a:ahLst/>
              <a:cxnLst/>
              <a:rect l="l" t="t" r="r" b="b"/>
              <a:pathLst>
                <a:path w="3030855" h="4171315">
                  <a:moveTo>
                    <a:pt x="3030386" y="0"/>
                  </a:moveTo>
                  <a:lnTo>
                    <a:pt x="0" y="4170750"/>
                  </a:lnTo>
                  <a:lnTo>
                    <a:pt x="173849" y="4170750"/>
                  </a:lnTo>
                  <a:lnTo>
                    <a:pt x="3030386" y="238493"/>
                  </a:lnTo>
                  <a:lnTo>
                    <a:pt x="3030386" y="0"/>
                  </a:lnTo>
                  <a:close/>
                </a:path>
              </a:pathLst>
            </a:custGeom>
            <a:solidFill>
              <a:srgbClr val="6B6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54404" y="2468758"/>
              <a:ext cx="3189605" cy="4389755"/>
            </a:xfrm>
            <a:custGeom>
              <a:avLst/>
              <a:gdLst/>
              <a:ahLst/>
              <a:cxnLst/>
              <a:rect l="l" t="t" r="r" b="b"/>
              <a:pathLst>
                <a:path w="3189605" h="4389755">
                  <a:moveTo>
                    <a:pt x="3189595" y="0"/>
                  </a:moveTo>
                  <a:lnTo>
                    <a:pt x="0" y="4389242"/>
                  </a:lnTo>
                  <a:lnTo>
                    <a:pt x="174906" y="4389242"/>
                  </a:lnTo>
                  <a:lnTo>
                    <a:pt x="3189595" y="240094"/>
                  </a:lnTo>
                  <a:lnTo>
                    <a:pt x="3189595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95525" y="2249461"/>
              <a:ext cx="3348990" cy="4608830"/>
            </a:xfrm>
            <a:custGeom>
              <a:avLst/>
              <a:gdLst/>
              <a:ahLst/>
              <a:cxnLst/>
              <a:rect l="l" t="t" r="r" b="b"/>
              <a:pathLst>
                <a:path w="3348990" h="4608830">
                  <a:moveTo>
                    <a:pt x="3348474" y="0"/>
                  </a:moveTo>
                  <a:lnTo>
                    <a:pt x="0" y="4608538"/>
                  </a:lnTo>
                  <a:lnTo>
                    <a:pt x="174575" y="4608538"/>
                  </a:lnTo>
                  <a:lnTo>
                    <a:pt x="3348474" y="240897"/>
                  </a:lnTo>
                  <a:lnTo>
                    <a:pt x="3348474" y="0"/>
                  </a:lnTo>
                  <a:close/>
                </a:path>
              </a:pathLst>
            </a:custGeom>
            <a:solidFill>
              <a:srgbClr val="6969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37827" y="2031465"/>
              <a:ext cx="3506470" cy="4826635"/>
            </a:xfrm>
            <a:custGeom>
              <a:avLst/>
              <a:gdLst/>
              <a:ahLst/>
              <a:cxnLst/>
              <a:rect l="l" t="t" r="r" b="b"/>
              <a:pathLst>
                <a:path w="3506469" h="4826634">
                  <a:moveTo>
                    <a:pt x="3506172" y="0"/>
                  </a:moveTo>
                  <a:lnTo>
                    <a:pt x="0" y="4826534"/>
                  </a:lnTo>
                  <a:lnTo>
                    <a:pt x="174267" y="4826534"/>
                  </a:lnTo>
                  <a:lnTo>
                    <a:pt x="3506172" y="239893"/>
                  </a:lnTo>
                  <a:lnTo>
                    <a:pt x="3506172" y="0"/>
                  </a:lnTo>
                  <a:close/>
                </a:path>
              </a:pathLst>
            </a:custGeom>
            <a:solidFill>
              <a:srgbClr val="68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78333" y="1811908"/>
              <a:ext cx="3665854" cy="5046345"/>
            </a:xfrm>
            <a:custGeom>
              <a:avLst/>
              <a:gdLst/>
              <a:ahLst/>
              <a:cxnLst/>
              <a:rect l="l" t="t" r="r" b="b"/>
              <a:pathLst>
                <a:path w="3665854" h="5046345">
                  <a:moveTo>
                    <a:pt x="3665666" y="0"/>
                  </a:moveTo>
                  <a:lnTo>
                    <a:pt x="0" y="5046091"/>
                  </a:lnTo>
                  <a:lnTo>
                    <a:pt x="174548" y="5046091"/>
                  </a:lnTo>
                  <a:lnTo>
                    <a:pt x="3665666" y="240970"/>
                  </a:lnTo>
                  <a:lnTo>
                    <a:pt x="3665666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60873" y="1376781"/>
              <a:ext cx="3983354" cy="5481320"/>
            </a:xfrm>
            <a:custGeom>
              <a:avLst/>
              <a:gdLst/>
              <a:ahLst/>
              <a:cxnLst/>
              <a:rect l="l" t="t" r="r" b="b"/>
              <a:pathLst>
                <a:path w="3983354" h="5481320">
                  <a:moveTo>
                    <a:pt x="3983126" y="0"/>
                  </a:moveTo>
                  <a:lnTo>
                    <a:pt x="0" y="5481218"/>
                  </a:lnTo>
                  <a:lnTo>
                    <a:pt x="159245" y="5481218"/>
                  </a:lnTo>
                  <a:lnTo>
                    <a:pt x="173913" y="5481218"/>
                  </a:lnTo>
                  <a:lnTo>
                    <a:pt x="333146" y="5481218"/>
                  </a:lnTo>
                  <a:lnTo>
                    <a:pt x="3983126" y="456742"/>
                  </a:lnTo>
                  <a:lnTo>
                    <a:pt x="3983126" y="238302"/>
                  </a:lnTo>
                  <a:lnTo>
                    <a:pt x="3983126" y="218389"/>
                  </a:lnTo>
                  <a:lnTo>
                    <a:pt x="3983126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02036" y="1157374"/>
              <a:ext cx="4142104" cy="5701030"/>
            </a:xfrm>
            <a:custGeom>
              <a:avLst/>
              <a:gdLst/>
              <a:ahLst/>
              <a:cxnLst/>
              <a:rect l="l" t="t" r="r" b="b"/>
              <a:pathLst>
                <a:path w="4142104" h="5701030">
                  <a:moveTo>
                    <a:pt x="4141963" y="0"/>
                  </a:moveTo>
                  <a:lnTo>
                    <a:pt x="0" y="5700625"/>
                  </a:lnTo>
                  <a:lnTo>
                    <a:pt x="174279" y="5700625"/>
                  </a:lnTo>
                  <a:lnTo>
                    <a:pt x="4141963" y="239862"/>
                  </a:lnTo>
                  <a:lnTo>
                    <a:pt x="4141963" y="0"/>
                  </a:lnTo>
                  <a:close/>
                </a:path>
              </a:pathLst>
            </a:custGeom>
            <a:solidFill>
              <a:srgbClr val="6464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43710" y="939148"/>
              <a:ext cx="4300855" cy="5919470"/>
            </a:xfrm>
            <a:custGeom>
              <a:avLst/>
              <a:gdLst/>
              <a:ahLst/>
              <a:cxnLst/>
              <a:rect l="l" t="t" r="r" b="b"/>
              <a:pathLst>
                <a:path w="4300854" h="5919470">
                  <a:moveTo>
                    <a:pt x="4300288" y="0"/>
                  </a:moveTo>
                  <a:lnTo>
                    <a:pt x="0" y="5918851"/>
                  </a:lnTo>
                  <a:lnTo>
                    <a:pt x="173348" y="5918851"/>
                  </a:lnTo>
                  <a:lnTo>
                    <a:pt x="4300288" y="239717"/>
                  </a:lnTo>
                  <a:lnTo>
                    <a:pt x="4300288" y="0"/>
                  </a:lnTo>
                  <a:close/>
                </a:path>
              </a:pathLst>
            </a:custGeom>
            <a:solidFill>
              <a:srgbClr val="636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84898" y="719680"/>
              <a:ext cx="4459605" cy="6138545"/>
            </a:xfrm>
            <a:custGeom>
              <a:avLst/>
              <a:gdLst/>
              <a:ahLst/>
              <a:cxnLst/>
              <a:rect l="l" t="t" r="r" b="b"/>
              <a:pathLst>
                <a:path w="4459604" h="6138545">
                  <a:moveTo>
                    <a:pt x="4459101" y="0"/>
                  </a:moveTo>
                  <a:lnTo>
                    <a:pt x="0" y="6138319"/>
                  </a:lnTo>
                  <a:lnTo>
                    <a:pt x="174508" y="6138319"/>
                  </a:lnTo>
                  <a:lnTo>
                    <a:pt x="4459101" y="241072"/>
                  </a:lnTo>
                  <a:lnTo>
                    <a:pt x="4459101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25938" y="503028"/>
              <a:ext cx="4618355" cy="6355080"/>
            </a:xfrm>
            <a:custGeom>
              <a:avLst/>
              <a:gdLst/>
              <a:ahLst/>
              <a:cxnLst/>
              <a:rect l="l" t="t" r="r" b="b"/>
              <a:pathLst>
                <a:path w="4618354" h="6355080">
                  <a:moveTo>
                    <a:pt x="4618061" y="0"/>
                  </a:moveTo>
                  <a:lnTo>
                    <a:pt x="0" y="6354971"/>
                  </a:lnTo>
                  <a:lnTo>
                    <a:pt x="174655" y="6354971"/>
                  </a:lnTo>
                  <a:lnTo>
                    <a:pt x="4618061" y="238257"/>
                  </a:lnTo>
                  <a:lnTo>
                    <a:pt x="4618061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67130" y="283546"/>
              <a:ext cx="4777105" cy="6574790"/>
            </a:xfrm>
            <a:custGeom>
              <a:avLst/>
              <a:gdLst/>
              <a:ahLst/>
              <a:cxnLst/>
              <a:rect l="l" t="t" r="r" b="b"/>
              <a:pathLst>
                <a:path w="4777104" h="6574790">
                  <a:moveTo>
                    <a:pt x="4776869" y="0"/>
                  </a:moveTo>
                  <a:lnTo>
                    <a:pt x="0" y="6574453"/>
                  </a:lnTo>
                  <a:lnTo>
                    <a:pt x="173968" y="6574453"/>
                  </a:lnTo>
                  <a:lnTo>
                    <a:pt x="4776869" y="238182"/>
                  </a:lnTo>
                  <a:lnTo>
                    <a:pt x="4776869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07834" y="65281"/>
              <a:ext cx="4936490" cy="6793230"/>
            </a:xfrm>
            <a:custGeom>
              <a:avLst/>
              <a:gdLst/>
              <a:ahLst/>
              <a:cxnLst/>
              <a:rect l="l" t="t" r="r" b="b"/>
              <a:pathLst>
                <a:path w="4936490" h="6793230">
                  <a:moveTo>
                    <a:pt x="4936165" y="0"/>
                  </a:moveTo>
                  <a:lnTo>
                    <a:pt x="0" y="6792718"/>
                  </a:lnTo>
                  <a:lnTo>
                    <a:pt x="174992" y="6792718"/>
                  </a:lnTo>
                  <a:lnTo>
                    <a:pt x="4936165" y="239868"/>
                  </a:lnTo>
                  <a:lnTo>
                    <a:pt x="4936165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50035" y="0"/>
              <a:ext cx="5093970" cy="6858000"/>
            </a:xfrm>
            <a:custGeom>
              <a:avLst/>
              <a:gdLst/>
              <a:ahLst/>
              <a:cxnLst/>
              <a:rect l="l" t="t" r="r" b="b"/>
              <a:pathLst>
                <a:path w="5093970" h="6858000">
                  <a:moveTo>
                    <a:pt x="5093964" y="0"/>
                  </a:moveTo>
                  <a:lnTo>
                    <a:pt x="4981903" y="0"/>
                  </a:lnTo>
                  <a:lnTo>
                    <a:pt x="0" y="6858000"/>
                  </a:lnTo>
                  <a:lnTo>
                    <a:pt x="173495" y="6858000"/>
                  </a:lnTo>
                  <a:lnTo>
                    <a:pt x="5093964" y="86882"/>
                  </a:lnTo>
                  <a:lnTo>
                    <a:pt x="5093964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91464" y="0"/>
              <a:ext cx="5156200" cy="6858000"/>
            </a:xfrm>
            <a:custGeom>
              <a:avLst/>
              <a:gdLst/>
              <a:ahLst/>
              <a:cxnLst/>
              <a:rect l="l" t="t" r="r" b="b"/>
              <a:pathLst>
                <a:path w="5156200" h="6858000">
                  <a:moveTo>
                    <a:pt x="5156170" y="0"/>
                  </a:moveTo>
                  <a:lnTo>
                    <a:pt x="4981903" y="0"/>
                  </a:lnTo>
                  <a:lnTo>
                    <a:pt x="0" y="6858000"/>
                  </a:lnTo>
                  <a:lnTo>
                    <a:pt x="174267" y="6858000"/>
                  </a:lnTo>
                  <a:lnTo>
                    <a:pt x="5156170" y="0"/>
                  </a:lnTo>
                  <a:close/>
                </a:path>
              </a:pathLst>
            </a:custGeom>
            <a:solidFill>
              <a:srgbClr val="5D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31969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7093" y="0"/>
                  </a:moveTo>
                  <a:lnTo>
                    <a:pt x="4981903" y="0"/>
                  </a:lnTo>
                  <a:lnTo>
                    <a:pt x="0" y="6858000"/>
                  </a:lnTo>
                  <a:lnTo>
                    <a:pt x="175189" y="6858000"/>
                  </a:lnTo>
                  <a:lnTo>
                    <a:pt x="5157093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73397" y="0"/>
              <a:ext cx="5156200" cy="6858000"/>
            </a:xfrm>
            <a:custGeom>
              <a:avLst/>
              <a:gdLst/>
              <a:ahLst/>
              <a:cxnLst/>
              <a:rect l="l" t="t" r="r" b="b"/>
              <a:pathLst>
                <a:path w="5156200" h="6858000">
                  <a:moveTo>
                    <a:pt x="5156170" y="0"/>
                  </a:moveTo>
                  <a:lnTo>
                    <a:pt x="4981903" y="0"/>
                  </a:lnTo>
                  <a:lnTo>
                    <a:pt x="0" y="6858000"/>
                  </a:lnTo>
                  <a:lnTo>
                    <a:pt x="174267" y="6858000"/>
                  </a:lnTo>
                  <a:lnTo>
                    <a:pt x="5156170" y="0"/>
                  </a:lnTo>
                  <a:close/>
                </a:path>
              </a:pathLst>
            </a:custGeom>
            <a:solidFill>
              <a:srgbClr val="5B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14305" y="0"/>
              <a:ext cx="5156835" cy="6858000"/>
            </a:xfrm>
            <a:custGeom>
              <a:avLst/>
              <a:gdLst/>
              <a:ahLst/>
              <a:cxnLst/>
              <a:rect l="l" t="t" r="r" b="b"/>
              <a:pathLst>
                <a:path w="5156835" h="6858000">
                  <a:moveTo>
                    <a:pt x="5156661" y="0"/>
                  </a:moveTo>
                  <a:lnTo>
                    <a:pt x="4983604" y="0"/>
                  </a:lnTo>
                  <a:lnTo>
                    <a:pt x="0" y="6858000"/>
                  </a:lnTo>
                  <a:lnTo>
                    <a:pt x="174042" y="6858000"/>
                  </a:lnTo>
                  <a:lnTo>
                    <a:pt x="5156661" y="0"/>
                  </a:lnTo>
                  <a:close/>
                </a:path>
              </a:pathLst>
            </a:custGeom>
            <a:solidFill>
              <a:srgbClr val="5A5A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6601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7007" y="0"/>
                  </a:moveTo>
                  <a:lnTo>
                    <a:pt x="4981903" y="0"/>
                  </a:lnTo>
                  <a:lnTo>
                    <a:pt x="0" y="6858000"/>
                  </a:lnTo>
                  <a:lnTo>
                    <a:pt x="173402" y="6858000"/>
                  </a:lnTo>
                  <a:lnTo>
                    <a:pt x="5157007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98029" y="0"/>
              <a:ext cx="5156200" cy="6858000"/>
            </a:xfrm>
            <a:custGeom>
              <a:avLst/>
              <a:gdLst/>
              <a:ahLst/>
              <a:cxnLst/>
              <a:rect l="l" t="t" r="r" b="b"/>
              <a:pathLst>
                <a:path w="5156200" h="6858000">
                  <a:moveTo>
                    <a:pt x="5156109" y="0"/>
                  </a:moveTo>
                  <a:lnTo>
                    <a:pt x="4981903" y="0"/>
                  </a:lnTo>
                  <a:lnTo>
                    <a:pt x="0" y="6858000"/>
                  </a:lnTo>
                  <a:lnTo>
                    <a:pt x="173221" y="6858000"/>
                  </a:lnTo>
                  <a:lnTo>
                    <a:pt x="5156109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38534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7041" y="0"/>
                  </a:moveTo>
                  <a:lnTo>
                    <a:pt x="4981903" y="0"/>
                  </a:lnTo>
                  <a:lnTo>
                    <a:pt x="0" y="6858000"/>
                  </a:lnTo>
                  <a:lnTo>
                    <a:pt x="174421" y="6858000"/>
                  </a:lnTo>
                  <a:lnTo>
                    <a:pt x="5157041" y="0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779178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6955" y="0"/>
                  </a:moveTo>
                  <a:lnTo>
                    <a:pt x="4982619" y="0"/>
                  </a:lnTo>
                  <a:lnTo>
                    <a:pt x="0" y="6857999"/>
                  </a:lnTo>
                  <a:lnTo>
                    <a:pt x="175051" y="6857999"/>
                  </a:lnTo>
                  <a:lnTo>
                    <a:pt x="5156955" y="0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20777" y="0"/>
              <a:ext cx="5156200" cy="6858000"/>
            </a:xfrm>
            <a:custGeom>
              <a:avLst/>
              <a:gdLst/>
              <a:ahLst/>
              <a:cxnLst/>
              <a:rect l="l" t="t" r="r" b="b"/>
              <a:pathLst>
                <a:path w="5156200" h="6858000">
                  <a:moveTo>
                    <a:pt x="5155861" y="0"/>
                  </a:moveTo>
                  <a:lnTo>
                    <a:pt x="4983604" y="0"/>
                  </a:lnTo>
                  <a:lnTo>
                    <a:pt x="0" y="6858000"/>
                  </a:lnTo>
                  <a:lnTo>
                    <a:pt x="173957" y="6858000"/>
                  </a:lnTo>
                  <a:lnTo>
                    <a:pt x="5155861" y="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462064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7168" y="0"/>
                  </a:moveTo>
                  <a:lnTo>
                    <a:pt x="4982888" y="0"/>
                  </a:lnTo>
                  <a:lnTo>
                    <a:pt x="0" y="6858000"/>
                  </a:lnTo>
                  <a:lnTo>
                    <a:pt x="174279" y="6858000"/>
                  </a:lnTo>
                  <a:lnTo>
                    <a:pt x="5157168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02673" y="0"/>
              <a:ext cx="5158105" cy="6858000"/>
            </a:xfrm>
            <a:custGeom>
              <a:avLst/>
              <a:gdLst/>
              <a:ahLst/>
              <a:cxnLst/>
              <a:rect l="l" t="t" r="r" b="b"/>
              <a:pathLst>
                <a:path w="5158104" h="6858000">
                  <a:moveTo>
                    <a:pt x="5157892" y="0"/>
                  </a:moveTo>
                  <a:lnTo>
                    <a:pt x="4983604" y="0"/>
                  </a:lnTo>
                  <a:lnTo>
                    <a:pt x="0" y="6858000"/>
                  </a:lnTo>
                  <a:lnTo>
                    <a:pt x="174287" y="6858000"/>
                  </a:lnTo>
                  <a:lnTo>
                    <a:pt x="5157892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145100" y="0"/>
              <a:ext cx="5156200" cy="6858000"/>
            </a:xfrm>
            <a:custGeom>
              <a:avLst/>
              <a:gdLst/>
              <a:ahLst/>
              <a:cxnLst/>
              <a:rect l="l" t="t" r="r" b="b"/>
              <a:pathLst>
                <a:path w="5156200" h="6858000">
                  <a:moveTo>
                    <a:pt x="5156170" y="0"/>
                  </a:moveTo>
                  <a:lnTo>
                    <a:pt x="4981903" y="0"/>
                  </a:lnTo>
                  <a:lnTo>
                    <a:pt x="0" y="6858000"/>
                  </a:lnTo>
                  <a:lnTo>
                    <a:pt x="174267" y="6858000"/>
                  </a:lnTo>
                  <a:lnTo>
                    <a:pt x="5156170" y="0"/>
                  </a:lnTo>
                  <a:close/>
                </a:path>
              </a:pathLst>
            </a:custGeom>
            <a:solidFill>
              <a:srgbClr val="52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985704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6994" y="0"/>
                  </a:moveTo>
                  <a:lnTo>
                    <a:pt x="4982619" y="0"/>
                  </a:lnTo>
                  <a:lnTo>
                    <a:pt x="0" y="6858000"/>
                  </a:lnTo>
                  <a:lnTo>
                    <a:pt x="175091" y="6858000"/>
                  </a:lnTo>
                  <a:lnTo>
                    <a:pt x="5156994" y="0"/>
                  </a:lnTo>
                  <a:close/>
                </a:path>
              </a:pathLst>
            </a:custGeom>
            <a:solidFill>
              <a:srgbClr val="515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27158" y="0"/>
              <a:ext cx="5156200" cy="6858000"/>
            </a:xfrm>
            <a:custGeom>
              <a:avLst/>
              <a:gdLst/>
              <a:ahLst/>
              <a:cxnLst/>
              <a:rect l="l" t="t" r="r" b="b"/>
              <a:pathLst>
                <a:path w="5156200" h="6858000">
                  <a:moveTo>
                    <a:pt x="5156045" y="0"/>
                  </a:moveTo>
                  <a:lnTo>
                    <a:pt x="4982888" y="0"/>
                  </a:lnTo>
                  <a:lnTo>
                    <a:pt x="0" y="6858000"/>
                  </a:lnTo>
                  <a:lnTo>
                    <a:pt x="174142" y="6858000"/>
                  </a:lnTo>
                  <a:lnTo>
                    <a:pt x="5156045" y="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67736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6896" y="0"/>
                  </a:moveTo>
                  <a:lnTo>
                    <a:pt x="4983604" y="0"/>
                  </a:lnTo>
                  <a:lnTo>
                    <a:pt x="0" y="6858000"/>
                  </a:lnTo>
                  <a:lnTo>
                    <a:pt x="174993" y="6858000"/>
                  </a:lnTo>
                  <a:lnTo>
                    <a:pt x="5156896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09070" y="0"/>
              <a:ext cx="5158105" cy="6858000"/>
            </a:xfrm>
            <a:custGeom>
              <a:avLst/>
              <a:gdLst/>
              <a:ahLst/>
              <a:cxnLst/>
              <a:rect l="l" t="t" r="r" b="b"/>
              <a:pathLst>
                <a:path w="5158104" h="6858000">
                  <a:moveTo>
                    <a:pt x="5157967" y="0"/>
                  </a:moveTo>
                  <a:lnTo>
                    <a:pt x="4982888" y="0"/>
                  </a:lnTo>
                  <a:lnTo>
                    <a:pt x="0" y="6858000"/>
                  </a:lnTo>
                  <a:lnTo>
                    <a:pt x="174362" y="6858000"/>
                  </a:lnTo>
                  <a:lnTo>
                    <a:pt x="5157967" y="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51665" y="0"/>
              <a:ext cx="5156200" cy="6858000"/>
            </a:xfrm>
            <a:custGeom>
              <a:avLst/>
              <a:gdLst/>
              <a:ahLst/>
              <a:cxnLst/>
              <a:rect l="l" t="t" r="r" b="b"/>
              <a:pathLst>
                <a:path w="5156200" h="6858000">
                  <a:moveTo>
                    <a:pt x="5155990" y="0"/>
                  </a:moveTo>
                  <a:lnTo>
                    <a:pt x="4981903" y="0"/>
                  </a:lnTo>
                  <a:lnTo>
                    <a:pt x="0" y="6858000"/>
                  </a:lnTo>
                  <a:lnTo>
                    <a:pt x="173101" y="6858000"/>
                  </a:lnTo>
                  <a:lnTo>
                    <a:pt x="5155990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92170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7093" y="0"/>
                  </a:moveTo>
                  <a:lnTo>
                    <a:pt x="4981903" y="0"/>
                  </a:lnTo>
                  <a:lnTo>
                    <a:pt x="0" y="6858000"/>
                  </a:lnTo>
                  <a:lnTo>
                    <a:pt x="175189" y="6858000"/>
                  </a:lnTo>
                  <a:lnTo>
                    <a:pt x="5157093" y="0"/>
                  </a:lnTo>
                  <a:close/>
                </a:path>
              </a:pathLst>
            </a:custGeom>
            <a:solidFill>
              <a:srgbClr val="4C4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32798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6971" y="0"/>
                  </a:moveTo>
                  <a:lnTo>
                    <a:pt x="4983604" y="0"/>
                  </a:lnTo>
                  <a:lnTo>
                    <a:pt x="0" y="6858000"/>
                  </a:lnTo>
                  <a:lnTo>
                    <a:pt x="175067" y="6858000"/>
                  </a:lnTo>
                  <a:lnTo>
                    <a:pt x="5156971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74164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6878" y="0"/>
                  </a:moveTo>
                  <a:lnTo>
                    <a:pt x="4982888" y="0"/>
                  </a:lnTo>
                  <a:lnTo>
                    <a:pt x="0" y="6858000"/>
                  </a:lnTo>
                  <a:lnTo>
                    <a:pt x="174259" y="6858000"/>
                  </a:lnTo>
                  <a:lnTo>
                    <a:pt x="5156878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5581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7168" y="0"/>
                  </a:moveTo>
                  <a:lnTo>
                    <a:pt x="4982888" y="0"/>
                  </a:lnTo>
                  <a:lnTo>
                    <a:pt x="0" y="6858000"/>
                  </a:lnTo>
                  <a:lnTo>
                    <a:pt x="174279" y="6858000"/>
                  </a:lnTo>
                  <a:lnTo>
                    <a:pt x="5157168" y="0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57335" y="0"/>
              <a:ext cx="5156835" cy="6858000"/>
            </a:xfrm>
            <a:custGeom>
              <a:avLst/>
              <a:gdLst/>
              <a:ahLst/>
              <a:cxnLst/>
              <a:rect l="l" t="t" r="r" b="b"/>
              <a:pathLst>
                <a:path w="5156835" h="6858000">
                  <a:moveTo>
                    <a:pt x="5156660" y="0"/>
                  </a:moveTo>
                  <a:lnTo>
                    <a:pt x="4982619" y="0"/>
                  </a:lnTo>
                  <a:lnTo>
                    <a:pt x="0" y="6858000"/>
                  </a:lnTo>
                  <a:lnTo>
                    <a:pt x="173055" y="6858000"/>
                  </a:lnTo>
                  <a:lnTo>
                    <a:pt x="5156660" y="0"/>
                  </a:lnTo>
                  <a:close/>
                </a:path>
              </a:pathLst>
            </a:custGeom>
            <a:solidFill>
              <a:srgbClr val="484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8736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6915" y="0"/>
                  </a:moveTo>
                  <a:lnTo>
                    <a:pt x="4981903" y="0"/>
                  </a:lnTo>
                  <a:lnTo>
                    <a:pt x="0" y="6858000"/>
                  </a:lnTo>
                  <a:lnTo>
                    <a:pt x="174295" y="6858000"/>
                  </a:lnTo>
                  <a:lnTo>
                    <a:pt x="5156915" y="0"/>
                  </a:lnTo>
                  <a:close/>
                </a:path>
              </a:pathLst>
            </a:custGeom>
            <a:solidFill>
              <a:srgbClr val="474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39253" y="0"/>
              <a:ext cx="5157470" cy="6858000"/>
            </a:xfrm>
            <a:custGeom>
              <a:avLst/>
              <a:gdLst/>
              <a:ahLst/>
              <a:cxnLst/>
              <a:rect l="l" t="t" r="r" b="b"/>
              <a:pathLst>
                <a:path w="5157470" h="6858000">
                  <a:moveTo>
                    <a:pt x="5157081" y="0"/>
                  </a:moveTo>
                  <a:lnTo>
                    <a:pt x="4982619" y="0"/>
                  </a:lnTo>
                  <a:lnTo>
                    <a:pt x="0" y="6858000"/>
                  </a:lnTo>
                  <a:lnTo>
                    <a:pt x="175177" y="6858000"/>
                  </a:lnTo>
                  <a:lnTo>
                    <a:pt x="5157081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0675" y="0"/>
              <a:ext cx="5156200" cy="6858000"/>
            </a:xfrm>
            <a:custGeom>
              <a:avLst/>
              <a:gdLst/>
              <a:ahLst/>
              <a:cxnLst/>
              <a:rect l="l" t="t" r="r" b="b"/>
              <a:pathLst>
                <a:path w="5156200" h="6858000">
                  <a:moveTo>
                    <a:pt x="5156165" y="0"/>
                  </a:moveTo>
                  <a:lnTo>
                    <a:pt x="4982888" y="0"/>
                  </a:lnTo>
                  <a:lnTo>
                    <a:pt x="0" y="6858000"/>
                  </a:lnTo>
                  <a:lnTo>
                    <a:pt x="174261" y="6858000"/>
                  </a:lnTo>
                  <a:lnTo>
                    <a:pt x="5156165" y="0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0" y="0"/>
              <a:ext cx="5078730" cy="6858000"/>
            </a:xfrm>
            <a:custGeom>
              <a:avLst/>
              <a:gdLst/>
              <a:ahLst/>
              <a:cxnLst/>
              <a:rect l="l" t="t" r="r" b="b"/>
              <a:pathLst>
                <a:path w="5078730" h="6858000">
                  <a:moveTo>
                    <a:pt x="5078268" y="0"/>
                  </a:moveTo>
                  <a:lnTo>
                    <a:pt x="4904981" y="0"/>
                  </a:lnTo>
                  <a:lnTo>
                    <a:pt x="0" y="6750775"/>
                  </a:lnTo>
                  <a:lnTo>
                    <a:pt x="0" y="6858000"/>
                  </a:lnTo>
                  <a:lnTo>
                    <a:pt x="96365" y="6858000"/>
                  </a:lnTo>
                  <a:lnTo>
                    <a:pt x="5078268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0"/>
              <a:ext cx="4920615" cy="6771640"/>
            </a:xfrm>
            <a:custGeom>
              <a:avLst/>
              <a:gdLst/>
              <a:ahLst/>
              <a:cxnLst/>
              <a:rect l="l" t="t" r="r" b="b"/>
              <a:pathLst>
                <a:path w="4920615" h="6771640">
                  <a:moveTo>
                    <a:pt x="4920468" y="0"/>
                  </a:moveTo>
                  <a:lnTo>
                    <a:pt x="4746481" y="0"/>
                  </a:lnTo>
                  <a:lnTo>
                    <a:pt x="0" y="6532982"/>
                  </a:lnTo>
                  <a:lnTo>
                    <a:pt x="0" y="6771117"/>
                  </a:lnTo>
                  <a:lnTo>
                    <a:pt x="4920468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0"/>
              <a:ext cx="4761230" cy="6553200"/>
            </a:xfrm>
            <a:custGeom>
              <a:avLst/>
              <a:gdLst/>
              <a:ahLst/>
              <a:cxnLst/>
              <a:rect l="l" t="t" r="r" b="b"/>
              <a:pathLst>
                <a:path w="4761230" h="6553200">
                  <a:moveTo>
                    <a:pt x="4761172" y="0"/>
                  </a:moveTo>
                  <a:lnTo>
                    <a:pt x="4587204" y="0"/>
                  </a:lnTo>
                  <a:lnTo>
                    <a:pt x="0" y="6314665"/>
                  </a:lnTo>
                  <a:lnTo>
                    <a:pt x="0" y="6552849"/>
                  </a:lnTo>
                  <a:lnTo>
                    <a:pt x="4761172" y="0"/>
                  </a:lnTo>
                  <a:close/>
                </a:path>
              </a:pathLst>
            </a:custGeom>
            <a:solidFill>
              <a:srgbClr val="424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0"/>
              <a:ext cx="4603115" cy="6336665"/>
            </a:xfrm>
            <a:custGeom>
              <a:avLst/>
              <a:gdLst/>
              <a:ahLst/>
              <a:cxnLst/>
              <a:rect l="l" t="t" r="r" b="b"/>
              <a:pathLst>
                <a:path w="4603115" h="6336665">
                  <a:moveTo>
                    <a:pt x="4602900" y="0"/>
                  </a:moveTo>
                  <a:lnTo>
                    <a:pt x="4427710" y="0"/>
                  </a:lnTo>
                  <a:lnTo>
                    <a:pt x="0" y="6095107"/>
                  </a:lnTo>
                  <a:lnTo>
                    <a:pt x="0" y="6336271"/>
                  </a:lnTo>
                  <a:lnTo>
                    <a:pt x="4602900" y="0"/>
                  </a:lnTo>
                  <a:close/>
                </a:path>
              </a:pathLst>
            </a:custGeom>
            <a:solidFill>
              <a:srgbClr val="414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0"/>
              <a:ext cx="4443730" cy="6116955"/>
            </a:xfrm>
            <a:custGeom>
              <a:avLst/>
              <a:gdLst/>
              <a:ahLst/>
              <a:cxnLst/>
              <a:rect l="l" t="t" r="r" b="b"/>
              <a:pathLst>
                <a:path w="4443730" h="6116955">
                  <a:moveTo>
                    <a:pt x="4443405" y="0"/>
                  </a:moveTo>
                  <a:lnTo>
                    <a:pt x="4269138" y="0"/>
                  </a:lnTo>
                  <a:lnTo>
                    <a:pt x="0" y="5876820"/>
                  </a:lnTo>
                  <a:lnTo>
                    <a:pt x="0" y="6116713"/>
                  </a:lnTo>
                  <a:lnTo>
                    <a:pt x="4443405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0"/>
              <a:ext cx="4284980" cy="5897245"/>
            </a:xfrm>
            <a:custGeom>
              <a:avLst/>
              <a:gdLst/>
              <a:ahLst/>
              <a:cxnLst/>
              <a:rect l="l" t="t" r="r" b="b"/>
              <a:pathLst>
                <a:path w="4284980" h="5897245">
                  <a:moveTo>
                    <a:pt x="4284592" y="0"/>
                  </a:moveTo>
                  <a:lnTo>
                    <a:pt x="4111242" y="0"/>
                  </a:lnTo>
                  <a:lnTo>
                    <a:pt x="0" y="5657531"/>
                  </a:lnTo>
                  <a:lnTo>
                    <a:pt x="0" y="5897247"/>
                  </a:lnTo>
                  <a:lnTo>
                    <a:pt x="4284592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0"/>
              <a:ext cx="4127500" cy="5679440"/>
            </a:xfrm>
            <a:custGeom>
              <a:avLst/>
              <a:gdLst/>
              <a:ahLst/>
              <a:cxnLst/>
              <a:rect l="l" t="t" r="r" b="b"/>
              <a:pathLst>
                <a:path w="4127500" h="5679440">
                  <a:moveTo>
                    <a:pt x="4126940" y="0"/>
                  </a:moveTo>
                  <a:lnTo>
                    <a:pt x="3951987" y="0"/>
                  </a:lnTo>
                  <a:lnTo>
                    <a:pt x="0" y="5439159"/>
                  </a:lnTo>
                  <a:lnTo>
                    <a:pt x="0" y="5679133"/>
                  </a:lnTo>
                  <a:lnTo>
                    <a:pt x="4126940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0" y="0"/>
              <a:ext cx="3968115" cy="5461000"/>
            </a:xfrm>
            <a:custGeom>
              <a:avLst/>
              <a:gdLst/>
              <a:ahLst/>
              <a:cxnLst/>
              <a:rect l="l" t="t" r="r" b="b"/>
              <a:pathLst>
                <a:path w="3968115" h="5461000">
                  <a:moveTo>
                    <a:pt x="3967683" y="0"/>
                  </a:moveTo>
                  <a:lnTo>
                    <a:pt x="3793138" y="0"/>
                  </a:lnTo>
                  <a:lnTo>
                    <a:pt x="0" y="5219785"/>
                  </a:lnTo>
                  <a:lnTo>
                    <a:pt x="0" y="5460763"/>
                  </a:lnTo>
                  <a:lnTo>
                    <a:pt x="3967683" y="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0"/>
              <a:ext cx="3809365" cy="5243195"/>
            </a:xfrm>
            <a:custGeom>
              <a:avLst/>
              <a:gdLst/>
              <a:ahLst/>
              <a:cxnLst/>
              <a:rect l="l" t="t" r="r" b="b"/>
              <a:pathLst>
                <a:path w="3809365" h="5243195">
                  <a:moveTo>
                    <a:pt x="3809200" y="0"/>
                  </a:moveTo>
                  <a:lnTo>
                    <a:pt x="3634275" y="0"/>
                  </a:lnTo>
                  <a:lnTo>
                    <a:pt x="0" y="5002879"/>
                  </a:lnTo>
                  <a:lnTo>
                    <a:pt x="0" y="5242924"/>
                  </a:lnTo>
                  <a:lnTo>
                    <a:pt x="3809200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0" y="0"/>
              <a:ext cx="3649979" cy="5024755"/>
            </a:xfrm>
            <a:custGeom>
              <a:avLst/>
              <a:gdLst/>
              <a:ahLst/>
              <a:cxnLst/>
              <a:rect l="l" t="t" r="r" b="b"/>
              <a:pathLst>
                <a:path w="3649979" h="5024755">
                  <a:moveTo>
                    <a:pt x="3649971" y="0"/>
                  </a:moveTo>
                  <a:lnTo>
                    <a:pt x="3475422" y="0"/>
                  </a:lnTo>
                  <a:lnTo>
                    <a:pt x="0" y="4783517"/>
                  </a:lnTo>
                  <a:lnTo>
                    <a:pt x="0" y="5024485"/>
                  </a:lnTo>
                  <a:lnTo>
                    <a:pt x="3649971" y="0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0"/>
              <a:ext cx="3491229" cy="4805680"/>
            </a:xfrm>
            <a:custGeom>
              <a:avLst/>
              <a:gdLst/>
              <a:ahLst/>
              <a:cxnLst/>
              <a:rect l="l" t="t" r="r" b="b"/>
              <a:pathLst>
                <a:path w="3491229" h="4805680">
                  <a:moveTo>
                    <a:pt x="3491118" y="0"/>
                  </a:moveTo>
                  <a:lnTo>
                    <a:pt x="3317081" y="0"/>
                  </a:lnTo>
                  <a:lnTo>
                    <a:pt x="0" y="4565332"/>
                  </a:lnTo>
                  <a:lnTo>
                    <a:pt x="0" y="4805121"/>
                  </a:lnTo>
                  <a:lnTo>
                    <a:pt x="3491118" y="0"/>
                  </a:lnTo>
                  <a:close/>
                </a:path>
              </a:pathLst>
            </a:custGeom>
            <a:solidFill>
              <a:srgbClr val="3A3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0"/>
              <a:ext cx="3332479" cy="4587240"/>
            </a:xfrm>
            <a:custGeom>
              <a:avLst/>
              <a:gdLst/>
              <a:ahLst/>
              <a:cxnLst/>
              <a:rect l="l" t="t" r="r" b="b"/>
              <a:pathLst>
                <a:path w="3332479" h="4587240">
                  <a:moveTo>
                    <a:pt x="3331904" y="0"/>
                  </a:moveTo>
                  <a:lnTo>
                    <a:pt x="3158498" y="0"/>
                  </a:lnTo>
                  <a:lnTo>
                    <a:pt x="0" y="4347073"/>
                  </a:lnTo>
                  <a:lnTo>
                    <a:pt x="0" y="4586641"/>
                  </a:lnTo>
                  <a:lnTo>
                    <a:pt x="3331904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0"/>
              <a:ext cx="3174365" cy="4368165"/>
            </a:xfrm>
            <a:custGeom>
              <a:avLst/>
              <a:gdLst/>
              <a:ahLst/>
              <a:cxnLst/>
              <a:rect l="l" t="t" r="r" b="b"/>
              <a:pathLst>
                <a:path w="3174365" h="4368165">
                  <a:moveTo>
                    <a:pt x="3173898" y="0"/>
                  </a:moveTo>
                  <a:lnTo>
                    <a:pt x="2999610" y="0"/>
                  </a:lnTo>
                  <a:lnTo>
                    <a:pt x="0" y="4127801"/>
                  </a:lnTo>
                  <a:lnTo>
                    <a:pt x="0" y="4367640"/>
                  </a:lnTo>
                  <a:lnTo>
                    <a:pt x="3173898" y="0"/>
                  </a:lnTo>
                  <a:close/>
                </a:path>
              </a:pathLst>
            </a:custGeom>
            <a:solidFill>
              <a:srgbClr val="38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0"/>
              <a:ext cx="3014980" cy="4149725"/>
            </a:xfrm>
            <a:custGeom>
              <a:avLst/>
              <a:gdLst/>
              <a:ahLst/>
              <a:cxnLst/>
              <a:rect l="l" t="t" r="r" b="b"/>
              <a:pathLst>
                <a:path w="3014980" h="4149725">
                  <a:moveTo>
                    <a:pt x="3014689" y="0"/>
                  </a:moveTo>
                  <a:lnTo>
                    <a:pt x="2840410" y="0"/>
                  </a:lnTo>
                  <a:lnTo>
                    <a:pt x="0" y="3909285"/>
                  </a:lnTo>
                  <a:lnTo>
                    <a:pt x="0" y="4149147"/>
                  </a:lnTo>
                  <a:lnTo>
                    <a:pt x="3014689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0"/>
              <a:ext cx="2856865" cy="3932554"/>
            </a:xfrm>
            <a:custGeom>
              <a:avLst/>
              <a:gdLst/>
              <a:ahLst/>
              <a:cxnLst/>
              <a:rect l="l" t="t" r="r" b="b"/>
              <a:pathLst>
                <a:path w="2856865" h="3932554">
                  <a:moveTo>
                    <a:pt x="2856536" y="0"/>
                  </a:moveTo>
                  <a:lnTo>
                    <a:pt x="2681948" y="0"/>
                  </a:lnTo>
                  <a:lnTo>
                    <a:pt x="0" y="3691392"/>
                  </a:lnTo>
                  <a:lnTo>
                    <a:pt x="0" y="3932257"/>
                  </a:lnTo>
                  <a:lnTo>
                    <a:pt x="2856536" y="0"/>
                  </a:lnTo>
                  <a:close/>
                </a:path>
              </a:pathLst>
            </a:custGeom>
            <a:solidFill>
              <a:srgbClr val="36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0"/>
              <a:ext cx="2697480" cy="3712845"/>
            </a:xfrm>
            <a:custGeom>
              <a:avLst/>
              <a:gdLst/>
              <a:ahLst/>
              <a:cxnLst/>
              <a:rect l="l" t="t" r="r" b="b"/>
              <a:pathLst>
                <a:path w="2697480" h="3712845">
                  <a:moveTo>
                    <a:pt x="2697042" y="0"/>
                  </a:moveTo>
                  <a:lnTo>
                    <a:pt x="2523592" y="0"/>
                  </a:lnTo>
                  <a:lnTo>
                    <a:pt x="0" y="3473245"/>
                  </a:lnTo>
                  <a:lnTo>
                    <a:pt x="0" y="3712700"/>
                  </a:lnTo>
                  <a:lnTo>
                    <a:pt x="2697042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0"/>
              <a:ext cx="2538730" cy="3495040"/>
            </a:xfrm>
            <a:custGeom>
              <a:avLst/>
              <a:gdLst/>
              <a:ahLst/>
              <a:cxnLst/>
              <a:rect l="l" t="t" r="r" b="b"/>
              <a:pathLst>
                <a:path w="2538730" h="3495040">
                  <a:moveTo>
                    <a:pt x="2538470" y="0"/>
                  </a:moveTo>
                  <a:lnTo>
                    <a:pt x="2364672" y="0"/>
                  </a:lnTo>
                  <a:lnTo>
                    <a:pt x="0" y="3254055"/>
                  </a:lnTo>
                  <a:lnTo>
                    <a:pt x="0" y="3494413"/>
                  </a:lnTo>
                  <a:lnTo>
                    <a:pt x="2538470" y="0"/>
                  </a:lnTo>
                  <a:close/>
                </a:path>
              </a:pathLst>
            </a:custGeom>
            <a:solidFill>
              <a:srgbClr val="3434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0"/>
              <a:ext cx="2380615" cy="3275965"/>
            </a:xfrm>
            <a:custGeom>
              <a:avLst/>
              <a:gdLst/>
              <a:ahLst/>
              <a:cxnLst/>
              <a:rect l="l" t="t" r="r" b="b"/>
              <a:pathLst>
                <a:path w="2380615" h="3275965">
                  <a:moveTo>
                    <a:pt x="2380361" y="0"/>
                  </a:moveTo>
                  <a:lnTo>
                    <a:pt x="2221192" y="0"/>
                  </a:lnTo>
                  <a:lnTo>
                    <a:pt x="2205494" y="0"/>
                  </a:lnTo>
                  <a:lnTo>
                    <a:pt x="2047405" y="0"/>
                  </a:lnTo>
                  <a:lnTo>
                    <a:pt x="0" y="2818434"/>
                  </a:lnTo>
                  <a:lnTo>
                    <a:pt x="0" y="3035465"/>
                  </a:lnTo>
                  <a:lnTo>
                    <a:pt x="0" y="3057067"/>
                  </a:lnTo>
                  <a:lnTo>
                    <a:pt x="0" y="3275660"/>
                  </a:lnTo>
                  <a:lnTo>
                    <a:pt x="238036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0"/>
              <a:ext cx="2063114" cy="2839720"/>
            </a:xfrm>
            <a:custGeom>
              <a:avLst/>
              <a:gdLst/>
              <a:ahLst/>
              <a:cxnLst/>
              <a:rect l="l" t="t" r="r" b="b"/>
              <a:pathLst>
                <a:path w="2063114" h="2839720">
                  <a:moveTo>
                    <a:pt x="2062750" y="0"/>
                  </a:moveTo>
                  <a:lnTo>
                    <a:pt x="1887911" y="0"/>
                  </a:lnTo>
                  <a:lnTo>
                    <a:pt x="0" y="2598866"/>
                  </a:lnTo>
                  <a:lnTo>
                    <a:pt x="0" y="2839137"/>
                  </a:lnTo>
                  <a:lnTo>
                    <a:pt x="2062750" y="0"/>
                  </a:lnTo>
                  <a:close/>
                </a:path>
              </a:pathLst>
            </a:custGeom>
            <a:solidFill>
              <a:srgbClr val="31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0"/>
              <a:ext cx="1903730" cy="2620645"/>
            </a:xfrm>
            <a:custGeom>
              <a:avLst/>
              <a:gdLst/>
              <a:ahLst/>
              <a:cxnLst/>
              <a:rect l="l" t="t" r="r" b="b"/>
              <a:pathLst>
                <a:path w="1903730" h="2620645">
                  <a:moveTo>
                    <a:pt x="1903607" y="0"/>
                  </a:moveTo>
                  <a:lnTo>
                    <a:pt x="1729340" y="0"/>
                  </a:lnTo>
                  <a:lnTo>
                    <a:pt x="0" y="2380578"/>
                  </a:lnTo>
                  <a:lnTo>
                    <a:pt x="0" y="2620472"/>
                  </a:lnTo>
                  <a:lnTo>
                    <a:pt x="1903607" y="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0"/>
              <a:ext cx="1744980" cy="2401570"/>
            </a:xfrm>
            <a:custGeom>
              <a:avLst/>
              <a:gdLst/>
              <a:ahLst/>
              <a:cxnLst/>
              <a:rect l="l" t="t" r="r" b="b"/>
              <a:pathLst>
                <a:path w="1744980" h="2401570">
                  <a:moveTo>
                    <a:pt x="1744668" y="0"/>
                  </a:moveTo>
                  <a:lnTo>
                    <a:pt x="1570597" y="0"/>
                  </a:lnTo>
                  <a:lnTo>
                    <a:pt x="0" y="2161629"/>
                  </a:lnTo>
                  <a:lnTo>
                    <a:pt x="0" y="2401334"/>
                  </a:lnTo>
                  <a:lnTo>
                    <a:pt x="1744668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0"/>
              <a:ext cx="1585595" cy="2183130"/>
            </a:xfrm>
            <a:custGeom>
              <a:avLst/>
              <a:gdLst/>
              <a:ahLst/>
              <a:cxnLst/>
              <a:rect l="l" t="t" r="r" b="b"/>
              <a:pathLst>
                <a:path w="1585595" h="2183130">
                  <a:moveTo>
                    <a:pt x="1585540" y="0"/>
                  </a:moveTo>
                  <a:lnTo>
                    <a:pt x="1412015" y="0"/>
                  </a:lnTo>
                  <a:lnTo>
                    <a:pt x="0" y="1943370"/>
                  </a:lnTo>
                  <a:lnTo>
                    <a:pt x="0" y="2182627"/>
                  </a:lnTo>
                  <a:lnTo>
                    <a:pt x="1585540" y="0"/>
                  </a:lnTo>
                  <a:close/>
                </a:path>
              </a:pathLst>
            </a:custGeom>
            <a:solidFill>
              <a:srgbClr val="2E2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0"/>
              <a:ext cx="1427480" cy="1964689"/>
            </a:xfrm>
            <a:custGeom>
              <a:avLst/>
              <a:gdLst/>
              <a:ahLst/>
              <a:cxnLst/>
              <a:rect l="l" t="t" r="r" b="b"/>
              <a:pathLst>
                <a:path w="1427480" h="1964689">
                  <a:moveTo>
                    <a:pt x="1427328" y="0"/>
                  </a:moveTo>
                  <a:lnTo>
                    <a:pt x="1253579" y="0"/>
                  </a:lnTo>
                  <a:lnTo>
                    <a:pt x="0" y="1725408"/>
                  </a:lnTo>
                  <a:lnTo>
                    <a:pt x="0" y="1964164"/>
                  </a:lnTo>
                  <a:lnTo>
                    <a:pt x="1427328" y="0"/>
                  </a:lnTo>
                  <a:close/>
                </a:path>
              </a:pathLst>
            </a:custGeom>
            <a:solidFill>
              <a:srgbClr val="2D2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0"/>
              <a:ext cx="1269365" cy="1746250"/>
            </a:xfrm>
            <a:custGeom>
              <a:avLst/>
              <a:gdLst/>
              <a:ahLst/>
              <a:cxnLst/>
              <a:rect l="l" t="t" r="r" b="b"/>
              <a:pathLst>
                <a:path w="1269365" h="1746250">
                  <a:moveTo>
                    <a:pt x="1268738" y="0"/>
                  </a:moveTo>
                  <a:lnTo>
                    <a:pt x="1094477" y="0"/>
                  </a:lnTo>
                  <a:lnTo>
                    <a:pt x="0" y="1506637"/>
                  </a:lnTo>
                  <a:lnTo>
                    <a:pt x="0" y="1745926"/>
                  </a:lnTo>
                  <a:lnTo>
                    <a:pt x="1268738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0"/>
              <a:ext cx="1110615" cy="1528445"/>
            </a:xfrm>
            <a:custGeom>
              <a:avLst/>
              <a:gdLst/>
              <a:ahLst/>
              <a:cxnLst/>
              <a:rect l="l" t="t" r="r" b="b"/>
              <a:pathLst>
                <a:path w="1110615" h="1528445">
                  <a:moveTo>
                    <a:pt x="1110172" y="0"/>
                  </a:moveTo>
                  <a:lnTo>
                    <a:pt x="935497" y="0"/>
                  </a:lnTo>
                  <a:lnTo>
                    <a:pt x="0" y="1287604"/>
                  </a:lnTo>
                  <a:lnTo>
                    <a:pt x="0" y="1528244"/>
                  </a:lnTo>
                  <a:lnTo>
                    <a:pt x="1110172" y="0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0"/>
              <a:ext cx="951230" cy="1308735"/>
            </a:xfrm>
            <a:custGeom>
              <a:avLst/>
              <a:gdLst/>
              <a:ahLst/>
              <a:cxnLst/>
              <a:rect l="l" t="t" r="r" b="b"/>
              <a:pathLst>
                <a:path w="951230" h="1308735">
                  <a:moveTo>
                    <a:pt x="950678" y="0"/>
                  </a:moveTo>
                  <a:lnTo>
                    <a:pt x="776410" y="0"/>
                  </a:lnTo>
                  <a:lnTo>
                    <a:pt x="0" y="1068793"/>
                  </a:lnTo>
                  <a:lnTo>
                    <a:pt x="0" y="1308686"/>
                  </a:lnTo>
                  <a:lnTo>
                    <a:pt x="950678" y="0"/>
                  </a:lnTo>
                  <a:close/>
                </a:path>
              </a:pathLst>
            </a:custGeom>
            <a:solidFill>
              <a:srgbClr val="2A2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0"/>
              <a:ext cx="792480" cy="1090930"/>
            </a:xfrm>
            <a:custGeom>
              <a:avLst/>
              <a:gdLst/>
              <a:ahLst/>
              <a:cxnLst/>
              <a:rect l="l" t="t" r="r" b="b"/>
              <a:pathLst>
                <a:path w="792480" h="1090930">
                  <a:moveTo>
                    <a:pt x="792106" y="0"/>
                  </a:moveTo>
                  <a:lnTo>
                    <a:pt x="618526" y="0"/>
                  </a:lnTo>
                  <a:lnTo>
                    <a:pt x="0" y="851283"/>
                  </a:lnTo>
                  <a:lnTo>
                    <a:pt x="0" y="1090399"/>
                  </a:lnTo>
                  <a:lnTo>
                    <a:pt x="792106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0"/>
              <a:ext cx="634365" cy="872490"/>
            </a:xfrm>
            <a:custGeom>
              <a:avLst/>
              <a:gdLst/>
              <a:ahLst/>
              <a:cxnLst/>
              <a:rect l="l" t="t" r="r" b="b"/>
              <a:pathLst>
                <a:path w="634365" h="872490">
                  <a:moveTo>
                    <a:pt x="633800" y="0"/>
                  </a:moveTo>
                  <a:lnTo>
                    <a:pt x="459512" y="0"/>
                  </a:lnTo>
                  <a:lnTo>
                    <a:pt x="0" y="632340"/>
                  </a:lnTo>
                  <a:lnTo>
                    <a:pt x="0" y="872180"/>
                  </a:lnTo>
                  <a:lnTo>
                    <a:pt x="633800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0"/>
              <a:ext cx="474980" cy="653415"/>
            </a:xfrm>
            <a:custGeom>
              <a:avLst/>
              <a:gdLst/>
              <a:ahLst/>
              <a:cxnLst/>
              <a:rect l="l" t="t" r="r" b="b"/>
              <a:pathLst>
                <a:path w="474980" h="653415">
                  <a:moveTo>
                    <a:pt x="474717" y="0"/>
                  </a:moveTo>
                  <a:lnTo>
                    <a:pt x="301042" y="0"/>
                  </a:lnTo>
                  <a:lnTo>
                    <a:pt x="0" y="414409"/>
                  </a:lnTo>
                  <a:lnTo>
                    <a:pt x="0" y="653358"/>
                  </a:lnTo>
                  <a:lnTo>
                    <a:pt x="474717" y="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0"/>
              <a:ext cx="316865" cy="435609"/>
            </a:xfrm>
            <a:custGeom>
              <a:avLst/>
              <a:gdLst/>
              <a:ahLst/>
              <a:cxnLst/>
              <a:rect l="l" t="t" r="r" b="b"/>
              <a:pathLst>
                <a:path w="316865" h="435609">
                  <a:moveTo>
                    <a:pt x="316299" y="0"/>
                  </a:moveTo>
                  <a:lnTo>
                    <a:pt x="141548" y="0"/>
                  </a:lnTo>
                  <a:lnTo>
                    <a:pt x="0" y="194852"/>
                  </a:lnTo>
                  <a:lnTo>
                    <a:pt x="0" y="435350"/>
                  </a:lnTo>
                  <a:lnTo>
                    <a:pt x="316299" y="0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0"/>
              <a:ext cx="157480" cy="216535"/>
            </a:xfrm>
            <a:custGeom>
              <a:avLst/>
              <a:gdLst/>
              <a:ahLst/>
              <a:cxnLst/>
              <a:rect l="l" t="t" r="r" b="b"/>
              <a:pathLst>
                <a:path w="157480" h="216535">
                  <a:moveTo>
                    <a:pt x="157243" y="0"/>
                  </a:moveTo>
                  <a:lnTo>
                    <a:pt x="0" y="0"/>
                  </a:lnTo>
                  <a:lnTo>
                    <a:pt x="0" y="216458"/>
                  </a:lnTo>
                  <a:lnTo>
                    <a:pt x="15724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2389" y="4740904"/>
              <a:ext cx="9071610" cy="2080260"/>
            </a:xfrm>
            <a:custGeom>
              <a:avLst/>
              <a:gdLst/>
              <a:ahLst/>
              <a:cxnLst/>
              <a:rect l="l" t="t" r="r" b="b"/>
              <a:pathLst>
                <a:path w="9071610" h="2080259">
                  <a:moveTo>
                    <a:pt x="0" y="1658625"/>
                  </a:moveTo>
                  <a:lnTo>
                    <a:pt x="0" y="2080265"/>
                  </a:lnTo>
                  <a:lnTo>
                    <a:pt x="9071610" y="2080265"/>
                  </a:lnTo>
                  <a:lnTo>
                    <a:pt x="9071610" y="1717233"/>
                  </a:lnTo>
                  <a:lnTo>
                    <a:pt x="2266565" y="1717233"/>
                  </a:lnTo>
                  <a:lnTo>
                    <a:pt x="1613335" y="1709823"/>
                  </a:lnTo>
                  <a:lnTo>
                    <a:pt x="442918" y="1674431"/>
                  </a:lnTo>
                  <a:lnTo>
                    <a:pt x="0" y="1658625"/>
                  </a:lnTo>
                  <a:close/>
                </a:path>
                <a:path w="9071610" h="2080259">
                  <a:moveTo>
                    <a:pt x="9071610" y="0"/>
                  </a:moveTo>
                  <a:lnTo>
                    <a:pt x="9016823" y="25841"/>
                  </a:lnTo>
                  <a:lnTo>
                    <a:pt x="8524217" y="253117"/>
                  </a:lnTo>
                  <a:lnTo>
                    <a:pt x="8113119" y="435148"/>
                  </a:lnTo>
                  <a:lnTo>
                    <a:pt x="7719182" y="602098"/>
                  </a:lnTo>
                  <a:lnTo>
                    <a:pt x="7394134" y="733651"/>
                  </a:lnTo>
                  <a:lnTo>
                    <a:pt x="7079813" y="854946"/>
                  </a:lnTo>
                  <a:lnTo>
                    <a:pt x="6825446" y="948464"/>
                  </a:lnTo>
                  <a:lnTo>
                    <a:pt x="6577423" y="1035342"/>
                  </a:lnTo>
                  <a:lnTo>
                    <a:pt x="6335241" y="1115800"/>
                  </a:lnTo>
                  <a:lnTo>
                    <a:pt x="6098398" y="1190058"/>
                  </a:lnTo>
                  <a:lnTo>
                    <a:pt x="5866392" y="1258336"/>
                  </a:lnTo>
                  <a:lnTo>
                    <a:pt x="5638719" y="1320853"/>
                  </a:lnTo>
                  <a:lnTo>
                    <a:pt x="5459364" y="1366868"/>
                  </a:lnTo>
                  <a:lnTo>
                    <a:pt x="5282204" y="1409448"/>
                  </a:lnTo>
                  <a:lnTo>
                    <a:pt x="5106981" y="1448708"/>
                  </a:lnTo>
                  <a:lnTo>
                    <a:pt x="4933440" y="1484759"/>
                  </a:lnTo>
                  <a:lnTo>
                    <a:pt x="4761321" y="1517715"/>
                  </a:lnTo>
                  <a:lnTo>
                    <a:pt x="4590369" y="1547687"/>
                  </a:lnTo>
                  <a:lnTo>
                    <a:pt x="4377926" y="1581128"/>
                  </a:lnTo>
                  <a:lnTo>
                    <a:pt x="4166401" y="1610304"/>
                  </a:lnTo>
                  <a:lnTo>
                    <a:pt x="3955292" y="1635434"/>
                  </a:lnTo>
                  <a:lnTo>
                    <a:pt x="3744095" y="1656737"/>
                  </a:lnTo>
                  <a:lnTo>
                    <a:pt x="3532309" y="1674435"/>
                  </a:lnTo>
                  <a:lnTo>
                    <a:pt x="3489837" y="1677561"/>
                  </a:lnTo>
                  <a:lnTo>
                    <a:pt x="3233861" y="1693571"/>
                  </a:lnTo>
                  <a:lnTo>
                    <a:pt x="2975301" y="1705148"/>
                  </a:lnTo>
                  <a:lnTo>
                    <a:pt x="2669221" y="1713557"/>
                  </a:lnTo>
                  <a:lnTo>
                    <a:pt x="2266565" y="1717233"/>
                  </a:lnTo>
                  <a:lnTo>
                    <a:pt x="9071610" y="1717233"/>
                  </a:lnTo>
                  <a:lnTo>
                    <a:pt x="9071610" y="0"/>
                  </a:lnTo>
                  <a:close/>
                </a:path>
              </a:pathLst>
            </a:custGeom>
            <a:solidFill>
              <a:srgbClr val="000000">
                <a:alpha val="1574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4751070"/>
              <a:ext cx="9144000" cy="2106930"/>
            </a:xfrm>
            <a:custGeom>
              <a:avLst/>
              <a:gdLst/>
              <a:ahLst/>
              <a:cxnLst/>
              <a:rect l="l" t="t" r="r" b="b"/>
              <a:pathLst>
                <a:path w="9144000" h="2106929">
                  <a:moveTo>
                    <a:pt x="0" y="1692909"/>
                  </a:moveTo>
                  <a:lnTo>
                    <a:pt x="0" y="2106929"/>
                  </a:lnTo>
                  <a:lnTo>
                    <a:pt x="9144000" y="2106929"/>
                  </a:lnTo>
                  <a:lnTo>
                    <a:pt x="9144000" y="1751517"/>
                  </a:lnTo>
                  <a:lnTo>
                    <a:pt x="2267091" y="1751517"/>
                  </a:lnTo>
                  <a:lnTo>
                    <a:pt x="1613771" y="1744108"/>
                  </a:lnTo>
                  <a:lnTo>
                    <a:pt x="443066" y="1708716"/>
                  </a:lnTo>
                  <a:lnTo>
                    <a:pt x="0" y="1692909"/>
                  </a:lnTo>
                  <a:close/>
                </a:path>
                <a:path w="9144000" h="2106929">
                  <a:moveTo>
                    <a:pt x="9144000" y="0"/>
                  </a:moveTo>
                  <a:lnTo>
                    <a:pt x="9016824" y="60125"/>
                  </a:lnTo>
                  <a:lnTo>
                    <a:pt x="8524227" y="287402"/>
                  </a:lnTo>
                  <a:lnTo>
                    <a:pt x="8113147" y="469433"/>
                  </a:lnTo>
                  <a:lnTo>
                    <a:pt x="7719235" y="636382"/>
                  </a:lnTo>
                  <a:lnTo>
                    <a:pt x="7394215" y="767935"/>
                  </a:lnTo>
                  <a:lnTo>
                    <a:pt x="7079925" y="889230"/>
                  </a:lnTo>
                  <a:lnTo>
                    <a:pt x="6825587" y="982748"/>
                  </a:lnTo>
                  <a:lnTo>
                    <a:pt x="6577594" y="1069626"/>
                  </a:lnTo>
                  <a:lnTo>
                    <a:pt x="6335444" y="1150085"/>
                  </a:lnTo>
                  <a:lnTo>
                    <a:pt x="6098634" y="1224343"/>
                  </a:lnTo>
                  <a:lnTo>
                    <a:pt x="5866660" y="1292621"/>
                  </a:lnTo>
                  <a:lnTo>
                    <a:pt x="5639021" y="1355138"/>
                  </a:lnTo>
                  <a:lnTo>
                    <a:pt x="5459693" y="1401152"/>
                  </a:lnTo>
                  <a:lnTo>
                    <a:pt x="5282559" y="1443733"/>
                  </a:lnTo>
                  <a:lnTo>
                    <a:pt x="5107362" y="1482993"/>
                  </a:lnTo>
                  <a:lnTo>
                    <a:pt x="4933846" y="1519044"/>
                  </a:lnTo>
                  <a:lnTo>
                    <a:pt x="4761751" y="1551999"/>
                  </a:lnTo>
                  <a:lnTo>
                    <a:pt x="4590821" y="1581972"/>
                  </a:lnTo>
                  <a:lnTo>
                    <a:pt x="4378405" y="1615413"/>
                  </a:lnTo>
                  <a:lnTo>
                    <a:pt x="4166903" y="1644589"/>
                  </a:lnTo>
                  <a:lnTo>
                    <a:pt x="3955814" y="1669718"/>
                  </a:lnTo>
                  <a:lnTo>
                    <a:pt x="3744634" y="1691022"/>
                  </a:lnTo>
                  <a:lnTo>
                    <a:pt x="3532861" y="1708719"/>
                  </a:lnTo>
                  <a:lnTo>
                    <a:pt x="3490391" y="1711845"/>
                  </a:lnTo>
                  <a:lnTo>
                    <a:pt x="3234424" y="1727856"/>
                  </a:lnTo>
                  <a:lnTo>
                    <a:pt x="2975865" y="1739432"/>
                  </a:lnTo>
                  <a:lnTo>
                    <a:pt x="2669776" y="1747842"/>
                  </a:lnTo>
                  <a:lnTo>
                    <a:pt x="2267091" y="1751517"/>
                  </a:lnTo>
                  <a:lnTo>
                    <a:pt x="9144000" y="175151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7B7B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055359" y="72389"/>
              <a:ext cx="3037840" cy="6785609"/>
            </a:xfrm>
            <a:custGeom>
              <a:avLst/>
              <a:gdLst/>
              <a:ahLst/>
              <a:cxnLst/>
              <a:rect l="l" t="t" r="r" b="b"/>
              <a:pathLst>
                <a:path w="3037840" h="6785609">
                  <a:moveTo>
                    <a:pt x="0" y="0"/>
                  </a:moveTo>
                  <a:lnTo>
                    <a:pt x="43461" y="43233"/>
                  </a:lnTo>
                  <a:lnTo>
                    <a:pt x="86324" y="86586"/>
                  </a:lnTo>
                  <a:lnTo>
                    <a:pt x="128592" y="130056"/>
                  </a:lnTo>
                  <a:lnTo>
                    <a:pt x="170267" y="173639"/>
                  </a:lnTo>
                  <a:lnTo>
                    <a:pt x="211350" y="217333"/>
                  </a:lnTo>
                  <a:lnTo>
                    <a:pt x="251844" y="261136"/>
                  </a:lnTo>
                  <a:lnTo>
                    <a:pt x="291750" y="305043"/>
                  </a:lnTo>
                  <a:lnTo>
                    <a:pt x="331072" y="349053"/>
                  </a:lnTo>
                  <a:lnTo>
                    <a:pt x="369810" y="393162"/>
                  </a:lnTo>
                  <a:lnTo>
                    <a:pt x="407967" y="437367"/>
                  </a:lnTo>
                  <a:lnTo>
                    <a:pt x="445546" y="481666"/>
                  </a:lnTo>
                  <a:lnTo>
                    <a:pt x="482547" y="526056"/>
                  </a:lnTo>
                  <a:lnTo>
                    <a:pt x="518974" y="570534"/>
                  </a:lnTo>
                  <a:lnTo>
                    <a:pt x="554828" y="615096"/>
                  </a:lnTo>
                  <a:lnTo>
                    <a:pt x="590111" y="659741"/>
                  </a:lnTo>
                  <a:lnTo>
                    <a:pt x="624825" y="704464"/>
                  </a:lnTo>
                  <a:lnTo>
                    <a:pt x="658973" y="749264"/>
                  </a:lnTo>
                  <a:lnTo>
                    <a:pt x="692556" y="794138"/>
                  </a:lnTo>
                  <a:lnTo>
                    <a:pt x="725577" y="839082"/>
                  </a:lnTo>
                  <a:lnTo>
                    <a:pt x="758038" y="884093"/>
                  </a:lnTo>
                  <a:lnTo>
                    <a:pt x="789940" y="929170"/>
                  </a:lnTo>
                  <a:lnTo>
                    <a:pt x="821286" y="974308"/>
                  </a:lnTo>
                  <a:lnTo>
                    <a:pt x="852078" y="1019505"/>
                  </a:lnTo>
                  <a:lnTo>
                    <a:pt x="882318" y="1064758"/>
                  </a:lnTo>
                  <a:lnTo>
                    <a:pt x="912008" y="1110065"/>
                  </a:lnTo>
                  <a:lnTo>
                    <a:pt x="941149" y="1155421"/>
                  </a:lnTo>
                  <a:lnTo>
                    <a:pt x="969745" y="1200826"/>
                  </a:lnTo>
                  <a:lnTo>
                    <a:pt x="997797" y="1246275"/>
                  </a:lnTo>
                  <a:lnTo>
                    <a:pt x="1025308" y="1291765"/>
                  </a:lnTo>
                  <a:lnTo>
                    <a:pt x="1052278" y="1337294"/>
                  </a:lnTo>
                  <a:lnTo>
                    <a:pt x="1078711" y="1382860"/>
                  </a:lnTo>
                  <a:lnTo>
                    <a:pt x="1104609" y="1428458"/>
                  </a:lnTo>
                  <a:lnTo>
                    <a:pt x="1129973" y="1474086"/>
                  </a:lnTo>
                  <a:lnTo>
                    <a:pt x="1154805" y="1519742"/>
                  </a:lnTo>
                  <a:lnTo>
                    <a:pt x="1179108" y="1565422"/>
                  </a:lnTo>
                  <a:lnTo>
                    <a:pt x="1202884" y="1611123"/>
                  </a:lnTo>
                  <a:lnTo>
                    <a:pt x="1226135" y="1656843"/>
                  </a:lnTo>
                  <a:lnTo>
                    <a:pt x="1248862" y="1702579"/>
                  </a:lnTo>
                  <a:lnTo>
                    <a:pt x="1271068" y="1748328"/>
                  </a:lnTo>
                  <a:lnTo>
                    <a:pt x="1292756" y="1794087"/>
                  </a:lnTo>
                  <a:lnTo>
                    <a:pt x="1313926" y="1839853"/>
                  </a:lnTo>
                  <a:lnTo>
                    <a:pt x="1334582" y="1885623"/>
                  </a:lnTo>
                  <a:lnTo>
                    <a:pt x="1354724" y="1931394"/>
                  </a:lnTo>
                  <a:lnTo>
                    <a:pt x="1374356" y="1977163"/>
                  </a:lnTo>
                  <a:lnTo>
                    <a:pt x="1393480" y="2022929"/>
                  </a:lnTo>
                  <a:lnTo>
                    <a:pt x="1412096" y="2068687"/>
                  </a:lnTo>
                  <a:lnTo>
                    <a:pt x="1430208" y="2114434"/>
                  </a:lnTo>
                  <a:lnTo>
                    <a:pt x="1447818" y="2160169"/>
                  </a:lnTo>
                  <a:lnTo>
                    <a:pt x="1464927" y="2205888"/>
                  </a:lnTo>
                  <a:lnTo>
                    <a:pt x="1481538" y="2251587"/>
                  </a:lnTo>
                  <a:lnTo>
                    <a:pt x="1497652" y="2297265"/>
                  </a:lnTo>
                  <a:lnTo>
                    <a:pt x="1513273" y="2342919"/>
                  </a:lnTo>
                  <a:lnTo>
                    <a:pt x="1528401" y="2388544"/>
                  </a:lnTo>
                  <a:lnTo>
                    <a:pt x="1543039" y="2434140"/>
                  </a:lnTo>
                  <a:lnTo>
                    <a:pt x="1557189" y="2479702"/>
                  </a:lnTo>
                  <a:lnTo>
                    <a:pt x="1570853" y="2525228"/>
                  </a:lnTo>
                  <a:lnTo>
                    <a:pt x="1584033" y="2570715"/>
                  </a:lnTo>
                  <a:lnTo>
                    <a:pt x="1596732" y="2616160"/>
                  </a:lnTo>
                  <a:lnTo>
                    <a:pt x="1608951" y="2661560"/>
                  </a:lnTo>
                  <a:lnTo>
                    <a:pt x="1620692" y="2706912"/>
                  </a:lnTo>
                  <a:lnTo>
                    <a:pt x="1631957" y="2752214"/>
                  </a:lnTo>
                  <a:lnTo>
                    <a:pt x="1642749" y="2797463"/>
                  </a:lnTo>
                  <a:lnTo>
                    <a:pt x="1653069" y="2842655"/>
                  </a:lnTo>
                  <a:lnTo>
                    <a:pt x="1662920" y="2887788"/>
                  </a:lnTo>
                  <a:lnTo>
                    <a:pt x="1672304" y="2932858"/>
                  </a:lnTo>
                  <a:lnTo>
                    <a:pt x="1681222" y="2977864"/>
                  </a:lnTo>
                  <a:lnTo>
                    <a:pt x="1689678" y="3022802"/>
                  </a:lnTo>
                  <a:lnTo>
                    <a:pt x="1697672" y="3067669"/>
                  </a:lnTo>
                  <a:lnTo>
                    <a:pt x="1705207" y="3112462"/>
                  </a:lnTo>
                  <a:lnTo>
                    <a:pt x="1712285" y="3157179"/>
                  </a:lnTo>
                  <a:lnTo>
                    <a:pt x="1718908" y="3201816"/>
                  </a:lnTo>
                  <a:lnTo>
                    <a:pt x="1725078" y="3246371"/>
                  </a:lnTo>
                  <a:lnTo>
                    <a:pt x="1730797" y="3290841"/>
                  </a:lnTo>
                  <a:lnTo>
                    <a:pt x="1736068" y="3335223"/>
                  </a:lnTo>
                  <a:lnTo>
                    <a:pt x="1740892" y="3379514"/>
                  </a:lnTo>
                  <a:lnTo>
                    <a:pt x="1745271" y="3423711"/>
                  </a:lnTo>
                  <a:lnTo>
                    <a:pt x="1749208" y="3467811"/>
                  </a:lnTo>
                  <a:lnTo>
                    <a:pt x="1752704" y="3511812"/>
                  </a:lnTo>
                  <a:lnTo>
                    <a:pt x="1755762" y="3555710"/>
                  </a:lnTo>
                  <a:lnTo>
                    <a:pt x="1758384" y="3599503"/>
                  </a:lnTo>
                  <a:lnTo>
                    <a:pt x="1760571" y="3643188"/>
                  </a:lnTo>
                  <a:lnTo>
                    <a:pt x="1762327" y="3686761"/>
                  </a:lnTo>
                  <a:lnTo>
                    <a:pt x="1763652" y="3730220"/>
                  </a:lnTo>
                  <a:lnTo>
                    <a:pt x="1764549" y="3773563"/>
                  </a:lnTo>
                  <a:lnTo>
                    <a:pt x="1765020" y="3816786"/>
                  </a:lnTo>
                  <a:lnTo>
                    <a:pt x="1765067" y="3859886"/>
                  </a:lnTo>
                  <a:lnTo>
                    <a:pt x="1764692" y="3902860"/>
                  </a:lnTo>
                  <a:lnTo>
                    <a:pt x="1763897" y="3945706"/>
                  </a:lnTo>
                  <a:lnTo>
                    <a:pt x="1762685" y="3988421"/>
                  </a:lnTo>
                  <a:lnTo>
                    <a:pt x="1761057" y="4031002"/>
                  </a:lnTo>
                  <a:lnTo>
                    <a:pt x="1759016" y="4073445"/>
                  </a:lnTo>
                  <a:lnTo>
                    <a:pt x="1756563" y="4115748"/>
                  </a:lnTo>
                  <a:lnTo>
                    <a:pt x="1753700" y="4157909"/>
                  </a:lnTo>
                  <a:lnTo>
                    <a:pt x="1750430" y="4199924"/>
                  </a:lnTo>
                  <a:lnTo>
                    <a:pt x="1746755" y="4241790"/>
                  </a:lnTo>
                  <a:lnTo>
                    <a:pt x="1742676" y="4283505"/>
                  </a:lnTo>
                  <a:lnTo>
                    <a:pt x="1738197" y="4325065"/>
                  </a:lnTo>
                  <a:lnTo>
                    <a:pt x="1733318" y="4366468"/>
                  </a:lnTo>
                  <a:lnTo>
                    <a:pt x="1728042" y="4407711"/>
                  </a:lnTo>
                  <a:lnTo>
                    <a:pt x="1722371" y="4448791"/>
                  </a:lnTo>
                  <a:lnTo>
                    <a:pt x="1716308" y="4489705"/>
                  </a:lnTo>
                  <a:lnTo>
                    <a:pt x="1709853" y="4530450"/>
                  </a:lnTo>
                  <a:lnTo>
                    <a:pt x="1703010" y="4571023"/>
                  </a:lnTo>
                  <a:lnTo>
                    <a:pt x="1695780" y="4611422"/>
                  </a:lnTo>
                  <a:lnTo>
                    <a:pt x="1688165" y="4651644"/>
                  </a:lnTo>
                  <a:lnTo>
                    <a:pt x="1680167" y="4691685"/>
                  </a:lnTo>
                  <a:lnTo>
                    <a:pt x="1671790" y="4731543"/>
                  </a:lnTo>
                  <a:lnTo>
                    <a:pt x="1663033" y="4771214"/>
                  </a:lnTo>
                  <a:lnTo>
                    <a:pt x="1653901" y="4810697"/>
                  </a:lnTo>
                  <a:lnTo>
                    <a:pt x="1644394" y="4849988"/>
                  </a:lnTo>
                  <a:lnTo>
                    <a:pt x="1634515" y="4889084"/>
                  </a:lnTo>
                  <a:lnTo>
                    <a:pt x="1624265" y="4927982"/>
                  </a:lnTo>
                  <a:lnTo>
                    <a:pt x="1613648" y="4966680"/>
                  </a:lnTo>
                  <a:lnTo>
                    <a:pt x="1602664" y="5005175"/>
                  </a:lnTo>
                  <a:lnTo>
                    <a:pt x="1591317" y="5043463"/>
                  </a:lnTo>
                  <a:lnTo>
                    <a:pt x="1579607" y="5081542"/>
                  </a:lnTo>
                  <a:lnTo>
                    <a:pt x="1567538" y="5119409"/>
                  </a:lnTo>
                  <a:lnTo>
                    <a:pt x="1555111" y="5157061"/>
                  </a:lnTo>
                  <a:lnTo>
                    <a:pt x="1542328" y="5194495"/>
                  </a:lnTo>
                  <a:lnTo>
                    <a:pt x="1529192" y="5231709"/>
                  </a:lnTo>
                  <a:lnTo>
                    <a:pt x="1515704" y="5268699"/>
                  </a:lnTo>
                  <a:lnTo>
                    <a:pt x="1501867" y="5305462"/>
                  </a:lnTo>
                  <a:lnTo>
                    <a:pt x="1487682" y="5341996"/>
                  </a:lnTo>
                  <a:lnTo>
                    <a:pt x="1473151" y="5378298"/>
                  </a:lnTo>
                  <a:lnTo>
                    <a:pt x="1458278" y="5414365"/>
                  </a:lnTo>
                  <a:lnTo>
                    <a:pt x="1443063" y="5450194"/>
                  </a:lnTo>
                  <a:lnTo>
                    <a:pt x="1427509" y="5485781"/>
                  </a:lnTo>
                  <a:lnTo>
                    <a:pt x="1411618" y="5521125"/>
                  </a:lnTo>
                  <a:lnTo>
                    <a:pt x="1395392" y="5556223"/>
                  </a:lnTo>
                  <a:lnTo>
                    <a:pt x="1378833" y="5591071"/>
                  </a:lnTo>
                  <a:lnTo>
                    <a:pt x="1361943" y="5625666"/>
                  </a:lnTo>
                  <a:lnTo>
                    <a:pt x="1344724" y="5660006"/>
                  </a:lnTo>
                  <a:lnTo>
                    <a:pt x="1327179" y="5694088"/>
                  </a:lnTo>
                  <a:lnTo>
                    <a:pt x="1309309" y="5727909"/>
                  </a:lnTo>
                  <a:lnTo>
                    <a:pt x="1291116" y="5761466"/>
                  </a:lnTo>
                  <a:lnTo>
                    <a:pt x="1253770" y="5827776"/>
                  </a:lnTo>
                  <a:lnTo>
                    <a:pt x="1215159" y="5892996"/>
                  </a:lnTo>
                  <a:lnTo>
                    <a:pt x="1175299" y="5957102"/>
                  </a:lnTo>
                  <a:lnTo>
                    <a:pt x="1134206" y="6020072"/>
                  </a:lnTo>
                  <a:lnTo>
                    <a:pt x="1091898" y="6081882"/>
                  </a:lnTo>
                  <a:lnTo>
                    <a:pt x="1048389" y="6142509"/>
                  </a:lnTo>
                  <a:lnTo>
                    <a:pt x="1003698" y="6201931"/>
                  </a:lnTo>
                  <a:lnTo>
                    <a:pt x="957840" y="6260124"/>
                  </a:lnTo>
                  <a:lnTo>
                    <a:pt x="910832" y="6317064"/>
                  </a:lnTo>
                  <a:lnTo>
                    <a:pt x="862691" y="6372730"/>
                  </a:lnTo>
                  <a:lnTo>
                    <a:pt x="813432" y="6427098"/>
                  </a:lnTo>
                  <a:lnTo>
                    <a:pt x="763074" y="6480145"/>
                  </a:lnTo>
                  <a:lnTo>
                    <a:pt x="711632" y="6531847"/>
                  </a:lnTo>
                  <a:lnTo>
                    <a:pt x="659122" y="6582182"/>
                  </a:lnTo>
                  <a:lnTo>
                    <a:pt x="605562" y="6631127"/>
                  </a:lnTo>
                  <a:lnTo>
                    <a:pt x="550968" y="6678659"/>
                  </a:lnTo>
                  <a:lnTo>
                    <a:pt x="495356" y="6724754"/>
                  </a:lnTo>
                  <a:lnTo>
                    <a:pt x="438743" y="6769389"/>
                  </a:lnTo>
                  <a:lnTo>
                    <a:pt x="417370" y="6785609"/>
                  </a:lnTo>
                  <a:lnTo>
                    <a:pt x="3037840" y="6785609"/>
                  </a:lnTo>
                  <a:lnTo>
                    <a:pt x="3037840" y="13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83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106159" y="0"/>
              <a:ext cx="3037840" cy="6858000"/>
            </a:xfrm>
            <a:custGeom>
              <a:avLst/>
              <a:gdLst/>
              <a:ahLst/>
              <a:cxnLst/>
              <a:rect l="l" t="t" r="r" b="b"/>
              <a:pathLst>
                <a:path w="3037840" h="6858000">
                  <a:moveTo>
                    <a:pt x="0" y="0"/>
                  </a:moveTo>
                  <a:lnTo>
                    <a:pt x="43461" y="43233"/>
                  </a:lnTo>
                  <a:lnTo>
                    <a:pt x="86324" y="86586"/>
                  </a:lnTo>
                  <a:lnTo>
                    <a:pt x="128592" y="130056"/>
                  </a:lnTo>
                  <a:lnTo>
                    <a:pt x="170267" y="173639"/>
                  </a:lnTo>
                  <a:lnTo>
                    <a:pt x="211350" y="217333"/>
                  </a:lnTo>
                  <a:lnTo>
                    <a:pt x="251844" y="261136"/>
                  </a:lnTo>
                  <a:lnTo>
                    <a:pt x="291750" y="305043"/>
                  </a:lnTo>
                  <a:lnTo>
                    <a:pt x="331072" y="349053"/>
                  </a:lnTo>
                  <a:lnTo>
                    <a:pt x="369810" y="393162"/>
                  </a:lnTo>
                  <a:lnTo>
                    <a:pt x="407967" y="437367"/>
                  </a:lnTo>
                  <a:lnTo>
                    <a:pt x="445546" y="481667"/>
                  </a:lnTo>
                  <a:lnTo>
                    <a:pt x="482547" y="526056"/>
                  </a:lnTo>
                  <a:lnTo>
                    <a:pt x="518974" y="570534"/>
                  </a:lnTo>
                  <a:lnTo>
                    <a:pt x="554828" y="615097"/>
                  </a:lnTo>
                  <a:lnTo>
                    <a:pt x="590111" y="659741"/>
                  </a:lnTo>
                  <a:lnTo>
                    <a:pt x="624825" y="704465"/>
                  </a:lnTo>
                  <a:lnTo>
                    <a:pt x="658973" y="749266"/>
                  </a:lnTo>
                  <a:lnTo>
                    <a:pt x="692556" y="794139"/>
                  </a:lnTo>
                  <a:lnTo>
                    <a:pt x="725577" y="839083"/>
                  </a:lnTo>
                  <a:lnTo>
                    <a:pt x="758038" y="884095"/>
                  </a:lnTo>
                  <a:lnTo>
                    <a:pt x="789940" y="929172"/>
                  </a:lnTo>
                  <a:lnTo>
                    <a:pt x="821286" y="974310"/>
                  </a:lnTo>
                  <a:lnTo>
                    <a:pt x="852078" y="1019508"/>
                  </a:lnTo>
                  <a:lnTo>
                    <a:pt x="882318" y="1064761"/>
                  </a:lnTo>
                  <a:lnTo>
                    <a:pt x="912008" y="1110068"/>
                  </a:lnTo>
                  <a:lnTo>
                    <a:pt x="941149" y="1155426"/>
                  </a:lnTo>
                  <a:lnTo>
                    <a:pt x="969745" y="1200830"/>
                  </a:lnTo>
                  <a:lnTo>
                    <a:pt x="997797" y="1246280"/>
                  </a:lnTo>
                  <a:lnTo>
                    <a:pt x="1025308" y="1291771"/>
                  </a:lnTo>
                  <a:lnTo>
                    <a:pt x="1052278" y="1337301"/>
                  </a:lnTo>
                  <a:lnTo>
                    <a:pt x="1078711" y="1382867"/>
                  </a:lnTo>
                  <a:lnTo>
                    <a:pt x="1104609" y="1428466"/>
                  </a:lnTo>
                  <a:lnTo>
                    <a:pt x="1129973" y="1474095"/>
                  </a:lnTo>
                  <a:lnTo>
                    <a:pt x="1154805" y="1519751"/>
                  </a:lnTo>
                  <a:lnTo>
                    <a:pt x="1179108" y="1565432"/>
                  </a:lnTo>
                  <a:lnTo>
                    <a:pt x="1202884" y="1611134"/>
                  </a:lnTo>
                  <a:lnTo>
                    <a:pt x="1226135" y="1656855"/>
                  </a:lnTo>
                  <a:lnTo>
                    <a:pt x="1248862" y="1702592"/>
                  </a:lnTo>
                  <a:lnTo>
                    <a:pt x="1271068" y="1748342"/>
                  </a:lnTo>
                  <a:lnTo>
                    <a:pt x="1292756" y="1794102"/>
                  </a:lnTo>
                  <a:lnTo>
                    <a:pt x="1313926" y="1839869"/>
                  </a:lnTo>
                  <a:lnTo>
                    <a:pt x="1334582" y="1885640"/>
                  </a:lnTo>
                  <a:lnTo>
                    <a:pt x="1354724" y="1931413"/>
                  </a:lnTo>
                  <a:lnTo>
                    <a:pt x="1374356" y="1977184"/>
                  </a:lnTo>
                  <a:lnTo>
                    <a:pt x="1393480" y="2022950"/>
                  </a:lnTo>
                  <a:lnTo>
                    <a:pt x="1412096" y="2068710"/>
                  </a:lnTo>
                  <a:lnTo>
                    <a:pt x="1430208" y="2114459"/>
                  </a:lnTo>
                  <a:lnTo>
                    <a:pt x="1447818" y="2160195"/>
                  </a:lnTo>
                  <a:lnTo>
                    <a:pt x="1464927" y="2205915"/>
                  </a:lnTo>
                  <a:lnTo>
                    <a:pt x="1481538" y="2251617"/>
                  </a:lnTo>
                  <a:lnTo>
                    <a:pt x="1497652" y="2297297"/>
                  </a:lnTo>
                  <a:lnTo>
                    <a:pt x="1513273" y="2342952"/>
                  </a:lnTo>
                  <a:lnTo>
                    <a:pt x="1528401" y="2388580"/>
                  </a:lnTo>
                  <a:lnTo>
                    <a:pt x="1543039" y="2434177"/>
                  </a:lnTo>
                  <a:lnTo>
                    <a:pt x="1557189" y="2479741"/>
                  </a:lnTo>
                  <a:lnTo>
                    <a:pt x="1570853" y="2525270"/>
                  </a:lnTo>
                  <a:lnTo>
                    <a:pt x="1584033" y="2570759"/>
                  </a:lnTo>
                  <a:lnTo>
                    <a:pt x="1596732" y="2616206"/>
                  </a:lnTo>
                  <a:lnTo>
                    <a:pt x="1608951" y="2661609"/>
                  </a:lnTo>
                  <a:lnTo>
                    <a:pt x="1620692" y="2706964"/>
                  </a:lnTo>
                  <a:lnTo>
                    <a:pt x="1631957" y="2752268"/>
                  </a:lnTo>
                  <a:lnTo>
                    <a:pt x="1642749" y="2797519"/>
                  </a:lnTo>
                  <a:lnTo>
                    <a:pt x="1653069" y="2842714"/>
                  </a:lnTo>
                  <a:lnTo>
                    <a:pt x="1662920" y="2887850"/>
                  </a:lnTo>
                  <a:lnTo>
                    <a:pt x="1672304" y="2932923"/>
                  </a:lnTo>
                  <a:lnTo>
                    <a:pt x="1681222" y="2977932"/>
                  </a:lnTo>
                  <a:lnTo>
                    <a:pt x="1689678" y="3022873"/>
                  </a:lnTo>
                  <a:lnTo>
                    <a:pt x="1697672" y="3067743"/>
                  </a:lnTo>
                  <a:lnTo>
                    <a:pt x="1705207" y="3112540"/>
                  </a:lnTo>
                  <a:lnTo>
                    <a:pt x="1712285" y="3157260"/>
                  </a:lnTo>
                  <a:lnTo>
                    <a:pt x="1718908" y="3201901"/>
                  </a:lnTo>
                  <a:lnTo>
                    <a:pt x="1725078" y="3246460"/>
                  </a:lnTo>
                  <a:lnTo>
                    <a:pt x="1730797" y="3290933"/>
                  </a:lnTo>
                  <a:lnTo>
                    <a:pt x="1736068" y="3335319"/>
                  </a:lnTo>
                  <a:lnTo>
                    <a:pt x="1740892" y="3379614"/>
                  </a:lnTo>
                  <a:lnTo>
                    <a:pt x="1745271" y="3423815"/>
                  </a:lnTo>
                  <a:lnTo>
                    <a:pt x="1749208" y="3467919"/>
                  </a:lnTo>
                  <a:lnTo>
                    <a:pt x="1752704" y="3511924"/>
                  </a:lnTo>
                  <a:lnTo>
                    <a:pt x="1755762" y="3555827"/>
                  </a:lnTo>
                  <a:lnTo>
                    <a:pt x="1758384" y="3599624"/>
                  </a:lnTo>
                  <a:lnTo>
                    <a:pt x="1760571" y="3643314"/>
                  </a:lnTo>
                  <a:lnTo>
                    <a:pt x="1762327" y="3686892"/>
                  </a:lnTo>
                  <a:lnTo>
                    <a:pt x="1763652" y="3730356"/>
                  </a:lnTo>
                  <a:lnTo>
                    <a:pt x="1764549" y="3773703"/>
                  </a:lnTo>
                  <a:lnTo>
                    <a:pt x="1765020" y="3816931"/>
                  </a:lnTo>
                  <a:lnTo>
                    <a:pt x="1765067" y="3860036"/>
                  </a:lnTo>
                  <a:lnTo>
                    <a:pt x="1764692" y="3903016"/>
                  </a:lnTo>
                  <a:lnTo>
                    <a:pt x="1763897" y="3945868"/>
                  </a:lnTo>
                  <a:lnTo>
                    <a:pt x="1762685" y="3988588"/>
                  </a:lnTo>
                  <a:lnTo>
                    <a:pt x="1761057" y="4031174"/>
                  </a:lnTo>
                  <a:lnTo>
                    <a:pt x="1759016" y="4073624"/>
                  </a:lnTo>
                  <a:lnTo>
                    <a:pt x="1756563" y="4115933"/>
                  </a:lnTo>
                  <a:lnTo>
                    <a:pt x="1753700" y="4158100"/>
                  </a:lnTo>
                  <a:lnTo>
                    <a:pt x="1750430" y="4200121"/>
                  </a:lnTo>
                  <a:lnTo>
                    <a:pt x="1746755" y="4241993"/>
                  </a:lnTo>
                  <a:lnTo>
                    <a:pt x="1742676" y="4283714"/>
                  </a:lnTo>
                  <a:lnTo>
                    <a:pt x="1738197" y="4325281"/>
                  </a:lnTo>
                  <a:lnTo>
                    <a:pt x="1733318" y="4366691"/>
                  </a:lnTo>
                  <a:lnTo>
                    <a:pt x="1728042" y="4407941"/>
                  </a:lnTo>
                  <a:lnTo>
                    <a:pt x="1722371" y="4449028"/>
                  </a:lnTo>
                  <a:lnTo>
                    <a:pt x="1716308" y="4489949"/>
                  </a:lnTo>
                  <a:lnTo>
                    <a:pt x="1709853" y="4530702"/>
                  </a:lnTo>
                  <a:lnTo>
                    <a:pt x="1703010" y="4571282"/>
                  </a:lnTo>
                  <a:lnTo>
                    <a:pt x="1695780" y="4611689"/>
                  </a:lnTo>
                  <a:lnTo>
                    <a:pt x="1688165" y="4651918"/>
                  </a:lnTo>
                  <a:lnTo>
                    <a:pt x="1680167" y="4691967"/>
                  </a:lnTo>
                  <a:lnTo>
                    <a:pt x="1671790" y="4731833"/>
                  </a:lnTo>
                  <a:lnTo>
                    <a:pt x="1663033" y="4771513"/>
                  </a:lnTo>
                  <a:lnTo>
                    <a:pt x="1653901" y="4811004"/>
                  </a:lnTo>
                  <a:lnTo>
                    <a:pt x="1644394" y="4850303"/>
                  </a:lnTo>
                  <a:lnTo>
                    <a:pt x="1634515" y="4889408"/>
                  </a:lnTo>
                  <a:lnTo>
                    <a:pt x="1624265" y="4928315"/>
                  </a:lnTo>
                  <a:lnTo>
                    <a:pt x="1613648" y="4967022"/>
                  </a:lnTo>
                  <a:lnTo>
                    <a:pt x="1602664" y="5005526"/>
                  </a:lnTo>
                  <a:lnTo>
                    <a:pt x="1591317" y="5043824"/>
                  </a:lnTo>
                  <a:lnTo>
                    <a:pt x="1579607" y="5081912"/>
                  </a:lnTo>
                  <a:lnTo>
                    <a:pt x="1567538" y="5119789"/>
                  </a:lnTo>
                  <a:lnTo>
                    <a:pt x="1555111" y="5157451"/>
                  </a:lnTo>
                  <a:lnTo>
                    <a:pt x="1542328" y="5194895"/>
                  </a:lnTo>
                  <a:lnTo>
                    <a:pt x="1529192" y="5232118"/>
                  </a:lnTo>
                  <a:lnTo>
                    <a:pt x="1515704" y="5269119"/>
                  </a:lnTo>
                  <a:lnTo>
                    <a:pt x="1501867" y="5305893"/>
                  </a:lnTo>
                  <a:lnTo>
                    <a:pt x="1487682" y="5342437"/>
                  </a:lnTo>
                  <a:lnTo>
                    <a:pt x="1473151" y="5378750"/>
                  </a:lnTo>
                  <a:lnTo>
                    <a:pt x="1458278" y="5414828"/>
                  </a:lnTo>
                  <a:lnTo>
                    <a:pt x="1443063" y="5450668"/>
                  </a:lnTo>
                  <a:lnTo>
                    <a:pt x="1427509" y="5486267"/>
                  </a:lnTo>
                  <a:lnTo>
                    <a:pt x="1411618" y="5521622"/>
                  </a:lnTo>
                  <a:lnTo>
                    <a:pt x="1395392" y="5556732"/>
                  </a:lnTo>
                  <a:lnTo>
                    <a:pt x="1378833" y="5591591"/>
                  </a:lnTo>
                  <a:lnTo>
                    <a:pt x="1361943" y="5626199"/>
                  </a:lnTo>
                  <a:lnTo>
                    <a:pt x="1344724" y="5660551"/>
                  </a:lnTo>
                  <a:lnTo>
                    <a:pt x="1327179" y="5694646"/>
                  </a:lnTo>
                  <a:lnTo>
                    <a:pt x="1309309" y="5728479"/>
                  </a:lnTo>
                  <a:lnTo>
                    <a:pt x="1291116" y="5762049"/>
                  </a:lnTo>
                  <a:lnTo>
                    <a:pt x="1272602" y="5795352"/>
                  </a:lnTo>
                  <a:lnTo>
                    <a:pt x="1234622" y="5861146"/>
                  </a:lnTo>
                  <a:lnTo>
                    <a:pt x="1195384" y="5925840"/>
                  </a:lnTo>
                  <a:lnTo>
                    <a:pt x="1154906" y="5989409"/>
                  </a:lnTo>
                  <a:lnTo>
                    <a:pt x="1113203" y="6051831"/>
                  </a:lnTo>
                  <a:lnTo>
                    <a:pt x="1070292" y="6113082"/>
                  </a:lnTo>
                  <a:lnTo>
                    <a:pt x="1026190" y="6173140"/>
                  </a:lnTo>
                  <a:lnTo>
                    <a:pt x="980913" y="6231982"/>
                  </a:lnTo>
                  <a:lnTo>
                    <a:pt x="934478" y="6289584"/>
                  </a:lnTo>
                  <a:lnTo>
                    <a:pt x="886902" y="6345924"/>
                  </a:lnTo>
                  <a:lnTo>
                    <a:pt x="838200" y="6400977"/>
                  </a:lnTo>
                  <a:lnTo>
                    <a:pt x="788390" y="6454723"/>
                  </a:lnTo>
                  <a:lnTo>
                    <a:pt x="737487" y="6507136"/>
                  </a:lnTo>
                  <a:lnTo>
                    <a:pt x="685509" y="6558195"/>
                  </a:lnTo>
                  <a:lnTo>
                    <a:pt x="632472" y="6607875"/>
                  </a:lnTo>
                  <a:lnTo>
                    <a:pt x="578393" y="6656155"/>
                  </a:lnTo>
                  <a:lnTo>
                    <a:pt x="523288" y="6703011"/>
                  </a:lnTo>
                  <a:lnTo>
                    <a:pt x="467173" y="6748420"/>
                  </a:lnTo>
                  <a:lnTo>
                    <a:pt x="410066" y="6792358"/>
                  </a:lnTo>
                  <a:lnTo>
                    <a:pt x="351982" y="6834804"/>
                  </a:lnTo>
                  <a:lnTo>
                    <a:pt x="322579" y="6855459"/>
                  </a:lnTo>
                  <a:lnTo>
                    <a:pt x="3037840" y="6858000"/>
                  </a:lnTo>
                  <a:lnTo>
                    <a:pt x="3037840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8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0"/>
              <a:ext cx="9144000" cy="1143000"/>
            </a:xfrm>
            <a:custGeom>
              <a:avLst/>
              <a:gdLst/>
              <a:ahLst/>
              <a:cxnLst/>
              <a:rect l="l" t="t" r="r" b="b"/>
              <a:pathLst>
                <a:path w="9144000" h="1143000">
                  <a:moveTo>
                    <a:pt x="91440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269240" y="1047750"/>
                  </a:lnTo>
                  <a:lnTo>
                    <a:pt x="538480" y="958850"/>
                  </a:lnTo>
                  <a:lnTo>
                    <a:pt x="810260" y="876300"/>
                  </a:lnTo>
                  <a:lnTo>
                    <a:pt x="1082040" y="800100"/>
                  </a:lnTo>
                  <a:lnTo>
                    <a:pt x="1356360" y="728979"/>
                  </a:lnTo>
                  <a:lnTo>
                    <a:pt x="1629410" y="665479"/>
                  </a:lnTo>
                  <a:lnTo>
                    <a:pt x="1905000" y="607060"/>
                  </a:lnTo>
                  <a:lnTo>
                    <a:pt x="2181860" y="554989"/>
                  </a:lnTo>
                  <a:lnTo>
                    <a:pt x="2458720" y="509270"/>
                  </a:lnTo>
                  <a:lnTo>
                    <a:pt x="2738120" y="469900"/>
                  </a:lnTo>
                  <a:lnTo>
                    <a:pt x="3017520" y="436879"/>
                  </a:lnTo>
                  <a:lnTo>
                    <a:pt x="3298190" y="408939"/>
                  </a:lnTo>
                  <a:lnTo>
                    <a:pt x="3580129" y="388620"/>
                  </a:lnTo>
                  <a:lnTo>
                    <a:pt x="3863340" y="372110"/>
                  </a:lnTo>
                  <a:lnTo>
                    <a:pt x="4147820" y="364489"/>
                  </a:lnTo>
                  <a:lnTo>
                    <a:pt x="4433570" y="360679"/>
                  </a:lnTo>
                  <a:lnTo>
                    <a:pt x="9144000" y="360679"/>
                  </a:lnTo>
                  <a:lnTo>
                    <a:pt x="9144000" y="0"/>
                  </a:lnTo>
                  <a:close/>
                </a:path>
                <a:path w="9144000" h="1143000">
                  <a:moveTo>
                    <a:pt x="9144000" y="360679"/>
                  </a:moveTo>
                  <a:lnTo>
                    <a:pt x="4433570" y="360679"/>
                  </a:lnTo>
                  <a:lnTo>
                    <a:pt x="4719320" y="364489"/>
                  </a:lnTo>
                  <a:lnTo>
                    <a:pt x="5006340" y="373379"/>
                  </a:lnTo>
                  <a:lnTo>
                    <a:pt x="5294630" y="389889"/>
                  </a:lnTo>
                  <a:lnTo>
                    <a:pt x="5585460" y="411479"/>
                  </a:lnTo>
                  <a:lnTo>
                    <a:pt x="5875020" y="439420"/>
                  </a:lnTo>
                  <a:lnTo>
                    <a:pt x="6167120" y="472439"/>
                  </a:lnTo>
                  <a:lnTo>
                    <a:pt x="6459220" y="511810"/>
                  </a:lnTo>
                  <a:lnTo>
                    <a:pt x="6753859" y="558800"/>
                  </a:lnTo>
                  <a:lnTo>
                    <a:pt x="7049770" y="609600"/>
                  </a:lnTo>
                  <a:lnTo>
                    <a:pt x="7345680" y="668020"/>
                  </a:lnTo>
                  <a:lnTo>
                    <a:pt x="7642859" y="732789"/>
                  </a:lnTo>
                  <a:lnTo>
                    <a:pt x="7941309" y="802639"/>
                  </a:lnTo>
                  <a:lnTo>
                    <a:pt x="8239759" y="878839"/>
                  </a:lnTo>
                  <a:lnTo>
                    <a:pt x="8539480" y="960120"/>
                  </a:lnTo>
                  <a:lnTo>
                    <a:pt x="8841740" y="1049020"/>
                  </a:lnTo>
                  <a:lnTo>
                    <a:pt x="9144000" y="1143000"/>
                  </a:lnTo>
                  <a:lnTo>
                    <a:pt x="9144000" y="360679"/>
                  </a:lnTo>
                  <a:close/>
                </a:path>
              </a:pathLst>
            </a:custGeom>
            <a:solidFill>
              <a:srgbClr val="6D9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>
            <a:spLocks noGrp="1"/>
          </p:cNvSpPr>
          <p:nvPr>
            <p:ph type="title"/>
          </p:nvPr>
        </p:nvSpPr>
        <p:spPr>
          <a:xfrm>
            <a:off x="1438910" y="612140"/>
            <a:ext cx="5883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Why </a:t>
            </a:r>
            <a:r>
              <a:rPr sz="3600" b="1" spc="-5" dirty="0">
                <a:solidFill>
                  <a:srgbClr val="FFFF00"/>
                </a:solidFill>
                <a:latin typeface="Arial"/>
                <a:cs typeface="Arial"/>
              </a:rPr>
              <a:t>is half-life important</a:t>
            </a:r>
            <a:r>
              <a:rPr sz="3600" b="1" spc="-1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?</a:t>
            </a:r>
            <a:endParaRPr sz="36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34009" y="2105659"/>
            <a:ext cx="7916545" cy="301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1666875" algn="l"/>
              </a:tabLst>
            </a:pPr>
            <a:r>
              <a:rPr sz="3200" i="1" spc="-5" dirty="0">
                <a:solidFill>
                  <a:srgbClr val="CC0000"/>
                </a:solidFill>
                <a:latin typeface="Arial"/>
                <a:cs typeface="Arial"/>
              </a:rPr>
              <a:t>Half-life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major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determinant of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468630" indent="-405130">
              <a:lnSpc>
                <a:spcPct val="100000"/>
              </a:lnSpc>
              <a:spcBef>
                <a:spcPts val="2720"/>
              </a:spcBef>
              <a:buSzPct val="79687"/>
              <a:buFont typeface="UnDotum"/>
              <a:buChar char=""/>
              <a:tabLst>
                <a:tab pos="46863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00FF00"/>
                </a:solidFill>
                <a:latin typeface="Arial"/>
                <a:cs typeface="Arial"/>
              </a:rPr>
              <a:t>duration </a:t>
            </a:r>
            <a:r>
              <a:rPr sz="3200" dirty="0">
                <a:solidFill>
                  <a:srgbClr val="00FF00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00FF00"/>
                </a:solidFill>
                <a:latin typeface="Arial"/>
                <a:cs typeface="Arial"/>
              </a:rPr>
              <a:t>action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single</a:t>
            </a:r>
            <a:r>
              <a:rPr sz="32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dose</a:t>
            </a:r>
            <a:endParaRPr sz="3200">
              <a:latin typeface="Arial"/>
              <a:cs typeface="Arial"/>
            </a:endParaRPr>
          </a:p>
          <a:p>
            <a:pPr marL="468630" indent="-405130">
              <a:lnSpc>
                <a:spcPct val="100000"/>
              </a:lnSpc>
              <a:spcBef>
                <a:spcPts val="2720"/>
              </a:spcBef>
              <a:buSzPct val="79687"/>
              <a:buFont typeface="UnDotum"/>
              <a:buChar char=""/>
              <a:tabLst>
                <a:tab pos="46863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required to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reach </a:t>
            </a:r>
            <a:r>
              <a:rPr sz="3200" dirty="0">
                <a:solidFill>
                  <a:srgbClr val="00FF00"/>
                </a:solidFill>
                <a:latin typeface="Arial"/>
                <a:cs typeface="Arial"/>
              </a:rPr>
              <a:t>steady</a:t>
            </a:r>
            <a:r>
              <a:rPr sz="3200" spc="55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FF00"/>
                </a:solidFill>
                <a:latin typeface="Arial"/>
                <a:cs typeface="Arial"/>
              </a:rPr>
              <a:t>state</a:t>
            </a:r>
            <a:endParaRPr sz="3200">
              <a:latin typeface="Arial"/>
              <a:cs typeface="Arial"/>
            </a:endParaRPr>
          </a:p>
          <a:p>
            <a:pPr marL="468630" indent="-405130">
              <a:lnSpc>
                <a:spcPct val="100000"/>
              </a:lnSpc>
              <a:spcBef>
                <a:spcPts val="2710"/>
              </a:spcBef>
              <a:buSzPct val="79687"/>
              <a:buFont typeface="UnDotum"/>
              <a:buChar char=""/>
              <a:tabLst>
                <a:tab pos="46863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00FF00"/>
                </a:solidFill>
                <a:latin typeface="Arial"/>
                <a:cs typeface="Arial"/>
              </a:rPr>
              <a:t>dosing</a:t>
            </a:r>
            <a:r>
              <a:rPr sz="3200" spc="1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FF00"/>
                </a:solidFill>
                <a:latin typeface="Arial"/>
                <a:cs typeface="Arial"/>
              </a:rPr>
              <a:t>frequency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100" y="1176020"/>
            <a:ext cx="3718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Importance of </a:t>
            </a:r>
            <a:r>
              <a:rPr sz="3600" b="1" dirty="0">
                <a:latin typeface="Arial"/>
                <a:cs typeface="Arial"/>
              </a:rPr>
              <a:t>t</a:t>
            </a:r>
            <a:r>
              <a:rPr sz="3600" b="1" spc="-60" dirty="0">
                <a:latin typeface="Arial"/>
                <a:cs typeface="Arial"/>
              </a:rPr>
              <a:t> </a:t>
            </a:r>
            <a:r>
              <a:rPr sz="3150" b="1" spc="-622" baseline="-23809" dirty="0">
                <a:latin typeface="Arial"/>
                <a:cs typeface="Arial"/>
              </a:rPr>
              <a:t>1/2</a:t>
            </a:r>
            <a:endParaRPr sz="3150" baseline="-23809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1500" y="2447290"/>
            <a:ext cx="55689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00"/>
                </a:solidFill>
                <a:latin typeface="Arial"/>
                <a:cs typeface="Arial"/>
              </a:rPr>
              <a:t>A) </a:t>
            </a:r>
            <a:r>
              <a:rPr sz="3000" spc="-5" dirty="0">
                <a:solidFill>
                  <a:srgbClr val="FFFF00"/>
                </a:solidFill>
                <a:latin typeface="Arial"/>
                <a:cs typeface="Arial"/>
              </a:rPr>
              <a:t>Estimation of dosing</a:t>
            </a:r>
            <a:r>
              <a:rPr sz="300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00"/>
                </a:solidFill>
                <a:latin typeface="Arial"/>
                <a:cs typeface="Arial"/>
              </a:rPr>
              <a:t>schedule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500" y="3566159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5039" y="3550920"/>
            <a:ext cx="7654925" cy="1395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defines the time </a:t>
            </a:r>
            <a:r>
              <a:rPr sz="3000" spc="-5" dirty="0">
                <a:solidFill>
                  <a:srgbClr val="FFFF00"/>
                </a:solidFill>
                <a:latin typeface="Arial"/>
                <a:cs typeface="Arial"/>
              </a:rPr>
              <a:t>interval </a:t>
            </a:r>
            <a:r>
              <a:rPr sz="3000" spc="-10" dirty="0">
                <a:solidFill>
                  <a:srgbClr val="FFFF00"/>
                </a:solidFill>
                <a:latin typeface="Arial"/>
                <a:cs typeface="Arial"/>
              </a:rPr>
              <a:t>between </a:t>
            </a:r>
            <a:r>
              <a:rPr sz="3000" spc="-5" dirty="0">
                <a:solidFill>
                  <a:srgbClr val="FFFF00"/>
                </a:solidFill>
                <a:latin typeface="Arial"/>
                <a:cs typeface="Arial"/>
              </a:rPr>
              <a:t>doses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,  and is very important in the design of infusion  systems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769" y="947420"/>
            <a:ext cx="73558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Arial"/>
                <a:cs typeface="Arial"/>
              </a:rPr>
              <a:t>B) Estimation </a:t>
            </a:r>
            <a:r>
              <a:rPr sz="3000" b="1" dirty="0">
                <a:latin typeface="Arial"/>
                <a:cs typeface="Arial"/>
              </a:rPr>
              <a:t>of </a:t>
            </a:r>
            <a:r>
              <a:rPr sz="3000" b="1" spc="-5" dirty="0">
                <a:latin typeface="Arial"/>
                <a:cs typeface="Arial"/>
              </a:rPr>
              <a:t>time to drug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elimination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769" y="206629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5039" y="2051050"/>
            <a:ext cx="7361555" cy="9385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3590"/>
              </a:lnSpc>
              <a:spcBef>
                <a:spcPts val="225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It gives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idea to estimate </a:t>
            </a:r>
            <a:r>
              <a:rPr sz="3000" spc="-10" dirty="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FFFF00"/>
                </a:solidFill>
                <a:latin typeface="Arial"/>
                <a:cs typeface="Arial"/>
              </a:rPr>
              <a:t>time to </a:t>
            </a:r>
            <a:r>
              <a:rPr sz="3000" spc="-10" dirty="0">
                <a:solidFill>
                  <a:srgbClr val="FFFF00"/>
                </a:solidFill>
                <a:latin typeface="Arial"/>
                <a:cs typeface="Arial"/>
              </a:rPr>
              <a:t>total  </a:t>
            </a:r>
            <a:r>
              <a:rPr sz="3000" spc="-5" dirty="0">
                <a:solidFill>
                  <a:srgbClr val="FFFF00"/>
                </a:solidFill>
                <a:latin typeface="Arial"/>
                <a:cs typeface="Arial"/>
              </a:rPr>
              <a:t>drug</a:t>
            </a:r>
            <a:r>
              <a:rPr sz="3000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00"/>
                </a:solidFill>
                <a:latin typeface="Arial"/>
                <a:cs typeface="Arial"/>
              </a:rPr>
              <a:t>elimination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769" y="362585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5039" y="3611879"/>
            <a:ext cx="7152005" cy="938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Generally,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drugs will be eliminated in  approximately </a:t>
            </a:r>
            <a:r>
              <a:rPr sz="3000" dirty="0">
                <a:solidFill>
                  <a:srgbClr val="FFFF00"/>
                </a:solidFill>
                <a:latin typeface="Arial"/>
                <a:cs typeface="Arial"/>
              </a:rPr>
              <a:t>six</a:t>
            </a:r>
            <a:r>
              <a:rPr sz="3000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00"/>
                </a:solidFill>
                <a:latin typeface="Arial"/>
                <a:cs typeface="Arial"/>
              </a:rPr>
              <a:t>half-lives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1169" y="718820"/>
            <a:ext cx="6383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latin typeface="Arial"/>
                <a:cs typeface="Arial"/>
              </a:rPr>
              <a:t>Plasma </a:t>
            </a:r>
            <a:r>
              <a:rPr sz="3000" b="1" spc="-5" dirty="0">
                <a:latin typeface="Arial"/>
                <a:cs typeface="Arial"/>
              </a:rPr>
              <a:t>half-life </a:t>
            </a:r>
            <a:r>
              <a:rPr sz="3000" b="1" spc="-170" dirty="0">
                <a:latin typeface="Arial"/>
                <a:cs typeface="Arial"/>
              </a:rPr>
              <a:t>(t</a:t>
            </a:r>
            <a:r>
              <a:rPr sz="2625" b="1" spc="-254" baseline="-23809" dirty="0">
                <a:latin typeface="Arial"/>
                <a:cs typeface="Arial"/>
              </a:rPr>
              <a:t>1/2</a:t>
            </a:r>
            <a:r>
              <a:rPr sz="3000" b="1" spc="-170" dirty="0">
                <a:latin typeface="Arial"/>
                <a:cs typeface="Arial"/>
              </a:rPr>
              <a:t>) </a:t>
            </a:r>
            <a:r>
              <a:rPr sz="3000" b="1" dirty="0">
                <a:latin typeface="Arial"/>
                <a:cs typeface="Arial"/>
              </a:rPr>
              <a:t>of </a:t>
            </a:r>
            <a:r>
              <a:rPr sz="3000" b="1" spc="-5" dirty="0">
                <a:latin typeface="Arial"/>
                <a:cs typeface="Arial"/>
              </a:rPr>
              <a:t>some</a:t>
            </a:r>
            <a:r>
              <a:rPr sz="3000" b="1" spc="6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drugs: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6569" y="1713230"/>
            <a:ext cx="137160" cy="2785110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789429"/>
            <a:ext cx="3971925" cy="278638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Benzylpenicillin: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3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min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Amoxicillin: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hr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Paracetamol: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hr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Atenolol: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hr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Diazepam: 40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hr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819" y="422909"/>
            <a:ext cx="5214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Arial"/>
                <a:cs typeface="Arial"/>
              </a:rPr>
              <a:t>Elimination half life</a:t>
            </a:r>
            <a:r>
              <a:rPr sz="3600" b="1" spc="-45" dirty="0">
                <a:latin typeface="Arial"/>
                <a:cs typeface="Arial"/>
              </a:rPr>
              <a:t> </a:t>
            </a:r>
            <a:r>
              <a:rPr sz="3600" b="1" spc="5" dirty="0">
                <a:latin typeface="Arial"/>
                <a:cs typeface="Arial"/>
              </a:rPr>
              <a:t>(t</a:t>
            </a:r>
            <a:r>
              <a:rPr sz="3150" b="1" spc="7" baseline="-23809" dirty="0">
                <a:latin typeface="Arial"/>
                <a:cs typeface="Arial"/>
              </a:rPr>
              <a:t>1/2</a:t>
            </a:r>
            <a:r>
              <a:rPr sz="3600" b="1" spc="5" dirty="0"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369" y="1266190"/>
            <a:ext cx="129539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143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25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0369" y="2208529"/>
            <a:ext cx="129539" cy="14554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143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25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2250" spc="-143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25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2250" spc="-143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25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240" y="1252220"/>
            <a:ext cx="7931784" cy="38595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solidFill>
                  <a:srgbClr val="FFFF00"/>
                </a:solidFill>
                <a:latin typeface="Arial"/>
                <a:cs typeface="Arial"/>
              </a:rPr>
              <a:t>Is </a:t>
            </a:r>
            <a:r>
              <a:rPr sz="2800" b="1" i="1" spc="-5" dirty="0">
                <a:solidFill>
                  <a:srgbClr val="FFFF00"/>
                </a:solidFill>
                <a:latin typeface="Arial"/>
                <a:cs typeface="Arial"/>
              </a:rPr>
              <a:t>the time taken for plasma concentration </a:t>
            </a:r>
            <a:r>
              <a:rPr sz="2800" b="1" i="1" spc="-10" dirty="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sz="2800" b="1" i="1" dirty="0">
                <a:solidFill>
                  <a:srgbClr val="FFFF00"/>
                </a:solidFill>
                <a:latin typeface="Arial"/>
                <a:cs typeface="Arial"/>
              </a:rPr>
              <a:t>a  </a:t>
            </a:r>
            <a:r>
              <a:rPr sz="2800" b="1" i="1" spc="-10" dirty="0">
                <a:solidFill>
                  <a:srgbClr val="FFFF00"/>
                </a:solidFill>
                <a:latin typeface="Arial"/>
                <a:cs typeface="Arial"/>
              </a:rPr>
              <a:t>drug </a:t>
            </a:r>
            <a:r>
              <a:rPr sz="2800" b="1" i="1" spc="-5" dirty="0">
                <a:solidFill>
                  <a:srgbClr val="FFFF00"/>
                </a:solidFill>
                <a:latin typeface="Arial"/>
                <a:cs typeface="Arial"/>
              </a:rPr>
              <a:t>to reduce by 50% </a:t>
            </a:r>
            <a:r>
              <a:rPr sz="2800" b="1" i="1" spc="-10" dirty="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sz="2800" b="1" i="1" spc="-5" dirty="0">
                <a:solidFill>
                  <a:srgbClr val="FFFF00"/>
                </a:solidFill>
                <a:latin typeface="Arial"/>
                <a:cs typeface="Arial"/>
              </a:rPr>
              <a:t>its initial</a:t>
            </a:r>
            <a:r>
              <a:rPr sz="2800" b="1" i="1" spc="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FF00"/>
                </a:solidFill>
                <a:latin typeface="Arial"/>
                <a:cs typeface="Arial"/>
              </a:rPr>
              <a:t>value</a:t>
            </a:r>
            <a:endParaRPr sz="2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4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half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lives,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elimination is 94%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endParaRPr sz="2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9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kel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the log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divided by the </a:t>
            </a:r>
            <a:r>
              <a:rPr sz="2800" b="1" spc="-2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322" baseline="-24305" dirty="0">
                <a:solidFill>
                  <a:srgbClr val="FFFFFF"/>
                </a:solidFill>
                <a:latin typeface="Arial"/>
                <a:cs typeface="Arial"/>
              </a:rPr>
              <a:t>1/2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95" dirty="0">
                <a:solidFill>
                  <a:srgbClr val="FFFFFF"/>
                </a:solidFill>
                <a:latin typeface="Arial"/>
                <a:cs typeface="Arial"/>
              </a:rPr>
              <a:t>0.693/t</a:t>
            </a:r>
            <a:r>
              <a:rPr sz="2400" b="1" spc="-142" baseline="-24305" dirty="0">
                <a:solidFill>
                  <a:srgbClr val="FFFFFF"/>
                </a:solidFill>
                <a:latin typeface="Arial"/>
                <a:cs typeface="Arial"/>
              </a:rPr>
              <a:t>1/2</a:t>
            </a:r>
            <a:endParaRPr sz="2400" baseline="-24305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6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Likewise,</a:t>
            </a:r>
            <a:endParaRPr sz="2800">
              <a:latin typeface="Arial"/>
              <a:cs typeface="Arial"/>
            </a:endParaRPr>
          </a:p>
          <a:p>
            <a:pPr marL="340995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Cl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kel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Vd</a:t>
            </a:r>
            <a:endParaRPr sz="2400">
              <a:latin typeface="Arial"/>
              <a:cs typeface="Arial"/>
            </a:endParaRPr>
          </a:p>
          <a:p>
            <a:pPr marL="340995">
              <a:lnSpc>
                <a:spcPct val="100000"/>
              </a:lnSpc>
              <a:spcBef>
                <a:spcPts val="6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so, Cl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0.693</a:t>
            </a:r>
            <a:r>
              <a:rPr sz="24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Vd/t</a:t>
            </a:r>
            <a:r>
              <a:rPr sz="2100" b="1" spc="-179" baseline="-23809" dirty="0">
                <a:solidFill>
                  <a:srgbClr val="FFFFFF"/>
                </a:solidFill>
                <a:latin typeface="Arial"/>
                <a:cs typeface="Arial"/>
              </a:rPr>
              <a:t>1/2</a:t>
            </a:r>
            <a:endParaRPr sz="2100" baseline="-23809">
              <a:latin typeface="Arial"/>
              <a:cs typeface="Arial"/>
            </a:endParaRPr>
          </a:p>
          <a:p>
            <a:pPr marL="340995">
              <a:lnSpc>
                <a:spcPct val="100000"/>
              </a:lnSpc>
              <a:spcBef>
                <a:spcPts val="1000"/>
              </a:spcBef>
            </a:pPr>
            <a:r>
              <a:rPr sz="2400" b="1" spc="-2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100" b="1" spc="-315" baseline="-23809" dirty="0">
                <a:solidFill>
                  <a:srgbClr val="FFFFFF"/>
                </a:solidFill>
                <a:latin typeface="Arial"/>
                <a:cs typeface="Arial"/>
              </a:rPr>
              <a:t>1/2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0.693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Vd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Cl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559" y="5444490"/>
            <a:ext cx="3809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Kel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elimination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constant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497840"/>
            <a:ext cx="5990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Pharmacokinetic</a:t>
            </a:r>
            <a:r>
              <a:rPr sz="3600" b="1" spc="-5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Principles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769" y="1267459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769" y="364617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769" y="465455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5039" y="1252220"/>
            <a:ext cx="7553325" cy="4326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FF00"/>
                </a:solidFill>
                <a:latin typeface="Arial"/>
                <a:cs typeface="Arial"/>
              </a:rPr>
              <a:t>Steady State: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FFFF00"/>
                </a:solidFill>
                <a:latin typeface="Arial"/>
                <a:cs typeface="Arial"/>
              </a:rPr>
              <a:t>amount of </a:t>
            </a:r>
            <a:r>
              <a:rPr sz="3000" spc="-10" dirty="0">
                <a:solidFill>
                  <a:srgbClr val="FFFF00"/>
                </a:solidFill>
                <a:latin typeface="Arial"/>
                <a:cs typeface="Arial"/>
              </a:rPr>
              <a:t>drug  </a:t>
            </a:r>
            <a:r>
              <a:rPr sz="3000" spc="-5" dirty="0">
                <a:solidFill>
                  <a:srgbClr val="FFFF00"/>
                </a:solidFill>
                <a:latin typeface="Arial"/>
                <a:cs typeface="Arial"/>
              </a:rPr>
              <a:t>administered is equal to </a:t>
            </a:r>
            <a:r>
              <a:rPr sz="3000" spc="-10" dirty="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FFFF00"/>
                </a:solidFill>
                <a:latin typeface="Arial"/>
                <a:cs typeface="Arial"/>
              </a:rPr>
              <a:t>amount of </a:t>
            </a:r>
            <a:r>
              <a:rPr sz="3000" spc="-10" dirty="0">
                <a:solidFill>
                  <a:srgbClr val="FFFF00"/>
                </a:solidFill>
                <a:latin typeface="Arial"/>
                <a:cs typeface="Arial"/>
              </a:rPr>
              <a:t>drug  </a:t>
            </a:r>
            <a:r>
              <a:rPr sz="3000" spc="-5" dirty="0">
                <a:solidFill>
                  <a:srgbClr val="FFFF00"/>
                </a:solidFill>
                <a:latin typeface="Arial"/>
                <a:cs typeface="Arial"/>
              </a:rPr>
              <a:t>eliminated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within one dosing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interval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resulting in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plateau or constant serum drug  level</a:t>
            </a:r>
            <a:endParaRPr sz="3000">
              <a:latin typeface="Arial"/>
              <a:cs typeface="Arial"/>
            </a:endParaRPr>
          </a:p>
          <a:p>
            <a:pPr marL="12700" marR="235585">
              <a:lnSpc>
                <a:spcPct val="100000"/>
              </a:lnSpc>
              <a:spcBef>
                <a:spcPts val="74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Drugs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000" dirty="0">
                <a:solidFill>
                  <a:srgbClr val="FFFF00"/>
                </a:solidFill>
                <a:latin typeface="Arial"/>
                <a:cs typeface="Arial"/>
              </a:rPr>
              <a:t>short </a:t>
            </a:r>
            <a:r>
              <a:rPr sz="3000" spc="-5" dirty="0">
                <a:solidFill>
                  <a:srgbClr val="FFFF00"/>
                </a:solidFill>
                <a:latin typeface="Arial"/>
                <a:cs typeface="Arial"/>
              </a:rPr>
              <a:t>half-life </a:t>
            </a:r>
            <a:r>
              <a:rPr sz="3000" spc="-5" dirty="0">
                <a:solidFill>
                  <a:srgbClr val="00FF00"/>
                </a:solidFill>
                <a:latin typeface="Arial"/>
                <a:cs typeface="Arial"/>
              </a:rPr>
              <a:t>reach </a:t>
            </a:r>
            <a:r>
              <a:rPr sz="3000" dirty="0">
                <a:solidFill>
                  <a:srgbClr val="00FF00"/>
                </a:solidFill>
                <a:latin typeface="Arial"/>
                <a:cs typeface="Arial"/>
              </a:rPr>
              <a:t>steady</a:t>
            </a:r>
            <a:r>
              <a:rPr sz="3000" spc="-85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0FF00"/>
                </a:solidFill>
                <a:latin typeface="Arial"/>
                <a:cs typeface="Arial"/>
              </a:rPr>
              <a:t>state  </a:t>
            </a:r>
            <a:r>
              <a:rPr sz="3000" spc="-10" dirty="0">
                <a:solidFill>
                  <a:srgbClr val="00FF00"/>
                </a:solidFill>
                <a:latin typeface="Arial"/>
                <a:cs typeface="Arial"/>
              </a:rPr>
              <a:t>rapidly</a:t>
            </a:r>
            <a:endParaRPr sz="3000">
              <a:latin typeface="Arial"/>
              <a:cs typeface="Arial"/>
            </a:endParaRPr>
          </a:p>
          <a:p>
            <a:pPr marL="12700" marR="239395">
              <a:lnSpc>
                <a:spcPct val="100000"/>
              </a:lnSpc>
              <a:spcBef>
                <a:spcPts val="75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Drugs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000" spc="-5" dirty="0">
                <a:solidFill>
                  <a:srgbClr val="FFFF00"/>
                </a:solidFill>
                <a:latin typeface="Arial"/>
                <a:cs typeface="Arial"/>
              </a:rPr>
              <a:t>long half-life </a:t>
            </a:r>
            <a:r>
              <a:rPr sz="3000" spc="-5" dirty="0">
                <a:solidFill>
                  <a:srgbClr val="00FF00"/>
                </a:solidFill>
                <a:latin typeface="Arial"/>
                <a:cs typeface="Arial"/>
              </a:rPr>
              <a:t>take days to </a:t>
            </a:r>
            <a:r>
              <a:rPr sz="3000" spc="-10" dirty="0">
                <a:solidFill>
                  <a:srgbClr val="00FF00"/>
                </a:solidFill>
                <a:latin typeface="Arial"/>
                <a:cs typeface="Arial"/>
              </a:rPr>
              <a:t>weeks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reach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steady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295400"/>
            <a:ext cx="86106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219" y="383540"/>
            <a:ext cx="3627754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0" dirty="0">
                <a:solidFill>
                  <a:srgbClr val="FFFFFF"/>
                </a:solidFill>
              </a:rPr>
              <a:t>Steady</a:t>
            </a:r>
            <a:r>
              <a:rPr spc="560" dirty="0">
                <a:solidFill>
                  <a:srgbClr val="FFFFFF"/>
                </a:solidFill>
              </a:rPr>
              <a:t> </a:t>
            </a:r>
            <a:r>
              <a:rPr spc="265" dirty="0">
                <a:solidFill>
                  <a:srgbClr val="FFFFFF"/>
                </a:solidFill>
              </a:rPr>
              <a:t>state</a:t>
            </a:r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5269" y="2700020"/>
            <a:ext cx="55791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10" dirty="0">
                <a:solidFill>
                  <a:srgbClr val="FFFFFF"/>
                </a:solidFill>
                <a:latin typeface="Arial"/>
                <a:cs typeface="Arial"/>
              </a:rPr>
              <a:t>Order </a:t>
            </a:r>
            <a:r>
              <a:rPr sz="54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5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b="1" spc="-5" dirty="0">
                <a:solidFill>
                  <a:srgbClr val="FFFFFF"/>
                </a:solidFill>
                <a:latin typeface="Arial"/>
                <a:cs typeface="Arial"/>
              </a:rPr>
              <a:t>Kinetics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2389"/>
            <a:ext cx="9144000" cy="6785609"/>
            <a:chOff x="0" y="72389"/>
            <a:chExt cx="9144000" cy="6785609"/>
          </a:xfrm>
        </p:grpSpPr>
        <p:sp>
          <p:nvSpPr>
            <p:cNvPr id="4" name="object 4"/>
            <p:cNvSpPr/>
            <p:nvPr/>
          </p:nvSpPr>
          <p:spPr>
            <a:xfrm>
              <a:off x="72389" y="4740904"/>
              <a:ext cx="9071610" cy="2080260"/>
            </a:xfrm>
            <a:custGeom>
              <a:avLst/>
              <a:gdLst/>
              <a:ahLst/>
              <a:cxnLst/>
              <a:rect l="l" t="t" r="r" b="b"/>
              <a:pathLst>
                <a:path w="9071610" h="2080259">
                  <a:moveTo>
                    <a:pt x="0" y="1658625"/>
                  </a:moveTo>
                  <a:lnTo>
                    <a:pt x="0" y="2080265"/>
                  </a:lnTo>
                  <a:lnTo>
                    <a:pt x="9071610" y="2080265"/>
                  </a:lnTo>
                  <a:lnTo>
                    <a:pt x="9071610" y="1717233"/>
                  </a:lnTo>
                  <a:lnTo>
                    <a:pt x="2266565" y="1717233"/>
                  </a:lnTo>
                  <a:lnTo>
                    <a:pt x="1613335" y="1709823"/>
                  </a:lnTo>
                  <a:lnTo>
                    <a:pt x="442918" y="1674431"/>
                  </a:lnTo>
                  <a:lnTo>
                    <a:pt x="0" y="1658625"/>
                  </a:lnTo>
                  <a:close/>
                </a:path>
                <a:path w="9071610" h="2080259">
                  <a:moveTo>
                    <a:pt x="9071610" y="0"/>
                  </a:moveTo>
                  <a:lnTo>
                    <a:pt x="9016823" y="25841"/>
                  </a:lnTo>
                  <a:lnTo>
                    <a:pt x="8524217" y="253117"/>
                  </a:lnTo>
                  <a:lnTo>
                    <a:pt x="8113119" y="435148"/>
                  </a:lnTo>
                  <a:lnTo>
                    <a:pt x="7719182" y="602098"/>
                  </a:lnTo>
                  <a:lnTo>
                    <a:pt x="7394134" y="733651"/>
                  </a:lnTo>
                  <a:lnTo>
                    <a:pt x="7079813" y="854946"/>
                  </a:lnTo>
                  <a:lnTo>
                    <a:pt x="6825446" y="948464"/>
                  </a:lnTo>
                  <a:lnTo>
                    <a:pt x="6577423" y="1035342"/>
                  </a:lnTo>
                  <a:lnTo>
                    <a:pt x="6335241" y="1115800"/>
                  </a:lnTo>
                  <a:lnTo>
                    <a:pt x="6098398" y="1190058"/>
                  </a:lnTo>
                  <a:lnTo>
                    <a:pt x="5866392" y="1258336"/>
                  </a:lnTo>
                  <a:lnTo>
                    <a:pt x="5638719" y="1320853"/>
                  </a:lnTo>
                  <a:lnTo>
                    <a:pt x="5459364" y="1366868"/>
                  </a:lnTo>
                  <a:lnTo>
                    <a:pt x="5282204" y="1409448"/>
                  </a:lnTo>
                  <a:lnTo>
                    <a:pt x="5106981" y="1448708"/>
                  </a:lnTo>
                  <a:lnTo>
                    <a:pt x="4933440" y="1484759"/>
                  </a:lnTo>
                  <a:lnTo>
                    <a:pt x="4761321" y="1517715"/>
                  </a:lnTo>
                  <a:lnTo>
                    <a:pt x="4590369" y="1547687"/>
                  </a:lnTo>
                  <a:lnTo>
                    <a:pt x="4377926" y="1581128"/>
                  </a:lnTo>
                  <a:lnTo>
                    <a:pt x="4166401" y="1610304"/>
                  </a:lnTo>
                  <a:lnTo>
                    <a:pt x="3955292" y="1635434"/>
                  </a:lnTo>
                  <a:lnTo>
                    <a:pt x="3744095" y="1656737"/>
                  </a:lnTo>
                  <a:lnTo>
                    <a:pt x="3532309" y="1674435"/>
                  </a:lnTo>
                  <a:lnTo>
                    <a:pt x="3489837" y="1677561"/>
                  </a:lnTo>
                  <a:lnTo>
                    <a:pt x="3233861" y="1693571"/>
                  </a:lnTo>
                  <a:lnTo>
                    <a:pt x="2975301" y="1705148"/>
                  </a:lnTo>
                  <a:lnTo>
                    <a:pt x="2669221" y="1713557"/>
                  </a:lnTo>
                  <a:lnTo>
                    <a:pt x="2266565" y="1717233"/>
                  </a:lnTo>
                  <a:lnTo>
                    <a:pt x="9071610" y="1717233"/>
                  </a:lnTo>
                  <a:lnTo>
                    <a:pt x="9071610" y="0"/>
                  </a:lnTo>
                  <a:close/>
                </a:path>
              </a:pathLst>
            </a:custGeom>
            <a:solidFill>
              <a:srgbClr val="000000">
                <a:alpha val="1574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751069"/>
              <a:ext cx="9144000" cy="2106930"/>
            </a:xfrm>
            <a:custGeom>
              <a:avLst/>
              <a:gdLst/>
              <a:ahLst/>
              <a:cxnLst/>
              <a:rect l="l" t="t" r="r" b="b"/>
              <a:pathLst>
                <a:path w="9144000" h="2106929">
                  <a:moveTo>
                    <a:pt x="0" y="1692909"/>
                  </a:moveTo>
                  <a:lnTo>
                    <a:pt x="0" y="2106929"/>
                  </a:lnTo>
                  <a:lnTo>
                    <a:pt x="9144000" y="2106929"/>
                  </a:lnTo>
                  <a:lnTo>
                    <a:pt x="9144000" y="1751517"/>
                  </a:lnTo>
                  <a:lnTo>
                    <a:pt x="2267091" y="1751517"/>
                  </a:lnTo>
                  <a:lnTo>
                    <a:pt x="1613771" y="1744108"/>
                  </a:lnTo>
                  <a:lnTo>
                    <a:pt x="443066" y="1708716"/>
                  </a:lnTo>
                  <a:lnTo>
                    <a:pt x="0" y="1692909"/>
                  </a:lnTo>
                  <a:close/>
                </a:path>
                <a:path w="9144000" h="2106929">
                  <a:moveTo>
                    <a:pt x="9144000" y="0"/>
                  </a:moveTo>
                  <a:lnTo>
                    <a:pt x="9016824" y="60125"/>
                  </a:lnTo>
                  <a:lnTo>
                    <a:pt x="8524227" y="287402"/>
                  </a:lnTo>
                  <a:lnTo>
                    <a:pt x="8113147" y="469433"/>
                  </a:lnTo>
                  <a:lnTo>
                    <a:pt x="7719235" y="636382"/>
                  </a:lnTo>
                  <a:lnTo>
                    <a:pt x="7394215" y="767935"/>
                  </a:lnTo>
                  <a:lnTo>
                    <a:pt x="7079925" y="889230"/>
                  </a:lnTo>
                  <a:lnTo>
                    <a:pt x="6825587" y="982748"/>
                  </a:lnTo>
                  <a:lnTo>
                    <a:pt x="6577594" y="1069626"/>
                  </a:lnTo>
                  <a:lnTo>
                    <a:pt x="6335444" y="1150085"/>
                  </a:lnTo>
                  <a:lnTo>
                    <a:pt x="6098634" y="1224343"/>
                  </a:lnTo>
                  <a:lnTo>
                    <a:pt x="5866660" y="1292621"/>
                  </a:lnTo>
                  <a:lnTo>
                    <a:pt x="5639021" y="1355138"/>
                  </a:lnTo>
                  <a:lnTo>
                    <a:pt x="5459693" y="1401152"/>
                  </a:lnTo>
                  <a:lnTo>
                    <a:pt x="5282559" y="1443733"/>
                  </a:lnTo>
                  <a:lnTo>
                    <a:pt x="5107362" y="1482993"/>
                  </a:lnTo>
                  <a:lnTo>
                    <a:pt x="4933846" y="1519044"/>
                  </a:lnTo>
                  <a:lnTo>
                    <a:pt x="4761751" y="1551999"/>
                  </a:lnTo>
                  <a:lnTo>
                    <a:pt x="4590821" y="1581972"/>
                  </a:lnTo>
                  <a:lnTo>
                    <a:pt x="4378405" y="1615413"/>
                  </a:lnTo>
                  <a:lnTo>
                    <a:pt x="4166903" y="1644589"/>
                  </a:lnTo>
                  <a:lnTo>
                    <a:pt x="3955814" y="1669718"/>
                  </a:lnTo>
                  <a:lnTo>
                    <a:pt x="3744634" y="1691022"/>
                  </a:lnTo>
                  <a:lnTo>
                    <a:pt x="3532861" y="1708719"/>
                  </a:lnTo>
                  <a:lnTo>
                    <a:pt x="3490391" y="1711845"/>
                  </a:lnTo>
                  <a:lnTo>
                    <a:pt x="3234424" y="1727856"/>
                  </a:lnTo>
                  <a:lnTo>
                    <a:pt x="2975865" y="1739432"/>
                  </a:lnTo>
                  <a:lnTo>
                    <a:pt x="2669776" y="1747842"/>
                  </a:lnTo>
                  <a:lnTo>
                    <a:pt x="2267091" y="1751517"/>
                  </a:lnTo>
                  <a:lnTo>
                    <a:pt x="9144000" y="175151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7B7B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64400" y="72389"/>
              <a:ext cx="1828800" cy="6785609"/>
            </a:xfrm>
            <a:custGeom>
              <a:avLst/>
              <a:gdLst/>
              <a:ahLst/>
              <a:cxnLst/>
              <a:rect l="l" t="t" r="r" b="b"/>
              <a:pathLst>
                <a:path w="1828800" h="6785609">
                  <a:moveTo>
                    <a:pt x="0" y="0"/>
                  </a:moveTo>
                  <a:lnTo>
                    <a:pt x="37669" y="52510"/>
                  </a:lnTo>
                  <a:lnTo>
                    <a:pt x="74673" y="105058"/>
                  </a:lnTo>
                  <a:lnTo>
                    <a:pt x="111016" y="157642"/>
                  </a:lnTo>
                  <a:lnTo>
                    <a:pt x="146703" y="210257"/>
                  </a:lnTo>
                  <a:lnTo>
                    <a:pt x="181736" y="262902"/>
                  </a:lnTo>
                  <a:lnTo>
                    <a:pt x="216119" y="315572"/>
                  </a:lnTo>
                  <a:lnTo>
                    <a:pt x="249856" y="368266"/>
                  </a:lnTo>
                  <a:lnTo>
                    <a:pt x="282952" y="420980"/>
                  </a:lnTo>
                  <a:lnTo>
                    <a:pt x="315410" y="473712"/>
                  </a:lnTo>
                  <a:lnTo>
                    <a:pt x="347233" y="526458"/>
                  </a:lnTo>
                  <a:lnTo>
                    <a:pt x="378426" y="579215"/>
                  </a:lnTo>
                  <a:lnTo>
                    <a:pt x="408993" y="631981"/>
                  </a:lnTo>
                  <a:lnTo>
                    <a:pt x="438937" y="684753"/>
                  </a:lnTo>
                  <a:lnTo>
                    <a:pt x="468261" y="737527"/>
                  </a:lnTo>
                  <a:lnTo>
                    <a:pt x="496971" y="790302"/>
                  </a:lnTo>
                  <a:lnTo>
                    <a:pt x="525070" y="843073"/>
                  </a:lnTo>
                  <a:lnTo>
                    <a:pt x="552561" y="895838"/>
                  </a:lnTo>
                  <a:lnTo>
                    <a:pt x="579448" y="948594"/>
                  </a:lnTo>
                  <a:lnTo>
                    <a:pt x="605736" y="1001338"/>
                  </a:lnTo>
                  <a:lnTo>
                    <a:pt x="631428" y="1054067"/>
                  </a:lnTo>
                  <a:lnTo>
                    <a:pt x="656527" y="1106778"/>
                  </a:lnTo>
                  <a:lnTo>
                    <a:pt x="681039" y="1159469"/>
                  </a:lnTo>
                  <a:lnTo>
                    <a:pt x="704966" y="1212136"/>
                  </a:lnTo>
                  <a:lnTo>
                    <a:pt x="728312" y="1264776"/>
                  </a:lnTo>
                  <a:lnTo>
                    <a:pt x="751082" y="1317387"/>
                  </a:lnTo>
                  <a:lnTo>
                    <a:pt x="773278" y="1369966"/>
                  </a:lnTo>
                  <a:lnTo>
                    <a:pt x="794905" y="1422509"/>
                  </a:lnTo>
                  <a:lnTo>
                    <a:pt x="815967" y="1475014"/>
                  </a:lnTo>
                  <a:lnTo>
                    <a:pt x="836468" y="1527477"/>
                  </a:lnTo>
                  <a:lnTo>
                    <a:pt x="856411" y="1579897"/>
                  </a:lnTo>
                  <a:lnTo>
                    <a:pt x="875800" y="1632269"/>
                  </a:lnTo>
                  <a:lnTo>
                    <a:pt x="894639" y="1684591"/>
                  </a:lnTo>
                  <a:lnTo>
                    <a:pt x="912932" y="1736861"/>
                  </a:lnTo>
                  <a:lnTo>
                    <a:pt x="930682" y="1789074"/>
                  </a:lnTo>
                  <a:lnTo>
                    <a:pt x="947894" y="1841229"/>
                  </a:lnTo>
                  <a:lnTo>
                    <a:pt x="964572" y="1893322"/>
                  </a:lnTo>
                  <a:lnTo>
                    <a:pt x="980718" y="1945350"/>
                  </a:lnTo>
                  <a:lnTo>
                    <a:pt x="996337" y="1997311"/>
                  </a:lnTo>
                  <a:lnTo>
                    <a:pt x="1011434" y="2049201"/>
                  </a:lnTo>
                  <a:lnTo>
                    <a:pt x="1026010" y="2101017"/>
                  </a:lnTo>
                  <a:lnTo>
                    <a:pt x="1040072" y="2152758"/>
                  </a:lnTo>
                  <a:lnTo>
                    <a:pt x="1053621" y="2204419"/>
                  </a:lnTo>
                  <a:lnTo>
                    <a:pt x="1066663" y="2255997"/>
                  </a:lnTo>
                  <a:lnTo>
                    <a:pt x="1079200" y="2307491"/>
                  </a:lnTo>
                  <a:lnTo>
                    <a:pt x="1091238" y="2358896"/>
                  </a:lnTo>
                  <a:lnTo>
                    <a:pt x="1102778" y="2410211"/>
                  </a:lnTo>
                  <a:lnTo>
                    <a:pt x="1113827" y="2461431"/>
                  </a:lnTo>
                  <a:lnTo>
                    <a:pt x="1124386" y="2512555"/>
                  </a:lnTo>
                  <a:lnTo>
                    <a:pt x="1134461" y="2563578"/>
                  </a:lnTo>
                  <a:lnTo>
                    <a:pt x="1144054" y="2614499"/>
                  </a:lnTo>
                  <a:lnTo>
                    <a:pt x="1153170" y="2665314"/>
                  </a:lnTo>
                  <a:lnTo>
                    <a:pt x="1161813" y="2716021"/>
                  </a:lnTo>
                  <a:lnTo>
                    <a:pt x="1169986" y="2766616"/>
                  </a:lnTo>
                  <a:lnTo>
                    <a:pt x="1177694" y="2817096"/>
                  </a:lnTo>
                  <a:lnTo>
                    <a:pt x="1184939" y="2867460"/>
                  </a:lnTo>
                  <a:lnTo>
                    <a:pt x="1191726" y="2917702"/>
                  </a:lnTo>
                  <a:lnTo>
                    <a:pt x="1198059" y="2967822"/>
                  </a:lnTo>
                  <a:lnTo>
                    <a:pt x="1203941" y="3017815"/>
                  </a:lnTo>
                  <a:lnTo>
                    <a:pt x="1209377" y="3067679"/>
                  </a:lnTo>
                  <a:lnTo>
                    <a:pt x="1214370" y="3117412"/>
                  </a:lnTo>
                  <a:lnTo>
                    <a:pt x="1218924" y="3167009"/>
                  </a:lnTo>
                  <a:lnTo>
                    <a:pt x="1223043" y="3216468"/>
                  </a:lnTo>
                  <a:lnTo>
                    <a:pt x="1226730" y="3265786"/>
                  </a:lnTo>
                  <a:lnTo>
                    <a:pt x="1229990" y="3314961"/>
                  </a:lnTo>
                  <a:lnTo>
                    <a:pt x="1232826" y="3363989"/>
                  </a:lnTo>
                  <a:lnTo>
                    <a:pt x="1235243" y="3412867"/>
                  </a:lnTo>
                  <a:lnTo>
                    <a:pt x="1237243" y="3461593"/>
                  </a:lnTo>
                  <a:lnTo>
                    <a:pt x="1238831" y="3510163"/>
                  </a:lnTo>
                  <a:lnTo>
                    <a:pt x="1240011" y="3558575"/>
                  </a:lnTo>
                  <a:lnTo>
                    <a:pt x="1240786" y="3606825"/>
                  </a:lnTo>
                  <a:lnTo>
                    <a:pt x="1241160" y="3654911"/>
                  </a:lnTo>
                  <a:lnTo>
                    <a:pt x="1241138" y="3702830"/>
                  </a:lnTo>
                  <a:lnTo>
                    <a:pt x="1240722" y="3750579"/>
                  </a:lnTo>
                  <a:lnTo>
                    <a:pt x="1239918" y="3798154"/>
                  </a:lnTo>
                  <a:lnTo>
                    <a:pt x="1238727" y="3845554"/>
                  </a:lnTo>
                  <a:lnTo>
                    <a:pt x="1237156" y="3892775"/>
                  </a:lnTo>
                  <a:lnTo>
                    <a:pt x="1235206" y="3939814"/>
                  </a:lnTo>
                  <a:lnTo>
                    <a:pt x="1232883" y="3986668"/>
                  </a:lnTo>
                  <a:lnTo>
                    <a:pt x="1230189" y="4033334"/>
                  </a:lnTo>
                  <a:lnTo>
                    <a:pt x="1227129" y="4079810"/>
                  </a:lnTo>
                  <a:lnTo>
                    <a:pt x="1223707" y="4126092"/>
                  </a:lnTo>
                  <a:lnTo>
                    <a:pt x="1219926" y="4172177"/>
                  </a:lnTo>
                  <a:lnTo>
                    <a:pt x="1215791" y="4218063"/>
                  </a:lnTo>
                  <a:lnTo>
                    <a:pt x="1211304" y="4263747"/>
                  </a:lnTo>
                  <a:lnTo>
                    <a:pt x="1206470" y="4309225"/>
                  </a:lnTo>
                  <a:lnTo>
                    <a:pt x="1201293" y="4354496"/>
                  </a:lnTo>
                  <a:lnTo>
                    <a:pt x="1195777" y="4399555"/>
                  </a:lnTo>
                  <a:lnTo>
                    <a:pt x="1189924" y="4444400"/>
                  </a:lnTo>
                  <a:lnTo>
                    <a:pt x="1183740" y="4489027"/>
                  </a:lnTo>
                  <a:lnTo>
                    <a:pt x="1177228" y="4533435"/>
                  </a:lnTo>
                  <a:lnTo>
                    <a:pt x="1170392" y="4577620"/>
                  </a:lnTo>
                  <a:lnTo>
                    <a:pt x="1163236" y="4621580"/>
                  </a:lnTo>
                  <a:lnTo>
                    <a:pt x="1155763" y="4665310"/>
                  </a:lnTo>
                  <a:lnTo>
                    <a:pt x="1147977" y="4708809"/>
                  </a:lnTo>
                  <a:lnTo>
                    <a:pt x="1139883" y="4752073"/>
                  </a:lnTo>
                  <a:lnTo>
                    <a:pt x="1131483" y="4795100"/>
                  </a:lnTo>
                  <a:lnTo>
                    <a:pt x="1122782" y="4837886"/>
                  </a:lnTo>
                  <a:lnTo>
                    <a:pt x="1113784" y="4880429"/>
                  </a:lnTo>
                  <a:lnTo>
                    <a:pt x="1104492" y="4922725"/>
                  </a:lnTo>
                  <a:lnTo>
                    <a:pt x="1094911" y="4964772"/>
                  </a:lnTo>
                  <a:lnTo>
                    <a:pt x="1085044" y="5006567"/>
                  </a:lnTo>
                  <a:lnTo>
                    <a:pt x="1074894" y="5048107"/>
                  </a:lnTo>
                  <a:lnTo>
                    <a:pt x="1064467" y="5089389"/>
                  </a:lnTo>
                  <a:lnTo>
                    <a:pt x="1053765" y="5130410"/>
                  </a:lnTo>
                  <a:lnTo>
                    <a:pt x="1042792" y="5171167"/>
                  </a:lnTo>
                  <a:lnTo>
                    <a:pt x="1031553" y="5211657"/>
                  </a:lnTo>
                  <a:lnTo>
                    <a:pt x="1020051" y="5251877"/>
                  </a:lnTo>
                  <a:lnTo>
                    <a:pt x="1008289" y="5291825"/>
                  </a:lnTo>
                  <a:lnTo>
                    <a:pt x="996273" y="5331497"/>
                  </a:lnTo>
                  <a:lnTo>
                    <a:pt x="984005" y="5370890"/>
                  </a:lnTo>
                  <a:lnTo>
                    <a:pt x="971489" y="5410002"/>
                  </a:lnTo>
                  <a:lnTo>
                    <a:pt x="958730" y="5448830"/>
                  </a:lnTo>
                  <a:lnTo>
                    <a:pt x="945730" y="5487370"/>
                  </a:lnTo>
                  <a:lnTo>
                    <a:pt x="932495" y="5525620"/>
                  </a:lnTo>
                  <a:lnTo>
                    <a:pt x="919027" y="5563577"/>
                  </a:lnTo>
                  <a:lnTo>
                    <a:pt x="905331" y="5601237"/>
                  </a:lnTo>
                  <a:lnTo>
                    <a:pt x="891410" y="5638599"/>
                  </a:lnTo>
                  <a:lnTo>
                    <a:pt x="877268" y="5675658"/>
                  </a:lnTo>
                  <a:lnTo>
                    <a:pt x="862909" y="5712413"/>
                  </a:lnTo>
                  <a:lnTo>
                    <a:pt x="848337" y="5748860"/>
                  </a:lnTo>
                  <a:lnTo>
                    <a:pt x="833556" y="5784996"/>
                  </a:lnTo>
                  <a:lnTo>
                    <a:pt x="818569" y="5820818"/>
                  </a:lnTo>
                  <a:lnTo>
                    <a:pt x="803381" y="5856324"/>
                  </a:lnTo>
                  <a:lnTo>
                    <a:pt x="787995" y="5891510"/>
                  </a:lnTo>
                  <a:lnTo>
                    <a:pt x="772415" y="5926373"/>
                  </a:lnTo>
                  <a:lnTo>
                    <a:pt x="740687" y="5995121"/>
                  </a:lnTo>
                  <a:lnTo>
                    <a:pt x="708230" y="6062543"/>
                  </a:lnTo>
                  <a:lnTo>
                    <a:pt x="675073" y="6128617"/>
                  </a:lnTo>
                  <a:lnTo>
                    <a:pt x="641247" y="6193319"/>
                  </a:lnTo>
                  <a:lnTo>
                    <a:pt x="606783" y="6256626"/>
                  </a:lnTo>
                  <a:lnTo>
                    <a:pt x="571711" y="6318513"/>
                  </a:lnTo>
                  <a:lnTo>
                    <a:pt x="536062" y="6378958"/>
                  </a:lnTo>
                  <a:lnTo>
                    <a:pt x="499867" y="6437938"/>
                  </a:lnTo>
                  <a:lnTo>
                    <a:pt x="463156" y="6495428"/>
                  </a:lnTo>
                  <a:lnTo>
                    <a:pt x="425960" y="6551405"/>
                  </a:lnTo>
                  <a:lnTo>
                    <a:pt x="388309" y="6605846"/>
                  </a:lnTo>
                  <a:lnTo>
                    <a:pt x="350235" y="6658728"/>
                  </a:lnTo>
                  <a:lnTo>
                    <a:pt x="311767" y="6710026"/>
                  </a:lnTo>
                  <a:lnTo>
                    <a:pt x="272936" y="6759718"/>
                  </a:lnTo>
                  <a:lnTo>
                    <a:pt x="252032" y="6785609"/>
                  </a:lnTo>
                  <a:lnTo>
                    <a:pt x="1828800" y="6785609"/>
                  </a:lnTo>
                  <a:lnTo>
                    <a:pt x="1828800" y="13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83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59740"/>
            <a:ext cx="4289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First </a:t>
            </a:r>
            <a:r>
              <a:rPr sz="3600" b="1" spc="-10" dirty="0">
                <a:latin typeface="Arial"/>
                <a:cs typeface="Arial"/>
              </a:rPr>
              <a:t>Order</a:t>
            </a:r>
            <a:r>
              <a:rPr sz="3600" b="1" spc="-7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Kinetics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769" y="118999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769" y="311277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769" y="457835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3000" spc="-10" dirty="0"/>
              <a:t>Absorption, </a:t>
            </a:r>
            <a:r>
              <a:rPr sz="3000" spc="-5" dirty="0"/>
              <a:t>distribution, biotransformation  and excretion processes are mostly  </a:t>
            </a:r>
            <a:r>
              <a:rPr sz="3000" spc="-5" dirty="0">
                <a:solidFill>
                  <a:srgbClr val="FFFF00"/>
                </a:solidFill>
              </a:rPr>
              <a:t>occurring at rates </a:t>
            </a:r>
            <a:r>
              <a:rPr sz="3000" spc="-5" dirty="0">
                <a:solidFill>
                  <a:srgbClr val="00AFEF"/>
                </a:solidFill>
              </a:rPr>
              <a:t>proportional to </a:t>
            </a:r>
            <a:r>
              <a:rPr sz="3000" spc="-10" dirty="0">
                <a:solidFill>
                  <a:srgbClr val="00AFEF"/>
                </a:solidFill>
              </a:rPr>
              <a:t>the </a:t>
            </a:r>
            <a:r>
              <a:rPr sz="3000" spc="-5" dirty="0">
                <a:solidFill>
                  <a:srgbClr val="00AFEF"/>
                </a:solidFill>
              </a:rPr>
              <a:t>conc. </a:t>
            </a:r>
            <a:r>
              <a:rPr sz="3000" spc="-5" dirty="0">
                <a:solidFill>
                  <a:srgbClr val="FFFF00"/>
                </a:solidFill>
              </a:rPr>
              <a:t>of  drug in the</a:t>
            </a:r>
            <a:r>
              <a:rPr sz="3000" spc="-30" dirty="0">
                <a:solidFill>
                  <a:srgbClr val="FFFF00"/>
                </a:solidFill>
              </a:rPr>
              <a:t> </a:t>
            </a:r>
            <a:r>
              <a:rPr sz="3000" spc="-5" dirty="0">
                <a:solidFill>
                  <a:srgbClr val="FFFF00"/>
                </a:solidFill>
              </a:rPr>
              <a:t>plasma</a:t>
            </a:r>
            <a:endParaRPr sz="3000"/>
          </a:p>
          <a:p>
            <a:pPr marL="12700" marR="92710">
              <a:lnSpc>
                <a:spcPct val="100000"/>
              </a:lnSpc>
              <a:spcBef>
                <a:spcPts val="740"/>
              </a:spcBef>
            </a:pPr>
            <a:r>
              <a:rPr sz="3000" b="1" dirty="0">
                <a:solidFill>
                  <a:srgbClr val="FFFF00"/>
                </a:solidFill>
                <a:latin typeface="Arial"/>
                <a:cs typeface="Arial"/>
              </a:rPr>
              <a:t>A </a:t>
            </a:r>
            <a:r>
              <a:rPr sz="3000" b="1" spc="-5" dirty="0">
                <a:solidFill>
                  <a:srgbClr val="FFFF00"/>
                </a:solidFill>
                <a:latin typeface="Arial"/>
                <a:cs typeface="Arial"/>
              </a:rPr>
              <a:t>constant fraction of drug </a:t>
            </a:r>
            <a:r>
              <a:rPr sz="3000" spc="-5" dirty="0"/>
              <a:t>is absorbed,  distributed, biotransformed and excreted per  unit</a:t>
            </a:r>
            <a:r>
              <a:rPr sz="3000" spc="-25" dirty="0"/>
              <a:t> </a:t>
            </a:r>
            <a:r>
              <a:rPr sz="3000" spc="-5" dirty="0"/>
              <a:t>time</a:t>
            </a:r>
            <a:endParaRPr sz="3000">
              <a:latin typeface="Arial"/>
              <a:cs typeface="Arial"/>
            </a:endParaRPr>
          </a:p>
          <a:p>
            <a:pPr marL="12700" marR="405130">
              <a:lnSpc>
                <a:spcPct val="100000"/>
              </a:lnSpc>
              <a:spcBef>
                <a:spcPts val="740"/>
              </a:spcBef>
            </a:pPr>
            <a:r>
              <a:rPr sz="3000" spc="-5" dirty="0"/>
              <a:t>These processes </a:t>
            </a:r>
            <a:r>
              <a:rPr sz="3000" spc="-5" dirty="0">
                <a:solidFill>
                  <a:srgbClr val="00AFEF"/>
                </a:solidFill>
              </a:rPr>
              <a:t>increase </a:t>
            </a:r>
            <a:r>
              <a:rPr sz="3000" spc="5" dirty="0">
                <a:solidFill>
                  <a:srgbClr val="00FF00"/>
                </a:solidFill>
              </a:rPr>
              <a:t>in </a:t>
            </a:r>
            <a:r>
              <a:rPr sz="3000" spc="-5" dirty="0">
                <a:solidFill>
                  <a:srgbClr val="00FF00"/>
                </a:solidFill>
              </a:rPr>
              <a:t>rate </a:t>
            </a:r>
            <a:r>
              <a:rPr sz="3000" spc="-10" dirty="0">
                <a:solidFill>
                  <a:srgbClr val="00FF00"/>
                </a:solidFill>
              </a:rPr>
              <a:t>with  </a:t>
            </a:r>
            <a:r>
              <a:rPr sz="3000" spc="-5" dirty="0">
                <a:solidFill>
                  <a:srgbClr val="00FF00"/>
                </a:solidFill>
              </a:rPr>
              <a:t>increase in </a:t>
            </a:r>
            <a:r>
              <a:rPr sz="3000" dirty="0">
                <a:solidFill>
                  <a:srgbClr val="00FF00"/>
                </a:solidFill>
              </a:rPr>
              <a:t>conc. </a:t>
            </a:r>
            <a:r>
              <a:rPr sz="3000" spc="-5" dirty="0">
                <a:solidFill>
                  <a:srgbClr val="00FF00"/>
                </a:solidFill>
              </a:rPr>
              <a:t>and </a:t>
            </a:r>
            <a:r>
              <a:rPr sz="3000" spc="-5" dirty="0">
                <a:solidFill>
                  <a:srgbClr val="00AFEF"/>
                </a:solidFill>
              </a:rPr>
              <a:t>decrease </a:t>
            </a:r>
            <a:r>
              <a:rPr sz="3000" spc="-10" dirty="0">
                <a:solidFill>
                  <a:srgbClr val="00FF00"/>
                </a:solidFill>
              </a:rPr>
              <a:t>with </a:t>
            </a:r>
            <a:r>
              <a:rPr sz="3000" spc="-5" dirty="0">
                <a:solidFill>
                  <a:srgbClr val="00FF00"/>
                </a:solidFill>
              </a:rPr>
              <a:t>falling  conc.</a:t>
            </a:r>
            <a:endParaRPr sz="3000"/>
          </a:p>
        </p:txBody>
      </p:sp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383540"/>
            <a:ext cx="5485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</a:rPr>
              <a:t>LEARNING</a:t>
            </a:r>
            <a:r>
              <a:rPr sz="3600" spc="-75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OBJECTIVES-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48969" y="141859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0530" marR="5080">
              <a:lnSpc>
                <a:spcPct val="149700"/>
              </a:lnSpc>
              <a:spcBef>
                <a:spcPts val="100"/>
              </a:spcBef>
            </a:pPr>
            <a:r>
              <a:rPr sz="3000" spc="5" dirty="0"/>
              <a:t>To </a:t>
            </a:r>
            <a:r>
              <a:rPr sz="3000" spc="-5" dirty="0"/>
              <a:t>explain concept, measurement</a:t>
            </a:r>
            <a:r>
              <a:rPr sz="3000" spc="-110" dirty="0"/>
              <a:t> </a:t>
            </a:r>
            <a:r>
              <a:rPr sz="3000" spc="-5" dirty="0"/>
              <a:t>and  </a:t>
            </a:r>
            <a:r>
              <a:rPr sz="3000" dirty="0"/>
              <a:t>significance </a:t>
            </a:r>
            <a:r>
              <a:rPr sz="3000" spc="-5" dirty="0"/>
              <a:t>of half</a:t>
            </a:r>
            <a:r>
              <a:rPr sz="3000" spc="-45" dirty="0"/>
              <a:t> </a:t>
            </a:r>
            <a:r>
              <a:rPr sz="3000" spc="-5" dirty="0"/>
              <a:t>life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648969" y="301752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1239" y="2773679"/>
            <a:ext cx="649859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explain concept, measurement</a:t>
            </a:r>
            <a:r>
              <a:rPr sz="3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significance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of steady state</a:t>
            </a:r>
            <a:r>
              <a:rPr sz="3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conc.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8969" y="461645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1239" y="4373880"/>
            <a:ext cx="6729095" cy="20802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9900"/>
              </a:lnSpc>
              <a:spcBef>
                <a:spcPts val="90"/>
              </a:spcBef>
            </a:pP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explain concept, measurement and 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significance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of clearance and kinetics</a:t>
            </a:r>
            <a:r>
              <a:rPr sz="3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of  drug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elimination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00" y="1447800"/>
            <a:ext cx="42672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219" y="421640"/>
            <a:ext cx="4441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First </a:t>
            </a:r>
            <a:r>
              <a:rPr sz="3600" b="1" spc="-10" dirty="0">
                <a:latin typeface="Arial"/>
                <a:cs typeface="Arial"/>
              </a:rPr>
              <a:t>Order</a:t>
            </a:r>
            <a:r>
              <a:rPr sz="3600" b="1" spc="-6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Kinetics: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0369" y="1375410"/>
            <a:ext cx="129539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143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25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369" y="2616200"/>
            <a:ext cx="129539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143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25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369" y="4239259"/>
            <a:ext cx="129539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143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250">
              <a:latin typeface="UnDotum"/>
              <a:cs typeface="UnDot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640" y="1361440"/>
            <a:ext cx="3797300" cy="40830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93980" algn="just">
              <a:lnSpc>
                <a:spcPct val="90000"/>
              </a:lnSpc>
              <a:spcBef>
                <a:spcPts val="434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b="1" spc="-5" dirty="0">
                <a:solidFill>
                  <a:srgbClr val="00FF00"/>
                </a:solidFill>
                <a:latin typeface="Arial"/>
                <a:cs typeface="Arial"/>
              </a:rPr>
              <a:t>constant fraction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 the drug in the body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is  eliminated per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3020"/>
              </a:lnSpc>
              <a:spcBef>
                <a:spcPts val="745"/>
              </a:spcBef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b="1" spc="-5" dirty="0">
                <a:solidFill>
                  <a:srgbClr val="00FF00"/>
                </a:solidFill>
                <a:latin typeface="Arial"/>
                <a:cs typeface="Arial"/>
              </a:rPr>
              <a:t>rate of elimination  </a:t>
            </a:r>
            <a:r>
              <a:rPr sz="2800" b="1" dirty="0">
                <a:solidFill>
                  <a:srgbClr val="00FF00"/>
                </a:solidFill>
                <a:latin typeface="Arial"/>
                <a:cs typeface="Arial"/>
              </a:rPr>
              <a:t>is </a:t>
            </a:r>
            <a:r>
              <a:rPr sz="2800" b="1" spc="-10" dirty="0">
                <a:solidFill>
                  <a:srgbClr val="00FF00"/>
                </a:solidFill>
                <a:latin typeface="Arial"/>
                <a:cs typeface="Arial"/>
              </a:rPr>
              <a:t>proportional </a:t>
            </a:r>
            <a:r>
              <a:rPr sz="2800" b="1" dirty="0">
                <a:solidFill>
                  <a:srgbClr val="00FF00"/>
                </a:solidFill>
                <a:latin typeface="Arial"/>
                <a:cs typeface="Arial"/>
              </a:rPr>
              <a:t>to </a:t>
            </a:r>
            <a:r>
              <a:rPr sz="2800" b="1" spc="-5" dirty="0">
                <a:solidFill>
                  <a:srgbClr val="00FF00"/>
                </a:solidFill>
                <a:latin typeface="Arial"/>
                <a:cs typeface="Arial"/>
              </a:rPr>
              <a:t>the  </a:t>
            </a:r>
            <a:r>
              <a:rPr sz="2800" b="1" spc="-10" dirty="0">
                <a:solidFill>
                  <a:srgbClr val="00FF00"/>
                </a:solidFill>
                <a:latin typeface="Arial"/>
                <a:cs typeface="Arial"/>
              </a:rPr>
              <a:t>amount </a:t>
            </a:r>
            <a:r>
              <a:rPr sz="2800" b="1" spc="-5" dirty="0">
                <a:solidFill>
                  <a:srgbClr val="00FF00"/>
                </a:solidFill>
                <a:latin typeface="Arial"/>
                <a:cs typeface="Arial"/>
              </a:rPr>
              <a:t>of </a:t>
            </a:r>
            <a:r>
              <a:rPr sz="2800" b="1" spc="-10" dirty="0">
                <a:solidFill>
                  <a:srgbClr val="00FF00"/>
                </a:solidFill>
                <a:latin typeface="Arial"/>
                <a:cs typeface="Arial"/>
              </a:rPr>
              <a:t>drug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the  body</a:t>
            </a:r>
            <a:endParaRPr sz="2800">
              <a:latin typeface="Arial"/>
              <a:cs typeface="Arial"/>
            </a:endParaRPr>
          </a:p>
          <a:p>
            <a:pPr marL="12700" marR="169545">
              <a:lnSpc>
                <a:spcPts val="3020"/>
              </a:lnSpc>
              <a:spcBef>
                <a:spcPts val="700"/>
              </a:spcBef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b="1" spc="-5" dirty="0">
                <a:solidFill>
                  <a:srgbClr val="00FF00"/>
                </a:solidFill>
                <a:latin typeface="Arial"/>
                <a:cs typeface="Arial"/>
              </a:rPr>
              <a:t>majority of</a:t>
            </a:r>
            <a:r>
              <a:rPr sz="2800" b="1" spc="-8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FF00"/>
                </a:solidFill>
                <a:latin typeface="Arial"/>
                <a:cs typeface="Arial"/>
              </a:rPr>
              <a:t>drugs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eliminated in this 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0554" y="1371600"/>
            <a:ext cx="5515610" cy="4214495"/>
            <a:chOff x="1900554" y="1371600"/>
            <a:chExt cx="5515610" cy="4214495"/>
          </a:xfrm>
        </p:grpSpPr>
        <p:sp>
          <p:nvSpPr>
            <p:cNvPr id="3" name="object 3"/>
            <p:cNvSpPr/>
            <p:nvPr/>
          </p:nvSpPr>
          <p:spPr>
            <a:xfrm>
              <a:off x="1915159" y="1948180"/>
              <a:ext cx="4699000" cy="3623310"/>
            </a:xfrm>
            <a:custGeom>
              <a:avLst/>
              <a:gdLst/>
              <a:ahLst/>
              <a:cxnLst/>
              <a:rect l="l" t="t" r="r" b="b"/>
              <a:pathLst>
                <a:path w="4699000" h="3623310">
                  <a:moveTo>
                    <a:pt x="0" y="3623310"/>
                  </a:moveTo>
                  <a:lnTo>
                    <a:pt x="389889" y="2524760"/>
                  </a:lnTo>
                </a:path>
                <a:path w="4699000" h="3623310">
                  <a:moveTo>
                    <a:pt x="389889" y="2524760"/>
                  </a:moveTo>
                  <a:lnTo>
                    <a:pt x="782319" y="1426210"/>
                  </a:lnTo>
                </a:path>
                <a:path w="4699000" h="3623310">
                  <a:moveTo>
                    <a:pt x="782319" y="1426210"/>
                  </a:moveTo>
                  <a:lnTo>
                    <a:pt x="1173479" y="768350"/>
                  </a:lnTo>
                </a:path>
                <a:path w="4699000" h="3623310">
                  <a:moveTo>
                    <a:pt x="1173479" y="768350"/>
                  </a:moveTo>
                  <a:lnTo>
                    <a:pt x="1565910" y="383540"/>
                  </a:lnTo>
                </a:path>
                <a:path w="4699000" h="3623310">
                  <a:moveTo>
                    <a:pt x="1565910" y="383540"/>
                  </a:moveTo>
                  <a:lnTo>
                    <a:pt x="1955800" y="163830"/>
                  </a:lnTo>
                </a:path>
                <a:path w="4699000" h="3623310">
                  <a:moveTo>
                    <a:pt x="1955800" y="163830"/>
                  </a:moveTo>
                  <a:lnTo>
                    <a:pt x="2349500" y="54610"/>
                  </a:lnTo>
                </a:path>
                <a:path w="4699000" h="3623310">
                  <a:moveTo>
                    <a:pt x="2349500" y="54610"/>
                  </a:moveTo>
                  <a:lnTo>
                    <a:pt x="2743200" y="0"/>
                  </a:lnTo>
                </a:path>
                <a:path w="4699000" h="3623310">
                  <a:moveTo>
                    <a:pt x="2743200" y="0"/>
                  </a:moveTo>
                  <a:lnTo>
                    <a:pt x="3133090" y="0"/>
                  </a:lnTo>
                </a:path>
                <a:path w="4699000" h="3623310">
                  <a:moveTo>
                    <a:pt x="3133090" y="0"/>
                  </a:moveTo>
                  <a:lnTo>
                    <a:pt x="3525519" y="0"/>
                  </a:lnTo>
                </a:path>
                <a:path w="4699000" h="3623310">
                  <a:moveTo>
                    <a:pt x="3525519" y="0"/>
                  </a:moveTo>
                  <a:lnTo>
                    <a:pt x="3916679" y="0"/>
                  </a:lnTo>
                </a:path>
                <a:path w="4699000" h="3623310">
                  <a:moveTo>
                    <a:pt x="3916679" y="0"/>
                  </a:moveTo>
                  <a:lnTo>
                    <a:pt x="4309110" y="0"/>
                  </a:lnTo>
                </a:path>
                <a:path w="4699000" h="3623310">
                  <a:moveTo>
                    <a:pt x="4309110" y="0"/>
                  </a:moveTo>
                  <a:lnTo>
                    <a:pt x="4698999" y="0"/>
                  </a:lnTo>
                </a:path>
              </a:pathLst>
            </a:custGeom>
            <a:ln w="29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67584" y="4427854"/>
              <a:ext cx="77470" cy="927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61284" y="3330575"/>
              <a:ext cx="77470" cy="927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51174" y="2671444"/>
              <a:ext cx="77470" cy="927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43604" y="2287905"/>
              <a:ext cx="77470" cy="927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34764" y="2068194"/>
              <a:ext cx="77470" cy="927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27194" y="1957705"/>
              <a:ext cx="77470" cy="927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20894" y="1903094"/>
              <a:ext cx="77470" cy="927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10784" y="1903094"/>
              <a:ext cx="77470" cy="9271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04484" y="1903094"/>
              <a:ext cx="77470" cy="927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94375" y="1903094"/>
              <a:ext cx="77470" cy="927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86804" y="1903094"/>
              <a:ext cx="77470" cy="927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77964" y="1903094"/>
              <a:ext cx="77469" cy="927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15159" y="5439409"/>
              <a:ext cx="5486400" cy="132080"/>
            </a:xfrm>
            <a:custGeom>
              <a:avLst/>
              <a:gdLst/>
              <a:ahLst/>
              <a:cxnLst/>
              <a:rect l="l" t="t" r="r" b="b"/>
              <a:pathLst>
                <a:path w="5486400" h="132079">
                  <a:moveTo>
                    <a:pt x="0" y="132079"/>
                  </a:moveTo>
                  <a:lnTo>
                    <a:pt x="5486399" y="132079"/>
                  </a:lnTo>
                </a:path>
                <a:path w="5486400" h="132079">
                  <a:moveTo>
                    <a:pt x="0" y="132079"/>
                  </a:moveTo>
                  <a:lnTo>
                    <a:pt x="0" y="0"/>
                  </a:lnTo>
                </a:path>
                <a:path w="5486400" h="132079">
                  <a:moveTo>
                    <a:pt x="782319" y="132079"/>
                  </a:moveTo>
                  <a:lnTo>
                    <a:pt x="782319" y="0"/>
                  </a:lnTo>
                </a:path>
                <a:path w="5486400" h="132079">
                  <a:moveTo>
                    <a:pt x="1565910" y="132079"/>
                  </a:moveTo>
                  <a:lnTo>
                    <a:pt x="1565910" y="0"/>
                  </a:lnTo>
                </a:path>
                <a:path w="5486400" h="132079">
                  <a:moveTo>
                    <a:pt x="2349500" y="132079"/>
                  </a:moveTo>
                  <a:lnTo>
                    <a:pt x="2349500" y="0"/>
                  </a:lnTo>
                </a:path>
                <a:path w="5486400" h="132079">
                  <a:moveTo>
                    <a:pt x="3133090" y="132079"/>
                  </a:moveTo>
                  <a:lnTo>
                    <a:pt x="3133090" y="0"/>
                  </a:lnTo>
                </a:path>
                <a:path w="5486400" h="132079">
                  <a:moveTo>
                    <a:pt x="3916679" y="132079"/>
                  </a:moveTo>
                  <a:lnTo>
                    <a:pt x="3916679" y="0"/>
                  </a:lnTo>
                </a:path>
                <a:path w="5486400" h="132079">
                  <a:moveTo>
                    <a:pt x="4698999" y="132079"/>
                  </a:moveTo>
                  <a:lnTo>
                    <a:pt x="4698999" y="0"/>
                  </a:lnTo>
                </a:path>
                <a:path w="5486400" h="132079">
                  <a:moveTo>
                    <a:pt x="5482590" y="132079"/>
                  </a:moveTo>
                  <a:lnTo>
                    <a:pt x="5482590" y="0"/>
                  </a:lnTo>
                </a:path>
              </a:pathLst>
            </a:custGeom>
            <a:ln w="29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00554" y="1371600"/>
              <a:ext cx="29209" cy="4199890"/>
            </a:xfrm>
            <a:custGeom>
              <a:avLst/>
              <a:gdLst/>
              <a:ahLst/>
              <a:cxnLst/>
              <a:rect l="l" t="t" r="r" b="b"/>
              <a:pathLst>
                <a:path w="29210" h="4199890">
                  <a:moveTo>
                    <a:pt x="0" y="4199890"/>
                  </a:moveTo>
                  <a:lnTo>
                    <a:pt x="29210" y="4199890"/>
                  </a:lnTo>
                  <a:lnTo>
                    <a:pt x="29210" y="0"/>
                  </a:lnTo>
                  <a:lnTo>
                    <a:pt x="0" y="0"/>
                  </a:lnTo>
                  <a:lnTo>
                    <a:pt x="0" y="41998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15159" y="5571490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19">
                  <a:moveTo>
                    <a:pt x="0" y="0"/>
                  </a:moveTo>
                  <a:lnTo>
                    <a:pt x="109219" y="0"/>
                  </a:lnTo>
                </a:path>
              </a:pathLst>
            </a:custGeom>
            <a:ln w="292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858010" y="5353050"/>
            <a:ext cx="175895" cy="3898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spc="-155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15160" y="1728470"/>
            <a:ext cx="109220" cy="3293110"/>
          </a:xfrm>
          <a:custGeom>
            <a:avLst/>
            <a:gdLst/>
            <a:ahLst/>
            <a:cxnLst/>
            <a:rect l="l" t="t" r="r" b="b"/>
            <a:pathLst>
              <a:path w="109219" h="3293110">
                <a:moveTo>
                  <a:pt x="0" y="3293109"/>
                </a:moveTo>
                <a:lnTo>
                  <a:pt x="109219" y="3293109"/>
                </a:lnTo>
              </a:path>
              <a:path w="109219" h="3293110">
                <a:moveTo>
                  <a:pt x="0" y="2744469"/>
                </a:moveTo>
                <a:lnTo>
                  <a:pt x="109219" y="2744469"/>
                </a:lnTo>
              </a:path>
              <a:path w="109219" h="3293110">
                <a:moveTo>
                  <a:pt x="0" y="2195829"/>
                </a:moveTo>
                <a:lnTo>
                  <a:pt x="109219" y="2195829"/>
                </a:lnTo>
              </a:path>
              <a:path w="109219" h="3293110">
                <a:moveTo>
                  <a:pt x="0" y="1645919"/>
                </a:moveTo>
                <a:lnTo>
                  <a:pt x="109219" y="1645919"/>
                </a:lnTo>
              </a:path>
              <a:path w="109219" h="3293110">
                <a:moveTo>
                  <a:pt x="0" y="1097279"/>
                </a:moveTo>
                <a:lnTo>
                  <a:pt x="109219" y="1097279"/>
                </a:lnTo>
              </a:path>
              <a:path w="109219" h="3293110">
                <a:moveTo>
                  <a:pt x="0" y="548639"/>
                </a:moveTo>
                <a:lnTo>
                  <a:pt x="109219" y="548639"/>
                </a:lnTo>
              </a:path>
              <a:path w="109219" h="3293110">
                <a:moveTo>
                  <a:pt x="0" y="0"/>
                </a:moveTo>
                <a:lnTo>
                  <a:pt x="109219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11960" y="1324355"/>
            <a:ext cx="322580" cy="3869690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2400" spc="-185" dirty="0">
                <a:latin typeface="Arial"/>
                <a:cs typeface="Arial"/>
              </a:rPr>
              <a:t>7</a:t>
            </a:r>
            <a:r>
              <a:rPr sz="2400" spc="-155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2400" spc="-185" dirty="0">
                <a:latin typeface="Arial"/>
                <a:cs typeface="Arial"/>
              </a:rPr>
              <a:t>6</a:t>
            </a:r>
            <a:r>
              <a:rPr sz="2400" spc="-155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185" dirty="0">
                <a:latin typeface="Arial"/>
                <a:cs typeface="Arial"/>
              </a:rPr>
              <a:t>5</a:t>
            </a:r>
            <a:r>
              <a:rPr sz="2400" spc="-155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185" dirty="0">
                <a:latin typeface="Arial"/>
                <a:cs typeface="Arial"/>
              </a:rPr>
              <a:t>4</a:t>
            </a:r>
            <a:r>
              <a:rPr sz="2400" spc="-155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185" dirty="0">
                <a:latin typeface="Arial"/>
                <a:cs typeface="Arial"/>
              </a:rPr>
              <a:t>3</a:t>
            </a:r>
            <a:r>
              <a:rPr sz="2400" spc="-155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2400" spc="-185" dirty="0">
                <a:latin typeface="Arial"/>
                <a:cs typeface="Arial"/>
              </a:rPr>
              <a:t>2</a:t>
            </a:r>
            <a:r>
              <a:rPr sz="2400" spc="-155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185" dirty="0">
                <a:latin typeface="Arial"/>
                <a:cs typeface="Arial"/>
              </a:rPr>
              <a:t>1</a:t>
            </a:r>
            <a:r>
              <a:rPr sz="2400" spc="-155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98650" y="5479883"/>
            <a:ext cx="5731510" cy="112141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  <a:tabLst>
                <a:tab pos="721995" algn="l"/>
                <a:tab pos="1505585" algn="l"/>
                <a:tab pos="2289175" algn="l"/>
                <a:tab pos="3071495" algn="l"/>
                <a:tab pos="3855085" algn="l"/>
                <a:tab pos="4638675" algn="l"/>
                <a:tab pos="5422265" algn="l"/>
              </a:tabLst>
            </a:pPr>
            <a:r>
              <a:rPr sz="2400" spc="-155" dirty="0">
                <a:latin typeface="Arial"/>
                <a:cs typeface="Arial"/>
              </a:rPr>
              <a:t>0	</a:t>
            </a:r>
            <a:r>
              <a:rPr sz="2400" spc="-190" dirty="0">
                <a:latin typeface="Arial"/>
                <a:cs typeface="Arial"/>
              </a:rPr>
              <a:t>1</a:t>
            </a:r>
            <a:r>
              <a:rPr sz="2400" spc="-155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90" dirty="0">
                <a:latin typeface="Arial"/>
                <a:cs typeface="Arial"/>
              </a:rPr>
              <a:t>2</a:t>
            </a:r>
            <a:r>
              <a:rPr sz="2400" spc="-155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90" dirty="0">
                <a:latin typeface="Arial"/>
                <a:cs typeface="Arial"/>
              </a:rPr>
              <a:t>3</a:t>
            </a:r>
            <a:r>
              <a:rPr sz="2400" spc="-155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75" dirty="0">
                <a:latin typeface="Arial"/>
                <a:cs typeface="Arial"/>
              </a:rPr>
              <a:t>4</a:t>
            </a:r>
            <a:r>
              <a:rPr sz="2400" spc="-155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90" dirty="0">
                <a:latin typeface="Arial"/>
                <a:cs typeface="Arial"/>
              </a:rPr>
              <a:t>5</a:t>
            </a:r>
            <a:r>
              <a:rPr sz="2400" spc="-155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85" dirty="0">
                <a:latin typeface="Arial"/>
                <a:cs typeface="Arial"/>
              </a:rPr>
              <a:t>6</a:t>
            </a:r>
            <a:r>
              <a:rPr sz="2400" spc="-155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90" dirty="0">
                <a:latin typeface="Arial"/>
                <a:cs typeface="Arial"/>
              </a:rPr>
              <a:t>7</a:t>
            </a:r>
            <a:r>
              <a:rPr sz="2400" spc="-155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marR="165100" algn="ctr">
              <a:lnSpc>
                <a:spcPct val="100000"/>
              </a:lnSpc>
              <a:spcBef>
                <a:spcPts val="1010"/>
              </a:spcBef>
            </a:pPr>
            <a:r>
              <a:rPr sz="3350" spc="-285" dirty="0">
                <a:latin typeface="Arial"/>
                <a:cs typeface="Arial"/>
              </a:rPr>
              <a:t>[Drug]</a:t>
            </a:r>
            <a:r>
              <a:rPr sz="3350" spc="-320" dirty="0">
                <a:latin typeface="Arial"/>
                <a:cs typeface="Arial"/>
              </a:rPr>
              <a:t> </a:t>
            </a:r>
            <a:r>
              <a:rPr sz="3350" spc="-405" dirty="0">
                <a:latin typeface="Arial"/>
                <a:cs typeface="Arial"/>
              </a:rPr>
              <a:t>mM</a:t>
            </a:r>
            <a:endParaRPr sz="3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9971" y="2683837"/>
            <a:ext cx="499745" cy="12750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785"/>
              </a:lnSpc>
            </a:pPr>
            <a:r>
              <a:rPr sz="3300" spc="-220" dirty="0">
                <a:latin typeface="Arial"/>
                <a:cs typeface="Arial"/>
              </a:rPr>
              <a:t>Velocity</a:t>
            </a:r>
            <a:endParaRPr sz="33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61107" y="2613132"/>
            <a:ext cx="295275" cy="14878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r>
              <a:rPr sz="1900" spc="-135" dirty="0">
                <a:latin typeface="Arial"/>
                <a:cs typeface="Arial"/>
              </a:rPr>
              <a:t>(ng/g</a:t>
            </a:r>
            <a:r>
              <a:rPr sz="1900" spc="-225" dirty="0">
                <a:latin typeface="Arial"/>
                <a:cs typeface="Arial"/>
              </a:rPr>
              <a:t> </a:t>
            </a:r>
            <a:r>
              <a:rPr sz="1900" spc="-160" dirty="0">
                <a:latin typeface="Arial"/>
                <a:cs typeface="Arial"/>
              </a:rPr>
              <a:t>tissue/min)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17690" y="6282690"/>
            <a:ext cx="1619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D:\summer1\Kmx1.pzm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770" y="1115060"/>
            <a:ext cx="5540375" cy="4175760"/>
            <a:chOff x="1969770" y="1115060"/>
            <a:chExt cx="5540375" cy="4175760"/>
          </a:xfrm>
        </p:grpSpPr>
        <p:sp>
          <p:nvSpPr>
            <p:cNvPr id="3" name="object 3"/>
            <p:cNvSpPr/>
            <p:nvPr/>
          </p:nvSpPr>
          <p:spPr>
            <a:xfrm>
              <a:off x="1983740" y="1855470"/>
              <a:ext cx="5486400" cy="3421379"/>
            </a:xfrm>
            <a:custGeom>
              <a:avLst/>
              <a:gdLst/>
              <a:ahLst/>
              <a:cxnLst/>
              <a:rect l="l" t="t" r="r" b="b"/>
              <a:pathLst>
                <a:path w="5486400" h="3421379">
                  <a:moveTo>
                    <a:pt x="0" y="3421379"/>
                  </a:moveTo>
                  <a:lnTo>
                    <a:pt x="457200" y="2385060"/>
                  </a:lnTo>
                </a:path>
                <a:path w="5486400" h="3421379">
                  <a:moveTo>
                    <a:pt x="457200" y="2385060"/>
                  </a:moveTo>
                  <a:lnTo>
                    <a:pt x="914400" y="1347469"/>
                  </a:lnTo>
                </a:path>
                <a:path w="5486400" h="3421379">
                  <a:moveTo>
                    <a:pt x="914400" y="1347469"/>
                  </a:moveTo>
                  <a:lnTo>
                    <a:pt x="1371600" y="725169"/>
                  </a:lnTo>
                </a:path>
                <a:path w="5486400" h="3421379">
                  <a:moveTo>
                    <a:pt x="1371600" y="725169"/>
                  </a:moveTo>
                  <a:lnTo>
                    <a:pt x="1828800" y="361950"/>
                  </a:lnTo>
                </a:path>
                <a:path w="5486400" h="3421379">
                  <a:moveTo>
                    <a:pt x="1828800" y="361950"/>
                  </a:moveTo>
                  <a:lnTo>
                    <a:pt x="2286000" y="154939"/>
                  </a:lnTo>
                </a:path>
                <a:path w="5486400" h="3421379">
                  <a:moveTo>
                    <a:pt x="2286000" y="154939"/>
                  </a:moveTo>
                  <a:lnTo>
                    <a:pt x="2743200" y="50800"/>
                  </a:lnTo>
                </a:path>
                <a:path w="5486400" h="3421379">
                  <a:moveTo>
                    <a:pt x="2743200" y="50800"/>
                  </a:moveTo>
                  <a:lnTo>
                    <a:pt x="3200400" y="0"/>
                  </a:lnTo>
                </a:path>
                <a:path w="5486400" h="3421379">
                  <a:moveTo>
                    <a:pt x="3200400" y="0"/>
                  </a:moveTo>
                  <a:lnTo>
                    <a:pt x="3657600" y="0"/>
                  </a:lnTo>
                </a:path>
                <a:path w="5486400" h="3421379">
                  <a:moveTo>
                    <a:pt x="3657600" y="0"/>
                  </a:moveTo>
                  <a:lnTo>
                    <a:pt x="4114800" y="0"/>
                  </a:lnTo>
                </a:path>
                <a:path w="5486400" h="3421379">
                  <a:moveTo>
                    <a:pt x="4114800" y="0"/>
                  </a:moveTo>
                  <a:lnTo>
                    <a:pt x="4572000" y="0"/>
                  </a:lnTo>
                </a:path>
                <a:path w="5486400" h="3421379">
                  <a:moveTo>
                    <a:pt x="4572000" y="0"/>
                  </a:moveTo>
                  <a:lnTo>
                    <a:pt x="5029200" y="0"/>
                  </a:lnTo>
                </a:path>
                <a:path w="5486400" h="3421379">
                  <a:moveTo>
                    <a:pt x="5029200" y="0"/>
                  </a:moveTo>
                  <a:lnTo>
                    <a:pt x="548640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03475" y="4197985"/>
              <a:ext cx="77470" cy="876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60675" y="3160395"/>
              <a:ext cx="77470" cy="876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7875" y="2538095"/>
              <a:ext cx="77470" cy="876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75075" y="2176145"/>
              <a:ext cx="77470" cy="87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32275" y="1967865"/>
              <a:ext cx="77470" cy="876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89475" y="1864995"/>
              <a:ext cx="77470" cy="876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46675" y="1812925"/>
              <a:ext cx="77470" cy="876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03875" y="1812925"/>
              <a:ext cx="77470" cy="876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61075" y="1812925"/>
              <a:ext cx="77470" cy="876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18275" y="1812925"/>
              <a:ext cx="77469" cy="876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75475" y="1812925"/>
              <a:ext cx="77469" cy="876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32675" y="1812925"/>
              <a:ext cx="77469" cy="876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83740" y="1129030"/>
              <a:ext cx="5486400" cy="4147820"/>
            </a:xfrm>
            <a:custGeom>
              <a:avLst/>
              <a:gdLst/>
              <a:ahLst/>
              <a:cxnLst/>
              <a:rect l="l" t="t" r="r" b="b"/>
              <a:pathLst>
                <a:path w="5486400" h="4147820">
                  <a:moveTo>
                    <a:pt x="0" y="4147820"/>
                  </a:moveTo>
                  <a:lnTo>
                    <a:pt x="5486400" y="4147820"/>
                  </a:lnTo>
                </a:path>
                <a:path w="5486400" h="4147820">
                  <a:moveTo>
                    <a:pt x="0" y="4147820"/>
                  </a:moveTo>
                  <a:lnTo>
                    <a:pt x="0" y="4023360"/>
                  </a:lnTo>
                </a:path>
                <a:path w="5486400" h="4147820">
                  <a:moveTo>
                    <a:pt x="457200" y="4147820"/>
                  </a:moveTo>
                  <a:lnTo>
                    <a:pt x="457200" y="4023360"/>
                  </a:lnTo>
                </a:path>
                <a:path w="5486400" h="4147820">
                  <a:moveTo>
                    <a:pt x="914400" y="4147820"/>
                  </a:moveTo>
                  <a:lnTo>
                    <a:pt x="914400" y="4023360"/>
                  </a:lnTo>
                </a:path>
                <a:path w="5486400" h="4147820">
                  <a:moveTo>
                    <a:pt x="1371600" y="4147820"/>
                  </a:moveTo>
                  <a:lnTo>
                    <a:pt x="1371600" y="4023360"/>
                  </a:lnTo>
                </a:path>
                <a:path w="5486400" h="4147820">
                  <a:moveTo>
                    <a:pt x="1828800" y="4147820"/>
                  </a:moveTo>
                  <a:lnTo>
                    <a:pt x="1828800" y="4023360"/>
                  </a:lnTo>
                </a:path>
                <a:path w="5486400" h="4147820">
                  <a:moveTo>
                    <a:pt x="2286000" y="4147820"/>
                  </a:moveTo>
                  <a:lnTo>
                    <a:pt x="2286000" y="4023360"/>
                  </a:lnTo>
                </a:path>
                <a:path w="5486400" h="4147820">
                  <a:moveTo>
                    <a:pt x="2743200" y="4147820"/>
                  </a:moveTo>
                  <a:lnTo>
                    <a:pt x="2743200" y="4023360"/>
                  </a:lnTo>
                </a:path>
                <a:path w="5486400" h="4147820">
                  <a:moveTo>
                    <a:pt x="3200400" y="4147820"/>
                  </a:moveTo>
                  <a:lnTo>
                    <a:pt x="3200400" y="4023360"/>
                  </a:lnTo>
                </a:path>
                <a:path w="5486400" h="4147820">
                  <a:moveTo>
                    <a:pt x="3657600" y="4147820"/>
                  </a:moveTo>
                  <a:lnTo>
                    <a:pt x="3657600" y="4023360"/>
                  </a:lnTo>
                </a:path>
                <a:path w="5486400" h="4147820">
                  <a:moveTo>
                    <a:pt x="4114800" y="4147820"/>
                  </a:moveTo>
                  <a:lnTo>
                    <a:pt x="4114800" y="4023360"/>
                  </a:lnTo>
                </a:path>
                <a:path w="5486400" h="4147820">
                  <a:moveTo>
                    <a:pt x="4572000" y="4147820"/>
                  </a:moveTo>
                  <a:lnTo>
                    <a:pt x="4572000" y="4023360"/>
                  </a:lnTo>
                </a:path>
                <a:path w="5486400" h="4147820">
                  <a:moveTo>
                    <a:pt x="5029200" y="4147820"/>
                  </a:moveTo>
                  <a:lnTo>
                    <a:pt x="5029200" y="4023360"/>
                  </a:lnTo>
                </a:path>
                <a:path w="5486400" h="4147820">
                  <a:moveTo>
                    <a:pt x="5486400" y="4147820"/>
                  </a:moveTo>
                  <a:lnTo>
                    <a:pt x="5486400" y="4023360"/>
                  </a:lnTo>
                </a:path>
                <a:path w="5486400" h="4147820">
                  <a:moveTo>
                    <a:pt x="0" y="4147820"/>
                  </a:moveTo>
                  <a:lnTo>
                    <a:pt x="0" y="0"/>
                  </a:lnTo>
                </a:path>
                <a:path w="5486400" h="4147820">
                  <a:moveTo>
                    <a:pt x="0" y="4147820"/>
                  </a:moveTo>
                  <a:lnTo>
                    <a:pt x="109220" y="414782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926589" y="5071109"/>
            <a:ext cx="16764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spc="-13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83739" y="4240529"/>
            <a:ext cx="109220" cy="518159"/>
          </a:xfrm>
          <a:custGeom>
            <a:avLst/>
            <a:gdLst/>
            <a:ahLst/>
            <a:cxnLst/>
            <a:rect l="l" t="t" r="r" b="b"/>
            <a:pathLst>
              <a:path w="109219" h="518160">
                <a:moveTo>
                  <a:pt x="0" y="518160"/>
                </a:moveTo>
                <a:lnTo>
                  <a:pt x="109220" y="518160"/>
                </a:lnTo>
              </a:path>
              <a:path w="109219" h="518160">
                <a:moveTo>
                  <a:pt x="0" y="0"/>
                </a:moveTo>
                <a:lnTo>
                  <a:pt x="10922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780539" y="3861053"/>
            <a:ext cx="313055" cy="1061720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250" spc="-110" dirty="0">
                <a:latin typeface="Arial"/>
                <a:cs typeface="Arial"/>
              </a:rPr>
              <a:t>2</a:t>
            </a:r>
            <a:r>
              <a:rPr sz="2250" spc="-13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250" spc="-110" dirty="0">
                <a:latin typeface="Arial"/>
                <a:cs typeface="Arial"/>
              </a:rPr>
              <a:t>1</a:t>
            </a:r>
            <a:r>
              <a:rPr sz="2250" spc="-13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83739" y="2166620"/>
            <a:ext cx="109220" cy="1554480"/>
          </a:xfrm>
          <a:custGeom>
            <a:avLst/>
            <a:gdLst/>
            <a:ahLst/>
            <a:cxnLst/>
            <a:rect l="l" t="t" r="r" b="b"/>
            <a:pathLst>
              <a:path w="109219" h="1554479">
                <a:moveTo>
                  <a:pt x="0" y="1554479"/>
                </a:moveTo>
                <a:lnTo>
                  <a:pt x="109220" y="1554479"/>
                </a:lnTo>
              </a:path>
              <a:path w="109219" h="1554479">
                <a:moveTo>
                  <a:pt x="0" y="1036319"/>
                </a:moveTo>
                <a:lnTo>
                  <a:pt x="109220" y="1036319"/>
                </a:lnTo>
              </a:path>
              <a:path w="109219" h="1554479">
                <a:moveTo>
                  <a:pt x="0" y="518159"/>
                </a:moveTo>
                <a:lnTo>
                  <a:pt x="109220" y="518159"/>
                </a:lnTo>
              </a:path>
              <a:path w="109219" h="1554479">
                <a:moveTo>
                  <a:pt x="0" y="0"/>
                </a:moveTo>
                <a:lnTo>
                  <a:pt x="10922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80539" y="1787144"/>
            <a:ext cx="313055" cy="2099310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250" spc="-110" dirty="0">
                <a:latin typeface="Arial"/>
                <a:cs typeface="Arial"/>
              </a:rPr>
              <a:t>6</a:t>
            </a:r>
            <a:r>
              <a:rPr sz="2250" spc="-13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250" spc="-110" dirty="0">
                <a:latin typeface="Arial"/>
                <a:cs typeface="Arial"/>
              </a:rPr>
              <a:t>5</a:t>
            </a:r>
            <a:r>
              <a:rPr sz="2250" spc="-13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250" spc="-110" dirty="0">
                <a:latin typeface="Arial"/>
                <a:cs typeface="Arial"/>
              </a:rPr>
              <a:t>4</a:t>
            </a:r>
            <a:r>
              <a:rPr sz="2250" spc="-13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2250" spc="-110" dirty="0">
                <a:latin typeface="Arial"/>
                <a:cs typeface="Arial"/>
              </a:rPr>
              <a:t>3</a:t>
            </a:r>
            <a:r>
              <a:rPr sz="2250" spc="-13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83739" y="1129030"/>
            <a:ext cx="109220" cy="518159"/>
          </a:xfrm>
          <a:custGeom>
            <a:avLst/>
            <a:gdLst/>
            <a:ahLst/>
            <a:cxnLst/>
            <a:rect l="l" t="t" r="r" b="b"/>
            <a:pathLst>
              <a:path w="109219" h="518160">
                <a:moveTo>
                  <a:pt x="0" y="518160"/>
                </a:moveTo>
                <a:lnTo>
                  <a:pt x="109220" y="518160"/>
                </a:lnTo>
              </a:path>
              <a:path w="109219" h="518160">
                <a:moveTo>
                  <a:pt x="0" y="0"/>
                </a:moveTo>
                <a:lnTo>
                  <a:pt x="10922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80539" y="748283"/>
            <a:ext cx="313055" cy="1064260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2250" spc="-110" dirty="0">
                <a:latin typeface="Arial"/>
                <a:cs typeface="Arial"/>
              </a:rPr>
              <a:t>8</a:t>
            </a:r>
            <a:r>
              <a:rPr sz="2250" spc="-13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2250" spc="-110" dirty="0">
                <a:latin typeface="Arial"/>
                <a:cs typeface="Arial"/>
              </a:rPr>
              <a:t>7</a:t>
            </a:r>
            <a:r>
              <a:rPr sz="2250" spc="-13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973579" y="1841500"/>
            <a:ext cx="3310890" cy="3455670"/>
            <a:chOff x="1973579" y="1841500"/>
            <a:chExt cx="3310890" cy="3455670"/>
          </a:xfrm>
        </p:grpSpPr>
        <p:sp>
          <p:nvSpPr>
            <p:cNvPr id="25" name="object 25"/>
            <p:cNvSpPr/>
            <p:nvPr/>
          </p:nvSpPr>
          <p:spPr>
            <a:xfrm>
              <a:off x="1973579" y="1855470"/>
              <a:ext cx="3310890" cy="3421379"/>
            </a:xfrm>
            <a:custGeom>
              <a:avLst/>
              <a:gdLst/>
              <a:ahLst/>
              <a:cxnLst/>
              <a:rect l="l" t="t" r="r" b="b"/>
              <a:pathLst>
                <a:path w="3310890" h="3421379">
                  <a:moveTo>
                    <a:pt x="0" y="1731009"/>
                  </a:moveTo>
                  <a:lnTo>
                    <a:pt x="750569" y="1731009"/>
                  </a:lnTo>
                </a:path>
                <a:path w="3310890" h="3421379">
                  <a:moveTo>
                    <a:pt x="759459" y="3421379"/>
                  </a:moveTo>
                  <a:lnTo>
                    <a:pt x="759459" y="1741169"/>
                  </a:lnTo>
                </a:path>
                <a:path w="3310890" h="3421379">
                  <a:moveTo>
                    <a:pt x="0" y="0"/>
                  </a:moveTo>
                  <a:lnTo>
                    <a:pt x="3310890" y="0"/>
                  </a:lnTo>
                </a:path>
                <a:path w="3310890" h="3421379">
                  <a:moveTo>
                    <a:pt x="759459" y="3401059"/>
                  </a:moveTo>
                  <a:lnTo>
                    <a:pt x="759459" y="3068319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23819" y="4993639"/>
              <a:ext cx="218440" cy="303530"/>
            </a:xfrm>
            <a:custGeom>
              <a:avLst/>
              <a:gdLst/>
              <a:ahLst/>
              <a:cxnLst/>
              <a:rect l="l" t="t" r="r" b="b"/>
              <a:pathLst>
                <a:path w="218439" h="303529">
                  <a:moveTo>
                    <a:pt x="218440" y="0"/>
                  </a:moveTo>
                  <a:lnTo>
                    <a:pt x="0" y="0"/>
                  </a:lnTo>
                  <a:lnTo>
                    <a:pt x="109219" y="303530"/>
                  </a:lnTo>
                  <a:lnTo>
                    <a:pt x="218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957829" y="4396740"/>
            <a:ext cx="251968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spc="-70" dirty="0">
                <a:latin typeface="Arial"/>
                <a:cs typeface="Arial"/>
              </a:rPr>
              <a:t>first </a:t>
            </a:r>
            <a:r>
              <a:rPr sz="2250" spc="-85" dirty="0">
                <a:latin typeface="Arial"/>
                <a:cs typeface="Arial"/>
              </a:rPr>
              <a:t>order</a:t>
            </a:r>
            <a:r>
              <a:rPr sz="2250" spc="-45" dirty="0">
                <a:latin typeface="Arial"/>
                <a:cs typeface="Arial"/>
              </a:rPr>
              <a:t> </a:t>
            </a:r>
            <a:r>
              <a:rPr sz="2250" spc="-125" dirty="0">
                <a:latin typeface="Arial"/>
                <a:cs typeface="Arial"/>
              </a:rPr>
              <a:t>metabolism</a:t>
            </a:r>
            <a:endParaRPr sz="22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24120" y="1990089"/>
            <a:ext cx="259334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spc="-135" dirty="0">
                <a:latin typeface="Arial"/>
                <a:cs typeface="Arial"/>
              </a:rPr>
              <a:t>zero </a:t>
            </a:r>
            <a:r>
              <a:rPr sz="2250" spc="-90" dirty="0">
                <a:latin typeface="Arial"/>
                <a:cs typeface="Arial"/>
              </a:rPr>
              <a:t>order</a:t>
            </a:r>
            <a:r>
              <a:rPr sz="2250" spc="70" dirty="0">
                <a:latin typeface="Arial"/>
                <a:cs typeface="Arial"/>
              </a:rPr>
              <a:t> </a:t>
            </a:r>
            <a:r>
              <a:rPr sz="2250" spc="-125" dirty="0">
                <a:latin typeface="Arial"/>
                <a:cs typeface="Arial"/>
              </a:rPr>
              <a:t>metabolism</a:t>
            </a:r>
            <a:endParaRPr sz="22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91785" y="2491287"/>
            <a:ext cx="474345" cy="12642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590"/>
              </a:lnSpc>
            </a:pPr>
            <a:r>
              <a:rPr sz="3150" spc="-165" dirty="0">
                <a:latin typeface="Arial"/>
                <a:cs typeface="Arial"/>
              </a:rPr>
              <a:t>Velocity</a:t>
            </a:r>
            <a:endParaRPr sz="31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42454" y="2406384"/>
            <a:ext cx="281305" cy="14839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100" dirty="0">
                <a:latin typeface="Arial"/>
                <a:cs typeface="Arial"/>
              </a:rPr>
              <a:t>(ng/g</a:t>
            </a:r>
            <a:r>
              <a:rPr sz="1800" spc="-120" dirty="0">
                <a:latin typeface="Arial"/>
                <a:cs typeface="Arial"/>
              </a:rPr>
              <a:t> tissue/min)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67229" y="5193284"/>
            <a:ext cx="6019800" cy="140462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469265" algn="l"/>
                <a:tab pos="852805" algn="l"/>
                <a:tab pos="1310005" algn="l"/>
                <a:tab pos="1767205" algn="l"/>
                <a:tab pos="2224405" algn="l"/>
                <a:tab pos="2681605" algn="l"/>
                <a:tab pos="3138805" algn="l"/>
                <a:tab pos="3596004" algn="l"/>
                <a:tab pos="4053204" algn="l"/>
                <a:tab pos="4510405" algn="l"/>
                <a:tab pos="4967605" algn="l"/>
                <a:tab pos="5424805" algn="l"/>
              </a:tabLst>
            </a:pPr>
            <a:r>
              <a:rPr sz="2250" spc="-135" dirty="0">
                <a:latin typeface="Arial"/>
                <a:cs typeface="Arial"/>
              </a:rPr>
              <a:t>0	5	</a:t>
            </a:r>
            <a:r>
              <a:rPr sz="2250" spc="-125" dirty="0">
                <a:latin typeface="Arial"/>
                <a:cs typeface="Arial"/>
              </a:rPr>
              <a:t>10	15	20	25	30	35	40	45	50	55	60</a:t>
            </a:r>
            <a:endParaRPr sz="2250">
              <a:latin typeface="Arial"/>
              <a:cs typeface="Arial"/>
            </a:endParaRPr>
          </a:p>
          <a:p>
            <a:pPr marR="471805" algn="ctr">
              <a:lnSpc>
                <a:spcPct val="100000"/>
              </a:lnSpc>
              <a:spcBef>
                <a:spcPts val="960"/>
              </a:spcBef>
            </a:pPr>
            <a:r>
              <a:rPr sz="3150" spc="-200" dirty="0">
                <a:latin typeface="Arial"/>
                <a:cs typeface="Arial"/>
              </a:rPr>
              <a:t>[Drug]</a:t>
            </a:r>
            <a:r>
              <a:rPr sz="3150" spc="-225" dirty="0">
                <a:latin typeface="Arial"/>
                <a:cs typeface="Arial"/>
              </a:rPr>
              <a:t> </a:t>
            </a:r>
            <a:r>
              <a:rPr sz="3150" spc="-310" dirty="0">
                <a:latin typeface="Arial"/>
                <a:cs typeface="Arial"/>
              </a:rPr>
              <a:t>mM</a:t>
            </a:r>
            <a:endParaRPr sz="31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05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379729"/>
            <a:ext cx="3362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First Order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Metabolism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6669" y="3326129"/>
            <a:ext cx="622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0593" y="3326129"/>
            <a:ext cx="1252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Km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&gt;&gt;&gt;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[C],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6669" y="4028440"/>
            <a:ext cx="46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1798" y="4028440"/>
            <a:ext cx="1534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 = </a:t>
            </a:r>
            <a:r>
              <a:rPr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Vmax </a:t>
            </a:r>
            <a:r>
              <a:rPr sz="18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[C]</a:t>
            </a:r>
            <a:r>
              <a:rPr sz="1800" spc="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 marL="467359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Km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92470" y="3996690"/>
            <a:ext cx="1467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4700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and	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 </a:t>
            </a:r>
            <a:r>
              <a:rPr sz="1800" dirty="0">
                <a:solidFill>
                  <a:srgbClr val="FFFFFF"/>
                </a:solidFill>
                <a:latin typeface="Symbol"/>
                <a:cs typeface="Symbol"/>
              </a:rPr>
              <a:t>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[C]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0469" y="4987290"/>
            <a:ext cx="673417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Metabolism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drug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first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order process. A constant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fraction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 remaining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drug is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metabolized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per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unit time.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drugs are given at concentrations smaller than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 Km  of 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enzymes of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metabolism.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3000" y="1101090"/>
            <a:ext cx="6751320" cy="165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drug may be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given in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doses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produce blood  concentrations less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than the Km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 enyzme for 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drug.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Arial"/>
              <a:cs typeface="Arial"/>
            </a:endParaRPr>
          </a:p>
          <a:p>
            <a:pPr marL="16573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 = </a:t>
            </a:r>
            <a:r>
              <a:rPr sz="18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Vmax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[C]</a:t>
            </a:r>
            <a:endParaRPr sz="1800">
              <a:latin typeface="Arial"/>
              <a:cs typeface="Arial"/>
            </a:endParaRPr>
          </a:p>
          <a:p>
            <a:pPr marL="61468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Km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[C]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2389"/>
            <a:ext cx="9144000" cy="6785609"/>
            <a:chOff x="0" y="72389"/>
            <a:chExt cx="9144000" cy="6785609"/>
          </a:xfrm>
        </p:grpSpPr>
        <p:sp>
          <p:nvSpPr>
            <p:cNvPr id="4" name="object 4"/>
            <p:cNvSpPr/>
            <p:nvPr/>
          </p:nvSpPr>
          <p:spPr>
            <a:xfrm>
              <a:off x="72389" y="4740904"/>
              <a:ext cx="9071610" cy="2080260"/>
            </a:xfrm>
            <a:custGeom>
              <a:avLst/>
              <a:gdLst/>
              <a:ahLst/>
              <a:cxnLst/>
              <a:rect l="l" t="t" r="r" b="b"/>
              <a:pathLst>
                <a:path w="9071610" h="2080259">
                  <a:moveTo>
                    <a:pt x="0" y="1658625"/>
                  </a:moveTo>
                  <a:lnTo>
                    <a:pt x="0" y="2080265"/>
                  </a:lnTo>
                  <a:lnTo>
                    <a:pt x="9071610" y="2080265"/>
                  </a:lnTo>
                  <a:lnTo>
                    <a:pt x="9071610" y="1717233"/>
                  </a:lnTo>
                  <a:lnTo>
                    <a:pt x="2266565" y="1717233"/>
                  </a:lnTo>
                  <a:lnTo>
                    <a:pt x="1613335" y="1709823"/>
                  </a:lnTo>
                  <a:lnTo>
                    <a:pt x="442918" y="1674431"/>
                  </a:lnTo>
                  <a:lnTo>
                    <a:pt x="0" y="1658625"/>
                  </a:lnTo>
                  <a:close/>
                </a:path>
                <a:path w="9071610" h="2080259">
                  <a:moveTo>
                    <a:pt x="9071610" y="0"/>
                  </a:moveTo>
                  <a:lnTo>
                    <a:pt x="9016823" y="25841"/>
                  </a:lnTo>
                  <a:lnTo>
                    <a:pt x="8524217" y="253117"/>
                  </a:lnTo>
                  <a:lnTo>
                    <a:pt x="8113119" y="435148"/>
                  </a:lnTo>
                  <a:lnTo>
                    <a:pt x="7719182" y="602098"/>
                  </a:lnTo>
                  <a:lnTo>
                    <a:pt x="7394134" y="733651"/>
                  </a:lnTo>
                  <a:lnTo>
                    <a:pt x="7079813" y="854946"/>
                  </a:lnTo>
                  <a:lnTo>
                    <a:pt x="6825446" y="948464"/>
                  </a:lnTo>
                  <a:lnTo>
                    <a:pt x="6577423" y="1035342"/>
                  </a:lnTo>
                  <a:lnTo>
                    <a:pt x="6335241" y="1115800"/>
                  </a:lnTo>
                  <a:lnTo>
                    <a:pt x="6098398" y="1190058"/>
                  </a:lnTo>
                  <a:lnTo>
                    <a:pt x="5866392" y="1258336"/>
                  </a:lnTo>
                  <a:lnTo>
                    <a:pt x="5638719" y="1320853"/>
                  </a:lnTo>
                  <a:lnTo>
                    <a:pt x="5459364" y="1366868"/>
                  </a:lnTo>
                  <a:lnTo>
                    <a:pt x="5282204" y="1409448"/>
                  </a:lnTo>
                  <a:lnTo>
                    <a:pt x="5106981" y="1448708"/>
                  </a:lnTo>
                  <a:lnTo>
                    <a:pt x="4933440" y="1484759"/>
                  </a:lnTo>
                  <a:lnTo>
                    <a:pt x="4761321" y="1517715"/>
                  </a:lnTo>
                  <a:lnTo>
                    <a:pt x="4590369" y="1547687"/>
                  </a:lnTo>
                  <a:lnTo>
                    <a:pt x="4377926" y="1581128"/>
                  </a:lnTo>
                  <a:lnTo>
                    <a:pt x="4166401" y="1610304"/>
                  </a:lnTo>
                  <a:lnTo>
                    <a:pt x="3955292" y="1635434"/>
                  </a:lnTo>
                  <a:lnTo>
                    <a:pt x="3744095" y="1656737"/>
                  </a:lnTo>
                  <a:lnTo>
                    <a:pt x="3532309" y="1674435"/>
                  </a:lnTo>
                  <a:lnTo>
                    <a:pt x="3489837" y="1677561"/>
                  </a:lnTo>
                  <a:lnTo>
                    <a:pt x="3233861" y="1693571"/>
                  </a:lnTo>
                  <a:lnTo>
                    <a:pt x="2975301" y="1705148"/>
                  </a:lnTo>
                  <a:lnTo>
                    <a:pt x="2669221" y="1713557"/>
                  </a:lnTo>
                  <a:lnTo>
                    <a:pt x="2266565" y="1717233"/>
                  </a:lnTo>
                  <a:lnTo>
                    <a:pt x="9071610" y="1717233"/>
                  </a:lnTo>
                  <a:lnTo>
                    <a:pt x="9071610" y="0"/>
                  </a:lnTo>
                  <a:close/>
                </a:path>
              </a:pathLst>
            </a:custGeom>
            <a:solidFill>
              <a:srgbClr val="000000">
                <a:alpha val="1574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751069"/>
              <a:ext cx="9144000" cy="2106930"/>
            </a:xfrm>
            <a:custGeom>
              <a:avLst/>
              <a:gdLst/>
              <a:ahLst/>
              <a:cxnLst/>
              <a:rect l="l" t="t" r="r" b="b"/>
              <a:pathLst>
                <a:path w="9144000" h="2106929">
                  <a:moveTo>
                    <a:pt x="0" y="1692909"/>
                  </a:moveTo>
                  <a:lnTo>
                    <a:pt x="0" y="2106929"/>
                  </a:lnTo>
                  <a:lnTo>
                    <a:pt x="9144000" y="2106929"/>
                  </a:lnTo>
                  <a:lnTo>
                    <a:pt x="9144000" y="1751517"/>
                  </a:lnTo>
                  <a:lnTo>
                    <a:pt x="2267091" y="1751517"/>
                  </a:lnTo>
                  <a:lnTo>
                    <a:pt x="1613771" y="1744108"/>
                  </a:lnTo>
                  <a:lnTo>
                    <a:pt x="443066" y="1708716"/>
                  </a:lnTo>
                  <a:lnTo>
                    <a:pt x="0" y="1692909"/>
                  </a:lnTo>
                  <a:close/>
                </a:path>
                <a:path w="9144000" h="2106929">
                  <a:moveTo>
                    <a:pt x="9144000" y="0"/>
                  </a:moveTo>
                  <a:lnTo>
                    <a:pt x="9016824" y="60125"/>
                  </a:lnTo>
                  <a:lnTo>
                    <a:pt x="8524227" y="287402"/>
                  </a:lnTo>
                  <a:lnTo>
                    <a:pt x="8113147" y="469433"/>
                  </a:lnTo>
                  <a:lnTo>
                    <a:pt x="7719235" y="636382"/>
                  </a:lnTo>
                  <a:lnTo>
                    <a:pt x="7394215" y="767935"/>
                  </a:lnTo>
                  <a:lnTo>
                    <a:pt x="7079925" y="889230"/>
                  </a:lnTo>
                  <a:lnTo>
                    <a:pt x="6825587" y="982748"/>
                  </a:lnTo>
                  <a:lnTo>
                    <a:pt x="6577594" y="1069626"/>
                  </a:lnTo>
                  <a:lnTo>
                    <a:pt x="6335444" y="1150085"/>
                  </a:lnTo>
                  <a:lnTo>
                    <a:pt x="6098634" y="1224343"/>
                  </a:lnTo>
                  <a:lnTo>
                    <a:pt x="5866660" y="1292621"/>
                  </a:lnTo>
                  <a:lnTo>
                    <a:pt x="5639021" y="1355138"/>
                  </a:lnTo>
                  <a:lnTo>
                    <a:pt x="5459693" y="1401152"/>
                  </a:lnTo>
                  <a:lnTo>
                    <a:pt x="5282559" y="1443733"/>
                  </a:lnTo>
                  <a:lnTo>
                    <a:pt x="5107362" y="1482993"/>
                  </a:lnTo>
                  <a:lnTo>
                    <a:pt x="4933846" y="1519044"/>
                  </a:lnTo>
                  <a:lnTo>
                    <a:pt x="4761751" y="1551999"/>
                  </a:lnTo>
                  <a:lnTo>
                    <a:pt x="4590821" y="1581972"/>
                  </a:lnTo>
                  <a:lnTo>
                    <a:pt x="4378405" y="1615413"/>
                  </a:lnTo>
                  <a:lnTo>
                    <a:pt x="4166903" y="1644589"/>
                  </a:lnTo>
                  <a:lnTo>
                    <a:pt x="3955814" y="1669718"/>
                  </a:lnTo>
                  <a:lnTo>
                    <a:pt x="3744634" y="1691022"/>
                  </a:lnTo>
                  <a:lnTo>
                    <a:pt x="3532861" y="1708719"/>
                  </a:lnTo>
                  <a:lnTo>
                    <a:pt x="3490391" y="1711845"/>
                  </a:lnTo>
                  <a:lnTo>
                    <a:pt x="3234424" y="1727856"/>
                  </a:lnTo>
                  <a:lnTo>
                    <a:pt x="2975865" y="1739432"/>
                  </a:lnTo>
                  <a:lnTo>
                    <a:pt x="2669776" y="1747842"/>
                  </a:lnTo>
                  <a:lnTo>
                    <a:pt x="2267091" y="1751517"/>
                  </a:lnTo>
                  <a:lnTo>
                    <a:pt x="9144000" y="175151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7B7B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64400" y="72389"/>
              <a:ext cx="1828800" cy="6785609"/>
            </a:xfrm>
            <a:custGeom>
              <a:avLst/>
              <a:gdLst/>
              <a:ahLst/>
              <a:cxnLst/>
              <a:rect l="l" t="t" r="r" b="b"/>
              <a:pathLst>
                <a:path w="1828800" h="6785609">
                  <a:moveTo>
                    <a:pt x="0" y="0"/>
                  </a:moveTo>
                  <a:lnTo>
                    <a:pt x="37669" y="52510"/>
                  </a:lnTo>
                  <a:lnTo>
                    <a:pt x="74673" y="105058"/>
                  </a:lnTo>
                  <a:lnTo>
                    <a:pt x="111016" y="157642"/>
                  </a:lnTo>
                  <a:lnTo>
                    <a:pt x="146703" y="210257"/>
                  </a:lnTo>
                  <a:lnTo>
                    <a:pt x="181736" y="262902"/>
                  </a:lnTo>
                  <a:lnTo>
                    <a:pt x="216119" y="315572"/>
                  </a:lnTo>
                  <a:lnTo>
                    <a:pt x="249856" y="368266"/>
                  </a:lnTo>
                  <a:lnTo>
                    <a:pt x="282952" y="420980"/>
                  </a:lnTo>
                  <a:lnTo>
                    <a:pt x="315410" y="473712"/>
                  </a:lnTo>
                  <a:lnTo>
                    <a:pt x="347233" y="526458"/>
                  </a:lnTo>
                  <a:lnTo>
                    <a:pt x="378426" y="579215"/>
                  </a:lnTo>
                  <a:lnTo>
                    <a:pt x="408993" y="631981"/>
                  </a:lnTo>
                  <a:lnTo>
                    <a:pt x="438937" y="684753"/>
                  </a:lnTo>
                  <a:lnTo>
                    <a:pt x="468261" y="737527"/>
                  </a:lnTo>
                  <a:lnTo>
                    <a:pt x="496971" y="790302"/>
                  </a:lnTo>
                  <a:lnTo>
                    <a:pt x="525070" y="843073"/>
                  </a:lnTo>
                  <a:lnTo>
                    <a:pt x="552561" y="895838"/>
                  </a:lnTo>
                  <a:lnTo>
                    <a:pt x="579448" y="948594"/>
                  </a:lnTo>
                  <a:lnTo>
                    <a:pt x="605736" y="1001338"/>
                  </a:lnTo>
                  <a:lnTo>
                    <a:pt x="631428" y="1054067"/>
                  </a:lnTo>
                  <a:lnTo>
                    <a:pt x="656527" y="1106778"/>
                  </a:lnTo>
                  <a:lnTo>
                    <a:pt x="681039" y="1159469"/>
                  </a:lnTo>
                  <a:lnTo>
                    <a:pt x="704966" y="1212136"/>
                  </a:lnTo>
                  <a:lnTo>
                    <a:pt x="728312" y="1264776"/>
                  </a:lnTo>
                  <a:lnTo>
                    <a:pt x="751082" y="1317387"/>
                  </a:lnTo>
                  <a:lnTo>
                    <a:pt x="773278" y="1369966"/>
                  </a:lnTo>
                  <a:lnTo>
                    <a:pt x="794905" y="1422509"/>
                  </a:lnTo>
                  <a:lnTo>
                    <a:pt x="815967" y="1475014"/>
                  </a:lnTo>
                  <a:lnTo>
                    <a:pt x="836468" y="1527477"/>
                  </a:lnTo>
                  <a:lnTo>
                    <a:pt x="856411" y="1579897"/>
                  </a:lnTo>
                  <a:lnTo>
                    <a:pt x="875800" y="1632269"/>
                  </a:lnTo>
                  <a:lnTo>
                    <a:pt x="894639" y="1684591"/>
                  </a:lnTo>
                  <a:lnTo>
                    <a:pt x="912932" y="1736861"/>
                  </a:lnTo>
                  <a:lnTo>
                    <a:pt x="930682" y="1789074"/>
                  </a:lnTo>
                  <a:lnTo>
                    <a:pt x="947894" y="1841229"/>
                  </a:lnTo>
                  <a:lnTo>
                    <a:pt x="964572" y="1893322"/>
                  </a:lnTo>
                  <a:lnTo>
                    <a:pt x="980718" y="1945350"/>
                  </a:lnTo>
                  <a:lnTo>
                    <a:pt x="996337" y="1997311"/>
                  </a:lnTo>
                  <a:lnTo>
                    <a:pt x="1011434" y="2049201"/>
                  </a:lnTo>
                  <a:lnTo>
                    <a:pt x="1026010" y="2101017"/>
                  </a:lnTo>
                  <a:lnTo>
                    <a:pt x="1040072" y="2152758"/>
                  </a:lnTo>
                  <a:lnTo>
                    <a:pt x="1053621" y="2204419"/>
                  </a:lnTo>
                  <a:lnTo>
                    <a:pt x="1066663" y="2255997"/>
                  </a:lnTo>
                  <a:lnTo>
                    <a:pt x="1079200" y="2307491"/>
                  </a:lnTo>
                  <a:lnTo>
                    <a:pt x="1091238" y="2358896"/>
                  </a:lnTo>
                  <a:lnTo>
                    <a:pt x="1102778" y="2410211"/>
                  </a:lnTo>
                  <a:lnTo>
                    <a:pt x="1113827" y="2461431"/>
                  </a:lnTo>
                  <a:lnTo>
                    <a:pt x="1124386" y="2512555"/>
                  </a:lnTo>
                  <a:lnTo>
                    <a:pt x="1134461" y="2563578"/>
                  </a:lnTo>
                  <a:lnTo>
                    <a:pt x="1144054" y="2614499"/>
                  </a:lnTo>
                  <a:lnTo>
                    <a:pt x="1153170" y="2665314"/>
                  </a:lnTo>
                  <a:lnTo>
                    <a:pt x="1161813" y="2716021"/>
                  </a:lnTo>
                  <a:lnTo>
                    <a:pt x="1169986" y="2766616"/>
                  </a:lnTo>
                  <a:lnTo>
                    <a:pt x="1177694" y="2817096"/>
                  </a:lnTo>
                  <a:lnTo>
                    <a:pt x="1184939" y="2867460"/>
                  </a:lnTo>
                  <a:lnTo>
                    <a:pt x="1191726" y="2917702"/>
                  </a:lnTo>
                  <a:lnTo>
                    <a:pt x="1198059" y="2967822"/>
                  </a:lnTo>
                  <a:lnTo>
                    <a:pt x="1203941" y="3017815"/>
                  </a:lnTo>
                  <a:lnTo>
                    <a:pt x="1209377" y="3067679"/>
                  </a:lnTo>
                  <a:lnTo>
                    <a:pt x="1214370" y="3117412"/>
                  </a:lnTo>
                  <a:lnTo>
                    <a:pt x="1218924" y="3167009"/>
                  </a:lnTo>
                  <a:lnTo>
                    <a:pt x="1223043" y="3216468"/>
                  </a:lnTo>
                  <a:lnTo>
                    <a:pt x="1226730" y="3265786"/>
                  </a:lnTo>
                  <a:lnTo>
                    <a:pt x="1229990" y="3314961"/>
                  </a:lnTo>
                  <a:lnTo>
                    <a:pt x="1232826" y="3363989"/>
                  </a:lnTo>
                  <a:lnTo>
                    <a:pt x="1235243" y="3412867"/>
                  </a:lnTo>
                  <a:lnTo>
                    <a:pt x="1237243" y="3461593"/>
                  </a:lnTo>
                  <a:lnTo>
                    <a:pt x="1238831" y="3510163"/>
                  </a:lnTo>
                  <a:lnTo>
                    <a:pt x="1240011" y="3558575"/>
                  </a:lnTo>
                  <a:lnTo>
                    <a:pt x="1240786" y="3606825"/>
                  </a:lnTo>
                  <a:lnTo>
                    <a:pt x="1241160" y="3654911"/>
                  </a:lnTo>
                  <a:lnTo>
                    <a:pt x="1241138" y="3702830"/>
                  </a:lnTo>
                  <a:lnTo>
                    <a:pt x="1240722" y="3750579"/>
                  </a:lnTo>
                  <a:lnTo>
                    <a:pt x="1239918" y="3798154"/>
                  </a:lnTo>
                  <a:lnTo>
                    <a:pt x="1238727" y="3845554"/>
                  </a:lnTo>
                  <a:lnTo>
                    <a:pt x="1237156" y="3892775"/>
                  </a:lnTo>
                  <a:lnTo>
                    <a:pt x="1235206" y="3939814"/>
                  </a:lnTo>
                  <a:lnTo>
                    <a:pt x="1232883" y="3986668"/>
                  </a:lnTo>
                  <a:lnTo>
                    <a:pt x="1230189" y="4033334"/>
                  </a:lnTo>
                  <a:lnTo>
                    <a:pt x="1227129" y="4079810"/>
                  </a:lnTo>
                  <a:lnTo>
                    <a:pt x="1223707" y="4126092"/>
                  </a:lnTo>
                  <a:lnTo>
                    <a:pt x="1219926" y="4172177"/>
                  </a:lnTo>
                  <a:lnTo>
                    <a:pt x="1215791" y="4218063"/>
                  </a:lnTo>
                  <a:lnTo>
                    <a:pt x="1211304" y="4263747"/>
                  </a:lnTo>
                  <a:lnTo>
                    <a:pt x="1206470" y="4309225"/>
                  </a:lnTo>
                  <a:lnTo>
                    <a:pt x="1201293" y="4354496"/>
                  </a:lnTo>
                  <a:lnTo>
                    <a:pt x="1195777" y="4399555"/>
                  </a:lnTo>
                  <a:lnTo>
                    <a:pt x="1189924" y="4444400"/>
                  </a:lnTo>
                  <a:lnTo>
                    <a:pt x="1183740" y="4489027"/>
                  </a:lnTo>
                  <a:lnTo>
                    <a:pt x="1177228" y="4533435"/>
                  </a:lnTo>
                  <a:lnTo>
                    <a:pt x="1170392" y="4577620"/>
                  </a:lnTo>
                  <a:lnTo>
                    <a:pt x="1163236" y="4621580"/>
                  </a:lnTo>
                  <a:lnTo>
                    <a:pt x="1155763" y="4665310"/>
                  </a:lnTo>
                  <a:lnTo>
                    <a:pt x="1147977" y="4708809"/>
                  </a:lnTo>
                  <a:lnTo>
                    <a:pt x="1139883" y="4752073"/>
                  </a:lnTo>
                  <a:lnTo>
                    <a:pt x="1131483" y="4795100"/>
                  </a:lnTo>
                  <a:lnTo>
                    <a:pt x="1122782" y="4837886"/>
                  </a:lnTo>
                  <a:lnTo>
                    <a:pt x="1113784" y="4880429"/>
                  </a:lnTo>
                  <a:lnTo>
                    <a:pt x="1104492" y="4922725"/>
                  </a:lnTo>
                  <a:lnTo>
                    <a:pt x="1094911" y="4964772"/>
                  </a:lnTo>
                  <a:lnTo>
                    <a:pt x="1085044" y="5006567"/>
                  </a:lnTo>
                  <a:lnTo>
                    <a:pt x="1074894" y="5048107"/>
                  </a:lnTo>
                  <a:lnTo>
                    <a:pt x="1064467" y="5089389"/>
                  </a:lnTo>
                  <a:lnTo>
                    <a:pt x="1053765" y="5130410"/>
                  </a:lnTo>
                  <a:lnTo>
                    <a:pt x="1042792" y="5171167"/>
                  </a:lnTo>
                  <a:lnTo>
                    <a:pt x="1031553" y="5211657"/>
                  </a:lnTo>
                  <a:lnTo>
                    <a:pt x="1020051" y="5251877"/>
                  </a:lnTo>
                  <a:lnTo>
                    <a:pt x="1008289" y="5291825"/>
                  </a:lnTo>
                  <a:lnTo>
                    <a:pt x="996273" y="5331497"/>
                  </a:lnTo>
                  <a:lnTo>
                    <a:pt x="984005" y="5370890"/>
                  </a:lnTo>
                  <a:lnTo>
                    <a:pt x="971489" y="5410002"/>
                  </a:lnTo>
                  <a:lnTo>
                    <a:pt x="958730" y="5448830"/>
                  </a:lnTo>
                  <a:lnTo>
                    <a:pt x="945730" y="5487370"/>
                  </a:lnTo>
                  <a:lnTo>
                    <a:pt x="932495" y="5525620"/>
                  </a:lnTo>
                  <a:lnTo>
                    <a:pt x="919027" y="5563577"/>
                  </a:lnTo>
                  <a:lnTo>
                    <a:pt x="905331" y="5601237"/>
                  </a:lnTo>
                  <a:lnTo>
                    <a:pt x="891410" y="5638599"/>
                  </a:lnTo>
                  <a:lnTo>
                    <a:pt x="877268" y="5675658"/>
                  </a:lnTo>
                  <a:lnTo>
                    <a:pt x="862909" y="5712413"/>
                  </a:lnTo>
                  <a:lnTo>
                    <a:pt x="848337" y="5748860"/>
                  </a:lnTo>
                  <a:lnTo>
                    <a:pt x="833556" y="5784996"/>
                  </a:lnTo>
                  <a:lnTo>
                    <a:pt x="818569" y="5820818"/>
                  </a:lnTo>
                  <a:lnTo>
                    <a:pt x="803381" y="5856324"/>
                  </a:lnTo>
                  <a:lnTo>
                    <a:pt x="787995" y="5891510"/>
                  </a:lnTo>
                  <a:lnTo>
                    <a:pt x="772415" y="5926373"/>
                  </a:lnTo>
                  <a:lnTo>
                    <a:pt x="740687" y="5995121"/>
                  </a:lnTo>
                  <a:lnTo>
                    <a:pt x="708230" y="6062543"/>
                  </a:lnTo>
                  <a:lnTo>
                    <a:pt x="675073" y="6128617"/>
                  </a:lnTo>
                  <a:lnTo>
                    <a:pt x="641247" y="6193319"/>
                  </a:lnTo>
                  <a:lnTo>
                    <a:pt x="606783" y="6256626"/>
                  </a:lnTo>
                  <a:lnTo>
                    <a:pt x="571711" y="6318513"/>
                  </a:lnTo>
                  <a:lnTo>
                    <a:pt x="536062" y="6378958"/>
                  </a:lnTo>
                  <a:lnTo>
                    <a:pt x="499867" y="6437938"/>
                  </a:lnTo>
                  <a:lnTo>
                    <a:pt x="463156" y="6495428"/>
                  </a:lnTo>
                  <a:lnTo>
                    <a:pt x="425960" y="6551405"/>
                  </a:lnTo>
                  <a:lnTo>
                    <a:pt x="388309" y="6605846"/>
                  </a:lnTo>
                  <a:lnTo>
                    <a:pt x="350235" y="6658728"/>
                  </a:lnTo>
                  <a:lnTo>
                    <a:pt x="311767" y="6710026"/>
                  </a:lnTo>
                  <a:lnTo>
                    <a:pt x="272936" y="6759718"/>
                  </a:lnTo>
                  <a:lnTo>
                    <a:pt x="252032" y="6785609"/>
                  </a:lnTo>
                  <a:lnTo>
                    <a:pt x="1828800" y="6785609"/>
                  </a:lnTo>
                  <a:lnTo>
                    <a:pt x="1828800" y="13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83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21640"/>
            <a:ext cx="4134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Arial"/>
                <a:cs typeface="Arial"/>
              </a:rPr>
              <a:t>Zero </a:t>
            </a:r>
            <a:r>
              <a:rPr sz="3600" b="1" spc="-5" dirty="0">
                <a:latin typeface="Arial"/>
                <a:cs typeface="Arial"/>
              </a:rPr>
              <a:t>order</a:t>
            </a:r>
            <a:r>
              <a:rPr sz="3600" b="1" spc="-9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kinetics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769" y="129667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769" y="2670809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769" y="340487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769" y="4779009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2769" y="551307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5039" y="1101090"/>
            <a:ext cx="7620000" cy="5519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7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000" b="1" spc="-5" dirty="0">
                <a:solidFill>
                  <a:srgbClr val="00FF00"/>
                </a:solidFill>
                <a:latin typeface="Arial"/>
                <a:cs typeface="Arial"/>
              </a:rPr>
              <a:t>constant amount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of drug is eliminated per  unit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80"/>
              </a:spcBef>
            </a:pP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Supply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of enzymes are limited in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body</a:t>
            </a:r>
            <a:endParaRPr sz="3000">
              <a:latin typeface="Arial"/>
              <a:cs typeface="Arial"/>
            </a:endParaRPr>
          </a:p>
          <a:p>
            <a:pPr marL="12700" marR="474980">
              <a:lnSpc>
                <a:spcPct val="140000"/>
              </a:lnSpc>
              <a:spcBef>
                <a:spcPts val="740"/>
              </a:spcBef>
            </a:pP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So, with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increasing dose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come 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supply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of enzymes get</a:t>
            </a:r>
            <a:r>
              <a:rPr sz="3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saturated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8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At this point </a:t>
            </a:r>
            <a:r>
              <a:rPr sz="3000" spc="-5" dirty="0">
                <a:solidFill>
                  <a:srgbClr val="00FF00"/>
                </a:solidFill>
                <a:latin typeface="Arial"/>
                <a:cs typeface="Arial"/>
              </a:rPr>
              <a:t>no </a:t>
            </a:r>
            <a:r>
              <a:rPr sz="3000" dirty="0">
                <a:solidFill>
                  <a:srgbClr val="00FF00"/>
                </a:solidFill>
                <a:latin typeface="Arial"/>
                <a:cs typeface="Arial"/>
              </a:rPr>
              <a:t>elimination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occur</a:t>
            </a:r>
            <a:endParaRPr sz="3000">
              <a:latin typeface="Arial"/>
              <a:cs typeface="Arial"/>
            </a:endParaRPr>
          </a:p>
          <a:p>
            <a:pPr marL="12700" marR="852169">
              <a:lnSpc>
                <a:spcPct val="140000"/>
              </a:lnSpc>
              <a:spcBef>
                <a:spcPts val="740"/>
              </a:spcBef>
              <a:tabLst>
                <a:tab pos="320421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Biotransformation	or excretion</a:t>
            </a:r>
            <a:r>
              <a:rPr sz="3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0FF00"/>
                </a:solidFill>
                <a:latin typeface="Arial"/>
                <a:cs typeface="Arial"/>
              </a:rPr>
              <a:t>remains  constant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point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97840"/>
            <a:ext cx="5477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Arial"/>
                <a:cs typeface="Arial"/>
              </a:rPr>
              <a:t>Zero </a:t>
            </a:r>
            <a:r>
              <a:rPr sz="3600" b="1" spc="-5" dirty="0">
                <a:latin typeface="Arial"/>
                <a:cs typeface="Arial"/>
              </a:rPr>
              <a:t>order kinetics</a:t>
            </a:r>
            <a:r>
              <a:rPr sz="3600" b="1" spc="-10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cont..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769" y="164719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42570" rIns="0" bIns="0" rtlCol="0">
            <a:spAutoFit/>
          </a:bodyPr>
          <a:lstStyle/>
          <a:p>
            <a:pPr marL="354330" marR="5080">
              <a:lnSpc>
                <a:spcPct val="149700"/>
              </a:lnSpc>
              <a:spcBef>
                <a:spcPts val="100"/>
              </a:spcBef>
            </a:pPr>
            <a:r>
              <a:rPr sz="3000" spc="-10" dirty="0"/>
              <a:t>So, </a:t>
            </a:r>
            <a:r>
              <a:rPr sz="3000" spc="-5" dirty="0">
                <a:solidFill>
                  <a:srgbClr val="FFFF00"/>
                </a:solidFill>
              </a:rPr>
              <a:t>rate of processes or reaction </a:t>
            </a:r>
            <a:r>
              <a:rPr sz="3000" spc="5" dirty="0">
                <a:solidFill>
                  <a:srgbClr val="FFFF00"/>
                </a:solidFill>
              </a:rPr>
              <a:t>is </a:t>
            </a:r>
            <a:r>
              <a:rPr sz="3000" spc="-10" dirty="0">
                <a:solidFill>
                  <a:srgbClr val="FFFF00"/>
                </a:solidFill>
              </a:rPr>
              <a:t>not  proportional to </a:t>
            </a:r>
            <a:r>
              <a:rPr sz="3000" spc="-5" dirty="0">
                <a:solidFill>
                  <a:srgbClr val="FFFF00"/>
                </a:solidFill>
              </a:rPr>
              <a:t>the </a:t>
            </a:r>
            <a:r>
              <a:rPr sz="3000" dirty="0">
                <a:solidFill>
                  <a:srgbClr val="FFFF00"/>
                </a:solidFill>
              </a:rPr>
              <a:t>conc. </a:t>
            </a:r>
            <a:r>
              <a:rPr sz="3000" spc="-5" dirty="0">
                <a:solidFill>
                  <a:srgbClr val="FFFF00"/>
                </a:solidFill>
              </a:rPr>
              <a:t>or</a:t>
            </a:r>
            <a:r>
              <a:rPr sz="3000" spc="-40" dirty="0">
                <a:solidFill>
                  <a:srgbClr val="FFFF00"/>
                </a:solidFill>
              </a:rPr>
              <a:t> </a:t>
            </a:r>
            <a:r>
              <a:rPr sz="3000" spc="-5" dirty="0">
                <a:solidFill>
                  <a:srgbClr val="FFFF00"/>
                </a:solidFill>
              </a:rPr>
              <a:t>dose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572769" y="311277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769" y="5262879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5039" y="2868929"/>
            <a:ext cx="7444105" cy="354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9900"/>
              </a:lnSpc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Processes showing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such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kinetics are</a:t>
            </a:r>
            <a:r>
              <a:rPr sz="3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known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3000" spc="-5" dirty="0">
                <a:solidFill>
                  <a:srgbClr val="00FF00"/>
                </a:solidFill>
                <a:latin typeface="Arial"/>
                <a:cs typeface="Arial"/>
              </a:rPr>
              <a:t>Rate limited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3000" dirty="0">
                <a:solidFill>
                  <a:srgbClr val="00FF00"/>
                </a:solidFill>
                <a:latin typeface="Arial"/>
                <a:cs typeface="Arial"/>
              </a:rPr>
              <a:t>zero </a:t>
            </a:r>
            <a:r>
              <a:rPr sz="3000" spc="-5" dirty="0">
                <a:solidFill>
                  <a:srgbClr val="00FF00"/>
                </a:solidFill>
                <a:latin typeface="Arial"/>
                <a:cs typeface="Arial"/>
              </a:rPr>
              <a:t>order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3000" spc="-5" dirty="0">
                <a:solidFill>
                  <a:srgbClr val="00FF00"/>
                </a:solidFill>
                <a:latin typeface="Arial"/>
                <a:cs typeface="Arial"/>
              </a:rPr>
              <a:t>saturation  kinetics</a:t>
            </a:r>
            <a:endParaRPr sz="3000">
              <a:latin typeface="Arial"/>
              <a:cs typeface="Arial"/>
            </a:endParaRPr>
          </a:p>
          <a:p>
            <a:pPr marL="12700" marR="982980" algn="just">
              <a:lnSpc>
                <a:spcPct val="150000"/>
              </a:lnSpc>
              <a:spcBef>
                <a:spcPts val="74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Some times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clinically called </a:t>
            </a:r>
            <a:r>
              <a:rPr sz="3000" spc="-5" dirty="0">
                <a:solidFill>
                  <a:srgbClr val="00FF00"/>
                </a:solidFill>
                <a:latin typeface="Arial"/>
                <a:cs typeface="Arial"/>
              </a:rPr>
              <a:t>non-linear  kinetics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421640"/>
            <a:ext cx="4133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Zero order</a:t>
            </a:r>
            <a:r>
              <a:rPr sz="3600" b="1" spc="-80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kinetics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1500" y="1648459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5039" y="1633220"/>
            <a:ext cx="685545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5" dirty="0">
                <a:solidFill>
                  <a:srgbClr val="FFFF00"/>
                </a:solidFill>
                <a:latin typeface="Arial"/>
                <a:cs typeface="Arial"/>
              </a:rPr>
              <a:t>All </a:t>
            </a:r>
            <a:r>
              <a:rPr sz="3000" b="1" spc="-10" dirty="0">
                <a:solidFill>
                  <a:srgbClr val="FFFF00"/>
                </a:solidFill>
                <a:latin typeface="Arial"/>
                <a:cs typeface="Arial"/>
              </a:rPr>
              <a:t>enzyme </a:t>
            </a:r>
            <a:r>
              <a:rPr sz="3000" b="1" spc="-5" dirty="0">
                <a:solidFill>
                  <a:srgbClr val="FFFF00"/>
                </a:solidFill>
                <a:latin typeface="Arial"/>
                <a:cs typeface="Arial"/>
              </a:rPr>
              <a:t>mediated processes</a:t>
            </a:r>
            <a:r>
              <a:rPr sz="30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0FF00"/>
                </a:solidFill>
                <a:latin typeface="Arial"/>
                <a:cs typeface="Arial"/>
              </a:rPr>
              <a:t>show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this type of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kinetics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500" y="320929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9639" y="3194050"/>
            <a:ext cx="6723380" cy="14173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 marR="30480">
              <a:lnSpc>
                <a:spcPts val="3590"/>
              </a:lnSpc>
              <a:spcBef>
                <a:spcPts val="225"/>
              </a:spcBef>
            </a:pPr>
            <a:r>
              <a:rPr sz="3000" spc="-10" dirty="0">
                <a:solidFill>
                  <a:srgbClr val="FFFF00"/>
                </a:solidFill>
                <a:latin typeface="Arial"/>
                <a:cs typeface="Arial"/>
              </a:rPr>
              <a:t>Passive </a:t>
            </a:r>
            <a:r>
              <a:rPr sz="3000" spc="-5" dirty="0">
                <a:solidFill>
                  <a:srgbClr val="FFFF00"/>
                </a:solidFill>
                <a:latin typeface="Arial"/>
                <a:cs typeface="Arial"/>
              </a:rPr>
              <a:t>diffusion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like processes </a:t>
            </a:r>
            <a:r>
              <a:rPr sz="3000" b="1" dirty="0">
                <a:solidFill>
                  <a:srgbClr val="00FF00"/>
                </a:solidFill>
                <a:latin typeface="Arial"/>
                <a:cs typeface="Arial"/>
              </a:rPr>
              <a:t>do </a:t>
            </a:r>
            <a:r>
              <a:rPr sz="3000" b="1" spc="-5" dirty="0">
                <a:solidFill>
                  <a:srgbClr val="00FF00"/>
                </a:solidFill>
                <a:latin typeface="Arial"/>
                <a:cs typeface="Arial"/>
              </a:rPr>
              <a:t>not  show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this type of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kinetics</a:t>
            </a:r>
            <a:endParaRPr sz="3000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  <a:spcBef>
                <a:spcPts val="535"/>
              </a:spcBef>
            </a:pPr>
            <a:r>
              <a:rPr sz="3525" spc="-7" baseline="8274" dirty="0">
                <a:solidFill>
                  <a:srgbClr val="6D9FAF"/>
                </a:solidFill>
                <a:latin typeface="UnDotum"/>
                <a:cs typeface="UnDotum"/>
              </a:rPr>
              <a:t>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e.g.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aspirin,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ethanol, phenytoin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770" y="1219200"/>
            <a:ext cx="5540375" cy="4071620"/>
            <a:chOff x="1969770" y="1219200"/>
            <a:chExt cx="5540375" cy="4071620"/>
          </a:xfrm>
        </p:grpSpPr>
        <p:sp>
          <p:nvSpPr>
            <p:cNvPr id="3" name="object 3"/>
            <p:cNvSpPr/>
            <p:nvPr/>
          </p:nvSpPr>
          <p:spPr>
            <a:xfrm>
              <a:off x="1983740" y="1855469"/>
              <a:ext cx="5486400" cy="3421379"/>
            </a:xfrm>
            <a:custGeom>
              <a:avLst/>
              <a:gdLst/>
              <a:ahLst/>
              <a:cxnLst/>
              <a:rect l="l" t="t" r="r" b="b"/>
              <a:pathLst>
                <a:path w="5486400" h="3421379">
                  <a:moveTo>
                    <a:pt x="0" y="3421379"/>
                  </a:moveTo>
                  <a:lnTo>
                    <a:pt x="457200" y="2385060"/>
                  </a:lnTo>
                </a:path>
                <a:path w="5486400" h="3421379">
                  <a:moveTo>
                    <a:pt x="457200" y="2385060"/>
                  </a:moveTo>
                  <a:lnTo>
                    <a:pt x="914400" y="1347469"/>
                  </a:lnTo>
                </a:path>
                <a:path w="5486400" h="3421379">
                  <a:moveTo>
                    <a:pt x="914400" y="1347469"/>
                  </a:moveTo>
                  <a:lnTo>
                    <a:pt x="1371600" y="725169"/>
                  </a:lnTo>
                </a:path>
                <a:path w="5486400" h="3421379">
                  <a:moveTo>
                    <a:pt x="1371600" y="725169"/>
                  </a:moveTo>
                  <a:lnTo>
                    <a:pt x="1828800" y="361950"/>
                  </a:lnTo>
                </a:path>
                <a:path w="5486400" h="3421379">
                  <a:moveTo>
                    <a:pt x="1828800" y="361950"/>
                  </a:moveTo>
                  <a:lnTo>
                    <a:pt x="2286000" y="154939"/>
                  </a:lnTo>
                </a:path>
                <a:path w="5486400" h="3421379">
                  <a:moveTo>
                    <a:pt x="2286000" y="154939"/>
                  </a:moveTo>
                  <a:lnTo>
                    <a:pt x="2743200" y="50800"/>
                  </a:lnTo>
                </a:path>
                <a:path w="5486400" h="3421379">
                  <a:moveTo>
                    <a:pt x="2743200" y="50800"/>
                  </a:moveTo>
                  <a:lnTo>
                    <a:pt x="3200400" y="0"/>
                  </a:lnTo>
                </a:path>
                <a:path w="5486400" h="3421379">
                  <a:moveTo>
                    <a:pt x="3200400" y="0"/>
                  </a:moveTo>
                  <a:lnTo>
                    <a:pt x="3657600" y="0"/>
                  </a:lnTo>
                </a:path>
                <a:path w="5486400" h="3421379">
                  <a:moveTo>
                    <a:pt x="3657600" y="0"/>
                  </a:moveTo>
                  <a:lnTo>
                    <a:pt x="4114800" y="0"/>
                  </a:lnTo>
                </a:path>
                <a:path w="5486400" h="3421379">
                  <a:moveTo>
                    <a:pt x="4114800" y="0"/>
                  </a:moveTo>
                  <a:lnTo>
                    <a:pt x="4572000" y="0"/>
                  </a:lnTo>
                </a:path>
                <a:path w="5486400" h="3421379">
                  <a:moveTo>
                    <a:pt x="4572000" y="0"/>
                  </a:moveTo>
                  <a:lnTo>
                    <a:pt x="5029200" y="0"/>
                  </a:lnTo>
                </a:path>
                <a:path w="5486400" h="3421379">
                  <a:moveTo>
                    <a:pt x="5029200" y="0"/>
                  </a:moveTo>
                  <a:lnTo>
                    <a:pt x="548640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03475" y="4197985"/>
              <a:ext cx="77470" cy="876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60675" y="3160395"/>
              <a:ext cx="77470" cy="876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7875" y="2538094"/>
              <a:ext cx="77470" cy="876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75075" y="2176144"/>
              <a:ext cx="77470" cy="87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32275" y="1967865"/>
              <a:ext cx="77470" cy="876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89475" y="1864994"/>
              <a:ext cx="77470" cy="876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46675" y="1812925"/>
              <a:ext cx="77470" cy="876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03875" y="1812925"/>
              <a:ext cx="77470" cy="876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61075" y="1812925"/>
              <a:ext cx="77470" cy="876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18275" y="1812925"/>
              <a:ext cx="77469" cy="876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75475" y="1812925"/>
              <a:ext cx="77469" cy="876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32675" y="1812925"/>
              <a:ext cx="77469" cy="876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83740" y="5152390"/>
              <a:ext cx="5486400" cy="124460"/>
            </a:xfrm>
            <a:custGeom>
              <a:avLst/>
              <a:gdLst/>
              <a:ahLst/>
              <a:cxnLst/>
              <a:rect l="l" t="t" r="r" b="b"/>
              <a:pathLst>
                <a:path w="5486400" h="124460">
                  <a:moveTo>
                    <a:pt x="0" y="124460"/>
                  </a:moveTo>
                  <a:lnTo>
                    <a:pt x="5486400" y="124460"/>
                  </a:lnTo>
                </a:path>
                <a:path w="5486400" h="124460">
                  <a:moveTo>
                    <a:pt x="0" y="124460"/>
                  </a:moveTo>
                  <a:lnTo>
                    <a:pt x="0" y="0"/>
                  </a:lnTo>
                </a:path>
                <a:path w="5486400" h="124460">
                  <a:moveTo>
                    <a:pt x="457200" y="124460"/>
                  </a:moveTo>
                  <a:lnTo>
                    <a:pt x="457200" y="0"/>
                  </a:lnTo>
                </a:path>
                <a:path w="5486400" h="124460">
                  <a:moveTo>
                    <a:pt x="914400" y="124460"/>
                  </a:moveTo>
                  <a:lnTo>
                    <a:pt x="914400" y="0"/>
                  </a:lnTo>
                </a:path>
                <a:path w="5486400" h="124460">
                  <a:moveTo>
                    <a:pt x="1371600" y="124460"/>
                  </a:moveTo>
                  <a:lnTo>
                    <a:pt x="1371600" y="0"/>
                  </a:lnTo>
                </a:path>
                <a:path w="5486400" h="124460">
                  <a:moveTo>
                    <a:pt x="1828800" y="124460"/>
                  </a:moveTo>
                  <a:lnTo>
                    <a:pt x="1828800" y="0"/>
                  </a:lnTo>
                </a:path>
                <a:path w="5486400" h="124460">
                  <a:moveTo>
                    <a:pt x="2286000" y="124460"/>
                  </a:moveTo>
                  <a:lnTo>
                    <a:pt x="2286000" y="0"/>
                  </a:lnTo>
                </a:path>
                <a:path w="5486400" h="124460">
                  <a:moveTo>
                    <a:pt x="2743200" y="124460"/>
                  </a:moveTo>
                  <a:lnTo>
                    <a:pt x="2743200" y="0"/>
                  </a:lnTo>
                </a:path>
                <a:path w="5486400" h="124460">
                  <a:moveTo>
                    <a:pt x="3200400" y="124460"/>
                  </a:moveTo>
                  <a:lnTo>
                    <a:pt x="3200400" y="0"/>
                  </a:lnTo>
                </a:path>
                <a:path w="5486400" h="124460">
                  <a:moveTo>
                    <a:pt x="3657600" y="124460"/>
                  </a:moveTo>
                  <a:lnTo>
                    <a:pt x="3657600" y="0"/>
                  </a:lnTo>
                </a:path>
                <a:path w="5486400" h="124460">
                  <a:moveTo>
                    <a:pt x="4114800" y="124460"/>
                  </a:moveTo>
                  <a:lnTo>
                    <a:pt x="4114800" y="0"/>
                  </a:lnTo>
                </a:path>
                <a:path w="5486400" h="124460">
                  <a:moveTo>
                    <a:pt x="4572000" y="124460"/>
                  </a:moveTo>
                  <a:lnTo>
                    <a:pt x="4572000" y="0"/>
                  </a:lnTo>
                </a:path>
                <a:path w="5486400" h="124460">
                  <a:moveTo>
                    <a:pt x="5029200" y="124460"/>
                  </a:moveTo>
                  <a:lnTo>
                    <a:pt x="5029200" y="0"/>
                  </a:lnTo>
                </a:path>
                <a:path w="5486400" h="124460">
                  <a:moveTo>
                    <a:pt x="5486400" y="124460"/>
                  </a:moveTo>
                  <a:lnTo>
                    <a:pt x="548640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69770" y="1219200"/>
              <a:ext cx="27940" cy="4057650"/>
            </a:xfrm>
            <a:custGeom>
              <a:avLst/>
              <a:gdLst/>
              <a:ahLst/>
              <a:cxnLst/>
              <a:rect l="l" t="t" r="r" b="b"/>
              <a:pathLst>
                <a:path w="27939" h="4057650">
                  <a:moveTo>
                    <a:pt x="0" y="4057650"/>
                  </a:moveTo>
                  <a:lnTo>
                    <a:pt x="27939" y="4057650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40576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83740" y="5276850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19">
                  <a:moveTo>
                    <a:pt x="0" y="0"/>
                  </a:moveTo>
                  <a:lnTo>
                    <a:pt x="10922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926589" y="5071109"/>
            <a:ext cx="16764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spc="-13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83739" y="4240529"/>
            <a:ext cx="109220" cy="518159"/>
          </a:xfrm>
          <a:custGeom>
            <a:avLst/>
            <a:gdLst/>
            <a:ahLst/>
            <a:cxnLst/>
            <a:rect l="l" t="t" r="r" b="b"/>
            <a:pathLst>
              <a:path w="109219" h="518160">
                <a:moveTo>
                  <a:pt x="0" y="518160"/>
                </a:moveTo>
                <a:lnTo>
                  <a:pt x="109220" y="518160"/>
                </a:lnTo>
              </a:path>
              <a:path w="109219" h="518160">
                <a:moveTo>
                  <a:pt x="0" y="0"/>
                </a:moveTo>
                <a:lnTo>
                  <a:pt x="10922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80539" y="3861053"/>
            <a:ext cx="313055" cy="1061720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250" spc="-110" dirty="0">
                <a:latin typeface="Arial"/>
                <a:cs typeface="Arial"/>
              </a:rPr>
              <a:t>2</a:t>
            </a:r>
            <a:r>
              <a:rPr sz="2250" spc="-13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250" spc="-110" dirty="0">
                <a:latin typeface="Arial"/>
                <a:cs typeface="Arial"/>
              </a:rPr>
              <a:t>1</a:t>
            </a:r>
            <a:r>
              <a:rPr sz="2250" spc="-13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83739" y="2166620"/>
            <a:ext cx="109220" cy="1554480"/>
          </a:xfrm>
          <a:custGeom>
            <a:avLst/>
            <a:gdLst/>
            <a:ahLst/>
            <a:cxnLst/>
            <a:rect l="l" t="t" r="r" b="b"/>
            <a:pathLst>
              <a:path w="109219" h="1554479">
                <a:moveTo>
                  <a:pt x="0" y="1554479"/>
                </a:moveTo>
                <a:lnTo>
                  <a:pt x="109220" y="1554479"/>
                </a:lnTo>
              </a:path>
              <a:path w="109219" h="1554479">
                <a:moveTo>
                  <a:pt x="0" y="1036319"/>
                </a:moveTo>
                <a:lnTo>
                  <a:pt x="109220" y="1036319"/>
                </a:lnTo>
              </a:path>
              <a:path w="109219" h="1554479">
                <a:moveTo>
                  <a:pt x="0" y="518159"/>
                </a:moveTo>
                <a:lnTo>
                  <a:pt x="109220" y="518159"/>
                </a:lnTo>
              </a:path>
              <a:path w="109219" h="1554479">
                <a:moveTo>
                  <a:pt x="0" y="0"/>
                </a:moveTo>
                <a:lnTo>
                  <a:pt x="10922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80539" y="1787144"/>
            <a:ext cx="313055" cy="2099310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250" spc="-110" dirty="0">
                <a:latin typeface="Arial"/>
                <a:cs typeface="Arial"/>
              </a:rPr>
              <a:t>6</a:t>
            </a:r>
            <a:r>
              <a:rPr sz="2250" spc="-13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250" spc="-110" dirty="0">
                <a:latin typeface="Arial"/>
                <a:cs typeface="Arial"/>
              </a:rPr>
              <a:t>5</a:t>
            </a:r>
            <a:r>
              <a:rPr sz="2250" spc="-13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250" spc="-110" dirty="0">
                <a:latin typeface="Arial"/>
                <a:cs typeface="Arial"/>
              </a:rPr>
              <a:t>4</a:t>
            </a:r>
            <a:r>
              <a:rPr sz="2250" spc="-13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2250" spc="-110" dirty="0">
                <a:latin typeface="Arial"/>
                <a:cs typeface="Arial"/>
              </a:rPr>
              <a:t>3</a:t>
            </a:r>
            <a:r>
              <a:rPr sz="2250" spc="-13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83739" y="1647189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>
                <a:moveTo>
                  <a:pt x="0" y="0"/>
                </a:moveTo>
                <a:lnTo>
                  <a:pt x="10922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780539" y="1442720"/>
            <a:ext cx="31305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spc="-110" dirty="0">
                <a:latin typeface="Arial"/>
                <a:cs typeface="Arial"/>
              </a:rPr>
              <a:t>7</a:t>
            </a:r>
            <a:r>
              <a:rPr sz="2250" spc="-13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973579" y="1841500"/>
            <a:ext cx="3310890" cy="3455670"/>
            <a:chOff x="1973579" y="1841500"/>
            <a:chExt cx="3310890" cy="3455670"/>
          </a:xfrm>
        </p:grpSpPr>
        <p:sp>
          <p:nvSpPr>
            <p:cNvPr id="27" name="object 27"/>
            <p:cNvSpPr/>
            <p:nvPr/>
          </p:nvSpPr>
          <p:spPr>
            <a:xfrm>
              <a:off x="1973579" y="1855470"/>
              <a:ext cx="3310890" cy="3421379"/>
            </a:xfrm>
            <a:custGeom>
              <a:avLst/>
              <a:gdLst/>
              <a:ahLst/>
              <a:cxnLst/>
              <a:rect l="l" t="t" r="r" b="b"/>
              <a:pathLst>
                <a:path w="3310890" h="3421379">
                  <a:moveTo>
                    <a:pt x="0" y="1731009"/>
                  </a:moveTo>
                  <a:lnTo>
                    <a:pt x="750569" y="1731009"/>
                  </a:lnTo>
                </a:path>
                <a:path w="3310890" h="3421379">
                  <a:moveTo>
                    <a:pt x="759459" y="3421379"/>
                  </a:moveTo>
                  <a:lnTo>
                    <a:pt x="759459" y="1741169"/>
                  </a:lnTo>
                </a:path>
                <a:path w="3310890" h="3421379">
                  <a:moveTo>
                    <a:pt x="0" y="0"/>
                  </a:moveTo>
                  <a:lnTo>
                    <a:pt x="3310890" y="0"/>
                  </a:lnTo>
                </a:path>
                <a:path w="3310890" h="3421379">
                  <a:moveTo>
                    <a:pt x="759459" y="3401059"/>
                  </a:moveTo>
                  <a:lnTo>
                    <a:pt x="759459" y="3068319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23819" y="4993639"/>
              <a:ext cx="218440" cy="303530"/>
            </a:xfrm>
            <a:custGeom>
              <a:avLst/>
              <a:gdLst/>
              <a:ahLst/>
              <a:cxnLst/>
              <a:rect l="l" t="t" r="r" b="b"/>
              <a:pathLst>
                <a:path w="218439" h="303529">
                  <a:moveTo>
                    <a:pt x="218440" y="0"/>
                  </a:moveTo>
                  <a:lnTo>
                    <a:pt x="0" y="0"/>
                  </a:lnTo>
                  <a:lnTo>
                    <a:pt x="109219" y="303530"/>
                  </a:lnTo>
                  <a:lnTo>
                    <a:pt x="218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957829" y="4396740"/>
            <a:ext cx="251968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spc="-70" dirty="0">
                <a:latin typeface="Arial"/>
                <a:cs typeface="Arial"/>
              </a:rPr>
              <a:t>first </a:t>
            </a:r>
            <a:r>
              <a:rPr sz="2250" spc="-85" dirty="0">
                <a:latin typeface="Arial"/>
                <a:cs typeface="Arial"/>
              </a:rPr>
              <a:t>order</a:t>
            </a:r>
            <a:r>
              <a:rPr sz="2250" spc="-45" dirty="0">
                <a:latin typeface="Arial"/>
                <a:cs typeface="Arial"/>
              </a:rPr>
              <a:t> </a:t>
            </a:r>
            <a:r>
              <a:rPr sz="2250" spc="-125" dirty="0">
                <a:latin typeface="Arial"/>
                <a:cs typeface="Arial"/>
              </a:rPr>
              <a:t>metabolism</a:t>
            </a:r>
            <a:endParaRPr sz="22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24120" y="1990089"/>
            <a:ext cx="259334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spc="-135" dirty="0">
                <a:latin typeface="Arial"/>
                <a:cs typeface="Arial"/>
              </a:rPr>
              <a:t>zero </a:t>
            </a:r>
            <a:r>
              <a:rPr sz="2250" spc="-90" dirty="0">
                <a:latin typeface="Arial"/>
                <a:cs typeface="Arial"/>
              </a:rPr>
              <a:t>order</a:t>
            </a:r>
            <a:r>
              <a:rPr sz="2250" spc="70" dirty="0">
                <a:latin typeface="Arial"/>
                <a:cs typeface="Arial"/>
              </a:rPr>
              <a:t> </a:t>
            </a:r>
            <a:r>
              <a:rPr sz="2250" spc="-125" dirty="0">
                <a:latin typeface="Arial"/>
                <a:cs typeface="Arial"/>
              </a:rPr>
              <a:t>metabolism</a:t>
            </a:r>
            <a:endParaRPr sz="22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1785" y="2491287"/>
            <a:ext cx="474345" cy="12642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590"/>
              </a:lnSpc>
            </a:pPr>
            <a:r>
              <a:rPr sz="3150" spc="-165" dirty="0">
                <a:latin typeface="Arial"/>
                <a:cs typeface="Arial"/>
              </a:rPr>
              <a:t>Velocity</a:t>
            </a:r>
            <a:endParaRPr sz="31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42454" y="2406384"/>
            <a:ext cx="281305" cy="14839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100" dirty="0">
                <a:latin typeface="Arial"/>
                <a:cs typeface="Arial"/>
              </a:rPr>
              <a:t>(ng/g</a:t>
            </a:r>
            <a:r>
              <a:rPr sz="1800" spc="-120" dirty="0">
                <a:latin typeface="Arial"/>
                <a:cs typeface="Arial"/>
              </a:rPr>
              <a:t> tissue/min)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67229" y="5193284"/>
            <a:ext cx="6019800" cy="140462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469265" algn="l"/>
                <a:tab pos="852805" algn="l"/>
                <a:tab pos="1310005" algn="l"/>
                <a:tab pos="1767205" algn="l"/>
                <a:tab pos="2224405" algn="l"/>
                <a:tab pos="2681605" algn="l"/>
                <a:tab pos="3138805" algn="l"/>
                <a:tab pos="3596004" algn="l"/>
                <a:tab pos="4053204" algn="l"/>
                <a:tab pos="4510405" algn="l"/>
                <a:tab pos="4967605" algn="l"/>
                <a:tab pos="5424805" algn="l"/>
              </a:tabLst>
            </a:pPr>
            <a:r>
              <a:rPr sz="2250" spc="-135" dirty="0">
                <a:latin typeface="Arial"/>
                <a:cs typeface="Arial"/>
              </a:rPr>
              <a:t>0	5	</a:t>
            </a:r>
            <a:r>
              <a:rPr sz="2250" spc="-125" dirty="0">
                <a:latin typeface="Arial"/>
                <a:cs typeface="Arial"/>
              </a:rPr>
              <a:t>10	15	20	25	30	35	40	45	50	55	60</a:t>
            </a:r>
            <a:endParaRPr sz="2250">
              <a:latin typeface="Arial"/>
              <a:cs typeface="Arial"/>
            </a:endParaRPr>
          </a:p>
          <a:p>
            <a:pPr marR="471805" algn="ctr">
              <a:lnSpc>
                <a:spcPct val="100000"/>
              </a:lnSpc>
              <a:spcBef>
                <a:spcPts val="960"/>
              </a:spcBef>
            </a:pPr>
            <a:r>
              <a:rPr sz="3150" spc="-200" dirty="0">
                <a:latin typeface="Arial"/>
                <a:cs typeface="Arial"/>
              </a:rPr>
              <a:t>[Drug]</a:t>
            </a:r>
            <a:r>
              <a:rPr sz="3150" spc="-225" dirty="0">
                <a:latin typeface="Arial"/>
                <a:cs typeface="Arial"/>
              </a:rPr>
              <a:t> </a:t>
            </a:r>
            <a:r>
              <a:rPr sz="3150" spc="-310" dirty="0">
                <a:latin typeface="Arial"/>
                <a:cs typeface="Arial"/>
              </a:rPr>
              <a:t>mM</a:t>
            </a:r>
            <a:endParaRPr sz="31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05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340359"/>
            <a:ext cx="33610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Zero Order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Metabolism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4269" y="3249929"/>
            <a:ext cx="621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Wh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0529" y="3249929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116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[C]	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&gt;&gt;&gt;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Km,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3000" y="3920490"/>
            <a:ext cx="469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6225" y="3920490"/>
            <a:ext cx="1532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 = </a:t>
            </a:r>
            <a:r>
              <a:rPr sz="18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Vmax [C]</a:t>
            </a:r>
            <a:r>
              <a:rPr sz="1800" spc="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 marR="190500" algn="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[C]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82870" y="3920490"/>
            <a:ext cx="1746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4065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and	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 =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Vmax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4269" y="4987290"/>
            <a:ext cx="660908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Metabolism of 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drug is a zero order process. A constant  amount of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 remaining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drug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is metabolized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per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unit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time.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Phenytoin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undergoes zero order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metabolism at 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doses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given.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1869" y="1177290"/>
            <a:ext cx="7274559" cy="165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drug may be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given in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doses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produce blood concentrations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greater than the Km of 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enyzme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for the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drug.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Arial"/>
              <a:cs typeface="Arial"/>
            </a:endParaRPr>
          </a:p>
          <a:p>
            <a:pPr marL="16383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 = </a:t>
            </a:r>
            <a:r>
              <a:rPr sz="18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Vmax [C]</a:t>
            </a:r>
            <a:endParaRPr sz="1800">
              <a:latin typeface="Arial"/>
              <a:cs typeface="Arial"/>
            </a:endParaRPr>
          </a:p>
          <a:p>
            <a:pPr marL="61214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 m +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[C]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4139" y="360679"/>
            <a:ext cx="442531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FFFFFF"/>
                </a:solidFill>
              </a:rPr>
              <a:t>Pharmacokinetics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1500" y="1266189"/>
            <a:ext cx="144145" cy="415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50" spc="-1614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55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1069" y="1250950"/>
            <a:ext cx="7712075" cy="2368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Drug molecules interact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target sites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produce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effects-</a:t>
            </a:r>
            <a:endParaRPr sz="3200">
              <a:latin typeface="Arial"/>
              <a:cs typeface="Arial"/>
            </a:endParaRPr>
          </a:p>
          <a:p>
            <a:pPr marL="328930" marR="749935" indent="-273050">
              <a:lnSpc>
                <a:spcPct val="100000"/>
              </a:lnSpc>
              <a:spcBef>
                <a:spcPts val="690"/>
              </a:spcBef>
            </a:pPr>
            <a:r>
              <a:rPr sz="3750" baseline="7777" dirty="0">
                <a:solidFill>
                  <a:srgbClr val="6D9FAF"/>
                </a:solidFill>
                <a:latin typeface="UnDotum"/>
                <a:cs typeface="UnDotum"/>
              </a:rPr>
              <a:t>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drug </a:t>
            </a:r>
            <a:r>
              <a:rPr sz="2800" spc="5" dirty="0">
                <a:solidFill>
                  <a:srgbClr val="00FF00"/>
                </a:solidFill>
                <a:latin typeface="Arial"/>
                <a:cs typeface="Arial"/>
              </a:rPr>
              <a:t>must </a:t>
            </a:r>
            <a:r>
              <a:rPr sz="2800" spc="-5" dirty="0">
                <a:solidFill>
                  <a:srgbClr val="00FF00"/>
                </a:solidFill>
                <a:latin typeface="Arial"/>
                <a:cs typeface="Arial"/>
              </a:rPr>
              <a:t>be absorbed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into the  bloodstream and then carried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target  site(s)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500" y="4226559"/>
            <a:ext cx="144145" cy="415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50" spc="-1614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55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3769" y="4211320"/>
            <a:ext cx="7162800" cy="148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Pharmacokinetics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is the study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drug  absorption,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distribution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within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body,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drug elimination </a:t>
            </a:r>
            <a:r>
              <a:rPr sz="3200" dirty="0">
                <a:solidFill>
                  <a:srgbClr val="00FF00"/>
                </a:solidFill>
                <a:latin typeface="Arial"/>
                <a:cs typeface="Arial"/>
              </a:rPr>
              <a:t>over</a:t>
            </a:r>
            <a:r>
              <a:rPr sz="3200" spc="25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FF00"/>
                </a:solidFill>
                <a:latin typeface="Arial"/>
                <a:cs typeface="Arial"/>
              </a:rPr>
              <a:t>time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9770" y="1144269"/>
            <a:ext cx="5540375" cy="4146550"/>
            <a:chOff x="1969770" y="1144269"/>
            <a:chExt cx="5540375" cy="4146550"/>
          </a:xfrm>
        </p:grpSpPr>
        <p:sp>
          <p:nvSpPr>
            <p:cNvPr id="3" name="object 3"/>
            <p:cNvSpPr/>
            <p:nvPr/>
          </p:nvSpPr>
          <p:spPr>
            <a:xfrm>
              <a:off x="1983740" y="1855469"/>
              <a:ext cx="5486400" cy="3421379"/>
            </a:xfrm>
            <a:custGeom>
              <a:avLst/>
              <a:gdLst/>
              <a:ahLst/>
              <a:cxnLst/>
              <a:rect l="l" t="t" r="r" b="b"/>
              <a:pathLst>
                <a:path w="5486400" h="3421379">
                  <a:moveTo>
                    <a:pt x="0" y="3421379"/>
                  </a:moveTo>
                  <a:lnTo>
                    <a:pt x="457200" y="2385060"/>
                  </a:lnTo>
                </a:path>
                <a:path w="5486400" h="3421379">
                  <a:moveTo>
                    <a:pt x="457200" y="2385060"/>
                  </a:moveTo>
                  <a:lnTo>
                    <a:pt x="914400" y="1347469"/>
                  </a:lnTo>
                </a:path>
                <a:path w="5486400" h="3421379">
                  <a:moveTo>
                    <a:pt x="914400" y="1347469"/>
                  </a:moveTo>
                  <a:lnTo>
                    <a:pt x="1371600" y="725169"/>
                  </a:lnTo>
                </a:path>
                <a:path w="5486400" h="3421379">
                  <a:moveTo>
                    <a:pt x="1371600" y="725169"/>
                  </a:moveTo>
                  <a:lnTo>
                    <a:pt x="1828800" y="361950"/>
                  </a:lnTo>
                </a:path>
                <a:path w="5486400" h="3421379">
                  <a:moveTo>
                    <a:pt x="1828800" y="361950"/>
                  </a:moveTo>
                  <a:lnTo>
                    <a:pt x="2286000" y="154939"/>
                  </a:lnTo>
                </a:path>
                <a:path w="5486400" h="3421379">
                  <a:moveTo>
                    <a:pt x="2286000" y="154939"/>
                  </a:moveTo>
                  <a:lnTo>
                    <a:pt x="2743200" y="50800"/>
                  </a:lnTo>
                </a:path>
                <a:path w="5486400" h="3421379">
                  <a:moveTo>
                    <a:pt x="2743200" y="50800"/>
                  </a:moveTo>
                  <a:lnTo>
                    <a:pt x="3200400" y="0"/>
                  </a:lnTo>
                </a:path>
                <a:path w="5486400" h="3421379">
                  <a:moveTo>
                    <a:pt x="3200400" y="0"/>
                  </a:moveTo>
                  <a:lnTo>
                    <a:pt x="3657600" y="0"/>
                  </a:lnTo>
                </a:path>
                <a:path w="5486400" h="3421379">
                  <a:moveTo>
                    <a:pt x="3657600" y="0"/>
                  </a:moveTo>
                  <a:lnTo>
                    <a:pt x="4114800" y="0"/>
                  </a:lnTo>
                </a:path>
                <a:path w="5486400" h="3421379">
                  <a:moveTo>
                    <a:pt x="4114800" y="0"/>
                  </a:moveTo>
                  <a:lnTo>
                    <a:pt x="4572000" y="0"/>
                  </a:lnTo>
                </a:path>
                <a:path w="5486400" h="3421379">
                  <a:moveTo>
                    <a:pt x="4572000" y="0"/>
                  </a:moveTo>
                  <a:lnTo>
                    <a:pt x="5029200" y="0"/>
                  </a:lnTo>
                </a:path>
                <a:path w="5486400" h="3421379">
                  <a:moveTo>
                    <a:pt x="5029200" y="0"/>
                  </a:moveTo>
                  <a:lnTo>
                    <a:pt x="548640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03475" y="4197984"/>
              <a:ext cx="77470" cy="876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60675" y="3160394"/>
              <a:ext cx="77470" cy="876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7875" y="2538094"/>
              <a:ext cx="77470" cy="876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75075" y="2176144"/>
              <a:ext cx="77470" cy="876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32275" y="1967864"/>
              <a:ext cx="77470" cy="876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89475" y="1864994"/>
              <a:ext cx="77470" cy="876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46675" y="1812925"/>
              <a:ext cx="77470" cy="876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03875" y="1812925"/>
              <a:ext cx="77470" cy="876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61075" y="1812925"/>
              <a:ext cx="77470" cy="876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18275" y="1812925"/>
              <a:ext cx="77469" cy="876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75475" y="1812925"/>
              <a:ext cx="77469" cy="876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32675" y="1812925"/>
              <a:ext cx="77469" cy="876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83740" y="5152390"/>
              <a:ext cx="5486400" cy="124460"/>
            </a:xfrm>
            <a:custGeom>
              <a:avLst/>
              <a:gdLst/>
              <a:ahLst/>
              <a:cxnLst/>
              <a:rect l="l" t="t" r="r" b="b"/>
              <a:pathLst>
                <a:path w="5486400" h="124460">
                  <a:moveTo>
                    <a:pt x="0" y="124460"/>
                  </a:moveTo>
                  <a:lnTo>
                    <a:pt x="5486400" y="124460"/>
                  </a:lnTo>
                </a:path>
                <a:path w="5486400" h="124460">
                  <a:moveTo>
                    <a:pt x="0" y="124460"/>
                  </a:moveTo>
                  <a:lnTo>
                    <a:pt x="0" y="0"/>
                  </a:lnTo>
                </a:path>
                <a:path w="5486400" h="124460">
                  <a:moveTo>
                    <a:pt x="457200" y="124460"/>
                  </a:moveTo>
                  <a:lnTo>
                    <a:pt x="457200" y="0"/>
                  </a:lnTo>
                </a:path>
                <a:path w="5486400" h="124460">
                  <a:moveTo>
                    <a:pt x="914400" y="124460"/>
                  </a:moveTo>
                  <a:lnTo>
                    <a:pt x="914400" y="0"/>
                  </a:lnTo>
                </a:path>
                <a:path w="5486400" h="124460">
                  <a:moveTo>
                    <a:pt x="1371600" y="124460"/>
                  </a:moveTo>
                  <a:lnTo>
                    <a:pt x="1371600" y="0"/>
                  </a:lnTo>
                </a:path>
                <a:path w="5486400" h="124460">
                  <a:moveTo>
                    <a:pt x="1828800" y="124460"/>
                  </a:moveTo>
                  <a:lnTo>
                    <a:pt x="1828800" y="0"/>
                  </a:lnTo>
                </a:path>
                <a:path w="5486400" h="124460">
                  <a:moveTo>
                    <a:pt x="2286000" y="124460"/>
                  </a:moveTo>
                  <a:lnTo>
                    <a:pt x="2286000" y="0"/>
                  </a:lnTo>
                </a:path>
                <a:path w="5486400" h="124460">
                  <a:moveTo>
                    <a:pt x="2743200" y="124460"/>
                  </a:moveTo>
                  <a:lnTo>
                    <a:pt x="2743200" y="0"/>
                  </a:lnTo>
                </a:path>
                <a:path w="5486400" h="124460">
                  <a:moveTo>
                    <a:pt x="3200400" y="124460"/>
                  </a:moveTo>
                  <a:lnTo>
                    <a:pt x="3200400" y="0"/>
                  </a:lnTo>
                </a:path>
                <a:path w="5486400" h="124460">
                  <a:moveTo>
                    <a:pt x="3657600" y="124460"/>
                  </a:moveTo>
                  <a:lnTo>
                    <a:pt x="3657600" y="0"/>
                  </a:lnTo>
                </a:path>
                <a:path w="5486400" h="124460">
                  <a:moveTo>
                    <a:pt x="4114800" y="124460"/>
                  </a:moveTo>
                  <a:lnTo>
                    <a:pt x="4114800" y="0"/>
                  </a:lnTo>
                </a:path>
                <a:path w="5486400" h="124460">
                  <a:moveTo>
                    <a:pt x="4572000" y="124460"/>
                  </a:moveTo>
                  <a:lnTo>
                    <a:pt x="4572000" y="0"/>
                  </a:lnTo>
                </a:path>
                <a:path w="5486400" h="124460">
                  <a:moveTo>
                    <a:pt x="5029200" y="124460"/>
                  </a:moveTo>
                  <a:lnTo>
                    <a:pt x="5029200" y="0"/>
                  </a:lnTo>
                </a:path>
                <a:path w="5486400" h="124460">
                  <a:moveTo>
                    <a:pt x="5486400" y="124460"/>
                  </a:moveTo>
                  <a:lnTo>
                    <a:pt x="548640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69770" y="1144269"/>
              <a:ext cx="27940" cy="4132579"/>
            </a:xfrm>
            <a:custGeom>
              <a:avLst/>
              <a:gdLst/>
              <a:ahLst/>
              <a:cxnLst/>
              <a:rect l="l" t="t" r="r" b="b"/>
              <a:pathLst>
                <a:path w="27939" h="4132579">
                  <a:moveTo>
                    <a:pt x="0" y="4132580"/>
                  </a:moveTo>
                  <a:lnTo>
                    <a:pt x="27939" y="4132580"/>
                  </a:lnTo>
                  <a:lnTo>
                    <a:pt x="27939" y="0"/>
                  </a:lnTo>
                  <a:lnTo>
                    <a:pt x="0" y="0"/>
                  </a:lnTo>
                  <a:lnTo>
                    <a:pt x="0" y="41325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83740" y="5276849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19">
                  <a:moveTo>
                    <a:pt x="0" y="0"/>
                  </a:moveTo>
                  <a:lnTo>
                    <a:pt x="10922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926589" y="5071109"/>
            <a:ext cx="16764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spc="-13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83739" y="4240529"/>
            <a:ext cx="109220" cy="518159"/>
          </a:xfrm>
          <a:custGeom>
            <a:avLst/>
            <a:gdLst/>
            <a:ahLst/>
            <a:cxnLst/>
            <a:rect l="l" t="t" r="r" b="b"/>
            <a:pathLst>
              <a:path w="109219" h="518160">
                <a:moveTo>
                  <a:pt x="0" y="518160"/>
                </a:moveTo>
                <a:lnTo>
                  <a:pt x="109220" y="518160"/>
                </a:lnTo>
              </a:path>
              <a:path w="109219" h="518160">
                <a:moveTo>
                  <a:pt x="0" y="0"/>
                </a:moveTo>
                <a:lnTo>
                  <a:pt x="10922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80539" y="3861053"/>
            <a:ext cx="313055" cy="1061720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250" spc="-110" dirty="0">
                <a:latin typeface="Arial"/>
                <a:cs typeface="Arial"/>
              </a:rPr>
              <a:t>2</a:t>
            </a:r>
            <a:r>
              <a:rPr sz="2250" spc="-13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250" spc="-110" dirty="0">
                <a:latin typeface="Arial"/>
                <a:cs typeface="Arial"/>
              </a:rPr>
              <a:t>1</a:t>
            </a:r>
            <a:r>
              <a:rPr sz="2250" spc="-13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83739" y="2166620"/>
            <a:ext cx="109220" cy="1554480"/>
          </a:xfrm>
          <a:custGeom>
            <a:avLst/>
            <a:gdLst/>
            <a:ahLst/>
            <a:cxnLst/>
            <a:rect l="l" t="t" r="r" b="b"/>
            <a:pathLst>
              <a:path w="109219" h="1554479">
                <a:moveTo>
                  <a:pt x="0" y="1554479"/>
                </a:moveTo>
                <a:lnTo>
                  <a:pt x="109220" y="1554479"/>
                </a:lnTo>
              </a:path>
              <a:path w="109219" h="1554479">
                <a:moveTo>
                  <a:pt x="0" y="1036319"/>
                </a:moveTo>
                <a:lnTo>
                  <a:pt x="109220" y="1036319"/>
                </a:lnTo>
              </a:path>
              <a:path w="109219" h="1554479">
                <a:moveTo>
                  <a:pt x="0" y="518159"/>
                </a:moveTo>
                <a:lnTo>
                  <a:pt x="109220" y="518159"/>
                </a:lnTo>
              </a:path>
              <a:path w="109219" h="1554479">
                <a:moveTo>
                  <a:pt x="0" y="0"/>
                </a:moveTo>
                <a:lnTo>
                  <a:pt x="10922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80539" y="1787144"/>
            <a:ext cx="313055" cy="2099310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250" spc="-110" dirty="0">
                <a:latin typeface="Arial"/>
                <a:cs typeface="Arial"/>
              </a:rPr>
              <a:t>6</a:t>
            </a:r>
            <a:r>
              <a:rPr sz="2250" spc="-13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250" spc="-110" dirty="0">
                <a:latin typeface="Arial"/>
                <a:cs typeface="Arial"/>
              </a:rPr>
              <a:t>5</a:t>
            </a:r>
            <a:r>
              <a:rPr sz="2250" spc="-13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250" spc="-110" dirty="0">
                <a:latin typeface="Arial"/>
                <a:cs typeface="Arial"/>
              </a:rPr>
              <a:t>4</a:t>
            </a:r>
            <a:r>
              <a:rPr sz="2250" spc="-13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2250" spc="-110" dirty="0">
                <a:latin typeface="Arial"/>
                <a:cs typeface="Arial"/>
              </a:rPr>
              <a:t>3</a:t>
            </a:r>
            <a:r>
              <a:rPr sz="2250" spc="-13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83739" y="1647189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>
                <a:moveTo>
                  <a:pt x="0" y="0"/>
                </a:moveTo>
                <a:lnTo>
                  <a:pt x="10922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780539" y="1442720"/>
            <a:ext cx="31305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spc="-110" dirty="0">
                <a:latin typeface="Arial"/>
                <a:cs typeface="Arial"/>
              </a:rPr>
              <a:t>7</a:t>
            </a:r>
            <a:r>
              <a:rPr sz="2250" spc="-13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973579" y="1841500"/>
            <a:ext cx="3310890" cy="3455670"/>
            <a:chOff x="1973579" y="1841500"/>
            <a:chExt cx="3310890" cy="3455670"/>
          </a:xfrm>
        </p:grpSpPr>
        <p:sp>
          <p:nvSpPr>
            <p:cNvPr id="27" name="object 27"/>
            <p:cNvSpPr/>
            <p:nvPr/>
          </p:nvSpPr>
          <p:spPr>
            <a:xfrm>
              <a:off x="1973579" y="1855470"/>
              <a:ext cx="3310890" cy="3421379"/>
            </a:xfrm>
            <a:custGeom>
              <a:avLst/>
              <a:gdLst/>
              <a:ahLst/>
              <a:cxnLst/>
              <a:rect l="l" t="t" r="r" b="b"/>
              <a:pathLst>
                <a:path w="3310890" h="3421379">
                  <a:moveTo>
                    <a:pt x="0" y="1731009"/>
                  </a:moveTo>
                  <a:lnTo>
                    <a:pt x="750569" y="1731009"/>
                  </a:lnTo>
                </a:path>
                <a:path w="3310890" h="3421379">
                  <a:moveTo>
                    <a:pt x="759459" y="3421379"/>
                  </a:moveTo>
                  <a:lnTo>
                    <a:pt x="759459" y="1741169"/>
                  </a:lnTo>
                </a:path>
                <a:path w="3310890" h="3421379">
                  <a:moveTo>
                    <a:pt x="0" y="0"/>
                  </a:moveTo>
                  <a:lnTo>
                    <a:pt x="3310890" y="0"/>
                  </a:lnTo>
                </a:path>
                <a:path w="3310890" h="3421379">
                  <a:moveTo>
                    <a:pt x="759459" y="3401059"/>
                  </a:moveTo>
                  <a:lnTo>
                    <a:pt x="759459" y="3068319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23819" y="4993639"/>
              <a:ext cx="218440" cy="303530"/>
            </a:xfrm>
            <a:custGeom>
              <a:avLst/>
              <a:gdLst/>
              <a:ahLst/>
              <a:cxnLst/>
              <a:rect l="l" t="t" r="r" b="b"/>
              <a:pathLst>
                <a:path w="218439" h="303529">
                  <a:moveTo>
                    <a:pt x="218440" y="0"/>
                  </a:moveTo>
                  <a:lnTo>
                    <a:pt x="0" y="0"/>
                  </a:lnTo>
                  <a:lnTo>
                    <a:pt x="109219" y="303530"/>
                  </a:lnTo>
                  <a:lnTo>
                    <a:pt x="218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957829" y="4396740"/>
            <a:ext cx="251968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spc="-70" dirty="0">
                <a:latin typeface="Arial"/>
                <a:cs typeface="Arial"/>
              </a:rPr>
              <a:t>first </a:t>
            </a:r>
            <a:r>
              <a:rPr sz="2250" spc="-85" dirty="0">
                <a:latin typeface="Arial"/>
                <a:cs typeface="Arial"/>
              </a:rPr>
              <a:t>order</a:t>
            </a:r>
            <a:r>
              <a:rPr sz="2250" spc="-45" dirty="0">
                <a:latin typeface="Arial"/>
                <a:cs typeface="Arial"/>
              </a:rPr>
              <a:t> </a:t>
            </a:r>
            <a:r>
              <a:rPr sz="2250" spc="-125" dirty="0">
                <a:latin typeface="Arial"/>
                <a:cs typeface="Arial"/>
              </a:rPr>
              <a:t>metabolism</a:t>
            </a:r>
            <a:endParaRPr sz="22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24120" y="1990089"/>
            <a:ext cx="259334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spc="-135" dirty="0">
                <a:latin typeface="Arial"/>
                <a:cs typeface="Arial"/>
              </a:rPr>
              <a:t>zero </a:t>
            </a:r>
            <a:r>
              <a:rPr sz="2250" spc="-90" dirty="0">
                <a:latin typeface="Arial"/>
                <a:cs typeface="Arial"/>
              </a:rPr>
              <a:t>order</a:t>
            </a:r>
            <a:r>
              <a:rPr sz="2250" spc="70" dirty="0">
                <a:latin typeface="Arial"/>
                <a:cs typeface="Arial"/>
              </a:rPr>
              <a:t> </a:t>
            </a:r>
            <a:r>
              <a:rPr sz="2250" spc="-125" dirty="0">
                <a:latin typeface="Arial"/>
                <a:cs typeface="Arial"/>
              </a:rPr>
              <a:t>metabolism</a:t>
            </a:r>
            <a:endParaRPr sz="22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1785" y="2491287"/>
            <a:ext cx="474345" cy="12642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590"/>
              </a:lnSpc>
            </a:pPr>
            <a:r>
              <a:rPr sz="3150" spc="-165" dirty="0">
                <a:latin typeface="Arial"/>
                <a:cs typeface="Arial"/>
              </a:rPr>
              <a:t>Velocity</a:t>
            </a:r>
            <a:endParaRPr sz="31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42454" y="2406384"/>
            <a:ext cx="281305" cy="14839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100" dirty="0">
                <a:latin typeface="Arial"/>
                <a:cs typeface="Arial"/>
              </a:rPr>
              <a:t>(ng/g</a:t>
            </a:r>
            <a:r>
              <a:rPr sz="1800" spc="-120" dirty="0">
                <a:latin typeface="Arial"/>
                <a:cs typeface="Arial"/>
              </a:rPr>
              <a:t> tissue/min)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67229" y="5193284"/>
            <a:ext cx="6019800" cy="140462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469265" algn="l"/>
                <a:tab pos="852805" algn="l"/>
                <a:tab pos="1310005" algn="l"/>
                <a:tab pos="1767205" algn="l"/>
                <a:tab pos="2224405" algn="l"/>
                <a:tab pos="2681605" algn="l"/>
                <a:tab pos="3138805" algn="l"/>
                <a:tab pos="3596004" algn="l"/>
                <a:tab pos="4053204" algn="l"/>
                <a:tab pos="4510405" algn="l"/>
                <a:tab pos="4967605" algn="l"/>
                <a:tab pos="5424805" algn="l"/>
              </a:tabLst>
            </a:pPr>
            <a:r>
              <a:rPr sz="2250" spc="-135" dirty="0">
                <a:latin typeface="Arial"/>
                <a:cs typeface="Arial"/>
              </a:rPr>
              <a:t>0	5	</a:t>
            </a:r>
            <a:r>
              <a:rPr sz="2250" spc="-125" dirty="0">
                <a:latin typeface="Arial"/>
                <a:cs typeface="Arial"/>
              </a:rPr>
              <a:t>10	15	20	25	30	35	40	45	50	55	60</a:t>
            </a:r>
            <a:endParaRPr sz="2250">
              <a:latin typeface="Arial"/>
              <a:cs typeface="Arial"/>
            </a:endParaRPr>
          </a:p>
          <a:p>
            <a:pPr marR="471805" algn="ctr">
              <a:lnSpc>
                <a:spcPct val="100000"/>
              </a:lnSpc>
              <a:spcBef>
                <a:spcPts val="960"/>
              </a:spcBef>
            </a:pPr>
            <a:r>
              <a:rPr sz="3150" spc="-200" dirty="0">
                <a:latin typeface="Arial"/>
                <a:cs typeface="Arial"/>
              </a:rPr>
              <a:t>[Drug]</a:t>
            </a:r>
            <a:r>
              <a:rPr sz="3150" spc="-225" dirty="0">
                <a:latin typeface="Arial"/>
                <a:cs typeface="Arial"/>
              </a:rPr>
              <a:t> </a:t>
            </a:r>
            <a:r>
              <a:rPr sz="3150" spc="-310" dirty="0">
                <a:latin typeface="Arial"/>
                <a:cs typeface="Arial"/>
              </a:rPr>
              <a:t>mM</a:t>
            </a:r>
            <a:endParaRPr sz="31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05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76120" y="5176520"/>
              <a:ext cx="5867400" cy="121920"/>
            </a:xfrm>
            <a:custGeom>
              <a:avLst/>
              <a:gdLst/>
              <a:ahLst/>
              <a:cxnLst/>
              <a:rect l="l" t="t" r="r" b="b"/>
              <a:pathLst>
                <a:path w="5867400" h="121920">
                  <a:moveTo>
                    <a:pt x="0" y="121919"/>
                  </a:moveTo>
                  <a:lnTo>
                    <a:pt x="5867400" y="121919"/>
                  </a:lnTo>
                </a:path>
                <a:path w="5867400" h="121920">
                  <a:moveTo>
                    <a:pt x="0" y="121919"/>
                  </a:moveTo>
                  <a:lnTo>
                    <a:pt x="0" y="0"/>
                  </a:lnTo>
                </a:path>
                <a:path w="5867400" h="121920">
                  <a:moveTo>
                    <a:pt x="651510" y="121919"/>
                  </a:moveTo>
                  <a:lnTo>
                    <a:pt x="651510" y="0"/>
                  </a:lnTo>
                </a:path>
                <a:path w="5867400" h="121920">
                  <a:moveTo>
                    <a:pt x="1304290" y="121919"/>
                  </a:moveTo>
                  <a:lnTo>
                    <a:pt x="1304290" y="0"/>
                  </a:lnTo>
                </a:path>
                <a:path w="5867400" h="121920">
                  <a:moveTo>
                    <a:pt x="1955800" y="121919"/>
                  </a:moveTo>
                  <a:lnTo>
                    <a:pt x="1955800" y="0"/>
                  </a:lnTo>
                </a:path>
                <a:path w="5867400" h="121920">
                  <a:moveTo>
                    <a:pt x="2607310" y="121919"/>
                  </a:moveTo>
                  <a:lnTo>
                    <a:pt x="2607310" y="0"/>
                  </a:lnTo>
                </a:path>
                <a:path w="5867400" h="121920">
                  <a:moveTo>
                    <a:pt x="3260090" y="121919"/>
                  </a:moveTo>
                  <a:lnTo>
                    <a:pt x="3260090" y="0"/>
                  </a:lnTo>
                </a:path>
                <a:path w="5867400" h="121920">
                  <a:moveTo>
                    <a:pt x="3911600" y="121919"/>
                  </a:moveTo>
                  <a:lnTo>
                    <a:pt x="3911600" y="0"/>
                  </a:lnTo>
                </a:path>
                <a:path w="5867400" h="121920">
                  <a:moveTo>
                    <a:pt x="4563109" y="121919"/>
                  </a:moveTo>
                  <a:lnTo>
                    <a:pt x="4563109" y="0"/>
                  </a:lnTo>
                </a:path>
                <a:path w="5867400" h="121920">
                  <a:moveTo>
                    <a:pt x="5214620" y="121919"/>
                  </a:moveTo>
                  <a:lnTo>
                    <a:pt x="5214620" y="0"/>
                  </a:lnTo>
                </a:path>
                <a:path w="5867400" h="121920">
                  <a:moveTo>
                    <a:pt x="5867400" y="121919"/>
                  </a:moveTo>
                  <a:lnTo>
                    <a:pt x="5867400" y="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68500" y="1066800"/>
              <a:ext cx="15240" cy="4231640"/>
            </a:xfrm>
            <a:custGeom>
              <a:avLst/>
              <a:gdLst/>
              <a:ahLst/>
              <a:cxnLst/>
              <a:rect l="l" t="t" r="r" b="b"/>
              <a:pathLst>
                <a:path w="15239" h="4231640">
                  <a:moveTo>
                    <a:pt x="0" y="4231640"/>
                  </a:moveTo>
                  <a:lnTo>
                    <a:pt x="15239" y="4231640"/>
                  </a:lnTo>
                  <a:lnTo>
                    <a:pt x="15239" y="0"/>
                  </a:lnTo>
                  <a:lnTo>
                    <a:pt x="0" y="0"/>
                  </a:lnTo>
                  <a:lnTo>
                    <a:pt x="0" y="4231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76120" y="5298440"/>
              <a:ext cx="107950" cy="0"/>
            </a:xfrm>
            <a:custGeom>
              <a:avLst/>
              <a:gdLst/>
              <a:ahLst/>
              <a:cxnLst/>
              <a:rect l="l" t="t" r="r" b="b"/>
              <a:pathLst>
                <a:path w="107950">
                  <a:moveTo>
                    <a:pt x="0" y="0"/>
                  </a:moveTo>
                  <a:lnTo>
                    <a:pt x="107950" y="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16429" y="5078729"/>
            <a:ext cx="177165" cy="3943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spc="-145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76120" y="4706620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5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60220" y="4486909"/>
            <a:ext cx="332740" cy="3943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spc="-120" dirty="0">
                <a:latin typeface="Arial"/>
                <a:cs typeface="Arial"/>
              </a:rPr>
              <a:t>1</a:t>
            </a:r>
            <a:r>
              <a:rPr sz="2400" spc="-145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76120" y="2929889"/>
            <a:ext cx="107950" cy="1183640"/>
          </a:xfrm>
          <a:custGeom>
            <a:avLst/>
            <a:gdLst/>
            <a:ahLst/>
            <a:cxnLst/>
            <a:rect l="l" t="t" r="r" b="b"/>
            <a:pathLst>
              <a:path w="107950" h="1183639">
                <a:moveTo>
                  <a:pt x="0" y="1183640"/>
                </a:moveTo>
                <a:lnTo>
                  <a:pt x="107950" y="1183640"/>
                </a:lnTo>
              </a:path>
              <a:path w="107950" h="1183639">
                <a:moveTo>
                  <a:pt x="0" y="591820"/>
                </a:moveTo>
                <a:lnTo>
                  <a:pt x="107950" y="591820"/>
                </a:lnTo>
              </a:path>
              <a:path w="107950" h="1183639">
                <a:moveTo>
                  <a:pt x="0" y="0"/>
                </a:moveTo>
                <a:lnTo>
                  <a:pt x="10795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60220" y="2710180"/>
            <a:ext cx="332740" cy="1577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spc="-120" dirty="0">
                <a:latin typeface="Arial"/>
                <a:cs typeface="Arial"/>
              </a:rPr>
              <a:t>4</a:t>
            </a:r>
            <a:r>
              <a:rPr sz="2400" spc="-145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spc="-120" dirty="0">
                <a:latin typeface="Arial"/>
                <a:cs typeface="Arial"/>
              </a:rPr>
              <a:t>3</a:t>
            </a:r>
            <a:r>
              <a:rPr sz="2400" spc="-145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spc="-120" dirty="0">
                <a:latin typeface="Arial"/>
                <a:cs typeface="Arial"/>
              </a:rPr>
              <a:t>2</a:t>
            </a:r>
            <a:r>
              <a:rPr sz="2400" spc="-145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76120" y="1153160"/>
            <a:ext cx="107950" cy="1183640"/>
          </a:xfrm>
          <a:custGeom>
            <a:avLst/>
            <a:gdLst/>
            <a:ahLst/>
            <a:cxnLst/>
            <a:rect l="l" t="t" r="r" b="b"/>
            <a:pathLst>
              <a:path w="107950" h="1183639">
                <a:moveTo>
                  <a:pt x="0" y="1183639"/>
                </a:moveTo>
                <a:lnTo>
                  <a:pt x="107950" y="1183639"/>
                </a:lnTo>
              </a:path>
              <a:path w="107950" h="1183639">
                <a:moveTo>
                  <a:pt x="0" y="591819"/>
                </a:moveTo>
                <a:lnTo>
                  <a:pt x="107950" y="591819"/>
                </a:lnTo>
              </a:path>
              <a:path w="107950" h="1183639">
                <a:moveTo>
                  <a:pt x="0" y="0"/>
                </a:moveTo>
                <a:lnTo>
                  <a:pt x="10795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60220" y="933450"/>
            <a:ext cx="332740" cy="1577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spc="-120" dirty="0">
                <a:latin typeface="Arial"/>
                <a:cs typeface="Arial"/>
              </a:rPr>
              <a:t>7</a:t>
            </a:r>
            <a:r>
              <a:rPr sz="2400" spc="-145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spc="-120" dirty="0">
                <a:latin typeface="Arial"/>
                <a:cs typeface="Arial"/>
              </a:rPr>
              <a:t>6</a:t>
            </a:r>
            <a:r>
              <a:rPr sz="2400" spc="-145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400" spc="-120" dirty="0">
                <a:latin typeface="Arial"/>
                <a:cs typeface="Arial"/>
              </a:rPr>
              <a:t>5</a:t>
            </a:r>
            <a:r>
              <a:rPr sz="2400" spc="-145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00420" y="2621914"/>
            <a:ext cx="572770" cy="1000760"/>
            <a:chOff x="5900420" y="2621914"/>
            <a:chExt cx="572770" cy="1000760"/>
          </a:xfrm>
        </p:grpSpPr>
        <p:sp>
          <p:nvSpPr>
            <p:cNvPr id="15" name="object 15"/>
            <p:cNvSpPr/>
            <p:nvPr/>
          </p:nvSpPr>
          <p:spPr>
            <a:xfrm>
              <a:off x="5900420" y="2636519"/>
              <a:ext cx="572770" cy="15240"/>
            </a:xfrm>
            <a:custGeom>
              <a:avLst/>
              <a:gdLst/>
              <a:ahLst/>
              <a:cxnLst/>
              <a:rect l="l" t="t" r="r" b="b"/>
              <a:pathLst>
                <a:path w="572770" h="15239">
                  <a:moveTo>
                    <a:pt x="0" y="15240"/>
                  </a:moveTo>
                  <a:lnTo>
                    <a:pt x="572770" y="15240"/>
                  </a:lnTo>
                  <a:lnTo>
                    <a:pt x="572770" y="0"/>
                  </a:lnTo>
                  <a:lnTo>
                    <a:pt x="0" y="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68390" y="2622549"/>
              <a:ext cx="38100" cy="44450"/>
            </a:xfrm>
            <a:custGeom>
              <a:avLst/>
              <a:gdLst/>
              <a:ahLst/>
              <a:cxnLst/>
              <a:rect l="l" t="t" r="r" b="b"/>
              <a:pathLst>
                <a:path w="38100" h="44450">
                  <a:moveTo>
                    <a:pt x="19050" y="0"/>
                  </a:moveTo>
                  <a:lnTo>
                    <a:pt x="0" y="44450"/>
                  </a:lnTo>
                  <a:lnTo>
                    <a:pt x="38100" y="4445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68390" y="2622549"/>
              <a:ext cx="38100" cy="44450"/>
            </a:xfrm>
            <a:custGeom>
              <a:avLst/>
              <a:gdLst/>
              <a:ahLst/>
              <a:cxnLst/>
              <a:rect l="l" t="t" r="r" b="b"/>
              <a:pathLst>
                <a:path w="38100" h="44450">
                  <a:moveTo>
                    <a:pt x="19050" y="0"/>
                  </a:moveTo>
                  <a:lnTo>
                    <a:pt x="38100" y="44450"/>
                  </a:lnTo>
                  <a:lnTo>
                    <a:pt x="0" y="44450"/>
                  </a:lnTo>
                  <a:lnTo>
                    <a:pt x="19050" y="0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00420" y="3102609"/>
              <a:ext cx="572770" cy="15240"/>
            </a:xfrm>
            <a:custGeom>
              <a:avLst/>
              <a:gdLst/>
              <a:ahLst/>
              <a:cxnLst/>
              <a:rect l="l" t="t" r="r" b="b"/>
              <a:pathLst>
                <a:path w="572770" h="15239">
                  <a:moveTo>
                    <a:pt x="0" y="15240"/>
                  </a:moveTo>
                  <a:lnTo>
                    <a:pt x="572770" y="15240"/>
                  </a:lnTo>
                  <a:lnTo>
                    <a:pt x="572770" y="0"/>
                  </a:lnTo>
                  <a:lnTo>
                    <a:pt x="0" y="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47435" y="3066414"/>
              <a:ext cx="80010" cy="88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00420" y="3569969"/>
              <a:ext cx="572770" cy="15240"/>
            </a:xfrm>
            <a:custGeom>
              <a:avLst/>
              <a:gdLst/>
              <a:ahLst/>
              <a:cxnLst/>
              <a:rect l="l" t="t" r="r" b="b"/>
              <a:pathLst>
                <a:path w="572770" h="15239">
                  <a:moveTo>
                    <a:pt x="0" y="15240"/>
                  </a:moveTo>
                  <a:lnTo>
                    <a:pt x="572770" y="15240"/>
                  </a:lnTo>
                  <a:lnTo>
                    <a:pt x="572770" y="0"/>
                  </a:lnTo>
                  <a:lnTo>
                    <a:pt x="0" y="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47435" y="3532504"/>
              <a:ext cx="80010" cy="901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539230" y="2359913"/>
            <a:ext cx="1065530" cy="1426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5600"/>
              </a:lnSpc>
              <a:spcBef>
                <a:spcPts val="100"/>
              </a:spcBef>
            </a:pPr>
            <a:r>
              <a:rPr sz="2900" spc="-175" dirty="0">
                <a:latin typeface="Arial"/>
                <a:cs typeface="Arial"/>
              </a:rPr>
              <a:t>Drug </a:t>
            </a:r>
            <a:r>
              <a:rPr sz="2900" spc="-210" dirty="0">
                <a:latin typeface="Arial"/>
                <a:cs typeface="Arial"/>
              </a:rPr>
              <a:t>A  </a:t>
            </a:r>
            <a:r>
              <a:rPr sz="2900" spc="-175" dirty="0">
                <a:latin typeface="Arial"/>
                <a:cs typeface="Arial"/>
              </a:rPr>
              <a:t>Drug </a:t>
            </a:r>
            <a:r>
              <a:rPr sz="2900" spc="-210" dirty="0">
                <a:latin typeface="Arial"/>
                <a:cs typeface="Arial"/>
              </a:rPr>
              <a:t>B  </a:t>
            </a:r>
            <a:r>
              <a:rPr sz="2900" spc="-175" dirty="0">
                <a:latin typeface="Arial"/>
                <a:cs typeface="Arial"/>
              </a:rPr>
              <a:t>Drug</a:t>
            </a:r>
            <a:r>
              <a:rPr sz="2900" spc="-180" dirty="0">
                <a:latin typeface="Arial"/>
                <a:cs typeface="Arial"/>
              </a:rPr>
              <a:t> </a:t>
            </a:r>
            <a:r>
              <a:rPr sz="2900" spc="-225" dirty="0">
                <a:latin typeface="Arial"/>
                <a:cs typeface="Arial"/>
              </a:rPr>
              <a:t>C</a:t>
            </a:r>
            <a:endParaRPr sz="2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59610" y="5197899"/>
            <a:ext cx="5965825" cy="106489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30"/>
              </a:spcBef>
              <a:tabLst>
                <a:tab pos="573405" algn="l"/>
                <a:tab pos="1224915" algn="l"/>
                <a:tab pos="1876425" algn="l"/>
                <a:tab pos="2529205" algn="l"/>
                <a:tab pos="3180715" algn="l"/>
                <a:tab pos="3832225" algn="l"/>
                <a:tab pos="4483735" algn="l"/>
                <a:tab pos="5136515" algn="l"/>
                <a:tab pos="5788025" algn="l"/>
              </a:tabLst>
            </a:pPr>
            <a:r>
              <a:rPr sz="2400" spc="-145" dirty="0">
                <a:latin typeface="Arial"/>
                <a:cs typeface="Arial"/>
              </a:rPr>
              <a:t>0	</a:t>
            </a:r>
            <a:r>
              <a:rPr sz="2400" spc="-110" dirty="0">
                <a:latin typeface="Arial"/>
                <a:cs typeface="Arial"/>
              </a:rPr>
              <a:t>1</a:t>
            </a:r>
            <a:r>
              <a:rPr sz="2400" spc="-145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20" dirty="0">
                <a:latin typeface="Arial"/>
                <a:cs typeface="Arial"/>
              </a:rPr>
              <a:t>2</a:t>
            </a:r>
            <a:r>
              <a:rPr sz="2400" spc="-145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10" dirty="0">
                <a:latin typeface="Arial"/>
                <a:cs typeface="Arial"/>
              </a:rPr>
              <a:t>3</a:t>
            </a:r>
            <a:r>
              <a:rPr sz="2400" spc="-145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20" dirty="0">
                <a:latin typeface="Arial"/>
                <a:cs typeface="Arial"/>
              </a:rPr>
              <a:t>4</a:t>
            </a:r>
            <a:r>
              <a:rPr sz="2400" spc="-145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10" dirty="0">
                <a:latin typeface="Arial"/>
                <a:cs typeface="Arial"/>
              </a:rPr>
              <a:t>5</a:t>
            </a:r>
            <a:r>
              <a:rPr sz="2400" spc="-145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10" dirty="0">
                <a:latin typeface="Arial"/>
                <a:cs typeface="Arial"/>
              </a:rPr>
              <a:t>6</a:t>
            </a:r>
            <a:r>
              <a:rPr sz="2400" spc="-145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0" dirty="0">
                <a:latin typeface="Arial"/>
                <a:cs typeface="Arial"/>
              </a:rPr>
              <a:t>7</a:t>
            </a:r>
            <a:r>
              <a:rPr sz="2400" spc="-145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10" dirty="0">
                <a:latin typeface="Arial"/>
                <a:cs typeface="Arial"/>
              </a:rPr>
              <a:t>8</a:t>
            </a:r>
            <a:r>
              <a:rPr sz="2400" spc="-145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45" dirty="0">
                <a:latin typeface="Arial"/>
                <a:cs typeface="Arial"/>
              </a:rPr>
              <a:t>9</a:t>
            </a:r>
            <a:endParaRPr sz="2400">
              <a:latin typeface="Arial"/>
              <a:cs typeface="Arial"/>
            </a:endParaRPr>
          </a:p>
          <a:p>
            <a:pPr marR="38735" algn="ctr">
              <a:lnSpc>
                <a:spcPct val="100000"/>
              </a:lnSpc>
              <a:spcBef>
                <a:spcPts val="990"/>
              </a:spcBef>
            </a:pPr>
            <a:r>
              <a:rPr sz="2900" b="1" spc="-155" dirty="0">
                <a:latin typeface="Arial"/>
                <a:cs typeface="Arial"/>
              </a:rPr>
              <a:t>[Drug]</a:t>
            </a:r>
            <a:r>
              <a:rPr sz="2900" b="1" spc="10" dirty="0">
                <a:latin typeface="Arial"/>
                <a:cs typeface="Arial"/>
              </a:rPr>
              <a:t> </a:t>
            </a:r>
            <a:r>
              <a:rPr sz="2900" b="1" spc="-345" dirty="0">
                <a:latin typeface="Arial"/>
                <a:cs typeface="Arial"/>
              </a:rPr>
              <a:t>mM</a:t>
            </a:r>
            <a:endParaRPr sz="2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21468" y="2112764"/>
            <a:ext cx="721360" cy="19767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490220">
              <a:lnSpc>
                <a:spcPts val="2990"/>
              </a:lnSpc>
            </a:pPr>
            <a:r>
              <a:rPr sz="2900" b="1" spc="-195" dirty="0">
                <a:latin typeface="Arial"/>
                <a:cs typeface="Arial"/>
              </a:rPr>
              <a:t>Velocity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ts val="2555"/>
              </a:lnSpc>
            </a:pPr>
            <a:r>
              <a:rPr sz="2400" spc="-90" dirty="0">
                <a:latin typeface="Arial"/>
                <a:cs typeface="Arial"/>
              </a:rPr>
              <a:t>(ng/g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tissue/min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73713" y="1751970"/>
            <a:ext cx="368935" cy="116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70"/>
              </a:lnSpc>
            </a:pPr>
            <a:r>
              <a:rPr sz="2400" b="1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132079"/>
            <a:ext cx="6517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25" dirty="0">
                <a:solidFill>
                  <a:srgbClr val="FFFFFF"/>
                </a:solidFill>
              </a:rPr>
              <a:t>Types </a:t>
            </a:r>
            <a:r>
              <a:rPr sz="3600" spc="-30" dirty="0">
                <a:solidFill>
                  <a:srgbClr val="FFFFFF"/>
                </a:solidFill>
              </a:rPr>
              <a:t>of </a:t>
            </a:r>
            <a:r>
              <a:rPr sz="3600" spc="-55" dirty="0">
                <a:solidFill>
                  <a:srgbClr val="FFFFFF"/>
                </a:solidFill>
              </a:rPr>
              <a:t>Kinetics </a:t>
            </a:r>
            <a:r>
              <a:rPr sz="3600" spc="-160" dirty="0">
                <a:solidFill>
                  <a:srgbClr val="FFFFFF"/>
                </a:solidFill>
              </a:rPr>
              <a:t>Commonly</a:t>
            </a:r>
            <a:r>
              <a:rPr sz="3600" spc="-175" dirty="0">
                <a:solidFill>
                  <a:srgbClr val="FFFFFF"/>
                </a:solidFill>
              </a:rPr>
              <a:t> </a:t>
            </a:r>
            <a:r>
              <a:rPr sz="3600" spc="-170" dirty="0">
                <a:solidFill>
                  <a:srgbClr val="FFFFFF"/>
                </a:solidFill>
              </a:rPr>
              <a:t>Seen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42900" y="947420"/>
            <a:ext cx="311150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Zero </a:t>
            </a:r>
            <a:r>
              <a:rPr sz="26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Order</a:t>
            </a:r>
            <a:r>
              <a:rPr sz="2600" b="1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6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Kinetics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900" y="1916430"/>
            <a:ext cx="121920" cy="13550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spc="-129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05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2050" spc="-129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05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2050" spc="-129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05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900" y="4253229"/>
            <a:ext cx="121920" cy="342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spc="-129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05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940" y="1821179"/>
            <a:ext cx="3711575" cy="323723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750"/>
              </a:spcBef>
            </a:pP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Rate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26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650"/>
              </a:spcBef>
              <a:tabLst>
                <a:tab pos="1174115" algn="l"/>
                <a:tab pos="146685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50" spc="-254" baseline="-24074" dirty="0">
                <a:solidFill>
                  <a:srgbClr val="FFFFFF"/>
                </a:solidFill>
                <a:latin typeface="Arial"/>
                <a:cs typeface="Arial"/>
              </a:rPr>
              <a:t>o	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-	kt</a:t>
            </a:r>
            <a:endParaRPr sz="2600">
              <a:latin typeface="Arial"/>
              <a:cs typeface="Arial"/>
            </a:endParaRPr>
          </a:p>
          <a:p>
            <a:pPr marL="76200" marR="43180">
              <a:lnSpc>
                <a:spcPct val="100000"/>
              </a:lnSpc>
              <a:spcBef>
                <a:spcPts val="108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Constant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rate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elimination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regardless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6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640"/>
              </a:spcBef>
            </a:pPr>
            <a:r>
              <a:rPr sz="3900" spc="-352" baseline="13888" dirty="0">
                <a:solidFill>
                  <a:srgbClr val="FFFFFF"/>
                </a:solidFill>
                <a:latin typeface="Arial"/>
                <a:cs typeface="Arial"/>
              </a:rPr>
              <a:t>[D]</a:t>
            </a:r>
            <a:r>
              <a:rPr sz="1500" spc="-235" dirty="0">
                <a:solidFill>
                  <a:srgbClr val="FFFFFF"/>
                </a:solidFill>
                <a:latin typeface="Arial"/>
                <a:cs typeface="Arial"/>
              </a:rPr>
              <a:t>plasma</a:t>
            </a:r>
            <a:endParaRPr sz="1500">
              <a:latin typeface="Arial"/>
              <a:cs typeface="Arial"/>
            </a:endParaRPr>
          </a:p>
          <a:p>
            <a:pPr marL="76200" marR="265430">
              <a:lnSpc>
                <a:spcPct val="100000"/>
              </a:lnSpc>
              <a:spcBef>
                <a:spcPts val="43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Conc. vs.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graph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600" spc="-5" dirty="0">
                <a:solidFill>
                  <a:srgbClr val="FFFF00"/>
                </a:solidFill>
                <a:latin typeface="Arial"/>
                <a:cs typeface="Arial"/>
              </a:rPr>
              <a:t>LINEAR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770" y="1214881"/>
            <a:ext cx="121920" cy="141351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2050" spc="-129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05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050" spc="-129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05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2050" spc="-129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050">
              <a:latin typeface="UnDotum"/>
              <a:cs typeface="UnDot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3770" y="3437890"/>
            <a:ext cx="121920" cy="342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spc="-129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050">
              <a:latin typeface="UnDotum"/>
              <a:cs typeface="UnDot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3770" y="4232910"/>
            <a:ext cx="121920" cy="342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spc="-129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050">
              <a:latin typeface="UnDotum"/>
              <a:cs typeface="Un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63770" y="5383529"/>
            <a:ext cx="121920" cy="342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spc="-129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050">
              <a:latin typeface="UnDotum"/>
              <a:cs typeface="UnDot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51070" y="866139"/>
            <a:ext cx="4208780" cy="528320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30"/>
              </a:spcBef>
            </a:pPr>
            <a:r>
              <a:rPr sz="26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First Order</a:t>
            </a:r>
            <a:r>
              <a:rPr sz="26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6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Kinetics</a:t>
            </a:r>
            <a:endParaRPr sz="2600">
              <a:latin typeface="Arial"/>
              <a:cs typeface="Arial"/>
            </a:endParaRPr>
          </a:p>
          <a:p>
            <a:pPr marL="407034" marR="2222500">
              <a:lnSpc>
                <a:spcPct val="109300"/>
              </a:lnSpc>
              <a:spcBef>
                <a:spcPts val="4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Rate = k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  C = </a:t>
            </a:r>
            <a:r>
              <a:rPr sz="2600" spc="-17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50" spc="-262" baseline="-2407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50" spc="15" baseline="-2407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50" spc="-270" baseline="29629" dirty="0">
                <a:solidFill>
                  <a:srgbClr val="FFFFFF"/>
                </a:solidFill>
                <a:latin typeface="Arial"/>
                <a:cs typeface="Arial"/>
              </a:rPr>
              <a:t>-kt</a:t>
            </a:r>
            <a:endParaRPr sz="2250" baseline="29629">
              <a:latin typeface="Arial"/>
              <a:cs typeface="Arial"/>
            </a:endParaRPr>
          </a:p>
          <a:p>
            <a:pPr marL="407034" marR="520700">
              <a:lnSpc>
                <a:spcPct val="89900"/>
              </a:lnSpc>
              <a:spcBef>
                <a:spcPts val="1085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Rate of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elimination  proportional to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plasma 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concentration</a:t>
            </a:r>
            <a:endParaRPr sz="2600">
              <a:latin typeface="Arial"/>
              <a:cs typeface="Arial"/>
            </a:endParaRPr>
          </a:p>
          <a:p>
            <a:pPr marL="407034" marR="43180">
              <a:lnSpc>
                <a:spcPts val="2800"/>
              </a:lnSpc>
              <a:spcBef>
                <a:spcPts val="7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Constant </a:t>
            </a:r>
            <a:r>
              <a:rPr sz="2600" b="1" i="1" spc="-5" dirty="0">
                <a:solidFill>
                  <a:srgbClr val="FFFF00"/>
                </a:solidFill>
                <a:latin typeface="Arial"/>
                <a:cs typeface="Arial"/>
              </a:rPr>
              <a:t>fraction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of drug 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eliminated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per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2600">
              <a:latin typeface="Arial"/>
              <a:cs typeface="Arial"/>
            </a:endParaRPr>
          </a:p>
          <a:p>
            <a:pPr marL="407034" marR="430530">
              <a:lnSpc>
                <a:spcPct val="89900"/>
              </a:lnSpc>
              <a:spcBef>
                <a:spcPts val="615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Conc. vs.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graph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600" dirty="0">
                <a:solidFill>
                  <a:srgbClr val="FFFF00"/>
                </a:solidFill>
                <a:latin typeface="Arial"/>
                <a:cs typeface="Arial"/>
              </a:rPr>
              <a:t>NOT linear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, decaying 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exponential</a:t>
            </a:r>
            <a:endParaRPr sz="2600">
              <a:latin typeface="Arial"/>
              <a:cs typeface="Arial"/>
            </a:endParaRPr>
          </a:p>
          <a:p>
            <a:pPr marL="407034" marR="115570">
              <a:lnSpc>
                <a:spcPts val="2800"/>
              </a:lnSpc>
              <a:spcBef>
                <a:spcPts val="7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Log Conc. vs. time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graph 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linear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421640"/>
            <a:ext cx="2211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Cle</a:t>
            </a:r>
            <a:r>
              <a:rPr sz="3600" b="1" dirty="0">
                <a:latin typeface="Arial"/>
                <a:cs typeface="Arial"/>
              </a:rPr>
              <a:t>a</a:t>
            </a:r>
            <a:r>
              <a:rPr sz="3600" b="1" spc="-5" dirty="0">
                <a:latin typeface="Arial"/>
                <a:cs typeface="Arial"/>
              </a:rPr>
              <a:t>rance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769" y="157099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354330" marR="5080">
              <a:lnSpc>
                <a:spcPct val="149700"/>
              </a:lnSpc>
              <a:spcBef>
                <a:spcPts val="100"/>
              </a:spcBef>
            </a:pPr>
            <a:r>
              <a:rPr sz="3000" spc="-5" dirty="0"/>
              <a:t>For </a:t>
            </a:r>
            <a:r>
              <a:rPr sz="3000" dirty="0"/>
              <a:t>most </a:t>
            </a:r>
            <a:r>
              <a:rPr sz="3000" spc="-5" dirty="0"/>
              <a:t>drugs, </a:t>
            </a:r>
            <a:r>
              <a:rPr sz="3000" spc="-5" dirty="0">
                <a:solidFill>
                  <a:srgbClr val="00FF00"/>
                </a:solidFill>
              </a:rPr>
              <a:t>clearance is constant </a:t>
            </a:r>
            <a:r>
              <a:rPr sz="3000" spc="-5" dirty="0"/>
              <a:t>over  the concentration</a:t>
            </a:r>
            <a:r>
              <a:rPr sz="3000" spc="-20" dirty="0"/>
              <a:t> </a:t>
            </a:r>
            <a:r>
              <a:rPr sz="3000" spc="-5" dirty="0"/>
              <a:t>range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572769" y="303657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769" y="381635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5039" y="3021329"/>
            <a:ext cx="6354445" cy="194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Elimination is </a:t>
            </a:r>
            <a:r>
              <a:rPr sz="3000" spc="-5" dirty="0">
                <a:solidFill>
                  <a:srgbClr val="00FF00"/>
                </a:solidFill>
                <a:latin typeface="Arial"/>
                <a:cs typeface="Arial"/>
              </a:rPr>
              <a:t>not</a:t>
            </a:r>
            <a:r>
              <a:rPr sz="3000" spc="15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00FF00"/>
                </a:solidFill>
                <a:latin typeface="Arial"/>
                <a:cs typeface="Arial"/>
              </a:rPr>
              <a:t>saturable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74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00FF00"/>
                </a:solidFill>
                <a:latin typeface="Arial"/>
                <a:cs typeface="Arial"/>
              </a:rPr>
              <a:t>rate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of drug elimination is </a:t>
            </a:r>
            <a:r>
              <a:rPr sz="3000" spc="-5" dirty="0">
                <a:solidFill>
                  <a:srgbClr val="FFFF00"/>
                </a:solidFill>
                <a:latin typeface="Arial"/>
                <a:cs typeface="Arial"/>
              </a:rPr>
              <a:t>directly  </a:t>
            </a:r>
            <a:r>
              <a:rPr sz="3000" spc="-10" dirty="0">
                <a:solidFill>
                  <a:srgbClr val="FFFF00"/>
                </a:solidFill>
                <a:latin typeface="Arial"/>
                <a:cs typeface="Arial"/>
              </a:rPr>
              <a:t>proportional to </a:t>
            </a:r>
            <a:r>
              <a:rPr sz="3000" spc="-5" dirty="0">
                <a:solidFill>
                  <a:srgbClr val="FFFF00"/>
                </a:solidFill>
                <a:latin typeface="Arial"/>
                <a:cs typeface="Arial"/>
              </a:rPr>
              <a:t>concentration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2769" y="5281929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5039" y="5038089"/>
            <a:ext cx="671068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is usually referred to as </a:t>
            </a:r>
            <a:r>
              <a:rPr sz="3000" b="1" spc="-10" dirty="0">
                <a:solidFill>
                  <a:srgbClr val="FFFF00"/>
                </a:solidFill>
                <a:latin typeface="Arial"/>
                <a:cs typeface="Arial"/>
              </a:rPr>
              <a:t>first-order  elimination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558800"/>
            <a:ext cx="2211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Cle</a:t>
            </a:r>
            <a:r>
              <a:rPr sz="3600" b="1" dirty="0">
                <a:latin typeface="Arial"/>
                <a:cs typeface="Arial"/>
              </a:rPr>
              <a:t>a</a:t>
            </a:r>
            <a:r>
              <a:rPr sz="3600" b="1" spc="-5" dirty="0">
                <a:latin typeface="Arial"/>
                <a:cs typeface="Arial"/>
              </a:rPr>
              <a:t>rance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769" y="164719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5039" y="1633220"/>
            <a:ext cx="7453630" cy="1852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clearance is first-order, it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be  estimated by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calculating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area under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the  curve 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(AUC)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of the time-concentration  profile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dose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769" y="412242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5039" y="4107179"/>
            <a:ext cx="63893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Clearance is calculated from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dose  divided by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AUC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5019" y="421640"/>
            <a:ext cx="3251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Clearance</a:t>
            </a:r>
            <a:r>
              <a:rPr sz="3600" b="1" spc="-8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(CL)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369" y="1189990"/>
            <a:ext cx="129539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143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25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2640" y="1176020"/>
            <a:ext cx="766635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Ability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organs of elimination 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i="1" spc="10" dirty="0">
                <a:solidFill>
                  <a:srgbClr val="FFFFFF"/>
                </a:solidFill>
                <a:latin typeface="Arial"/>
                <a:cs typeface="Arial"/>
              </a:rPr>
              <a:t>e.g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kidney,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liver)  to “clear”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drug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bloodstream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369" y="2646679"/>
            <a:ext cx="129539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143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25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640" y="2632709"/>
            <a:ext cx="801560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Volume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fluid which is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completely cleared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drug  per unit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time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0369" y="4103370"/>
            <a:ext cx="129539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143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250">
              <a:latin typeface="UnDotum"/>
              <a:cs typeface="UnDot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2640" y="4089400"/>
            <a:ext cx="41395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Units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L/hr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L/hr/kg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0369" y="5134609"/>
            <a:ext cx="129539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143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250">
              <a:latin typeface="UnDotum"/>
              <a:cs typeface="Un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2640" y="5120640"/>
            <a:ext cx="7366634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Pharmacokinetic term used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determination of  maintenance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doses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459740"/>
            <a:ext cx="2211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Cle</a:t>
            </a:r>
            <a:r>
              <a:rPr sz="3600" b="1" dirty="0">
                <a:latin typeface="Arial"/>
                <a:cs typeface="Arial"/>
              </a:rPr>
              <a:t>a</a:t>
            </a:r>
            <a:r>
              <a:rPr sz="3600" b="1" spc="-5" dirty="0">
                <a:latin typeface="Arial"/>
                <a:cs typeface="Arial"/>
              </a:rPr>
              <a:t>rance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769" y="1479549"/>
            <a:ext cx="129539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143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25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769" y="4126229"/>
            <a:ext cx="129539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143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250">
              <a:latin typeface="UnDotum"/>
              <a:cs typeface="UnDot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899" rIns="0" bIns="0" rtlCol="0">
            <a:spAutoFit/>
          </a:bodyPr>
          <a:lstStyle/>
          <a:p>
            <a:pPr marL="354330" marR="5080">
              <a:lnSpc>
                <a:spcPct val="149900"/>
              </a:lnSpc>
              <a:spcBef>
                <a:spcPts val="90"/>
              </a:spcBef>
            </a:pPr>
            <a:r>
              <a:rPr spc="-5" dirty="0"/>
              <a:t>Clearance is not the measure of the re-  equilibration of the drug within various body  </a:t>
            </a:r>
            <a:r>
              <a:rPr dirty="0"/>
              <a:t>compartments </a:t>
            </a:r>
            <a:r>
              <a:rPr spc="-5" dirty="0"/>
              <a:t>but rather the </a:t>
            </a:r>
            <a:r>
              <a:rPr spc="-5" dirty="0">
                <a:solidFill>
                  <a:srgbClr val="FFFF00"/>
                </a:solidFill>
              </a:rPr>
              <a:t>actual removal </a:t>
            </a:r>
            <a:r>
              <a:rPr spc="-5" dirty="0"/>
              <a:t>of  drug from the body with</a:t>
            </a:r>
            <a:r>
              <a:rPr spc="-10" dirty="0"/>
              <a:t> </a:t>
            </a:r>
            <a:r>
              <a:rPr dirty="0"/>
              <a:t>time</a:t>
            </a:r>
          </a:p>
          <a:p>
            <a:pPr marL="354330" marR="434975">
              <a:lnSpc>
                <a:spcPct val="150000"/>
              </a:lnSpc>
              <a:spcBef>
                <a:spcPts val="690"/>
              </a:spcBef>
            </a:pPr>
            <a:r>
              <a:rPr dirty="0"/>
              <a:t>(usually </a:t>
            </a:r>
            <a:r>
              <a:rPr spc="-5" dirty="0"/>
              <a:t>by hepatic metabolism and/or renal  excretion)</a:t>
            </a:r>
          </a:p>
        </p:txBody>
      </p:sp>
    </p:spTree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459740"/>
            <a:ext cx="2211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Cle</a:t>
            </a:r>
            <a:r>
              <a:rPr sz="3600" b="1" dirty="0">
                <a:latin typeface="Arial"/>
                <a:cs typeface="Arial"/>
              </a:rPr>
              <a:t>a</a:t>
            </a:r>
            <a:r>
              <a:rPr sz="3600" b="1" spc="-5" dirty="0">
                <a:latin typeface="Arial"/>
                <a:cs typeface="Arial"/>
              </a:rPr>
              <a:t>rance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769" y="1266190"/>
            <a:ext cx="129539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143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25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5039" y="1252220"/>
            <a:ext cx="759904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D3D1CF"/>
                </a:solidFill>
                <a:latin typeface="Arial"/>
                <a:cs typeface="Arial"/>
              </a:rPr>
              <a:t>“Volume of blood in </a:t>
            </a:r>
            <a:r>
              <a:rPr sz="2800" dirty="0">
                <a:solidFill>
                  <a:srgbClr val="D3D1CF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D3D1CF"/>
                </a:solidFill>
                <a:latin typeface="Arial"/>
                <a:cs typeface="Arial"/>
              </a:rPr>
              <a:t>defined region of the body  that is cleared of </a:t>
            </a:r>
            <a:r>
              <a:rPr sz="2800" dirty="0">
                <a:solidFill>
                  <a:srgbClr val="D3D1CF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D3D1CF"/>
                </a:solidFill>
                <a:latin typeface="Arial"/>
                <a:cs typeface="Arial"/>
              </a:rPr>
              <a:t>drug in </a:t>
            </a:r>
            <a:r>
              <a:rPr sz="2800" dirty="0">
                <a:solidFill>
                  <a:srgbClr val="D3D1CF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D3D1CF"/>
                </a:solidFill>
                <a:latin typeface="Arial"/>
                <a:cs typeface="Arial"/>
              </a:rPr>
              <a:t>unit</a:t>
            </a:r>
            <a:r>
              <a:rPr sz="2800" spc="10" dirty="0">
                <a:solidFill>
                  <a:srgbClr val="D3D1C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D3D1CF"/>
                </a:solidFill>
                <a:latin typeface="Arial"/>
                <a:cs typeface="Arial"/>
              </a:rPr>
              <a:t>time”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769" y="2722879"/>
            <a:ext cx="129539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143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25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9639" y="2708909"/>
            <a:ext cx="7158990" cy="1365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Clearance is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more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useful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concept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reality  than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2400" spc="-472" baseline="-24305" dirty="0">
                <a:solidFill>
                  <a:srgbClr val="FFFFFF"/>
                </a:solidFill>
                <a:latin typeface="Arial"/>
                <a:cs typeface="Arial"/>
              </a:rPr>
              <a:t>1/2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800" spc="-17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262" baseline="-2430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since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it takes into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account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endParaRPr sz="2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flow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rate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2769" y="4665979"/>
            <a:ext cx="129539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143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250">
              <a:latin typeface="UnDotum"/>
              <a:cs typeface="UnDot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5039" y="4652009"/>
            <a:ext cx="54197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Clearance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varies with body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 weight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2769" y="5695950"/>
            <a:ext cx="129539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143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250">
              <a:latin typeface="UnDotum"/>
              <a:cs typeface="Un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5039" y="5681979"/>
            <a:ext cx="653478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varies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degree of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protein</a:t>
            </a:r>
            <a:r>
              <a:rPr sz="2800" spc="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binding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383540"/>
            <a:ext cx="5283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</a:rPr>
              <a:t>LEARNING</a:t>
            </a:r>
            <a:r>
              <a:rPr sz="3600" spc="-75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OUTCOMES-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48969" y="1176020"/>
            <a:ext cx="77914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At the end of the lecture the pupils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 able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to-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8969" y="1845310"/>
            <a:ext cx="129539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143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25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8969" y="2926079"/>
            <a:ext cx="129539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143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25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969" y="4008120"/>
            <a:ext cx="129539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143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250">
              <a:latin typeface="UnDotum"/>
              <a:cs typeface="UnDot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68020" rIns="0" bIns="0" rtlCol="0">
            <a:spAutoFit/>
          </a:bodyPr>
          <a:lstStyle/>
          <a:p>
            <a:pPr marL="430530" marR="42100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To </a:t>
            </a:r>
            <a:r>
              <a:rPr spc="-5" dirty="0"/>
              <a:t>discuss the clinical significance of half life  with</a:t>
            </a:r>
            <a:r>
              <a:rPr spc="-10" dirty="0"/>
              <a:t> </a:t>
            </a:r>
            <a:r>
              <a:rPr spc="-5" dirty="0"/>
              <a:t>examples</a:t>
            </a:r>
          </a:p>
          <a:p>
            <a:pPr marL="430530" marR="498475">
              <a:lnSpc>
                <a:spcPct val="100000"/>
              </a:lnSpc>
              <a:spcBef>
                <a:spcPts val="1790"/>
              </a:spcBef>
            </a:pPr>
            <a:r>
              <a:rPr spc="-10" dirty="0"/>
              <a:t>To </a:t>
            </a:r>
            <a:r>
              <a:rPr spc="-5" dirty="0"/>
              <a:t>discuss the clinical significance of steady  </a:t>
            </a:r>
            <a:r>
              <a:rPr dirty="0"/>
              <a:t>state </a:t>
            </a:r>
            <a:r>
              <a:rPr spc="-5" dirty="0"/>
              <a:t>conc. with</a:t>
            </a:r>
            <a:r>
              <a:rPr spc="-15" dirty="0"/>
              <a:t> </a:t>
            </a:r>
            <a:r>
              <a:rPr spc="-5" dirty="0"/>
              <a:t>examples</a:t>
            </a:r>
          </a:p>
          <a:p>
            <a:pPr marL="430530" marR="5080">
              <a:lnSpc>
                <a:spcPct val="100000"/>
              </a:lnSpc>
              <a:spcBef>
                <a:spcPts val="1800"/>
              </a:spcBef>
            </a:pPr>
            <a:r>
              <a:rPr spc="-10" dirty="0"/>
              <a:t>To </a:t>
            </a:r>
            <a:r>
              <a:rPr spc="-5" dirty="0"/>
              <a:t>discuss the clinical significance of clearance  and kinetics of drug elimination </a:t>
            </a:r>
            <a:r>
              <a:rPr spc="-10" dirty="0"/>
              <a:t>with</a:t>
            </a:r>
            <a:r>
              <a:rPr spc="35" dirty="0"/>
              <a:t> </a:t>
            </a:r>
            <a:r>
              <a:rPr spc="-5" dirty="0"/>
              <a:t>examples</a:t>
            </a:r>
          </a:p>
        </p:txBody>
      </p:sp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914400"/>
            <a:ext cx="876046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9970" y="132079"/>
            <a:ext cx="200152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-605" dirty="0">
                <a:solidFill>
                  <a:srgbClr val="FFFFFF"/>
                </a:solidFill>
              </a:rPr>
              <a:t>O</a:t>
            </a:r>
            <a:r>
              <a:rPr sz="4100" spc="-175" dirty="0">
                <a:solidFill>
                  <a:srgbClr val="FFFFFF"/>
                </a:solidFill>
              </a:rPr>
              <a:t>v</a:t>
            </a:r>
            <a:r>
              <a:rPr sz="4100" spc="-185" dirty="0">
                <a:solidFill>
                  <a:srgbClr val="FFFFFF"/>
                </a:solidFill>
              </a:rPr>
              <a:t>e</a:t>
            </a:r>
            <a:r>
              <a:rPr sz="4100" spc="-80" dirty="0">
                <a:solidFill>
                  <a:srgbClr val="FFFFFF"/>
                </a:solidFill>
              </a:rPr>
              <a:t>rvi</a:t>
            </a:r>
            <a:r>
              <a:rPr sz="4100" spc="-120" dirty="0">
                <a:solidFill>
                  <a:srgbClr val="FFFFFF"/>
                </a:solidFill>
              </a:rPr>
              <a:t>e</a:t>
            </a:r>
            <a:r>
              <a:rPr sz="4100" spc="-240" dirty="0">
                <a:solidFill>
                  <a:srgbClr val="FFFFFF"/>
                </a:solidFill>
              </a:rPr>
              <a:t>w</a:t>
            </a:r>
            <a:endParaRPr sz="410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Half-Life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769" y="1648459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69900" rIns="0" bIns="0" rtlCol="0">
            <a:spAutoFit/>
          </a:bodyPr>
          <a:lstStyle/>
          <a:p>
            <a:pPr marL="354330" marR="5080">
              <a:lnSpc>
                <a:spcPct val="99900"/>
              </a:lnSpc>
              <a:spcBef>
                <a:spcPts val="100"/>
              </a:spcBef>
            </a:pPr>
            <a:r>
              <a:rPr sz="3000" spc="-5" dirty="0"/>
              <a:t>Half-life </a:t>
            </a:r>
            <a:r>
              <a:rPr sz="3000" spc="5" dirty="0"/>
              <a:t>is </a:t>
            </a:r>
            <a:r>
              <a:rPr sz="3000" spc="-5" dirty="0"/>
              <a:t>the </a:t>
            </a:r>
            <a:r>
              <a:rPr sz="3000" dirty="0"/>
              <a:t>time </a:t>
            </a:r>
            <a:r>
              <a:rPr sz="3000" spc="-5" dirty="0"/>
              <a:t>taken for the </a:t>
            </a:r>
            <a:r>
              <a:rPr sz="3000" spc="-10" dirty="0"/>
              <a:t>drug  </a:t>
            </a:r>
            <a:r>
              <a:rPr sz="3000" spc="-5" dirty="0"/>
              <a:t>concentration </a:t>
            </a:r>
            <a:r>
              <a:rPr sz="3000" spc="-10" dirty="0"/>
              <a:t>to </a:t>
            </a:r>
            <a:r>
              <a:rPr sz="3000" spc="-5" dirty="0"/>
              <a:t>fall to one half of its</a:t>
            </a:r>
            <a:r>
              <a:rPr sz="3000" spc="-95" dirty="0"/>
              <a:t> </a:t>
            </a:r>
            <a:r>
              <a:rPr sz="3000" spc="-5" dirty="0"/>
              <a:t>original  </a:t>
            </a:r>
            <a:r>
              <a:rPr sz="3000" dirty="0"/>
              <a:t>value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572769" y="366522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5039" y="3649979"/>
            <a:ext cx="756856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elimination rate constant (k) is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the  fraction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of drug in the body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removed  per unit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819" y="520700"/>
            <a:ext cx="5475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135" dirty="0"/>
              <a:t>Plasma </a:t>
            </a:r>
            <a:r>
              <a:rPr sz="3600" spc="-15" dirty="0"/>
              <a:t>half </a:t>
            </a:r>
            <a:r>
              <a:rPr sz="3600" dirty="0"/>
              <a:t>life </a:t>
            </a:r>
            <a:r>
              <a:rPr sz="3600" spc="50" dirty="0"/>
              <a:t>(t</a:t>
            </a:r>
            <a:r>
              <a:rPr sz="3150" spc="75" baseline="-23809" dirty="0"/>
              <a:t>1/2</a:t>
            </a:r>
            <a:r>
              <a:rPr sz="3600" spc="50" dirty="0"/>
              <a:t>) </a:t>
            </a:r>
            <a:r>
              <a:rPr sz="3600" spc="-30" dirty="0"/>
              <a:t>of</a:t>
            </a:r>
            <a:r>
              <a:rPr sz="3600" spc="-475" dirty="0"/>
              <a:t> </a:t>
            </a:r>
            <a:r>
              <a:rPr sz="3600" spc="-95" dirty="0"/>
              <a:t>drug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72769" y="1633220"/>
            <a:ext cx="50584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Generally, it is measured by</a:t>
            </a:r>
            <a:r>
              <a:rPr sz="3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769" y="275209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5039" y="2736850"/>
            <a:ext cx="20999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FF00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00FF00"/>
                </a:solidFill>
                <a:latin typeface="Arial"/>
                <a:cs typeface="Arial"/>
              </a:rPr>
              <a:t>time</a:t>
            </a:r>
            <a:r>
              <a:rPr sz="3000" spc="-95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0FF00"/>
                </a:solidFill>
                <a:latin typeface="Arial"/>
                <a:cs typeface="Arial"/>
              </a:rPr>
              <a:t>….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769" y="385572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5039" y="3840479"/>
            <a:ext cx="6877684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decline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plasma concentration of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drug to…. </a:t>
            </a:r>
            <a:r>
              <a:rPr sz="3000" spc="-5" dirty="0">
                <a:solidFill>
                  <a:srgbClr val="FFFF00"/>
                </a:solidFill>
                <a:latin typeface="Arial"/>
                <a:cs typeface="Arial"/>
              </a:rPr>
              <a:t>50% </a:t>
            </a:r>
            <a:r>
              <a:rPr sz="3000" spc="-10" dirty="0">
                <a:solidFill>
                  <a:srgbClr val="FFFF00"/>
                </a:solidFill>
                <a:latin typeface="Arial"/>
                <a:cs typeface="Arial"/>
              </a:rPr>
              <a:t>from the </a:t>
            </a:r>
            <a:r>
              <a:rPr sz="3000" spc="-5" dirty="0">
                <a:solidFill>
                  <a:srgbClr val="FFFF00"/>
                </a:solidFill>
                <a:latin typeface="Arial"/>
                <a:cs typeface="Arial"/>
              </a:rPr>
              <a:t>peak plasma  concentration (PPC </a:t>
            </a:r>
            <a:r>
              <a:rPr sz="3000" dirty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3000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00"/>
                </a:solidFill>
                <a:latin typeface="Arial"/>
                <a:cs typeface="Arial"/>
              </a:rPr>
              <a:t>Tmax)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2319" y="703579"/>
            <a:ext cx="5449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600" spc="-135" dirty="0"/>
              <a:t>Plasma </a:t>
            </a:r>
            <a:r>
              <a:rPr sz="3600" spc="-15" dirty="0"/>
              <a:t>half </a:t>
            </a:r>
            <a:r>
              <a:rPr sz="3600" dirty="0"/>
              <a:t>life </a:t>
            </a:r>
            <a:r>
              <a:rPr sz="3600" spc="50" dirty="0"/>
              <a:t>(t</a:t>
            </a:r>
            <a:r>
              <a:rPr sz="3150" spc="75" baseline="-23809" dirty="0"/>
              <a:t>1/2</a:t>
            </a:r>
            <a:r>
              <a:rPr sz="3600" spc="50" dirty="0"/>
              <a:t>) </a:t>
            </a:r>
            <a:r>
              <a:rPr sz="3600" spc="-30" dirty="0"/>
              <a:t>of</a:t>
            </a:r>
            <a:r>
              <a:rPr sz="3600" spc="-484" dirty="0"/>
              <a:t> </a:t>
            </a:r>
            <a:r>
              <a:rPr sz="3600" spc="-95" dirty="0"/>
              <a:t>drug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20369" y="1647190"/>
            <a:ext cx="137160" cy="97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9940" y="1539240"/>
            <a:ext cx="7291705" cy="1127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17780">
              <a:lnSpc>
                <a:spcPct val="120600"/>
              </a:lnSpc>
              <a:spcBef>
                <a:spcPts val="95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to decline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conc.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from 100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50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= 2</a:t>
            </a:r>
            <a:r>
              <a:rPr sz="3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hr  </a:t>
            </a:r>
            <a:r>
              <a:rPr sz="3000" spc="-10" dirty="0">
                <a:solidFill>
                  <a:srgbClr val="FFFF00"/>
                </a:solidFill>
                <a:latin typeface="Arial"/>
                <a:cs typeface="Arial"/>
              </a:rPr>
              <a:t>So, </a:t>
            </a:r>
            <a:r>
              <a:rPr sz="3000" spc="-26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625" spc="-390" baseline="-23809" dirty="0">
                <a:solidFill>
                  <a:srgbClr val="FFFF00"/>
                </a:solidFill>
                <a:latin typeface="Arial"/>
                <a:cs typeface="Arial"/>
              </a:rPr>
              <a:t>1/2 </a:t>
            </a:r>
            <a:r>
              <a:rPr sz="3000" spc="-5" dirty="0">
                <a:solidFill>
                  <a:srgbClr val="FFFF00"/>
                </a:solidFill>
                <a:latin typeface="Arial"/>
                <a:cs typeface="Arial"/>
              </a:rPr>
              <a:t>of this drug is </a:t>
            </a:r>
            <a:r>
              <a:rPr sz="3000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3000" spc="-1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00"/>
                </a:solidFill>
                <a:latin typeface="Arial"/>
                <a:cs typeface="Arial"/>
              </a:rPr>
              <a:t>hr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0" y="2895600"/>
            <a:ext cx="77724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8519" y="627379"/>
            <a:ext cx="5449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600" spc="-130" dirty="0"/>
              <a:t>Plasma </a:t>
            </a:r>
            <a:r>
              <a:rPr sz="3600" spc="-15" dirty="0"/>
              <a:t>half </a:t>
            </a:r>
            <a:r>
              <a:rPr sz="3600" spc="-5" dirty="0"/>
              <a:t>life </a:t>
            </a:r>
            <a:r>
              <a:rPr sz="3600" spc="50" dirty="0"/>
              <a:t>(t</a:t>
            </a:r>
            <a:r>
              <a:rPr sz="3150" spc="75" baseline="-23809" dirty="0"/>
              <a:t>1/2</a:t>
            </a:r>
            <a:r>
              <a:rPr sz="3600" spc="50" dirty="0"/>
              <a:t>) </a:t>
            </a:r>
            <a:r>
              <a:rPr sz="3600" spc="-25" dirty="0"/>
              <a:t>of</a:t>
            </a:r>
            <a:r>
              <a:rPr sz="3600" spc="-500" dirty="0"/>
              <a:t> </a:t>
            </a:r>
            <a:r>
              <a:rPr sz="3600" spc="-95" dirty="0"/>
              <a:t>drug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23900" y="164719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3900" y="2471420"/>
            <a:ext cx="137160" cy="3335020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7439" y="1633220"/>
            <a:ext cx="6150610" cy="42506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126364">
              <a:lnSpc>
                <a:spcPts val="3590"/>
              </a:lnSpc>
              <a:spcBef>
                <a:spcPts val="225"/>
              </a:spcBef>
            </a:pPr>
            <a:r>
              <a:rPr sz="3000" spc="-5" dirty="0">
                <a:solidFill>
                  <a:srgbClr val="00FF00"/>
                </a:solidFill>
                <a:latin typeface="Arial"/>
                <a:cs typeface="Arial"/>
              </a:rPr>
              <a:t>Generally, </a:t>
            </a:r>
            <a:r>
              <a:rPr sz="3000" dirty="0">
                <a:solidFill>
                  <a:srgbClr val="00FF00"/>
                </a:solidFill>
                <a:latin typeface="Arial"/>
                <a:cs typeface="Arial"/>
              </a:rPr>
              <a:t>a </a:t>
            </a:r>
            <a:r>
              <a:rPr sz="3000" spc="-5" dirty="0">
                <a:solidFill>
                  <a:srgbClr val="00FF00"/>
                </a:solidFill>
                <a:latin typeface="Arial"/>
                <a:cs typeface="Arial"/>
              </a:rPr>
              <a:t>drug </a:t>
            </a:r>
            <a:r>
              <a:rPr sz="3000" spc="-10" dirty="0">
                <a:solidFill>
                  <a:srgbClr val="00FF00"/>
                </a:solidFill>
                <a:latin typeface="Arial"/>
                <a:cs typeface="Arial"/>
              </a:rPr>
              <a:t>will </a:t>
            </a:r>
            <a:r>
              <a:rPr sz="3000" spc="-5" dirty="0">
                <a:solidFill>
                  <a:srgbClr val="00FF00"/>
                </a:solidFill>
                <a:latin typeface="Arial"/>
                <a:cs typeface="Arial"/>
              </a:rPr>
              <a:t>be completely  eliminated after </a:t>
            </a:r>
            <a:r>
              <a:rPr sz="3000" dirty="0">
                <a:solidFill>
                  <a:srgbClr val="00FF00"/>
                </a:solidFill>
                <a:latin typeface="Arial"/>
                <a:cs typeface="Arial"/>
              </a:rPr>
              <a:t>6 </a:t>
            </a:r>
            <a:r>
              <a:rPr sz="3000" spc="-5" dirty="0">
                <a:solidFill>
                  <a:srgbClr val="00FF00"/>
                </a:solidFill>
                <a:latin typeface="Arial"/>
                <a:cs typeface="Arial"/>
              </a:rPr>
              <a:t>half</a:t>
            </a:r>
            <a:r>
              <a:rPr sz="3000" spc="-5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00FF00"/>
                </a:solidFill>
                <a:latin typeface="Arial"/>
                <a:cs typeface="Arial"/>
              </a:rPr>
              <a:t>lives-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ts val="4340"/>
              </a:lnSpc>
              <a:spcBef>
                <a:spcPts val="160"/>
              </a:spcBef>
            </a:pP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half-life the conc.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be 50% 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half-lives it will be</a:t>
            </a:r>
            <a:r>
              <a:rPr sz="3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25%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half-lives 12.5%</a:t>
            </a: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4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half-lives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6.25%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5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half-lives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3.125%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6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half-lives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1.56%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219" y="703579"/>
            <a:ext cx="5474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130" dirty="0"/>
              <a:t>Plasma </a:t>
            </a:r>
            <a:r>
              <a:rPr sz="3600" spc="-15" dirty="0"/>
              <a:t>half </a:t>
            </a:r>
            <a:r>
              <a:rPr sz="3600" spc="-5" dirty="0"/>
              <a:t>life </a:t>
            </a:r>
            <a:r>
              <a:rPr sz="3600" spc="50" dirty="0"/>
              <a:t>(t</a:t>
            </a:r>
            <a:r>
              <a:rPr sz="3150" spc="75" baseline="-23809" dirty="0"/>
              <a:t>1/2</a:t>
            </a:r>
            <a:r>
              <a:rPr sz="3600" spc="50" dirty="0"/>
              <a:t>) </a:t>
            </a:r>
            <a:r>
              <a:rPr sz="3600" spc="-25" dirty="0"/>
              <a:t>of</a:t>
            </a:r>
            <a:r>
              <a:rPr sz="3600" spc="-500" dirty="0"/>
              <a:t> </a:t>
            </a:r>
            <a:r>
              <a:rPr sz="3600" spc="-95" dirty="0"/>
              <a:t>drug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48969" y="227584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239" y="2260600"/>
            <a:ext cx="74453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Generally,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decline to 6.25% will usually be  </a:t>
            </a:r>
            <a:r>
              <a:rPr sz="3000" spc="-5" dirty="0">
                <a:solidFill>
                  <a:srgbClr val="00FF00"/>
                </a:solidFill>
                <a:latin typeface="Arial"/>
                <a:cs typeface="Arial"/>
              </a:rPr>
              <a:t>far below the </a:t>
            </a:r>
            <a:r>
              <a:rPr sz="3000" spc="-10" dirty="0">
                <a:solidFill>
                  <a:srgbClr val="FFFF00"/>
                </a:solidFill>
                <a:latin typeface="Arial"/>
                <a:cs typeface="Arial"/>
              </a:rPr>
              <a:t>therapeutic</a:t>
            </a:r>
            <a:r>
              <a:rPr sz="3000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00"/>
                </a:solidFill>
                <a:latin typeface="Arial"/>
                <a:cs typeface="Arial"/>
              </a:rPr>
              <a:t>threshold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8969" y="3836670"/>
            <a:ext cx="13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25" dirty="0">
                <a:solidFill>
                  <a:srgbClr val="6D9FAF"/>
                </a:solidFill>
                <a:latin typeface="UnDotum"/>
                <a:cs typeface="UnDotum"/>
              </a:rPr>
              <a:t>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1239" y="3821429"/>
            <a:ext cx="7128509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For this reason it is usually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said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that drugs  </a:t>
            </a:r>
            <a:r>
              <a:rPr sz="3000" spc="-5" dirty="0">
                <a:solidFill>
                  <a:srgbClr val="FFFF00"/>
                </a:solidFill>
                <a:latin typeface="Arial"/>
                <a:cs typeface="Arial"/>
              </a:rPr>
              <a:t>no longer have </a:t>
            </a:r>
            <a:r>
              <a:rPr sz="3000" dirty="0">
                <a:solidFill>
                  <a:srgbClr val="FFFF00"/>
                </a:solidFill>
                <a:latin typeface="Arial"/>
                <a:cs typeface="Arial"/>
              </a:rPr>
              <a:t>a </a:t>
            </a:r>
            <a:r>
              <a:rPr sz="3000" spc="-5" dirty="0">
                <a:solidFill>
                  <a:srgbClr val="FFFF00"/>
                </a:solidFill>
                <a:latin typeface="Arial"/>
                <a:cs typeface="Arial"/>
              </a:rPr>
              <a:t>pharmacological effect </a:t>
            </a:r>
            <a:r>
              <a:rPr sz="3000" dirty="0">
                <a:solidFill>
                  <a:srgbClr val="00FF00"/>
                </a:solidFill>
                <a:latin typeface="Arial"/>
                <a:cs typeface="Arial"/>
              </a:rPr>
              <a:t>4  </a:t>
            </a:r>
            <a:r>
              <a:rPr sz="3000" spc="-5" dirty="0">
                <a:solidFill>
                  <a:srgbClr val="00FF00"/>
                </a:solidFill>
                <a:latin typeface="Arial"/>
                <a:cs typeface="Arial"/>
              </a:rPr>
              <a:t>half-lives after </a:t>
            </a:r>
            <a:r>
              <a:rPr sz="3000" spc="-10" dirty="0">
                <a:solidFill>
                  <a:srgbClr val="00FF00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00FF00"/>
                </a:solidFill>
                <a:latin typeface="Arial"/>
                <a:cs typeface="Arial"/>
              </a:rPr>
              <a:t>last</a:t>
            </a:r>
            <a:r>
              <a:rPr sz="3000" spc="-10" dirty="0">
                <a:solidFill>
                  <a:srgbClr val="00FF00"/>
                </a:solidFill>
                <a:latin typeface="Arial"/>
                <a:cs typeface="Arial"/>
              </a:rPr>
              <a:t> dose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0</TotalTime>
  <Words>1611</Words>
  <Application>Microsoft Office PowerPoint</Application>
  <PresentationFormat>On-screen Show (4:3)</PresentationFormat>
  <Paragraphs>300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Symbol</vt:lpstr>
      <vt:lpstr>Times New Roman</vt:lpstr>
      <vt:lpstr>UnDotum</vt:lpstr>
      <vt:lpstr>Office Theme</vt:lpstr>
      <vt:lpstr>PowerPoint Presentation</vt:lpstr>
      <vt:lpstr>LEARNING OBJECTIVES-</vt:lpstr>
      <vt:lpstr>Pharmacokinetics</vt:lpstr>
      <vt:lpstr>Overview</vt:lpstr>
      <vt:lpstr>Half-Life</vt:lpstr>
      <vt:lpstr>Plasma half life (t1/2) of drug</vt:lpstr>
      <vt:lpstr>Plasma half life (t1/2) of drug</vt:lpstr>
      <vt:lpstr>Plasma half life (t1/2) of drug</vt:lpstr>
      <vt:lpstr>Plasma half life (t1/2) of drug</vt:lpstr>
      <vt:lpstr>Why is half-life important ?</vt:lpstr>
      <vt:lpstr>Importance of t 1/2</vt:lpstr>
      <vt:lpstr>B) Estimation of time to drug elimination</vt:lpstr>
      <vt:lpstr>Plasma half-life (t1/2) of some drugs:</vt:lpstr>
      <vt:lpstr>Elimination half life (t1/2)</vt:lpstr>
      <vt:lpstr>Pharmacokinetic Principles</vt:lpstr>
      <vt:lpstr>Steady state</vt:lpstr>
      <vt:lpstr>Order of Kinetics</vt:lpstr>
      <vt:lpstr>PowerPoint Presentation</vt:lpstr>
      <vt:lpstr>First Order Kinetics</vt:lpstr>
      <vt:lpstr>First Order Kinetics:</vt:lpstr>
      <vt:lpstr>PowerPoint Presentation</vt:lpstr>
      <vt:lpstr>PowerPoint Presentation</vt:lpstr>
      <vt:lpstr>First Order Metabolism</vt:lpstr>
      <vt:lpstr>PowerPoint Presentation</vt:lpstr>
      <vt:lpstr>Zero order kinetics</vt:lpstr>
      <vt:lpstr>Zero order kinetics cont..</vt:lpstr>
      <vt:lpstr>Zero order kinetics</vt:lpstr>
      <vt:lpstr>PowerPoint Presentation</vt:lpstr>
      <vt:lpstr>Zero Order Metabolism</vt:lpstr>
      <vt:lpstr>PowerPoint Presentation</vt:lpstr>
      <vt:lpstr>PowerPoint Presentation</vt:lpstr>
      <vt:lpstr>Types of Kinetics Commonly Seen</vt:lpstr>
      <vt:lpstr>Clearance</vt:lpstr>
      <vt:lpstr>Clearance</vt:lpstr>
      <vt:lpstr>Clearance (CL)</vt:lpstr>
      <vt:lpstr>Clearance</vt:lpstr>
      <vt:lpstr>Clearance</vt:lpstr>
      <vt:lpstr>LEARNING OUTCOMES-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User</cp:lastModifiedBy>
  <cp:revision>1</cp:revision>
  <dcterms:created xsi:type="dcterms:W3CDTF">2021-03-08T10:05:14Z</dcterms:created>
  <dcterms:modified xsi:type="dcterms:W3CDTF">2021-03-08T10:07:18Z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2014-02-17T00:00:00Z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2021-03-08T00:00:00Z</vt:filetime>
  </property>
</Properties>
</file>