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1" r:id="rId21"/>
    <p:sldId id="275" r:id="rId22"/>
    <p:sldId id="276" r:id="rId23"/>
    <p:sldId id="277" r:id="rId24"/>
    <p:sldId id="278" r:id="rId25"/>
    <p:sldId id="279" r:id="rId26"/>
    <p:sldId id="280" r:id="rId27"/>
  </p:sldIdLst>
  <p:sldSz cx="10693400" cy="10693400"/>
  <p:notesSz cx="106934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278" y="-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89525" y="676971"/>
            <a:ext cx="9714352" cy="4847675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44779" y="2838173"/>
            <a:ext cx="9089390" cy="2851573"/>
          </a:xfrm>
        </p:spPr>
        <p:txBody>
          <a:bodyPr lIns="61105" rIns="61105" bIns="61105"/>
          <a:lstStyle>
            <a:lvl1pPr algn="r">
              <a:defRPr sz="60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844779" y="5745920"/>
            <a:ext cx="9089390" cy="1425787"/>
          </a:xfrm>
        </p:spPr>
        <p:txBody>
          <a:bodyPr lIns="244419" tIns="0"/>
          <a:lstStyle>
            <a:lvl1pPr marL="48884" indent="0" algn="r">
              <a:spcBef>
                <a:spcPts val="0"/>
              </a:spcBef>
              <a:buNone/>
              <a:defRPr sz="2700">
                <a:solidFill>
                  <a:schemeClr val="bg2">
                    <a:shade val="25000"/>
                  </a:schemeClr>
                </a:solidFill>
              </a:defRPr>
            </a:lvl1pPr>
            <a:lvl2pPr marL="611048" indent="0" algn="ctr">
              <a:buNone/>
            </a:lvl2pPr>
            <a:lvl3pPr marL="1222096" indent="0" algn="ctr">
              <a:buNone/>
            </a:lvl3pPr>
            <a:lvl4pPr marL="1833143" indent="0" algn="ctr">
              <a:buNone/>
            </a:lvl4pPr>
            <a:lvl5pPr marL="2444191" indent="0" algn="ctr">
              <a:buNone/>
            </a:lvl5pPr>
            <a:lvl6pPr marL="3055239" indent="0" algn="ctr">
              <a:buNone/>
            </a:lvl6pPr>
            <a:lvl7pPr marL="3666287" indent="0" algn="ctr">
              <a:buNone/>
            </a:lvl7pPr>
            <a:lvl8pPr marL="4277335" indent="0" algn="ctr">
              <a:buNone/>
            </a:lvl8pPr>
            <a:lvl9pPr marL="488838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137" y="7770537"/>
            <a:ext cx="9570593" cy="1639655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8137" y="826956"/>
            <a:ext cx="9570593" cy="653010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5" y="831716"/>
            <a:ext cx="2316903" cy="8198272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3782" y="831713"/>
            <a:ext cx="6950710" cy="81982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137" y="7770537"/>
            <a:ext cx="9570593" cy="1639655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8137" y="826956"/>
            <a:ext cx="9570593" cy="6530103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89525" y="676972"/>
            <a:ext cx="9714352" cy="676925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702" y="7684990"/>
            <a:ext cx="9570593" cy="1055082"/>
          </a:xfrm>
        </p:spPr>
        <p:txBody>
          <a:bodyPr lIns="122210" bIns="0" anchor="b"/>
          <a:lstStyle>
            <a:lvl1pPr algn="l">
              <a:buNone/>
              <a:defRPr sz="48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702" y="8770029"/>
            <a:ext cx="9570593" cy="655862"/>
          </a:xfrm>
        </p:spPr>
        <p:txBody>
          <a:bodyPr lIns="158872" tIns="0" anchor="t"/>
          <a:lstStyle>
            <a:lvl1pPr marL="0" marR="48884" indent="0" algn="l"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1506" y="826956"/>
            <a:ext cx="4598162" cy="6843776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1129" y="826956"/>
            <a:ext cx="4598162" cy="6843776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137" y="7770537"/>
            <a:ext cx="9570593" cy="1639655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0115" y="903494"/>
            <a:ext cx="4598162" cy="1235186"/>
          </a:xfrm>
        </p:spPr>
        <p:txBody>
          <a:bodyPr lIns="195535" anchor="ctr"/>
          <a:lstStyle>
            <a:lvl1pPr marL="0" indent="0" algn="l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700" b="1"/>
            </a:lvl2pPr>
            <a:lvl3pPr>
              <a:buNone/>
              <a:defRPr sz="2400" b="1"/>
            </a:lvl3pPr>
            <a:lvl4pPr>
              <a:buNone/>
              <a:defRPr sz="2100" b="1"/>
            </a:lvl4pPr>
            <a:lvl5pPr>
              <a:buNone/>
              <a:defRPr sz="2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440453" y="903494"/>
            <a:ext cx="4598162" cy="1235186"/>
          </a:xfrm>
        </p:spPr>
        <p:txBody>
          <a:bodyPr lIns="183314" anchor="ctr"/>
          <a:lstStyle>
            <a:lvl1pPr marL="0" indent="0" algn="l">
              <a:buNone/>
              <a:defRPr sz="3200" b="1">
                <a:solidFill>
                  <a:schemeClr val="tx1"/>
                </a:solidFill>
              </a:defRPr>
            </a:lvl1pPr>
            <a:lvl2pPr>
              <a:buNone/>
              <a:defRPr sz="2700" b="1"/>
            </a:lvl2pPr>
            <a:lvl3pPr>
              <a:buNone/>
              <a:defRPr sz="2400" b="1"/>
            </a:lvl3pPr>
            <a:lvl4pPr>
              <a:buNone/>
              <a:defRPr sz="2100" b="1"/>
            </a:lvl4pPr>
            <a:lvl5pPr>
              <a:buNone/>
              <a:defRPr sz="21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710115" y="2257496"/>
            <a:ext cx="4598162" cy="5441752"/>
          </a:xfrm>
        </p:spPr>
        <p:txBody>
          <a:bodyPr anchor="t"/>
          <a:lstStyle>
            <a:lvl1pPr algn="l">
              <a:defRPr sz="3200"/>
            </a:lvl1pPr>
            <a:lvl2pPr algn="l">
              <a:defRPr sz="2700"/>
            </a:lvl2pPr>
            <a:lvl3pPr algn="l">
              <a:defRPr sz="2400"/>
            </a:lvl3pPr>
            <a:lvl4pPr algn="l">
              <a:defRPr sz="2100"/>
            </a:lvl4pPr>
            <a:lvl5pPr algn="l">
              <a:defRPr sz="2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40453" y="2257496"/>
            <a:ext cx="4598162" cy="5441752"/>
          </a:xfrm>
        </p:spPr>
        <p:txBody>
          <a:bodyPr anchor="t"/>
          <a:lstStyle>
            <a:lvl1pPr algn="l">
              <a:defRPr sz="3200"/>
            </a:lvl1pPr>
            <a:lvl2pPr algn="l">
              <a:defRPr sz="2700"/>
            </a:lvl2pPr>
            <a:lvl3pPr algn="l">
              <a:defRPr sz="2400"/>
            </a:lvl3pPr>
            <a:lvl4pPr algn="l">
              <a:defRPr sz="2100"/>
            </a:lvl4pPr>
            <a:lvl5pPr algn="l">
              <a:defRPr sz="21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300" y="831709"/>
            <a:ext cx="3475355" cy="1425787"/>
          </a:xfrm>
        </p:spPr>
        <p:txBody>
          <a:bodyPr anchor="b"/>
          <a:lstStyle>
            <a:lvl1pPr algn="l">
              <a:buNone/>
              <a:defRPr sz="29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477374" y="2257499"/>
            <a:ext cx="3475355" cy="6558419"/>
          </a:xfrm>
        </p:spPr>
        <p:txBody>
          <a:bodyPr lIns="122210"/>
          <a:lstStyle>
            <a:lvl1pPr marL="24442" marR="24442" indent="0">
              <a:spcBef>
                <a:spcPts val="0"/>
              </a:spcBef>
              <a:buNone/>
              <a:defRPr sz="1900">
                <a:solidFill>
                  <a:schemeClr val="tx1"/>
                </a:solidFill>
              </a:defRPr>
            </a:lvl1pPr>
            <a:lvl2pPr>
              <a:buNone/>
              <a:defRPr sz="1600">
                <a:solidFill>
                  <a:schemeClr val="tx1"/>
                </a:solidFill>
              </a:defRPr>
            </a:lvl2pPr>
            <a:lvl3pPr>
              <a:buNone/>
              <a:defRPr sz="1300">
                <a:solidFill>
                  <a:schemeClr val="tx1"/>
                </a:solidFill>
              </a:defRPr>
            </a:lvl3pPr>
            <a:lvl4pPr>
              <a:buNone/>
              <a:defRPr sz="1200">
                <a:solidFill>
                  <a:schemeClr val="tx1"/>
                </a:solidFill>
              </a:defRPr>
            </a:lvl4pPr>
            <a:lvl5pPr>
              <a:buNone/>
              <a:defRPr sz="12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90383" y="1450335"/>
            <a:ext cx="5410036" cy="7366568"/>
          </a:xfrm>
        </p:spPr>
        <p:txBody>
          <a:bodyPr/>
          <a:lstStyle>
            <a:lvl1pPr>
              <a:defRPr sz="3700">
                <a:solidFill>
                  <a:schemeClr val="tx1"/>
                </a:solidFill>
              </a:defRPr>
            </a:lvl1pPr>
            <a:lvl2pPr>
              <a:defRPr sz="3500">
                <a:solidFill>
                  <a:schemeClr val="tx1"/>
                </a:solidFill>
              </a:defRPr>
            </a:lvl2pPr>
            <a:lvl3pPr>
              <a:defRPr sz="3200">
                <a:solidFill>
                  <a:schemeClr val="tx1"/>
                </a:solidFill>
              </a:defRPr>
            </a:lvl3pPr>
            <a:lvl4pPr>
              <a:defRPr sz="2700">
                <a:solidFill>
                  <a:schemeClr val="tx1"/>
                </a:solidFill>
              </a:defRPr>
            </a:lvl4pPr>
            <a:lvl5pPr>
              <a:defRPr sz="27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7485381" y="676971"/>
            <a:ext cx="2718496" cy="6772487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670" y="7815095"/>
            <a:ext cx="9624060" cy="1639655"/>
          </a:xfrm>
        </p:spPr>
        <p:txBody>
          <a:bodyPr anchor="t"/>
          <a:lstStyle>
            <a:lvl1pPr algn="l">
              <a:buNone/>
              <a:defRPr sz="48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7557783" y="831709"/>
            <a:ext cx="2619883" cy="6566789"/>
          </a:xfrm>
        </p:spPr>
        <p:txBody>
          <a:bodyPr lIns="122210"/>
          <a:lstStyle>
            <a:lvl1pPr marL="61105" indent="0" algn="l">
              <a:spcBef>
                <a:spcPts val="0"/>
              </a:spcBef>
              <a:buNone/>
              <a:defRPr sz="1900">
                <a:solidFill>
                  <a:srgbClr val="FFFFFF"/>
                </a:solidFill>
              </a:defRPr>
            </a:lvl1pPr>
            <a:lvl2pPr>
              <a:defRPr sz="1600">
                <a:solidFill>
                  <a:srgbClr val="FFFFFF"/>
                </a:solidFill>
              </a:defRPr>
            </a:lvl2pPr>
            <a:lvl3pPr>
              <a:defRPr sz="1300">
                <a:solidFill>
                  <a:srgbClr val="FFFFFF"/>
                </a:solidFill>
              </a:defRPr>
            </a:lvl3pPr>
            <a:lvl4pPr>
              <a:defRPr sz="12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2898" y="679475"/>
            <a:ext cx="6929323" cy="6772487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43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56447" y="513284"/>
            <a:ext cx="9977764" cy="9662447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89525" y="676971"/>
            <a:ext cx="9714352" cy="855472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22210" tIns="61105" rIns="122210" bIns="6110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88137" y="7773827"/>
            <a:ext cx="9570593" cy="1639655"/>
          </a:xfrm>
          <a:prstGeom prst="rect">
            <a:avLst/>
          </a:prstGeom>
        </p:spPr>
        <p:txBody>
          <a:bodyPr vert="horz" lIns="122210" tIns="61105" rIns="122210" bIns="61105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88137" y="826956"/>
            <a:ext cx="9570593" cy="6530103"/>
          </a:xfrm>
          <a:prstGeom prst="rect">
            <a:avLst/>
          </a:prstGeom>
        </p:spPr>
        <p:txBody>
          <a:bodyPr vert="horz" lIns="244419" tIns="122210" rIns="122210" bIns="61105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4416206" y="9529998"/>
            <a:ext cx="2673350" cy="569325"/>
          </a:xfrm>
          <a:prstGeom prst="rect">
            <a:avLst/>
          </a:prstGeom>
        </p:spPr>
        <p:txBody>
          <a:bodyPr vert="horz" lIns="122210" tIns="61105" rIns="122210" bIns="61105" anchor="b"/>
          <a:lstStyle>
            <a:lvl1pPr algn="r" eaLnBrk="1" latinLnBrk="0" hangingPunct="1">
              <a:defRPr kumimoji="0" sz="13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7089556" y="9529998"/>
            <a:ext cx="2673350" cy="569325"/>
          </a:xfrm>
          <a:prstGeom prst="rect">
            <a:avLst/>
          </a:prstGeom>
        </p:spPr>
        <p:txBody>
          <a:bodyPr vert="horz" lIns="122210" tIns="61105" rIns="122210" bIns="61105" anchor="b"/>
          <a:lstStyle>
            <a:lvl1pPr algn="l" eaLnBrk="1" latinLnBrk="0" hangingPunct="1">
              <a:defRPr kumimoji="0" sz="13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762906" y="9529998"/>
            <a:ext cx="534670" cy="569325"/>
          </a:xfrm>
          <a:prstGeom prst="rect">
            <a:avLst/>
          </a:prstGeom>
        </p:spPr>
        <p:txBody>
          <a:bodyPr vert="horz" lIns="122210" tIns="61105" rIns="122210" bIns="61105" anchor="b"/>
          <a:lstStyle>
            <a:lvl1pPr algn="r" eaLnBrk="1" latinLnBrk="0" hangingPunct="1">
              <a:defRPr kumimoji="0" sz="13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48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54408" indent="-354408" algn="l" rtl="0" eaLnBrk="1" latinLnBrk="0" hangingPunct="1">
        <a:spcBef>
          <a:spcPts val="334"/>
        </a:spcBef>
        <a:buClr>
          <a:schemeClr val="accent1"/>
        </a:buClr>
        <a:buSzPct val="80000"/>
        <a:buFont typeface="Wingdings 2"/>
        <a:buChar char=""/>
        <a:defRPr kumimoji="0" sz="37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33257" indent="-268861" algn="l" rtl="0" eaLnBrk="1" latinLnBrk="0" hangingPunct="1">
        <a:spcBef>
          <a:spcPts val="334"/>
        </a:spcBef>
        <a:buClr>
          <a:schemeClr val="accent1"/>
        </a:buClr>
        <a:buSzPct val="100000"/>
        <a:buFont typeface="Verdana"/>
        <a:buChar char="◦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1002" indent="-244419" algn="l" rtl="0" eaLnBrk="1" latinLnBrk="0" hangingPunct="1">
        <a:spcBef>
          <a:spcPts val="334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747" indent="-244419" algn="l" rtl="0" eaLnBrk="1" latinLnBrk="0" hangingPunct="1">
        <a:spcBef>
          <a:spcPts val="307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0934" indent="-244419" algn="l" rtl="0" eaLnBrk="1" latinLnBrk="0" hangingPunct="1">
        <a:spcBef>
          <a:spcPts val="334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992016" indent="-244419" algn="l" rtl="0" eaLnBrk="1" latinLnBrk="0" hangingPunct="1">
        <a:spcBef>
          <a:spcPts val="334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23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73098" indent="-244419" algn="l" rtl="0" eaLnBrk="1" latinLnBrk="0" hangingPunct="1">
        <a:spcBef>
          <a:spcPts val="34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566401" indent="-244419" algn="l" rtl="0" eaLnBrk="1" latinLnBrk="0" hangingPunct="1">
        <a:spcBef>
          <a:spcPts val="343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71925" indent="-244419" algn="l" rtl="0" eaLnBrk="1" latinLnBrk="0" hangingPunct="1">
        <a:spcBef>
          <a:spcPts val="341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110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2209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331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4419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552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662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773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8838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c/SOLUTIONpushpendra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byjus.com/chemistry/nucleic-acids/" TargetMode="External"/><Relationship Id="rId2" Type="http://schemas.openxmlformats.org/officeDocument/2006/relationships/hyperlink" Target="https://www.thoughtco.com/ribosomes-meaning-373363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thoughtco.com/double-helix-373302" TargetMode="External"/><Relationship Id="rId5" Type="http://schemas.openxmlformats.org/officeDocument/2006/relationships/hyperlink" Target="https://www.thoughtco.com/the-cell-nucleus-373362" TargetMode="External"/><Relationship Id="rId4" Type="http://schemas.openxmlformats.org/officeDocument/2006/relationships/hyperlink" Target="https://www.thoughtco.com/chromosome-373462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oughtco.com/rna-373565" TargetMode="External"/><Relationship Id="rId7" Type="http://schemas.openxmlformats.org/officeDocument/2006/relationships/image" Target="../media/image23.jpeg"/><Relationship Id="rId2" Type="http://schemas.openxmlformats.org/officeDocument/2006/relationships/hyperlink" Target="https://www.thoughtco.com/dna-373454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thoughtco.com/proteins-373564" TargetMode="External"/><Relationship Id="rId5" Type="http://schemas.openxmlformats.org/officeDocument/2006/relationships/hyperlink" Target="https://www.thoughtco.com/genetic-code-373449" TargetMode="External"/><Relationship Id="rId4" Type="http://schemas.openxmlformats.org/officeDocument/2006/relationships/hyperlink" Target="https://www.thoughtco.com/protein-synthesis-translation-37340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30604" y="6355460"/>
            <a:ext cx="1651000" cy="107632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CARBOHYDRATES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LIPIDS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PROTEIN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NUCLEIC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202814" y="384809"/>
            <a:ext cx="3058160" cy="488950"/>
            <a:chOff x="2202814" y="384809"/>
            <a:chExt cx="3058160" cy="488950"/>
          </a:xfrm>
        </p:grpSpPr>
        <p:sp>
          <p:nvSpPr>
            <p:cNvPr id="5" name="object 5"/>
            <p:cNvSpPr/>
            <p:nvPr/>
          </p:nvSpPr>
          <p:spPr>
            <a:xfrm>
              <a:off x="2215515" y="410209"/>
              <a:ext cx="3045460" cy="463550"/>
            </a:xfrm>
            <a:custGeom>
              <a:avLst/>
              <a:gdLst/>
              <a:ahLst/>
              <a:cxnLst/>
              <a:rect l="l" t="t" r="r" b="b"/>
              <a:pathLst>
                <a:path w="3045460" h="463550">
                  <a:moveTo>
                    <a:pt x="3045460" y="0"/>
                  </a:moveTo>
                  <a:lnTo>
                    <a:pt x="3013710" y="0"/>
                  </a:lnTo>
                  <a:lnTo>
                    <a:pt x="3013710" y="19050"/>
                  </a:lnTo>
                  <a:lnTo>
                    <a:pt x="3026410" y="19050"/>
                  </a:lnTo>
                  <a:lnTo>
                    <a:pt x="3026410" y="38100"/>
                  </a:lnTo>
                  <a:lnTo>
                    <a:pt x="3026410" y="424815"/>
                  </a:lnTo>
                  <a:lnTo>
                    <a:pt x="3026410" y="425450"/>
                  </a:lnTo>
                  <a:lnTo>
                    <a:pt x="38100" y="425450"/>
                  </a:lnTo>
                  <a:lnTo>
                    <a:pt x="38100" y="424815"/>
                  </a:lnTo>
                  <a:lnTo>
                    <a:pt x="3007360" y="424815"/>
                  </a:lnTo>
                  <a:lnTo>
                    <a:pt x="3026410" y="424815"/>
                  </a:lnTo>
                  <a:lnTo>
                    <a:pt x="3026410" y="38100"/>
                  </a:lnTo>
                  <a:lnTo>
                    <a:pt x="3007360" y="38100"/>
                  </a:lnTo>
                  <a:lnTo>
                    <a:pt x="3007360" y="418465"/>
                  </a:lnTo>
                  <a:lnTo>
                    <a:pt x="38100" y="418465"/>
                  </a:lnTo>
                  <a:lnTo>
                    <a:pt x="19050" y="418465"/>
                  </a:lnTo>
                  <a:lnTo>
                    <a:pt x="19050" y="19050"/>
                  </a:lnTo>
                  <a:lnTo>
                    <a:pt x="6350" y="19050"/>
                  </a:lnTo>
                  <a:lnTo>
                    <a:pt x="6350" y="0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0" y="418465"/>
                  </a:lnTo>
                  <a:lnTo>
                    <a:pt x="0" y="444500"/>
                  </a:lnTo>
                  <a:lnTo>
                    <a:pt x="0" y="463550"/>
                  </a:lnTo>
                  <a:lnTo>
                    <a:pt x="3045460" y="463550"/>
                  </a:lnTo>
                  <a:lnTo>
                    <a:pt x="3045460" y="444500"/>
                  </a:lnTo>
                  <a:lnTo>
                    <a:pt x="3026410" y="444500"/>
                  </a:lnTo>
                  <a:lnTo>
                    <a:pt x="3026410" y="443865"/>
                  </a:lnTo>
                  <a:lnTo>
                    <a:pt x="3045460" y="443865"/>
                  </a:lnTo>
                  <a:lnTo>
                    <a:pt x="3045460" y="19050"/>
                  </a:lnTo>
                  <a:lnTo>
                    <a:pt x="3045460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221864" y="403859"/>
              <a:ext cx="3007360" cy="424815"/>
            </a:xfrm>
            <a:custGeom>
              <a:avLst/>
              <a:gdLst/>
              <a:ahLst/>
              <a:cxnLst/>
              <a:rect l="l" t="t" r="r" b="b"/>
              <a:pathLst>
                <a:path w="3007360" h="424815">
                  <a:moveTo>
                    <a:pt x="3007360" y="0"/>
                  </a:moveTo>
                  <a:lnTo>
                    <a:pt x="0" y="0"/>
                  </a:lnTo>
                  <a:lnTo>
                    <a:pt x="0" y="424815"/>
                  </a:lnTo>
                  <a:lnTo>
                    <a:pt x="3007360" y="424815"/>
                  </a:lnTo>
                  <a:lnTo>
                    <a:pt x="3007360" y="0"/>
                  </a:lnTo>
                  <a:close/>
                </a:path>
              </a:pathLst>
            </a:custGeom>
            <a:solidFill>
              <a:srgbClr val="F795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221864" y="403859"/>
              <a:ext cx="3007360" cy="424815"/>
            </a:xfrm>
            <a:custGeom>
              <a:avLst/>
              <a:gdLst/>
              <a:ahLst/>
              <a:cxnLst/>
              <a:rect l="l" t="t" r="r" b="b"/>
              <a:pathLst>
                <a:path w="3007360" h="424815">
                  <a:moveTo>
                    <a:pt x="0" y="424815"/>
                  </a:moveTo>
                  <a:lnTo>
                    <a:pt x="3007360" y="424815"/>
                  </a:lnTo>
                  <a:lnTo>
                    <a:pt x="3007360" y="0"/>
                  </a:lnTo>
                  <a:lnTo>
                    <a:pt x="0" y="0"/>
                  </a:lnTo>
                  <a:lnTo>
                    <a:pt x="0" y="424815"/>
                  </a:lnTo>
                  <a:close/>
                </a:path>
              </a:pathLst>
            </a:custGeom>
            <a:ln w="38100">
              <a:solidFill>
                <a:srgbClr val="F1F1F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02004" y="436880"/>
            <a:ext cx="6349696" cy="57710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06045" algn="ctr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Times New Roman"/>
                <a:cs typeface="Times New Roman"/>
              </a:rPr>
              <a:t>BIOMOLECULES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219710" marR="219075" indent="116839">
              <a:lnSpc>
                <a:spcPct val="143600"/>
              </a:lnSpc>
            </a:pP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Biomolecules</a:t>
            </a:r>
            <a:r>
              <a:rPr sz="1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4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chemical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compound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found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living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organism,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involved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in the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maintenance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and</a:t>
            </a:r>
            <a:r>
              <a:rPr sz="14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metabolic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process</a:t>
            </a:r>
            <a:r>
              <a:rPr sz="14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living</a:t>
            </a:r>
            <a:r>
              <a:rPr sz="14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organism.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8255" algn="just">
              <a:lnSpc>
                <a:spcPct val="143300"/>
              </a:lnSpc>
            </a:pPr>
            <a:r>
              <a:rPr sz="1200" b="1" spc="-5" dirty="0">
                <a:latin typeface="Times New Roman"/>
                <a:cs typeface="Times New Roman"/>
              </a:rPr>
              <a:t>Cells </a:t>
            </a:r>
            <a:r>
              <a:rPr sz="1200" spc="-5" dirty="0">
                <a:latin typeface="Times New Roman"/>
                <a:cs typeface="Times New Roman"/>
              </a:rPr>
              <a:t>are basic </a:t>
            </a:r>
            <a:r>
              <a:rPr sz="1200" dirty="0">
                <a:latin typeface="Times New Roman"/>
                <a:cs typeface="Times New Roman"/>
              </a:rPr>
              <a:t>structural </a:t>
            </a:r>
            <a:r>
              <a:rPr sz="1200" spc="-5" dirty="0">
                <a:latin typeface="Times New Roman"/>
                <a:cs typeface="Times New Roman"/>
              </a:rPr>
              <a:t>and functional </a:t>
            </a:r>
            <a:r>
              <a:rPr sz="1200" dirty="0">
                <a:latin typeface="Times New Roman"/>
                <a:cs typeface="Times New Roman"/>
              </a:rPr>
              <a:t>units of living </a:t>
            </a:r>
            <a:r>
              <a:rPr sz="1200" spc="-5" dirty="0">
                <a:latin typeface="Times New Roman"/>
                <a:cs typeface="Times New Roman"/>
              </a:rPr>
              <a:t>organisms, are </a:t>
            </a:r>
            <a:r>
              <a:rPr sz="1200" dirty="0">
                <a:latin typeface="Times New Roman"/>
                <a:cs typeface="Times New Roman"/>
              </a:rPr>
              <a:t>highly organized and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constant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source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required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maintain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life.</a:t>
            </a:r>
            <a:endParaRPr sz="12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439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Biochemical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organization</a:t>
            </a:r>
            <a:r>
              <a:rPr sz="1200" b="1" dirty="0">
                <a:latin typeface="Times New Roman"/>
                <a:cs typeface="Times New Roman"/>
              </a:rPr>
              <a:t> of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Cell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Atoms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organized</a:t>
            </a:r>
            <a:r>
              <a:rPr sz="1200" dirty="0">
                <a:latin typeface="Times New Roman"/>
                <a:cs typeface="Times New Roman"/>
              </a:rPr>
              <a:t> into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molecules</a:t>
            </a:r>
            <a:r>
              <a:rPr sz="1200" dirty="0">
                <a:latin typeface="Times New Roman"/>
                <a:cs typeface="Times New Roman"/>
              </a:rPr>
              <a:t> into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organelles, organelles </a:t>
            </a:r>
            <a:r>
              <a:rPr sz="1200" dirty="0">
                <a:latin typeface="Times New Roman"/>
                <a:cs typeface="Times New Roman"/>
              </a:rPr>
              <a:t>into </a:t>
            </a:r>
            <a:r>
              <a:rPr sz="1200" spc="-5" dirty="0">
                <a:latin typeface="Times New Roman"/>
                <a:cs typeface="Times New Roman"/>
              </a:rPr>
              <a:t>cells, cell </a:t>
            </a:r>
            <a:r>
              <a:rPr sz="1200" dirty="0">
                <a:latin typeface="Times New Roman"/>
                <a:cs typeface="Times New Roman"/>
              </a:rPr>
              <a:t>organized to </a:t>
            </a:r>
            <a:r>
              <a:rPr sz="1200" spc="-5" dirty="0">
                <a:latin typeface="Times New Roman"/>
                <a:cs typeface="Times New Roman"/>
              </a:rPr>
              <a:t>form tissue, tissue organized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form organ,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organized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organism.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200" b="1" spc="-5" dirty="0">
                <a:latin typeface="Times New Roman"/>
                <a:cs typeface="Times New Roman"/>
              </a:rPr>
              <a:t>Biomolecules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defined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any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organic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present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living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cell.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Biomolecules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370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mainly </a:t>
            </a:r>
            <a:r>
              <a:rPr sz="1200" spc="-5" dirty="0">
                <a:latin typeface="Times New Roman"/>
                <a:cs typeface="Times New Roman"/>
              </a:rPr>
              <a:t>composed </a:t>
            </a:r>
            <a:r>
              <a:rPr sz="1200" dirty="0">
                <a:latin typeface="Times New Roman"/>
                <a:cs typeface="Times New Roman"/>
              </a:rPr>
              <a:t>of major </a:t>
            </a:r>
            <a:r>
              <a:rPr sz="1200" spc="-5" dirty="0">
                <a:latin typeface="Times New Roman"/>
                <a:cs typeface="Times New Roman"/>
              </a:rPr>
              <a:t>six elements, </a:t>
            </a:r>
            <a:r>
              <a:rPr sz="1200" b="1" spc="-5" dirty="0">
                <a:latin typeface="Times New Roman"/>
                <a:cs typeface="Times New Roman"/>
              </a:rPr>
              <a:t>carbon, hydrogen, oxygen and </a:t>
            </a:r>
            <a:r>
              <a:rPr sz="1200" b="1" dirty="0">
                <a:latin typeface="Times New Roman"/>
                <a:cs typeface="Times New Roman"/>
              </a:rPr>
              <a:t>nitrogen, </a:t>
            </a:r>
            <a:r>
              <a:rPr sz="1200" b="1" spc="-5" dirty="0">
                <a:latin typeface="Times New Roman"/>
                <a:cs typeface="Times New Roman"/>
              </a:rPr>
              <a:t>sulphur 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and phosphorus</a:t>
            </a:r>
            <a:r>
              <a:rPr sz="1200" spc="-5" dirty="0">
                <a:latin typeface="Times New Roman"/>
                <a:cs typeface="Times New Roman"/>
              </a:rPr>
              <a:t>.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next </a:t>
            </a:r>
            <a:r>
              <a:rPr sz="1200" dirty="0">
                <a:latin typeface="Times New Roman"/>
                <a:cs typeface="Times New Roman"/>
              </a:rPr>
              <a:t>major </a:t>
            </a:r>
            <a:r>
              <a:rPr sz="1200" spc="-5" dirty="0">
                <a:latin typeface="Times New Roman"/>
                <a:cs typeface="Times New Roman"/>
              </a:rPr>
              <a:t>elements are </a:t>
            </a:r>
            <a:r>
              <a:rPr sz="1200" dirty="0">
                <a:latin typeface="Times New Roman"/>
                <a:cs typeface="Times New Roman"/>
              </a:rPr>
              <a:t>sodium, </a:t>
            </a:r>
            <a:r>
              <a:rPr sz="1200" spc="-5" dirty="0">
                <a:latin typeface="Times New Roman"/>
                <a:cs typeface="Times New Roman"/>
              </a:rPr>
              <a:t>chlorine, </a:t>
            </a:r>
            <a:r>
              <a:rPr sz="1200" dirty="0">
                <a:latin typeface="Times New Roman"/>
                <a:cs typeface="Times New Roman"/>
              </a:rPr>
              <a:t>potassium, </a:t>
            </a:r>
            <a:r>
              <a:rPr sz="1200" spc="-5" dirty="0">
                <a:latin typeface="Times New Roman"/>
                <a:cs typeface="Times New Roman"/>
              </a:rPr>
              <a:t>calcium and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magnesium.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These</a:t>
            </a:r>
            <a:r>
              <a:rPr sz="1200" dirty="0">
                <a:latin typeface="Times New Roman"/>
                <a:cs typeface="Times New Roman"/>
              </a:rPr>
              <a:t> make up to 3-5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% of living thing. Trace elements </a:t>
            </a:r>
            <a:r>
              <a:rPr sz="1200" spc="-5" dirty="0">
                <a:latin typeface="Times New Roman"/>
                <a:cs typeface="Times New Roman"/>
              </a:rPr>
              <a:t>present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low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level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(1%) </a:t>
            </a:r>
            <a:r>
              <a:rPr sz="1200" dirty="0">
                <a:latin typeface="Times New Roman"/>
                <a:cs typeface="Times New Roman"/>
              </a:rPr>
              <a:t>of living </a:t>
            </a:r>
            <a:r>
              <a:rPr sz="1200" spc="-5" dirty="0">
                <a:latin typeface="Times New Roman"/>
                <a:cs typeface="Times New Roman"/>
              </a:rPr>
              <a:t>cell </a:t>
            </a:r>
            <a:r>
              <a:rPr sz="1200" dirty="0">
                <a:latin typeface="Times New Roman"/>
                <a:cs typeface="Times New Roman"/>
              </a:rPr>
              <a:t>includes iron, </a:t>
            </a:r>
            <a:r>
              <a:rPr sz="1200" spc="-5" dirty="0">
                <a:latin typeface="Times New Roman"/>
                <a:cs typeface="Times New Roman"/>
              </a:rPr>
              <a:t>iodine, manganese, molybdenum, </a:t>
            </a:r>
            <a:r>
              <a:rPr sz="1200" dirty="0">
                <a:latin typeface="Times New Roman"/>
                <a:cs typeface="Times New Roman"/>
              </a:rPr>
              <a:t>selenium, silicon, tin,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vanadium,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boron,</a:t>
            </a:r>
            <a:r>
              <a:rPr sz="1200" dirty="0">
                <a:latin typeface="Times New Roman"/>
                <a:cs typeface="Times New Roman"/>
              </a:rPr>
              <a:t> chromium, </a:t>
            </a:r>
            <a:r>
              <a:rPr sz="1200" spc="-5" dirty="0">
                <a:latin typeface="Times New Roman"/>
                <a:cs typeface="Times New Roman"/>
              </a:rPr>
              <a:t>cobalt,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copper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fluorine.</a:t>
            </a:r>
            <a:endParaRPr sz="12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43300"/>
              </a:lnSpc>
              <a:spcBef>
                <a:spcPts val="700"/>
              </a:spcBef>
            </a:pPr>
            <a:r>
              <a:rPr sz="1200" spc="-5" dirty="0">
                <a:latin typeface="Times New Roman"/>
                <a:cs typeface="Times New Roman"/>
              </a:rPr>
              <a:t>Each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Biomolecules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body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functions.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have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wide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range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size,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structure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perform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various</a:t>
            </a:r>
            <a:r>
              <a:rPr sz="1200" dirty="0">
                <a:latin typeface="Times New Roman"/>
                <a:cs typeface="Times New Roman"/>
              </a:rPr>
              <a:t> types of </a:t>
            </a:r>
            <a:r>
              <a:rPr sz="1200" spc="-5" dirty="0">
                <a:latin typeface="Times New Roman"/>
                <a:cs typeface="Times New Roman"/>
              </a:rPr>
              <a:t>function.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four major</a:t>
            </a:r>
            <a:r>
              <a:rPr sz="1200" dirty="0">
                <a:latin typeface="Times New Roman"/>
                <a:cs typeface="Times New Roman"/>
              </a:rPr>
              <a:t> types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Biomolecules are: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869950"/>
            <a:ext cx="6730696" cy="1435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8890" indent="-228600">
              <a:lnSpc>
                <a:spcPct val="110000"/>
              </a:lnSpc>
              <a:spcBef>
                <a:spcPts val="100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dirty="0">
                <a:latin typeface="Times New Roman"/>
                <a:cs typeface="Times New Roman"/>
              </a:rPr>
              <a:t>Hydrolysis:</a:t>
            </a:r>
            <a:r>
              <a:rPr sz="1200" b="1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TAG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undergoes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step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wise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enzymatic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finally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liberate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free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dirty="0">
                <a:latin typeface="Times New Roman"/>
                <a:cs typeface="Times New Roman"/>
              </a:rPr>
              <a:t> 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process</a:t>
            </a:r>
            <a:r>
              <a:rPr sz="1200" dirty="0">
                <a:latin typeface="Times New Roman"/>
                <a:cs typeface="Times New Roman"/>
              </a:rPr>
              <a:t> of hydrolysis </a:t>
            </a:r>
            <a:r>
              <a:rPr sz="1200" spc="-5" dirty="0">
                <a:latin typeface="Times New Roman"/>
                <a:cs typeface="Times New Roman"/>
              </a:rPr>
              <a:t>catalyzed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lipases.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AutoNum type="arabicPeriod"/>
            </a:pPr>
            <a:endParaRPr sz="1350">
              <a:latin typeface="Times New Roman"/>
              <a:cs typeface="Times New Roman"/>
            </a:endParaRPr>
          </a:p>
          <a:p>
            <a:pPr marL="240665" marR="5080" indent="-228600">
              <a:lnSpc>
                <a:spcPct val="110000"/>
              </a:lnSpc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Saponification:</a:t>
            </a:r>
            <a:r>
              <a:rPr sz="1200" b="1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TAG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by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alkali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produce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Soap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(sodium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potassium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salt of fatty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  <a:tabLst>
                <a:tab pos="2641600" algn="l"/>
              </a:tabLst>
            </a:pPr>
            <a:r>
              <a:rPr sz="1200" spc="-5" dirty="0">
                <a:latin typeface="Times New Roman"/>
                <a:cs typeface="Times New Roman"/>
              </a:rPr>
              <a:t>Triacyl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+ 3NaOH</a:t>
            </a:r>
            <a:r>
              <a:rPr sz="1200">
                <a:latin typeface="Times New Roman"/>
                <a:cs typeface="Times New Roman"/>
              </a:rPr>
              <a:t>	</a:t>
            </a:r>
            <a:r>
              <a:rPr lang="en-GB" sz="1200" dirty="0" smtClean="0">
                <a:latin typeface="Times New Roman"/>
                <a:cs typeface="Times New Roman"/>
              </a:rPr>
              <a:t>                         </a:t>
            </a:r>
            <a:r>
              <a:rPr sz="1200" spc="-5" smtClean="0">
                <a:latin typeface="Times New Roman"/>
                <a:cs typeface="Times New Roman"/>
              </a:rPr>
              <a:t>3R-COONa</a:t>
            </a:r>
            <a:r>
              <a:rPr sz="1200" spc="-15" smtClean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(Soap)</a:t>
            </a:r>
            <a:r>
              <a:rPr sz="1200" dirty="0">
                <a:latin typeface="Times New Roman"/>
                <a:cs typeface="Times New Roman"/>
              </a:rPr>
              <a:t> +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4" y="4096638"/>
            <a:ext cx="7873696" cy="14017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51685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imes New Roman"/>
                <a:cs typeface="Times New Roman"/>
              </a:rPr>
              <a:t>Figure</a:t>
            </a:r>
            <a:r>
              <a:rPr sz="1000" b="1" dirty="0">
                <a:latin typeface="Times New Roman"/>
                <a:cs typeface="Times New Roman"/>
              </a:rPr>
              <a:t> 2: </a:t>
            </a:r>
            <a:r>
              <a:rPr sz="1000" b="1" spc="-5" dirty="0">
                <a:latin typeface="Times New Roman"/>
                <a:cs typeface="Times New Roman"/>
              </a:rPr>
              <a:t>Saponification reaction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240665" marR="10160" indent="-228600" algn="just">
              <a:lnSpc>
                <a:spcPct val="110100"/>
              </a:lnSpc>
              <a:buFont typeface="Times New Roman"/>
              <a:buAutoNum type="arabicPeriod" startAt="3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Rancidity: </a:t>
            </a:r>
            <a:r>
              <a:rPr sz="1200" dirty="0">
                <a:latin typeface="Times New Roman"/>
                <a:cs typeface="Times New Roman"/>
              </a:rPr>
              <a:t>The deterioration of </a:t>
            </a:r>
            <a:r>
              <a:rPr sz="1200" spc="-5" dirty="0">
                <a:latin typeface="Times New Roman"/>
                <a:cs typeface="Times New Roman"/>
              </a:rPr>
              <a:t>fat and oils resulting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an unpleasant </a:t>
            </a:r>
            <a:r>
              <a:rPr sz="1200" dirty="0">
                <a:latin typeface="Times New Roman"/>
                <a:cs typeface="Times New Roman"/>
              </a:rPr>
              <a:t>taste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odour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occur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fats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oil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exposed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air,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moisture,</a:t>
            </a:r>
            <a:r>
              <a:rPr sz="1200" dirty="0">
                <a:latin typeface="Times New Roman"/>
                <a:cs typeface="Times New Roman"/>
              </a:rPr>
              <a:t> light,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bacteria</a:t>
            </a:r>
            <a:r>
              <a:rPr sz="1200" dirty="0">
                <a:latin typeface="Times New Roman"/>
                <a:cs typeface="Times New Roman"/>
              </a:rPr>
              <a:t> etc.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Hydrolytic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rancidity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occurs due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partial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TAG</a:t>
            </a:r>
            <a:r>
              <a:rPr sz="1200" dirty="0">
                <a:latin typeface="Times New Roman"/>
                <a:cs typeface="Times New Roman"/>
              </a:rPr>
              <a:t> due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bacterial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enzyme.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3"/>
            </a:pPr>
            <a:endParaRPr sz="1350">
              <a:latin typeface="Times New Roman"/>
              <a:cs typeface="Times New Roman"/>
            </a:endParaRPr>
          </a:p>
          <a:p>
            <a:pPr marL="240665" marR="5080" indent="-228600" algn="just">
              <a:lnSpc>
                <a:spcPct val="110000"/>
              </a:lnSpc>
              <a:buFont typeface="Times New Roman"/>
              <a:buAutoNum type="arabicPeriod" startAt="3"/>
              <a:tabLst>
                <a:tab pos="241300" algn="l"/>
              </a:tabLst>
            </a:pPr>
            <a:r>
              <a:rPr sz="1200" b="1" dirty="0">
                <a:latin typeface="Times New Roman"/>
                <a:cs typeface="Times New Roman"/>
              </a:rPr>
              <a:t>Lipid </a:t>
            </a:r>
            <a:r>
              <a:rPr sz="1200" b="1" spc="-5" dirty="0">
                <a:latin typeface="Times New Roman"/>
                <a:cs typeface="Times New Roman"/>
              </a:rPr>
              <a:t>Peroxidation </a:t>
            </a:r>
            <a:r>
              <a:rPr sz="1200" b="1" i="1" spc="-5" dirty="0">
                <a:latin typeface="Times New Roman"/>
                <a:cs typeface="Times New Roman"/>
              </a:rPr>
              <a:t>in vivo</a:t>
            </a:r>
            <a:r>
              <a:rPr sz="1200" b="1" spc="-5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Lipids undergo </a:t>
            </a:r>
            <a:r>
              <a:rPr sz="1200" dirty="0">
                <a:latin typeface="Times New Roman"/>
                <a:cs typeface="Times New Roman"/>
              </a:rPr>
              <a:t>oxidation to produce </a:t>
            </a:r>
            <a:r>
              <a:rPr sz="1200" spc="-5" dirty="0">
                <a:latin typeface="Times New Roman"/>
                <a:cs typeface="Times New Roman"/>
              </a:rPr>
              <a:t>peroxides </a:t>
            </a:r>
            <a:r>
              <a:rPr sz="1200" dirty="0">
                <a:latin typeface="Times New Roman"/>
                <a:cs typeface="Times New Roman"/>
              </a:rPr>
              <a:t>in living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produce </a:t>
            </a:r>
            <a:r>
              <a:rPr sz="1200" dirty="0">
                <a:latin typeface="Times New Roman"/>
                <a:cs typeface="Times New Roman"/>
              </a:rPr>
              <a:t>peroxides </a:t>
            </a:r>
            <a:r>
              <a:rPr sz="1200" spc="-5" dirty="0">
                <a:latin typeface="Times New Roman"/>
                <a:cs typeface="Times New Roman"/>
              </a:rPr>
              <a:t>and free radicals which can damage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tissue. </a:t>
            </a:r>
            <a:r>
              <a:rPr sz="1200" dirty="0">
                <a:latin typeface="Times New Roman"/>
                <a:cs typeface="Times New Roman"/>
              </a:rPr>
              <a:t>Antioxidants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(Vitamin </a:t>
            </a:r>
            <a:r>
              <a:rPr sz="1200" dirty="0">
                <a:latin typeface="Times New Roman"/>
                <a:cs typeface="Times New Roman"/>
              </a:rPr>
              <a:t>E, </a:t>
            </a:r>
            <a:r>
              <a:rPr sz="1200" spc="-5" dirty="0">
                <a:latin typeface="Times New Roman"/>
                <a:cs typeface="Times New Roman"/>
              </a:rPr>
              <a:t>urate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superoxide dismutase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prevent</a:t>
            </a:r>
            <a:r>
              <a:rPr sz="1200" dirty="0">
                <a:latin typeface="Times New Roman"/>
                <a:cs typeface="Times New Roman"/>
              </a:rPr>
              <a:t> lipid peroxidation).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6012560"/>
            <a:ext cx="22891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BIOLOGICAL</a:t>
            </a:r>
            <a:r>
              <a:rPr sz="1200" b="1" spc="-15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5846E1"/>
                </a:solidFill>
                <a:latin typeface="Times New Roman"/>
                <a:cs typeface="Times New Roman"/>
              </a:rPr>
              <a:t>ROLES</a:t>
            </a:r>
            <a:r>
              <a:rPr sz="1200" b="1" spc="-20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5846E1"/>
                </a:solidFill>
                <a:latin typeface="Times New Roman"/>
                <a:cs typeface="Times New Roman"/>
              </a:rPr>
              <a:t>OF</a:t>
            </a:r>
            <a:r>
              <a:rPr sz="1200" b="1" spc="-30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LIPID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4" y="6392036"/>
            <a:ext cx="8559496" cy="20712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715" indent="-228600" algn="just">
              <a:lnSpc>
                <a:spcPct val="110800"/>
              </a:lnSpc>
              <a:spcBef>
                <a:spcPts val="100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Energy source (Fatty </a:t>
            </a:r>
            <a:r>
              <a:rPr sz="1200" b="1" dirty="0">
                <a:latin typeface="Times New Roman"/>
                <a:cs typeface="Times New Roman"/>
              </a:rPr>
              <a:t>acid): </a:t>
            </a:r>
            <a:r>
              <a:rPr sz="1200" dirty="0">
                <a:latin typeface="Times New Roman"/>
                <a:cs typeface="Times New Roman"/>
              </a:rPr>
              <a:t>This food </a:t>
            </a:r>
            <a:r>
              <a:rPr sz="1200" spc="-5" dirty="0">
                <a:latin typeface="Times New Roman"/>
                <a:cs typeface="Times New Roman"/>
              </a:rPr>
              <a:t>reserve can provide </a:t>
            </a:r>
            <a:r>
              <a:rPr sz="1200" dirty="0">
                <a:latin typeface="Times New Roman"/>
                <a:cs typeface="Times New Roman"/>
              </a:rPr>
              <a:t>energy for life during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periods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starvation.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AutoNum type="arabicPeriod"/>
            </a:pPr>
            <a:endParaRPr sz="1350">
              <a:latin typeface="Times New Roman"/>
              <a:cs typeface="Times New Roman"/>
            </a:endParaRPr>
          </a:p>
          <a:p>
            <a:pPr marL="240665" marR="6350" indent="-228600" algn="just">
              <a:lnSpc>
                <a:spcPct val="110000"/>
              </a:lnSpc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Energy storage (Triglycerides): </a:t>
            </a:r>
            <a:r>
              <a:rPr sz="1200" spc="-5" dirty="0">
                <a:latin typeface="Times New Roman"/>
                <a:cs typeface="Times New Roman"/>
              </a:rPr>
              <a:t>Triglycerides are </a:t>
            </a:r>
            <a:r>
              <a:rPr sz="1200" dirty="0">
                <a:latin typeface="Times New Roman"/>
                <a:cs typeface="Times New Roman"/>
              </a:rPr>
              <a:t>the main </a:t>
            </a:r>
            <a:r>
              <a:rPr sz="1200" spc="-5" dirty="0">
                <a:latin typeface="Times New Roman"/>
                <a:cs typeface="Times New Roman"/>
              </a:rPr>
              <a:t>storage </a:t>
            </a:r>
            <a:r>
              <a:rPr sz="1200" dirty="0">
                <a:latin typeface="Times New Roman"/>
                <a:cs typeface="Times New Roman"/>
              </a:rPr>
              <a:t>forms of fatty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/>
            </a:pPr>
            <a:endParaRPr sz="1400">
              <a:latin typeface="Times New Roman"/>
              <a:cs typeface="Times New Roman"/>
            </a:endParaRPr>
          </a:p>
          <a:p>
            <a:pPr marL="240665" marR="5080" indent="-228600" algn="just">
              <a:lnSpc>
                <a:spcPct val="109700"/>
              </a:lnSpc>
              <a:spcBef>
                <a:spcPts val="5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Structural component </a:t>
            </a:r>
            <a:r>
              <a:rPr sz="1200" b="1" dirty="0">
                <a:latin typeface="Times New Roman"/>
                <a:cs typeface="Times New Roman"/>
              </a:rPr>
              <a:t>of </a:t>
            </a:r>
            <a:r>
              <a:rPr sz="1200" b="1" spc="-5" dirty="0">
                <a:latin typeface="Times New Roman"/>
                <a:cs typeface="Times New Roman"/>
              </a:rPr>
              <a:t>cell membrane (Phospholipids </a:t>
            </a:r>
            <a:r>
              <a:rPr sz="1200" b="1" spc="-10" dirty="0">
                <a:latin typeface="Times New Roman"/>
                <a:cs typeface="Times New Roman"/>
              </a:rPr>
              <a:t>and </a:t>
            </a:r>
            <a:r>
              <a:rPr sz="1200" b="1" spc="-5" dirty="0">
                <a:latin typeface="Times New Roman"/>
                <a:cs typeface="Times New Roman"/>
              </a:rPr>
              <a:t>Sphingoglycolipid 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Cholesterol): </a:t>
            </a:r>
            <a:r>
              <a:rPr sz="1200" dirty="0">
                <a:latin typeface="Times New Roman"/>
                <a:cs typeface="Times New Roman"/>
              </a:rPr>
              <a:t>Phospholipids </a:t>
            </a:r>
            <a:r>
              <a:rPr sz="1200" spc="-5" dirty="0">
                <a:latin typeface="Times New Roman"/>
                <a:cs typeface="Times New Roman"/>
              </a:rPr>
              <a:t>are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main </a:t>
            </a:r>
            <a:r>
              <a:rPr sz="1200" dirty="0">
                <a:latin typeface="Times New Roman"/>
                <a:cs typeface="Times New Roman"/>
              </a:rPr>
              <a:t>lipid constituents of membranes.Cholesterol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a </a:t>
            </a:r>
            <a:r>
              <a:rPr sz="1200" spc="-5" dirty="0">
                <a:latin typeface="Times New Roman"/>
                <a:cs typeface="Times New Roman"/>
              </a:rPr>
              <a:t>combination </a:t>
            </a:r>
            <a:r>
              <a:rPr sz="1200" dirty="0">
                <a:latin typeface="Times New Roman"/>
                <a:cs typeface="Times New Roman"/>
              </a:rPr>
              <a:t>of a </a:t>
            </a:r>
            <a:r>
              <a:rPr sz="1200" spc="-5" dirty="0">
                <a:latin typeface="Times New Roman"/>
                <a:cs typeface="Times New Roman"/>
              </a:rPr>
              <a:t>steroid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 an </a:t>
            </a:r>
            <a:r>
              <a:rPr sz="1200" dirty="0">
                <a:latin typeface="Times New Roman"/>
                <a:cs typeface="Times New Roman"/>
              </a:rPr>
              <a:t>alcohol.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Provides</a:t>
            </a:r>
            <a:r>
              <a:rPr sz="1200" dirty="0">
                <a:latin typeface="Times New Roman"/>
                <a:cs typeface="Times New Roman"/>
              </a:rPr>
              <a:t> a </a:t>
            </a:r>
            <a:r>
              <a:rPr sz="1200" spc="-5" dirty="0">
                <a:latin typeface="Times New Roman"/>
                <a:cs typeface="Times New Roman"/>
              </a:rPr>
              <a:t>rigid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hydrophobic </a:t>
            </a:r>
            <a:r>
              <a:rPr sz="1200" spc="-5" dirty="0">
                <a:latin typeface="Times New Roman"/>
                <a:cs typeface="Times New Roman"/>
              </a:rPr>
              <a:t>structure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that</a:t>
            </a:r>
            <a:r>
              <a:rPr sz="1200" spc="-5" dirty="0">
                <a:latin typeface="Times New Roman"/>
                <a:cs typeface="Times New Roman"/>
              </a:rPr>
              <a:t> helps</a:t>
            </a:r>
            <a:r>
              <a:rPr sz="1200" dirty="0">
                <a:latin typeface="Times New Roman"/>
                <a:cs typeface="Times New Roman"/>
              </a:rPr>
              <a:t> boost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rigidity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the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membrane.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1350">
              <a:latin typeface="Times New Roman"/>
              <a:cs typeface="Times New Roman"/>
            </a:endParaRPr>
          </a:p>
          <a:p>
            <a:pPr marL="240665" marR="6985" indent="-228600" algn="just">
              <a:lnSpc>
                <a:spcPct val="110500"/>
              </a:lnSpc>
              <a:spcBef>
                <a:spcPts val="5"/>
              </a:spcBef>
              <a:buSzPct val="91666"/>
              <a:buFont typeface="Calibri"/>
              <a:buAutoNum type="arabicPeriod"/>
              <a:tabLst>
                <a:tab pos="241300" algn="l"/>
              </a:tabLst>
            </a:pPr>
            <a:r>
              <a:rPr sz="1200" b="1" dirty="0">
                <a:latin typeface="Times New Roman"/>
                <a:cs typeface="Times New Roman"/>
              </a:rPr>
              <a:t>Eicosanoids &amp; </a:t>
            </a:r>
            <a:r>
              <a:rPr sz="1200" b="1" spc="-5" dirty="0">
                <a:latin typeface="Times New Roman"/>
                <a:cs typeface="Times New Roman"/>
              </a:rPr>
              <a:t>Emulsifiers </a:t>
            </a:r>
            <a:r>
              <a:rPr sz="1200" b="1" dirty="0">
                <a:latin typeface="Times New Roman"/>
                <a:cs typeface="Times New Roman"/>
              </a:rPr>
              <a:t>(Bile </a:t>
            </a:r>
            <a:r>
              <a:rPr sz="1200" b="1" spc="-5" dirty="0">
                <a:latin typeface="Times New Roman"/>
                <a:cs typeface="Times New Roman"/>
              </a:rPr>
              <a:t>salts): </a:t>
            </a:r>
            <a:r>
              <a:rPr sz="1200" dirty="0">
                <a:latin typeface="Times New Roman"/>
                <a:cs typeface="Times New Roman"/>
              </a:rPr>
              <a:t>Phospholipids </a:t>
            </a:r>
            <a:r>
              <a:rPr sz="1200" spc="-5" dirty="0">
                <a:latin typeface="Times New Roman"/>
                <a:cs typeface="Times New Roman"/>
              </a:rPr>
              <a:t>precursor </a:t>
            </a:r>
            <a:r>
              <a:rPr sz="1200" dirty="0">
                <a:latin typeface="Times New Roman"/>
                <a:cs typeface="Times New Roman"/>
              </a:rPr>
              <a:t>for the </a:t>
            </a:r>
            <a:r>
              <a:rPr sz="1200" spc="-5" dirty="0">
                <a:latin typeface="Times New Roman"/>
                <a:cs typeface="Times New Roman"/>
              </a:rPr>
              <a:t>synthesis </a:t>
            </a:r>
            <a:r>
              <a:rPr sz="1200" spc="5" dirty="0">
                <a:latin typeface="Times New Roman"/>
                <a:cs typeface="Times New Roman"/>
              </a:rPr>
              <a:t>of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Eicosanoids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(Prosaglandins,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Prostacyclins,</a:t>
            </a:r>
            <a:r>
              <a:rPr sz="1200" dirty="0">
                <a:latin typeface="Times New Roman"/>
                <a:cs typeface="Times New Roman"/>
              </a:rPr>
              <a:t> Thromboxanes)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act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emulsifiers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(Bile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salts).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27450" y="2166619"/>
            <a:ext cx="549275" cy="76200"/>
          </a:xfrm>
          <a:custGeom>
            <a:avLst/>
            <a:gdLst/>
            <a:ahLst/>
            <a:cxnLst/>
            <a:rect l="l" t="t" r="r" b="b"/>
            <a:pathLst>
              <a:path w="549275" h="76200">
                <a:moveTo>
                  <a:pt x="473075" y="0"/>
                </a:moveTo>
                <a:lnTo>
                  <a:pt x="473075" y="76200"/>
                </a:lnTo>
                <a:lnTo>
                  <a:pt x="536575" y="44450"/>
                </a:lnTo>
                <a:lnTo>
                  <a:pt x="489331" y="44450"/>
                </a:lnTo>
                <a:lnTo>
                  <a:pt x="492125" y="41656"/>
                </a:lnTo>
                <a:lnTo>
                  <a:pt x="492125" y="34544"/>
                </a:lnTo>
                <a:lnTo>
                  <a:pt x="489331" y="31750"/>
                </a:lnTo>
                <a:lnTo>
                  <a:pt x="536575" y="31750"/>
                </a:lnTo>
                <a:lnTo>
                  <a:pt x="473075" y="0"/>
                </a:lnTo>
                <a:close/>
              </a:path>
              <a:path w="549275" h="76200">
                <a:moveTo>
                  <a:pt x="473075" y="31750"/>
                </a:moveTo>
                <a:lnTo>
                  <a:pt x="2793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3" y="44450"/>
                </a:lnTo>
                <a:lnTo>
                  <a:pt x="473075" y="44450"/>
                </a:lnTo>
                <a:lnTo>
                  <a:pt x="473075" y="31750"/>
                </a:lnTo>
                <a:close/>
              </a:path>
              <a:path w="549275" h="76200">
                <a:moveTo>
                  <a:pt x="536575" y="31750"/>
                </a:moveTo>
                <a:lnTo>
                  <a:pt x="489331" y="31750"/>
                </a:lnTo>
                <a:lnTo>
                  <a:pt x="492125" y="34544"/>
                </a:lnTo>
                <a:lnTo>
                  <a:pt x="492125" y="41656"/>
                </a:lnTo>
                <a:lnTo>
                  <a:pt x="489331" y="44450"/>
                </a:lnTo>
                <a:lnTo>
                  <a:pt x="536575" y="44450"/>
                </a:lnTo>
                <a:lnTo>
                  <a:pt x="549275" y="38100"/>
                </a:lnTo>
                <a:lnTo>
                  <a:pt x="536575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2837" y="2401569"/>
            <a:ext cx="5887725" cy="164445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1211326"/>
            <a:ext cx="8635696" cy="36803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100"/>
              </a:spcBef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Fat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soluble</a:t>
            </a:r>
            <a:r>
              <a:rPr sz="1200" b="1" dirty="0">
                <a:latin typeface="Times New Roman"/>
                <a:cs typeface="Times New Roman"/>
              </a:rPr>
              <a:t> vitamins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Source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fat</a:t>
            </a:r>
            <a:r>
              <a:rPr sz="1200" dirty="0">
                <a:latin typeface="Times New Roman"/>
                <a:cs typeface="Times New Roman"/>
              </a:rPr>
              <a:t> soluble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vitamins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D, </a:t>
            </a:r>
            <a:r>
              <a:rPr sz="1200" dirty="0">
                <a:latin typeface="Times New Roman"/>
                <a:cs typeface="Times New Roman"/>
              </a:rPr>
              <a:t>E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K).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8255" indent="-228600" algn="just">
              <a:lnSpc>
                <a:spcPct val="1104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Hormones </a:t>
            </a:r>
            <a:r>
              <a:rPr sz="1200" b="1" dirty="0">
                <a:latin typeface="Times New Roman"/>
                <a:cs typeface="Times New Roman"/>
              </a:rPr>
              <a:t>(Steroid)</a:t>
            </a:r>
            <a:r>
              <a:rPr sz="1200" b="1" dirty="0">
                <a:solidFill>
                  <a:srgbClr val="5846E1"/>
                </a:solidFill>
                <a:latin typeface="Times New Roman"/>
                <a:cs typeface="Times New Roman"/>
              </a:rPr>
              <a:t>: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basis </a:t>
            </a:r>
            <a:r>
              <a:rPr sz="1200" dirty="0">
                <a:latin typeface="Times New Roman"/>
                <a:cs typeface="Times New Roman"/>
              </a:rPr>
              <a:t>for the synthesis of other steroids, including the sex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hormones estradiol and testosterone, as </a:t>
            </a:r>
            <a:r>
              <a:rPr sz="1200" dirty="0">
                <a:latin typeface="Times New Roman"/>
                <a:cs typeface="Times New Roman"/>
              </a:rPr>
              <a:t>well </a:t>
            </a:r>
            <a:r>
              <a:rPr sz="1200" spc="-5" dirty="0">
                <a:latin typeface="Times New Roman"/>
                <a:cs typeface="Times New Roman"/>
              </a:rPr>
              <a:t>as </a:t>
            </a:r>
            <a:r>
              <a:rPr sz="1200" dirty="0">
                <a:latin typeface="Times New Roman"/>
                <a:cs typeface="Times New Roman"/>
              </a:rPr>
              <a:t>other </a:t>
            </a:r>
            <a:r>
              <a:rPr sz="1200" spc="-5" dirty="0">
                <a:latin typeface="Times New Roman"/>
                <a:cs typeface="Times New Roman"/>
              </a:rPr>
              <a:t>steroids </a:t>
            </a:r>
            <a:r>
              <a:rPr sz="1200" dirty="0">
                <a:latin typeface="Times New Roman"/>
                <a:cs typeface="Times New Roman"/>
              </a:rPr>
              <a:t>such </a:t>
            </a:r>
            <a:r>
              <a:rPr sz="1200" spc="-5" dirty="0">
                <a:latin typeface="Times New Roman"/>
                <a:cs typeface="Times New Roman"/>
              </a:rPr>
              <a:t>as </a:t>
            </a:r>
            <a:r>
              <a:rPr sz="1200" dirty="0">
                <a:latin typeface="Times New Roman"/>
                <a:cs typeface="Times New Roman"/>
              </a:rPr>
              <a:t>cortisone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vitamin 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5715" indent="-228600" algn="just">
              <a:lnSpc>
                <a:spcPct val="1103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Protection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and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Insulation: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Lipid</a:t>
            </a:r>
            <a:r>
              <a:rPr sz="1200" spc="-5" dirty="0">
                <a:latin typeface="Times New Roman"/>
                <a:cs typeface="Times New Roman"/>
              </a:rPr>
              <a:t> protects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internal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organ,</a:t>
            </a:r>
            <a:r>
              <a:rPr sz="1200" dirty="0">
                <a:latin typeface="Times New Roman"/>
                <a:cs typeface="Times New Roman"/>
              </a:rPr>
              <a:t> serve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insulating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material and give </a:t>
            </a:r>
            <a:r>
              <a:rPr sz="1200" dirty="0">
                <a:latin typeface="Times New Roman"/>
                <a:cs typeface="Times New Roman"/>
              </a:rPr>
              <a:t>shape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smooth </a:t>
            </a:r>
            <a:r>
              <a:rPr sz="1200" spc="-5" dirty="0">
                <a:latin typeface="Times New Roman"/>
                <a:cs typeface="Times New Roman"/>
              </a:rPr>
              <a:t>appearance </a:t>
            </a:r>
            <a:r>
              <a:rPr sz="1200" spc="5" dirty="0">
                <a:latin typeface="Times New Roman"/>
                <a:cs typeface="Times New Roman"/>
              </a:rPr>
              <a:t>to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body. </a:t>
            </a:r>
            <a:r>
              <a:rPr sz="1200" spc="-10" dirty="0">
                <a:latin typeface="Times New Roman"/>
                <a:cs typeface="Times New Roman"/>
              </a:rPr>
              <a:t>Fat </a:t>
            </a:r>
            <a:r>
              <a:rPr sz="1200" spc="-5" dirty="0">
                <a:latin typeface="Times New Roman"/>
                <a:cs typeface="Times New Roman"/>
              </a:rPr>
              <a:t>is stored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adipose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tissue, where </a:t>
            </a:r>
            <a:r>
              <a:rPr sz="1200" dirty="0">
                <a:latin typeface="Times New Roman"/>
                <a:cs typeface="Times New Roman"/>
              </a:rPr>
              <a:t>it </a:t>
            </a:r>
            <a:r>
              <a:rPr sz="1200" spc="-5" dirty="0">
                <a:latin typeface="Times New Roman"/>
                <a:cs typeface="Times New Roman"/>
              </a:rPr>
              <a:t>also serves as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thermal </a:t>
            </a:r>
            <a:r>
              <a:rPr sz="1200" dirty="0">
                <a:latin typeface="Times New Roman"/>
                <a:cs typeface="Times New Roman"/>
              </a:rPr>
              <a:t>insulator in the </a:t>
            </a:r>
            <a:r>
              <a:rPr sz="1200" spc="-5" dirty="0">
                <a:latin typeface="Times New Roman"/>
                <a:cs typeface="Times New Roman"/>
              </a:rPr>
              <a:t>subcutaneous tissues and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around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certain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5080" indent="-228600" algn="just">
              <a:lnSpc>
                <a:spcPct val="1100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Transporting lipids (lipoproteins)</a:t>
            </a:r>
            <a:r>
              <a:rPr sz="1200" spc="-5" dirty="0">
                <a:latin typeface="Times New Roman"/>
                <a:cs typeface="Times New Roman"/>
              </a:rPr>
              <a:t>: Combinations </a:t>
            </a:r>
            <a:r>
              <a:rPr sz="1200" dirty="0">
                <a:latin typeface="Times New Roman"/>
                <a:cs typeface="Times New Roman"/>
              </a:rPr>
              <a:t>of lipid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protein </a:t>
            </a:r>
            <a:r>
              <a:rPr sz="1200" spc="-5" dirty="0">
                <a:latin typeface="Times New Roman"/>
                <a:cs typeface="Times New Roman"/>
              </a:rPr>
              <a:t>(lipoproteins)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 important cellular </a:t>
            </a:r>
            <a:r>
              <a:rPr sz="1200" dirty="0">
                <a:latin typeface="Times New Roman"/>
                <a:cs typeface="Times New Roman"/>
              </a:rPr>
              <a:t>constituents, </a:t>
            </a:r>
            <a:r>
              <a:rPr sz="1200" spc="-5" dirty="0">
                <a:latin typeface="Times New Roman"/>
                <a:cs typeface="Times New Roman"/>
              </a:rPr>
              <a:t>occurring </a:t>
            </a:r>
            <a:r>
              <a:rPr sz="1200" dirty="0">
                <a:latin typeface="Times New Roman"/>
                <a:cs typeface="Times New Roman"/>
              </a:rPr>
              <a:t>both in the </a:t>
            </a:r>
            <a:r>
              <a:rPr sz="1200" spc="-5" dirty="0">
                <a:latin typeface="Times New Roman"/>
                <a:cs typeface="Times New Roman"/>
              </a:rPr>
              <a:t>cell membrane and </a:t>
            </a:r>
            <a:r>
              <a:rPr sz="1200" dirty="0">
                <a:latin typeface="Times New Roman"/>
                <a:cs typeface="Times New Roman"/>
              </a:rPr>
              <a:t>in the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mitochondria,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serving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also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-5" dirty="0">
                <a:latin typeface="Times New Roman"/>
                <a:cs typeface="Times New Roman"/>
              </a:rPr>
              <a:t> means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transporting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lipids in the blood.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5715" indent="-228600" algn="just">
              <a:lnSpc>
                <a:spcPct val="1100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Understanding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many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important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biomedical</a:t>
            </a:r>
            <a:r>
              <a:rPr sz="1200" b="1" dirty="0">
                <a:latin typeface="Times New Roman"/>
                <a:cs typeface="Times New Roman"/>
              </a:rPr>
              <a:t> areas: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Knowledge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biochemistry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necessary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e.g.,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obesity,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diabetes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mellitus,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atherosclerosis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role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various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polyunsaturated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nutrition and </a:t>
            </a:r>
            <a:r>
              <a:rPr sz="1200" spc="-5" dirty="0">
                <a:latin typeface="Times New Roman"/>
                <a:cs typeface="Times New Roman"/>
              </a:rPr>
              <a:t>health.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6350" indent="-228600" algn="just">
              <a:lnSpc>
                <a:spcPct val="1100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dirty="0">
                <a:latin typeface="Times New Roman"/>
                <a:cs typeface="Times New Roman"/>
              </a:rPr>
              <a:t>To </a:t>
            </a:r>
            <a:r>
              <a:rPr sz="1200" b="1" spc="-5" dirty="0">
                <a:latin typeface="Times New Roman"/>
                <a:cs typeface="Times New Roman"/>
              </a:rPr>
              <a:t>survive in colder temperatures (body </a:t>
            </a:r>
            <a:r>
              <a:rPr sz="1200" b="1" dirty="0">
                <a:latin typeface="Times New Roman"/>
                <a:cs typeface="Times New Roman"/>
              </a:rPr>
              <a:t>fat): </a:t>
            </a:r>
            <a:r>
              <a:rPr sz="1200" spc="-5" dirty="0">
                <a:latin typeface="Times New Roman"/>
                <a:cs typeface="Times New Roman"/>
              </a:rPr>
              <a:t>Triglycerides can </a:t>
            </a:r>
            <a:r>
              <a:rPr sz="1200" dirty="0">
                <a:latin typeface="Times New Roman"/>
                <a:cs typeface="Times New Roman"/>
              </a:rPr>
              <a:t>provide </a:t>
            </a:r>
            <a:r>
              <a:rPr sz="1200" spc="-5" dirty="0">
                <a:latin typeface="Times New Roman"/>
                <a:cs typeface="Times New Roman"/>
              </a:rPr>
              <a:t>insulation </a:t>
            </a:r>
            <a:r>
              <a:rPr sz="1200" dirty="0">
                <a:latin typeface="Times New Roman"/>
                <a:cs typeface="Times New Roman"/>
              </a:rPr>
              <a:t> for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animals</a:t>
            </a:r>
            <a:r>
              <a:rPr sz="1200" dirty="0">
                <a:latin typeface="Times New Roman"/>
                <a:cs typeface="Times New Roman"/>
              </a:rPr>
              <a:t> in the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dirty="0">
                <a:latin typeface="Times New Roman"/>
                <a:cs typeface="Times New Roman"/>
              </a:rPr>
              <a:t> body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fat,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allows</a:t>
            </a:r>
            <a:r>
              <a:rPr sz="1200" dirty="0">
                <a:latin typeface="Times New Roman"/>
                <a:cs typeface="Times New Roman"/>
              </a:rPr>
              <a:t> them to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 startAt="5"/>
            </a:pPr>
            <a:endParaRPr sz="1350">
              <a:latin typeface="Times New Roman"/>
              <a:cs typeface="Times New Roman"/>
            </a:endParaRPr>
          </a:p>
          <a:p>
            <a:pPr marL="240665" marR="7620" indent="-228600" algn="just">
              <a:lnSpc>
                <a:spcPct val="110800"/>
              </a:lnSpc>
              <a:buFont typeface="Times New Roman"/>
              <a:buAutoNum type="arabi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Insulating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cover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b="1" spc="-5" dirty="0">
                <a:latin typeface="Times New Roman"/>
                <a:cs typeface="Times New Roman"/>
              </a:rPr>
              <a:t>Cholesterol</a:t>
            </a:r>
            <a:r>
              <a:rPr sz="1200" spc="-5" dirty="0">
                <a:latin typeface="Times New Roman"/>
                <a:cs typeface="Times New Roman"/>
              </a:rPr>
              <a:t>):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Cholesterol</a:t>
            </a:r>
            <a:r>
              <a:rPr sz="1200" dirty="0">
                <a:latin typeface="Times New Roman"/>
                <a:cs typeface="Times New Roman"/>
              </a:rPr>
              <a:t> functions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r>
              <a:rPr sz="1200" dirty="0">
                <a:latin typeface="Times New Roman"/>
                <a:cs typeface="Times New Roman"/>
              </a:rPr>
              <a:t> for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transport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electric impulses</a:t>
            </a:r>
            <a:r>
              <a:rPr sz="1200" dirty="0">
                <a:latin typeface="Times New Roman"/>
                <a:cs typeface="Times New Roman"/>
              </a:rPr>
              <a:t> in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nerve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tissue.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090352" y="514667"/>
            <a:ext cx="2991485" cy="381635"/>
            <a:chOff x="4090352" y="514667"/>
            <a:chExt cx="2991485" cy="381635"/>
          </a:xfrm>
        </p:grpSpPr>
        <p:sp>
          <p:nvSpPr>
            <p:cNvPr id="3" name="object 3"/>
            <p:cNvSpPr/>
            <p:nvPr/>
          </p:nvSpPr>
          <p:spPr>
            <a:xfrm>
              <a:off x="4095115" y="519430"/>
              <a:ext cx="2981960" cy="372110"/>
            </a:xfrm>
            <a:custGeom>
              <a:avLst/>
              <a:gdLst/>
              <a:ahLst/>
              <a:cxnLst/>
              <a:rect l="l" t="t" r="r" b="b"/>
              <a:pathLst>
                <a:path w="2981959" h="372109">
                  <a:moveTo>
                    <a:pt x="2981960" y="0"/>
                  </a:moveTo>
                  <a:lnTo>
                    <a:pt x="0" y="0"/>
                  </a:lnTo>
                  <a:lnTo>
                    <a:pt x="0" y="372109"/>
                  </a:lnTo>
                  <a:lnTo>
                    <a:pt x="2981960" y="372109"/>
                  </a:lnTo>
                  <a:lnTo>
                    <a:pt x="2981960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095115" y="519430"/>
              <a:ext cx="2981960" cy="372110"/>
            </a:xfrm>
            <a:custGeom>
              <a:avLst/>
              <a:gdLst/>
              <a:ahLst/>
              <a:cxnLst/>
              <a:rect l="l" t="t" r="r" b="b"/>
              <a:pathLst>
                <a:path w="2981959" h="372109">
                  <a:moveTo>
                    <a:pt x="0" y="372109"/>
                  </a:moveTo>
                  <a:lnTo>
                    <a:pt x="2981960" y="372109"/>
                  </a:lnTo>
                  <a:lnTo>
                    <a:pt x="2981960" y="0"/>
                  </a:lnTo>
                  <a:lnTo>
                    <a:pt x="0" y="0"/>
                  </a:lnTo>
                  <a:lnTo>
                    <a:pt x="0" y="37210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223130" y="543814"/>
            <a:ext cx="27216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CLASSIFICATION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OF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LIPID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33387" y="886777"/>
            <a:ext cx="9402445" cy="723900"/>
            <a:chOff x="433387" y="886777"/>
            <a:chExt cx="9402445" cy="723900"/>
          </a:xfrm>
        </p:grpSpPr>
        <p:sp>
          <p:nvSpPr>
            <p:cNvPr id="7" name="object 7"/>
            <p:cNvSpPr/>
            <p:nvPr/>
          </p:nvSpPr>
          <p:spPr>
            <a:xfrm>
              <a:off x="5505450" y="891540"/>
              <a:ext cx="1270" cy="257175"/>
            </a:xfrm>
            <a:custGeom>
              <a:avLst/>
              <a:gdLst/>
              <a:ahLst/>
              <a:cxnLst/>
              <a:rect l="l" t="t" r="r" b="b"/>
              <a:pathLst>
                <a:path w="1270" h="257175">
                  <a:moveTo>
                    <a:pt x="0" y="0"/>
                  </a:moveTo>
                  <a:lnTo>
                    <a:pt x="1270" y="2571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75690" y="1156017"/>
              <a:ext cx="0" cy="173990"/>
            </a:xfrm>
            <a:custGeom>
              <a:avLst/>
              <a:gdLst/>
              <a:ahLst/>
              <a:cxnLst/>
              <a:rect l="l" t="t" r="r" b="b"/>
              <a:pathLst>
                <a:path h="173990">
                  <a:moveTo>
                    <a:pt x="0" y="0"/>
                  </a:moveTo>
                  <a:lnTo>
                    <a:pt x="0" y="173672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75055" y="1151255"/>
              <a:ext cx="8756015" cy="9525"/>
            </a:xfrm>
            <a:custGeom>
              <a:avLst/>
              <a:gdLst/>
              <a:ahLst/>
              <a:cxnLst/>
              <a:rect l="l" t="t" r="r" b="b"/>
              <a:pathLst>
                <a:path w="8756015" h="9525">
                  <a:moveTo>
                    <a:pt x="0" y="0"/>
                  </a:moveTo>
                  <a:lnTo>
                    <a:pt x="8756015" y="952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38015" y="1156017"/>
              <a:ext cx="5392420" cy="173990"/>
            </a:xfrm>
            <a:custGeom>
              <a:avLst/>
              <a:gdLst/>
              <a:ahLst/>
              <a:cxnLst/>
              <a:rect l="l" t="t" r="r" b="b"/>
              <a:pathLst>
                <a:path w="5392420" h="173990">
                  <a:moveTo>
                    <a:pt x="0" y="0"/>
                  </a:moveTo>
                  <a:lnTo>
                    <a:pt x="0" y="173672"/>
                  </a:lnTo>
                </a:path>
                <a:path w="5392420" h="173990">
                  <a:moveTo>
                    <a:pt x="3117215" y="0"/>
                  </a:moveTo>
                  <a:lnTo>
                    <a:pt x="3117215" y="173672"/>
                  </a:lnTo>
                </a:path>
                <a:path w="5392420" h="173990">
                  <a:moveTo>
                    <a:pt x="5392420" y="9525"/>
                  </a:moveTo>
                  <a:lnTo>
                    <a:pt x="5392420" y="17367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38150" y="1329690"/>
              <a:ext cx="1419225" cy="276225"/>
            </a:xfrm>
            <a:custGeom>
              <a:avLst/>
              <a:gdLst/>
              <a:ahLst/>
              <a:cxnLst/>
              <a:rect l="l" t="t" r="r" b="b"/>
              <a:pathLst>
                <a:path w="1419225" h="276225">
                  <a:moveTo>
                    <a:pt x="141922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419225" y="276225"/>
                  </a:lnTo>
                  <a:lnTo>
                    <a:pt x="141922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38150" y="1329690"/>
              <a:ext cx="1419225" cy="276225"/>
            </a:xfrm>
            <a:custGeom>
              <a:avLst/>
              <a:gdLst/>
              <a:ahLst/>
              <a:cxnLst/>
              <a:rect l="l" t="t" r="r" b="b"/>
              <a:pathLst>
                <a:path w="1419225" h="276225">
                  <a:moveTo>
                    <a:pt x="0" y="276225"/>
                  </a:moveTo>
                  <a:lnTo>
                    <a:pt x="1419225" y="276225"/>
                  </a:lnTo>
                  <a:lnTo>
                    <a:pt x="141922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691387" y="1354582"/>
            <a:ext cx="91313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SIMPLE</a:t>
            </a:r>
            <a:r>
              <a:rPr sz="1100" spc="-5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LIPID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3471862" y="1324927"/>
            <a:ext cx="2162175" cy="285750"/>
            <a:chOff x="3471862" y="1324927"/>
            <a:chExt cx="2162175" cy="285750"/>
          </a:xfrm>
        </p:grpSpPr>
        <p:sp>
          <p:nvSpPr>
            <p:cNvPr id="15" name="object 15"/>
            <p:cNvSpPr/>
            <p:nvPr/>
          </p:nvSpPr>
          <p:spPr>
            <a:xfrm>
              <a:off x="3476625" y="1329690"/>
              <a:ext cx="2152650" cy="276225"/>
            </a:xfrm>
            <a:custGeom>
              <a:avLst/>
              <a:gdLst/>
              <a:ahLst/>
              <a:cxnLst/>
              <a:rect l="l" t="t" r="r" b="b"/>
              <a:pathLst>
                <a:path w="2152650" h="276225">
                  <a:moveTo>
                    <a:pt x="2152650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2152650" y="276225"/>
                  </a:lnTo>
                  <a:lnTo>
                    <a:pt x="2152650" y="0"/>
                  </a:lnTo>
                  <a:close/>
                </a:path>
              </a:pathLst>
            </a:custGeom>
            <a:solidFill>
              <a:srgbClr val="00ED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476625" y="1329690"/>
              <a:ext cx="2152650" cy="276225"/>
            </a:xfrm>
            <a:custGeom>
              <a:avLst/>
              <a:gdLst/>
              <a:ahLst/>
              <a:cxnLst/>
              <a:rect l="l" t="t" r="r" b="b"/>
              <a:pathLst>
                <a:path w="2152650" h="276225">
                  <a:moveTo>
                    <a:pt x="0" y="276225"/>
                  </a:moveTo>
                  <a:lnTo>
                    <a:pt x="2152650" y="276225"/>
                  </a:lnTo>
                  <a:lnTo>
                    <a:pt x="2152650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3592195" y="1354582"/>
            <a:ext cx="192151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COMPLEX/COMPOUND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LIPID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8853487" y="1324927"/>
            <a:ext cx="1676400" cy="285750"/>
            <a:chOff x="8853487" y="1324927"/>
            <a:chExt cx="1676400" cy="285750"/>
          </a:xfrm>
        </p:grpSpPr>
        <p:sp>
          <p:nvSpPr>
            <p:cNvPr id="19" name="object 19"/>
            <p:cNvSpPr/>
            <p:nvPr/>
          </p:nvSpPr>
          <p:spPr>
            <a:xfrm>
              <a:off x="8858250" y="1329690"/>
              <a:ext cx="1666875" cy="276225"/>
            </a:xfrm>
            <a:custGeom>
              <a:avLst/>
              <a:gdLst/>
              <a:ahLst/>
              <a:cxnLst/>
              <a:rect l="l" t="t" r="r" b="b"/>
              <a:pathLst>
                <a:path w="1666875" h="276225">
                  <a:moveTo>
                    <a:pt x="166687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666875" y="276225"/>
                  </a:lnTo>
                  <a:lnTo>
                    <a:pt x="1666875" y="0"/>
                  </a:lnTo>
                  <a:close/>
                </a:path>
              </a:pathLst>
            </a:custGeom>
            <a:solidFill>
              <a:srgbClr val="81DA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858250" y="1329690"/>
              <a:ext cx="1666875" cy="276225"/>
            </a:xfrm>
            <a:custGeom>
              <a:avLst/>
              <a:gdLst/>
              <a:ahLst/>
              <a:cxnLst/>
              <a:rect l="l" t="t" r="r" b="b"/>
              <a:pathLst>
                <a:path w="1666875" h="276225">
                  <a:moveTo>
                    <a:pt x="0" y="276225"/>
                  </a:moveTo>
                  <a:lnTo>
                    <a:pt x="1666875" y="276225"/>
                  </a:lnTo>
                  <a:lnTo>
                    <a:pt x="166687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9099295" y="1354582"/>
            <a:ext cx="118872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MISCELLANEOUS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433387" y="1596072"/>
            <a:ext cx="1428750" cy="829310"/>
            <a:chOff x="433387" y="1596072"/>
            <a:chExt cx="1428750" cy="829310"/>
          </a:xfrm>
        </p:grpSpPr>
        <p:sp>
          <p:nvSpPr>
            <p:cNvPr id="23" name="object 23"/>
            <p:cNvSpPr/>
            <p:nvPr/>
          </p:nvSpPr>
          <p:spPr>
            <a:xfrm>
              <a:off x="1076642" y="1601152"/>
              <a:ext cx="0" cy="819150"/>
            </a:xfrm>
            <a:custGeom>
              <a:avLst/>
              <a:gdLst/>
              <a:ahLst/>
              <a:cxnLst/>
              <a:rect l="l" t="t" r="r" b="b"/>
              <a:pathLst>
                <a:path h="819150">
                  <a:moveTo>
                    <a:pt x="0" y="0"/>
                  </a:moveTo>
                  <a:lnTo>
                    <a:pt x="0" y="204787"/>
                  </a:lnTo>
                </a:path>
                <a:path h="819150">
                  <a:moveTo>
                    <a:pt x="0" y="623887"/>
                  </a:moveTo>
                  <a:lnTo>
                    <a:pt x="0" y="819150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38150" y="1805940"/>
              <a:ext cx="1419225" cy="419100"/>
            </a:xfrm>
            <a:custGeom>
              <a:avLst/>
              <a:gdLst/>
              <a:ahLst/>
              <a:cxnLst/>
              <a:rect l="l" t="t" r="r" b="b"/>
              <a:pathLst>
                <a:path w="1419225" h="419100">
                  <a:moveTo>
                    <a:pt x="1419225" y="0"/>
                  </a:moveTo>
                  <a:lnTo>
                    <a:pt x="0" y="0"/>
                  </a:lnTo>
                  <a:lnTo>
                    <a:pt x="0" y="419100"/>
                  </a:lnTo>
                  <a:lnTo>
                    <a:pt x="1419225" y="419100"/>
                  </a:lnTo>
                  <a:lnTo>
                    <a:pt x="1419225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38150" y="1805940"/>
              <a:ext cx="1419225" cy="419100"/>
            </a:xfrm>
            <a:custGeom>
              <a:avLst/>
              <a:gdLst/>
              <a:ahLst/>
              <a:cxnLst/>
              <a:rect l="l" t="t" r="r" b="b"/>
              <a:pathLst>
                <a:path w="1419225" h="419100">
                  <a:moveTo>
                    <a:pt x="0" y="419100"/>
                  </a:moveTo>
                  <a:lnTo>
                    <a:pt x="1419225" y="419100"/>
                  </a:lnTo>
                  <a:lnTo>
                    <a:pt x="1419225" y="0"/>
                  </a:lnTo>
                  <a:lnTo>
                    <a:pt x="0" y="0"/>
                  </a:lnTo>
                  <a:lnTo>
                    <a:pt x="0" y="4191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522223" y="1815744"/>
            <a:ext cx="1238250" cy="3638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Ester </a:t>
            </a:r>
            <a:r>
              <a:rPr sz="1000" dirty="0">
                <a:latin typeface="Times New Roman"/>
                <a:cs typeface="Times New Roman"/>
              </a:rPr>
              <a:t>of </a:t>
            </a:r>
            <a:r>
              <a:rPr sz="1000" spc="-5" dirty="0">
                <a:latin typeface="Times New Roman"/>
                <a:cs typeface="Times New Roman"/>
              </a:rPr>
              <a:t>fatty acids with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alcohol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604837" y="2396807"/>
            <a:ext cx="1447800" cy="394970"/>
            <a:chOff x="604837" y="2396807"/>
            <a:chExt cx="1447800" cy="394970"/>
          </a:xfrm>
        </p:grpSpPr>
        <p:sp>
          <p:nvSpPr>
            <p:cNvPr id="28" name="object 28"/>
            <p:cNvSpPr/>
            <p:nvPr/>
          </p:nvSpPr>
          <p:spPr>
            <a:xfrm>
              <a:off x="609600" y="2415540"/>
              <a:ext cx="1152525" cy="105410"/>
            </a:xfrm>
            <a:custGeom>
              <a:avLst/>
              <a:gdLst/>
              <a:ahLst/>
              <a:cxnLst/>
              <a:rect l="l" t="t" r="r" b="b"/>
              <a:pathLst>
                <a:path w="1152525" h="105410">
                  <a:moveTo>
                    <a:pt x="0" y="0"/>
                  </a:moveTo>
                  <a:lnTo>
                    <a:pt x="1151890" y="635"/>
                  </a:lnTo>
                  <a:lnTo>
                    <a:pt x="1152525" y="10541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09917" y="2401887"/>
              <a:ext cx="0" cy="109855"/>
            </a:xfrm>
            <a:custGeom>
              <a:avLst/>
              <a:gdLst/>
              <a:ahLst/>
              <a:cxnLst/>
              <a:rect l="l" t="t" r="r" b="b"/>
              <a:pathLst>
                <a:path h="109855">
                  <a:moveTo>
                    <a:pt x="0" y="0"/>
                  </a:moveTo>
                  <a:lnTo>
                    <a:pt x="0" y="109537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448435" y="2510790"/>
              <a:ext cx="599440" cy="276225"/>
            </a:xfrm>
            <a:custGeom>
              <a:avLst/>
              <a:gdLst/>
              <a:ahLst/>
              <a:cxnLst/>
              <a:rect l="l" t="t" r="r" b="b"/>
              <a:pathLst>
                <a:path w="599439" h="276225">
                  <a:moveTo>
                    <a:pt x="599440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599440" y="276225"/>
                  </a:lnTo>
                  <a:lnTo>
                    <a:pt x="59944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448435" y="2510790"/>
              <a:ext cx="599440" cy="276225"/>
            </a:xfrm>
            <a:custGeom>
              <a:avLst/>
              <a:gdLst/>
              <a:ahLst/>
              <a:cxnLst/>
              <a:rect l="l" t="t" r="r" b="b"/>
              <a:pathLst>
                <a:path w="599439" h="276225">
                  <a:moveTo>
                    <a:pt x="0" y="276225"/>
                  </a:moveTo>
                  <a:lnTo>
                    <a:pt x="599440" y="276225"/>
                  </a:lnTo>
                  <a:lnTo>
                    <a:pt x="599440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1616710" y="2539111"/>
            <a:ext cx="2654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Times New Roman"/>
                <a:cs typeface="Times New Roman"/>
              </a:rPr>
              <a:t>W</a:t>
            </a:r>
            <a:r>
              <a:rPr sz="1000" spc="-5" dirty="0">
                <a:latin typeface="Times New Roman"/>
                <a:cs typeface="Times New Roman"/>
              </a:rPr>
              <a:t>ax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60642" y="2934652"/>
            <a:ext cx="1220470" cy="438150"/>
            <a:chOff x="60642" y="2934652"/>
            <a:chExt cx="1220470" cy="438150"/>
          </a:xfrm>
        </p:grpSpPr>
        <p:sp>
          <p:nvSpPr>
            <p:cNvPr id="34" name="object 34"/>
            <p:cNvSpPr/>
            <p:nvPr/>
          </p:nvSpPr>
          <p:spPr>
            <a:xfrm>
              <a:off x="65405" y="2939415"/>
              <a:ext cx="1210945" cy="428625"/>
            </a:xfrm>
            <a:custGeom>
              <a:avLst/>
              <a:gdLst/>
              <a:ahLst/>
              <a:cxnLst/>
              <a:rect l="l" t="t" r="r" b="b"/>
              <a:pathLst>
                <a:path w="1210945" h="428625">
                  <a:moveTo>
                    <a:pt x="1210945" y="0"/>
                  </a:moveTo>
                  <a:lnTo>
                    <a:pt x="0" y="0"/>
                  </a:lnTo>
                  <a:lnTo>
                    <a:pt x="0" y="428625"/>
                  </a:lnTo>
                  <a:lnTo>
                    <a:pt x="1210945" y="428625"/>
                  </a:lnTo>
                  <a:lnTo>
                    <a:pt x="121094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5405" y="2939415"/>
              <a:ext cx="1210945" cy="428625"/>
            </a:xfrm>
            <a:custGeom>
              <a:avLst/>
              <a:gdLst/>
              <a:ahLst/>
              <a:cxnLst/>
              <a:rect l="l" t="t" r="r" b="b"/>
              <a:pathLst>
                <a:path w="1210945" h="428625">
                  <a:moveTo>
                    <a:pt x="0" y="428625"/>
                  </a:moveTo>
                  <a:lnTo>
                    <a:pt x="1210945" y="428625"/>
                  </a:lnTo>
                  <a:lnTo>
                    <a:pt x="1210945" y="0"/>
                  </a:lnTo>
                  <a:lnTo>
                    <a:pt x="0" y="0"/>
                  </a:lnTo>
                  <a:lnTo>
                    <a:pt x="0" y="4286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148844" y="2951505"/>
            <a:ext cx="10414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Esters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fatty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acids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with glycerol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1357312" y="2777172"/>
            <a:ext cx="1495425" cy="938530"/>
            <a:chOff x="1357312" y="2777172"/>
            <a:chExt cx="1495425" cy="938530"/>
          </a:xfrm>
        </p:grpSpPr>
        <p:sp>
          <p:nvSpPr>
            <p:cNvPr id="38" name="object 38"/>
            <p:cNvSpPr/>
            <p:nvPr/>
          </p:nvSpPr>
          <p:spPr>
            <a:xfrm>
              <a:off x="1761172" y="2782252"/>
              <a:ext cx="0" cy="928369"/>
            </a:xfrm>
            <a:custGeom>
              <a:avLst/>
              <a:gdLst/>
              <a:ahLst/>
              <a:cxnLst/>
              <a:rect l="l" t="t" r="r" b="b"/>
              <a:pathLst>
                <a:path h="928370">
                  <a:moveTo>
                    <a:pt x="0" y="0"/>
                  </a:moveTo>
                  <a:lnTo>
                    <a:pt x="0" y="157162"/>
                  </a:lnTo>
                </a:path>
                <a:path h="928370">
                  <a:moveTo>
                    <a:pt x="0" y="719137"/>
                  </a:moveTo>
                  <a:lnTo>
                    <a:pt x="0" y="928052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362075" y="2939415"/>
              <a:ext cx="1485900" cy="561975"/>
            </a:xfrm>
            <a:custGeom>
              <a:avLst/>
              <a:gdLst/>
              <a:ahLst/>
              <a:cxnLst/>
              <a:rect l="l" t="t" r="r" b="b"/>
              <a:pathLst>
                <a:path w="1485900" h="561975">
                  <a:moveTo>
                    <a:pt x="1485900" y="0"/>
                  </a:moveTo>
                  <a:lnTo>
                    <a:pt x="0" y="0"/>
                  </a:lnTo>
                  <a:lnTo>
                    <a:pt x="0" y="561975"/>
                  </a:lnTo>
                  <a:lnTo>
                    <a:pt x="1485900" y="561975"/>
                  </a:lnTo>
                  <a:lnTo>
                    <a:pt x="148590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362075" y="2939415"/>
              <a:ext cx="1485900" cy="561975"/>
            </a:xfrm>
            <a:custGeom>
              <a:avLst/>
              <a:gdLst/>
              <a:ahLst/>
              <a:cxnLst/>
              <a:rect l="l" t="t" r="r" b="b"/>
              <a:pathLst>
                <a:path w="1485900" h="561975">
                  <a:moveTo>
                    <a:pt x="0" y="561975"/>
                  </a:moveTo>
                  <a:lnTo>
                    <a:pt x="1485900" y="561975"/>
                  </a:lnTo>
                  <a:lnTo>
                    <a:pt x="1485900" y="0"/>
                  </a:lnTo>
                  <a:lnTo>
                    <a:pt x="0" y="0"/>
                  </a:lnTo>
                  <a:lnTo>
                    <a:pt x="0" y="5619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1446022" y="2951505"/>
            <a:ext cx="131889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Esters </a:t>
            </a:r>
            <a:r>
              <a:rPr sz="1000" dirty="0">
                <a:latin typeface="Times New Roman"/>
                <a:cs typeface="Times New Roman"/>
              </a:rPr>
              <a:t>of </a:t>
            </a:r>
            <a:r>
              <a:rPr sz="1000" spc="-5" dirty="0">
                <a:latin typeface="Times New Roman"/>
                <a:cs typeface="Times New Roman"/>
              </a:rPr>
              <a:t>fatty acids with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long </a:t>
            </a:r>
            <a:r>
              <a:rPr sz="1000" dirty="0">
                <a:latin typeface="Times New Roman"/>
                <a:cs typeface="Times New Roman"/>
              </a:rPr>
              <a:t>chain alcohol </a:t>
            </a:r>
            <a:r>
              <a:rPr sz="1000" spc="-5" dirty="0">
                <a:latin typeface="Times New Roman"/>
                <a:cs typeface="Times New Roman"/>
              </a:rPr>
              <a:t>(e.g.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Cetyl alcohol)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1357312" y="3705542"/>
            <a:ext cx="1495425" cy="628650"/>
            <a:chOff x="1357312" y="3705542"/>
            <a:chExt cx="1495425" cy="628650"/>
          </a:xfrm>
        </p:grpSpPr>
        <p:sp>
          <p:nvSpPr>
            <p:cNvPr id="43" name="object 43"/>
            <p:cNvSpPr/>
            <p:nvPr/>
          </p:nvSpPr>
          <p:spPr>
            <a:xfrm>
              <a:off x="1362075" y="3710304"/>
              <a:ext cx="1485900" cy="619125"/>
            </a:xfrm>
            <a:custGeom>
              <a:avLst/>
              <a:gdLst/>
              <a:ahLst/>
              <a:cxnLst/>
              <a:rect l="l" t="t" r="r" b="b"/>
              <a:pathLst>
                <a:path w="1485900" h="619125">
                  <a:moveTo>
                    <a:pt x="1485900" y="0"/>
                  </a:moveTo>
                  <a:lnTo>
                    <a:pt x="0" y="0"/>
                  </a:lnTo>
                  <a:lnTo>
                    <a:pt x="0" y="619124"/>
                  </a:lnTo>
                  <a:lnTo>
                    <a:pt x="1485900" y="619124"/>
                  </a:lnTo>
                  <a:lnTo>
                    <a:pt x="148590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362075" y="3710304"/>
              <a:ext cx="1485900" cy="619125"/>
            </a:xfrm>
            <a:custGeom>
              <a:avLst/>
              <a:gdLst/>
              <a:ahLst/>
              <a:cxnLst/>
              <a:rect l="l" t="t" r="r" b="b"/>
              <a:pathLst>
                <a:path w="1485900" h="619125">
                  <a:moveTo>
                    <a:pt x="0" y="619124"/>
                  </a:moveTo>
                  <a:lnTo>
                    <a:pt x="1485900" y="619124"/>
                  </a:lnTo>
                  <a:lnTo>
                    <a:pt x="1485900" y="0"/>
                  </a:lnTo>
                  <a:lnTo>
                    <a:pt x="0" y="0"/>
                  </a:lnTo>
                  <a:lnTo>
                    <a:pt x="0" y="61912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1446022" y="3722903"/>
            <a:ext cx="131699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 Bees </a:t>
            </a:r>
            <a:r>
              <a:rPr sz="1000" spc="-10" dirty="0">
                <a:latin typeface="Times New Roman"/>
                <a:cs typeface="Times New Roman"/>
              </a:rPr>
              <a:t>wax, </a:t>
            </a:r>
            <a:r>
              <a:rPr sz="1000" spc="-5" dirty="0">
                <a:latin typeface="Times New Roman"/>
                <a:cs typeface="Times New Roman"/>
              </a:rPr>
              <a:t>Carnauba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wax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used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</a:t>
            </a:r>
            <a:r>
              <a:rPr sz="1000" spc="2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cosmetic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ointment.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355917" y="1595755"/>
            <a:ext cx="4088765" cy="1353820"/>
            <a:chOff x="355917" y="1595755"/>
            <a:chExt cx="4088765" cy="1353820"/>
          </a:xfrm>
        </p:grpSpPr>
        <p:sp>
          <p:nvSpPr>
            <p:cNvPr id="47" name="object 47"/>
            <p:cNvSpPr/>
            <p:nvPr/>
          </p:nvSpPr>
          <p:spPr>
            <a:xfrm>
              <a:off x="4439284" y="1601152"/>
              <a:ext cx="0" cy="115570"/>
            </a:xfrm>
            <a:custGeom>
              <a:avLst/>
              <a:gdLst/>
              <a:ahLst/>
              <a:cxnLst/>
              <a:rect l="l" t="t" r="r" b="b"/>
              <a:pathLst>
                <a:path h="115569">
                  <a:moveTo>
                    <a:pt x="0" y="0"/>
                  </a:moveTo>
                  <a:lnTo>
                    <a:pt x="0" y="11525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07695" y="2787650"/>
              <a:ext cx="0" cy="156845"/>
            </a:xfrm>
            <a:custGeom>
              <a:avLst/>
              <a:gdLst/>
              <a:ahLst/>
              <a:cxnLst/>
              <a:rect l="l" t="t" r="r" b="b"/>
              <a:pathLst>
                <a:path h="156844">
                  <a:moveTo>
                    <a:pt x="0" y="0"/>
                  </a:moveTo>
                  <a:lnTo>
                    <a:pt x="0" y="15652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60679" y="2511425"/>
              <a:ext cx="582295" cy="276225"/>
            </a:xfrm>
            <a:custGeom>
              <a:avLst/>
              <a:gdLst/>
              <a:ahLst/>
              <a:cxnLst/>
              <a:rect l="l" t="t" r="r" b="b"/>
              <a:pathLst>
                <a:path w="582294" h="276225">
                  <a:moveTo>
                    <a:pt x="58229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582295" y="276225"/>
                  </a:lnTo>
                  <a:lnTo>
                    <a:pt x="58229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60679" y="2511425"/>
              <a:ext cx="582295" cy="276225"/>
            </a:xfrm>
            <a:custGeom>
              <a:avLst/>
              <a:gdLst/>
              <a:ahLst/>
              <a:cxnLst/>
              <a:rect l="l" t="t" r="r" b="b"/>
              <a:pathLst>
                <a:path w="582294" h="276225">
                  <a:moveTo>
                    <a:pt x="0" y="276225"/>
                  </a:moveTo>
                  <a:lnTo>
                    <a:pt x="582295" y="276225"/>
                  </a:lnTo>
                  <a:lnTo>
                    <a:pt x="58229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459740" y="2537587"/>
            <a:ext cx="3835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Fat/</a:t>
            </a:r>
            <a:r>
              <a:rPr sz="1000" spc="-10" dirty="0">
                <a:latin typeface="Times New Roman"/>
                <a:cs typeface="Times New Roman"/>
              </a:rPr>
              <a:t>Oil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6310312" y="1600517"/>
            <a:ext cx="2381250" cy="438784"/>
            <a:chOff x="6310312" y="1600517"/>
            <a:chExt cx="2381250" cy="438784"/>
          </a:xfrm>
        </p:grpSpPr>
        <p:sp>
          <p:nvSpPr>
            <p:cNvPr id="53" name="object 53"/>
            <p:cNvSpPr/>
            <p:nvPr/>
          </p:nvSpPr>
          <p:spPr>
            <a:xfrm>
              <a:off x="7556500" y="1605915"/>
              <a:ext cx="0" cy="200025"/>
            </a:xfrm>
            <a:custGeom>
              <a:avLst/>
              <a:gdLst/>
              <a:ahLst/>
              <a:cxnLst/>
              <a:rect l="l" t="t" r="r" b="b"/>
              <a:pathLst>
                <a:path h="200025">
                  <a:moveTo>
                    <a:pt x="0" y="0"/>
                  </a:moveTo>
                  <a:lnTo>
                    <a:pt x="0" y="20002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6315075" y="1805940"/>
              <a:ext cx="2371725" cy="228600"/>
            </a:xfrm>
            <a:custGeom>
              <a:avLst/>
              <a:gdLst/>
              <a:ahLst/>
              <a:cxnLst/>
              <a:rect l="l" t="t" r="r" b="b"/>
              <a:pathLst>
                <a:path w="2371725" h="228600">
                  <a:moveTo>
                    <a:pt x="2371725" y="0"/>
                  </a:moveTo>
                  <a:lnTo>
                    <a:pt x="0" y="0"/>
                  </a:lnTo>
                  <a:lnTo>
                    <a:pt x="0" y="228600"/>
                  </a:lnTo>
                  <a:lnTo>
                    <a:pt x="2371725" y="228600"/>
                  </a:lnTo>
                  <a:lnTo>
                    <a:pt x="2371725" y="0"/>
                  </a:lnTo>
                  <a:close/>
                </a:path>
              </a:pathLst>
            </a:custGeom>
            <a:solidFill>
              <a:srgbClr val="FF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6315075" y="1805940"/>
              <a:ext cx="2371725" cy="228600"/>
            </a:xfrm>
            <a:custGeom>
              <a:avLst/>
              <a:gdLst/>
              <a:ahLst/>
              <a:cxnLst/>
              <a:rect l="l" t="t" r="r" b="b"/>
              <a:pathLst>
                <a:path w="2371725" h="228600">
                  <a:moveTo>
                    <a:pt x="0" y="228600"/>
                  </a:moveTo>
                  <a:lnTo>
                    <a:pt x="2371725" y="228600"/>
                  </a:lnTo>
                  <a:lnTo>
                    <a:pt x="2371725" y="0"/>
                  </a:lnTo>
                  <a:lnTo>
                    <a:pt x="0" y="0"/>
                  </a:lnTo>
                  <a:lnTo>
                    <a:pt x="0" y="22860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6" name="object 56"/>
          <p:cNvSpPr txBox="1"/>
          <p:nvPr/>
        </p:nvSpPr>
        <p:spPr>
          <a:xfrm>
            <a:off x="6399657" y="1833118"/>
            <a:ext cx="21774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Derived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from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Simple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Compound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lipid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3555047" y="1711642"/>
            <a:ext cx="1955164" cy="704850"/>
            <a:chOff x="3555047" y="1711642"/>
            <a:chExt cx="1955164" cy="704850"/>
          </a:xfrm>
        </p:grpSpPr>
        <p:sp>
          <p:nvSpPr>
            <p:cNvPr id="58" name="object 58"/>
            <p:cNvSpPr/>
            <p:nvPr/>
          </p:nvSpPr>
          <p:spPr>
            <a:xfrm>
              <a:off x="4448492" y="2158365"/>
              <a:ext cx="0" cy="253365"/>
            </a:xfrm>
            <a:custGeom>
              <a:avLst/>
              <a:gdLst/>
              <a:ahLst/>
              <a:cxnLst/>
              <a:rect l="l" t="t" r="r" b="b"/>
              <a:pathLst>
                <a:path h="253364">
                  <a:moveTo>
                    <a:pt x="0" y="0"/>
                  </a:moveTo>
                  <a:lnTo>
                    <a:pt x="0" y="25304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559809" y="1716405"/>
              <a:ext cx="1945639" cy="441959"/>
            </a:xfrm>
            <a:custGeom>
              <a:avLst/>
              <a:gdLst/>
              <a:ahLst/>
              <a:cxnLst/>
              <a:rect l="l" t="t" r="r" b="b"/>
              <a:pathLst>
                <a:path w="1945639" h="441960">
                  <a:moveTo>
                    <a:pt x="1945639" y="0"/>
                  </a:moveTo>
                  <a:lnTo>
                    <a:pt x="0" y="0"/>
                  </a:lnTo>
                  <a:lnTo>
                    <a:pt x="0" y="441960"/>
                  </a:lnTo>
                  <a:lnTo>
                    <a:pt x="1945639" y="441960"/>
                  </a:lnTo>
                  <a:lnTo>
                    <a:pt x="1945639" y="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3559809" y="1716405"/>
              <a:ext cx="1945639" cy="441959"/>
            </a:xfrm>
            <a:custGeom>
              <a:avLst/>
              <a:gdLst/>
              <a:ahLst/>
              <a:cxnLst/>
              <a:rect l="l" t="t" r="r" b="b"/>
              <a:pathLst>
                <a:path w="1945639" h="441960">
                  <a:moveTo>
                    <a:pt x="0" y="441960"/>
                  </a:moveTo>
                  <a:lnTo>
                    <a:pt x="1945639" y="441960"/>
                  </a:lnTo>
                  <a:lnTo>
                    <a:pt x="1945639" y="0"/>
                  </a:lnTo>
                  <a:lnTo>
                    <a:pt x="0" y="0"/>
                  </a:lnTo>
                  <a:lnTo>
                    <a:pt x="0" y="44196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3644010" y="1728876"/>
            <a:ext cx="177800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Ester</a:t>
            </a:r>
            <a:r>
              <a:rPr sz="1000" spc="20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20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fatty</a:t>
            </a:r>
            <a:r>
              <a:rPr sz="1000" spc="19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acids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with</a:t>
            </a:r>
            <a:r>
              <a:rPr sz="1000" spc="19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alcohol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containing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additional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group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3069907" y="2396490"/>
            <a:ext cx="3414395" cy="405130"/>
            <a:chOff x="3069907" y="2396490"/>
            <a:chExt cx="3414395" cy="405130"/>
          </a:xfrm>
        </p:grpSpPr>
        <p:sp>
          <p:nvSpPr>
            <p:cNvPr id="63" name="object 63"/>
            <p:cNvSpPr/>
            <p:nvPr/>
          </p:nvSpPr>
          <p:spPr>
            <a:xfrm>
              <a:off x="3390900" y="2407285"/>
              <a:ext cx="3087370" cy="635"/>
            </a:xfrm>
            <a:custGeom>
              <a:avLst/>
              <a:gdLst/>
              <a:ahLst/>
              <a:cxnLst/>
              <a:rect l="l" t="t" r="r" b="b"/>
              <a:pathLst>
                <a:path w="3087370" h="635">
                  <a:moveTo>
                    <a:pt x="0" y="0"/>
                  </a:moveTo>
                  <a:lnTo>
                    <a:pt x="3087370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3399790" y="2401887"/>
              <a:ext cx="3079115" cy="119380"/>
            </a:xfrm>
            <a:custGeom>
              <a:avLst/>
              <a:gdLst/>
              <a:ahLst/>
              <a:cxnLst/>
              <a:rect l="l" t="t" r="r" b="b"/>
              <a:pathLst>
                <a:path w="3079115" h="119380">
                  <a:moveTo>
                    <a:pt x="3079115" y="0"/>
                  </a:moveTo>
                  <a:lnTo>
                    <a:pt x="3079115" y="108902"/>
                  </a:lnTo>
                </a:path>
                <a:path w="3079115" h="119380">
                  <a:moveTo>
                    <a:pt x="0" y="8889"/>
                  </a:moveTo>
                  <a:lnTo>
                    <a:pt x="0" y="11906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3074670" y="252095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1020444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020444" y="275589"/>
                  </a:lnTo>
                  <a:lnTo>
                    <a:pt x="1020444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074670" y="252095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0" y="275589"/>
                  </a:moveTo>
                  <a:lnTo>
                    <a:pt x="1020444" y="275589"/>
                  </a:lnTo>
                  <a:lnTo>
                    <a:pt x="1020444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3237102" y="2549779"/>
            <a:ext cx="6946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Phospholipid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3403917" y="1324927"/>
            <a:ext cx="5223510" cy="1619885"/>
            <a:chOff x="3403917" y="1324927"/>
            <a:chExt cx="5223510" cy="1619885"/>
          </a:xfrm>
        </p:grpSpPr>
        <p:sp>
          <p:nvSpPr>
            <p:cNvPr id="69" name="object 69"/>
            <p:cNvSpPr/>
            <p:nvPr/>
          </p:nvSpPr>
          <p:spPr>
            <a:xfrm>
              <a:off x="3409314" y="2791777"/>
              <a:ext cx="0" cy="147955"/>
            </a:xfrm>
            <a:custGeom>
              <a:avLst/>
              <a:gdLst/>
              <a:ahLst/>
              <a:cxnLst/>
              <a:rect l="l" t="t" r="r" b="b"/>
              <a:pathLst>
                <a:path h="147955">
                  <a:moveTo>
                    <a:pt x="0" y="0"/>
                  </a:moveTo>
                  <a:lnTo>
                    <a:pt x="0" y="14763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6419850" y="1329690"/>
              <a:ext cx="2202815" cy="276225"/>
            </a:xfrm>
            <a:custGeom>
              <a:avLst/>
              <a:gdLst/>
              <a:ahLst/>
              <a:cxnLst/>
              <a:rect l="l" t="t" r="r" b="b"/>
              <a:pathLst>
                <a:path w="2202815" h="276225">
                  <a:moveTo>
                    <a:pt x="220281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2202815" y="276225"/>
                  </a:lnTo>
                  <a:lnTo>
                    <a:pt x="2202815" y="0"/>
                  </a:lnTo>
                  <a:close/>
                </a:path>
              </a:pathLst>
            </a:custGeom>
            <a:solidFill>
              <a:srgbClr val="B879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6419850" y="1329690"/>
              <a:ext cx="2202815" cy="276225"/>
            </a:xfrm>
            <a:custGeom>
              <a:avLst/>
              <a:gdLst/>
              <a:ahLst/>
              <a:cxnLst/>
              <a:rect l="l" t="t" r="r" b="b"/>
              <a:pathLst>
                <a:path w="2202815" h="276225">
                  <a:moveTo>
                    <a:pt x="0" y="276225"/>
                  </a:moveTo>
                  <a:lnTo>
                    <a:pt x="2202815" y="276225"/>
                  </a:lnTo>
                  <a:lnTo>
                    <a:pt x="220281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2" name="object 72"/>
          <p:cNvSpPr txBox="1"/>
          <p:nvPr/>
        </p:nvSpPr>
        <p:spPr>
          <a:xfrm>
            <a:off x="6527672" y="1354582"/>
            <a:ext cx="198755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Times New Roman"/>
                <a:cs typeface="Times New Roman"/>
              </a:rPr>
              <a:t>PRECURSOR</a:t>
            </a:r>
            <a:r>
              <a:rPr sz="1100" spc="-3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&amp;DERIVED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LIPID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4530407" y="2396490"/>
            <a:ext cx="1029969" cy="549275"/>
            <a:chOff x="4530407" y="2396490"/>
            <a:chExt cx="1029969" cy="549275"/>
          </a:xfrm>
        </p:grpSpPr>
        <p:sp>
          <p:nvSpPr>
            <p:cNvPr id="74" name="object 74"/>
            <p:cNvSpPr/>
            <p:nvPr/>
          </p:nvSpPr>
          <p:spPr>
            <a:xfrm>
              <a:off x="4973955" y="2401887"/>
              <a:ext cx="6985" cy="538480"/>
            </a:xfrm>
            <a:custGeom>
              <a:avLst/>
              <a:gdLst/>
              <a:ahLst/>
              <a:cxnLst/>
              <a:rect l="l" t="t" r="r" b="b"/>
              <a:pathLst>
                <a:path w="6985" h="538480">
                  <a:moveTo>
                    <a:pt x="0" y="0"/>
                  </a:moveTo>
                  <a:lnTo>
                    <a:pt x="0" y="119062"/>
                  </a:lnTo>
                </a:path>
                <a:path w="6985" h="538480">
                  <a:moveTo>
                    <a:pt x="6984" y="394652"/>
                  </a:moveTo>
                  <a:lnTo>
                    <a:pt x="6984" y="53816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4535170" y="252095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1020445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020445" y="275589"/>
                  </a:lnTo>
                  <a:lnTo>
                    <a:pt x="1020445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4535170" y="252095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0" y="275589"/>
                  </a:moveTo>
                  <a:lnTo>
                    <a:pt x="1020445" y="275589"/>
                  </a:lnTo>
                  <a:lnTo>
                    <a:pt x="1020445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7" name="object 77"/>
          <p:cNvSpPr txBox="1"/>
          <p:nvPr/>
        </p:nvSpPr>
        <p:spPr>
          <a:xfrm>
            <a:off x="4729098" y="2549779"/>
            <a:ext cx="6311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Glycoolipid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78" name="object 78"/>
          <p:cNvGrpSpPr/>
          <p:nvPr/>
        </p:nvGrpSpPr>
        <p:grpSpPr>
          <a:xfrm>
            <a:off x="5813742" y="2506027"/>
            <a:ext cx="1029969" cy="440055"/>
            <a:chOff x="5813742" y="2506027"/>
            <a:chExt cx="1029969" cy="440055"/>
          </a:xfrm>
        </p:grpSpPr>
        <p:sp>
          <p:nvSpPr>
            <p:cNvPr id="79" name="object 79"/>
            <p:cNvSpPr/>
            <p:nvPr/>
          </p:nvSpPr>
          <p:spPr>
            <a:xfrm>
              <a:off x="6477634" y="2786380"/>
              <a:ext cx="0" cy="153035"/>
            </a:xfrm>
            <a:custGeom>
              <a:avLst/>
              <a:gdLst/>
              <a:ahLst/>
              <a:cxnLst/>
              <a:rect l="l" t="t" r="r" b="b"/>
              <a:pathLst>
                <a:path h="153035">
                  <a:moveTo>
                    <a:pt x="0" y="0"/>
                  </a:moveTo>
                  <a:lnTo>
                    <a:pt x="0" y="153035"/>
                  </a:lnTo>
                </a:path>
              </a:pathLst>
            </a:custGeom>
            <a:ln w="133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5818504" y="251079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1020445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020445" y="275589"/>
                  </a:lnTo>
                  <a:lnTo>
                    <a:pt x="1020445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5818504" y="2510790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0" y="275589"/>
                  </a:moveTo>
                  <a:lnTo>
                    <a:pt x="1020445" y="275589"/>
                  </a:lnTo>
                  <a:lnTo>
                    <a:pt x="1020445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6017133" y="2539111"/>
            <a:ext cx="6248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Lipoprotein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6235382" y="2934652"/>
            <a:ext cx="1027430" cy="304165"/>
            <a:chOff x="6235382" y="2934652"/>
            <a:chExt cx="1027430" cy="304165"/>
          </a:xfrm>
        </p:grpSpPr>
        <p:sp>
          <p:nvSpPr>
            <p:cNvPr id="84" name="object 84"/>
            <p:cNvSpPr/>
            <p:nvPr/>
          </p:nvSpPr>
          <p:spPr>
            <a:xfrm>
              <a:off x="6240145" y="2939415"/>
              <a:ext cx="1017905" cy="294640"/>
            </a:xfrm>
            <a:custGeom>
              <a:avLst/>
              <a:gdLst/>
              <a:ahLst/>
              <a:cxnLst/>
              <a:rect l="l" t="t" r="r" b="b"/>
              <a:pathLst>
                <a:path w="1017904" h="294639">
                  <a:moveTo>
                    <a:pt x="1017904" y="0"/>
                  </a:moveTo>
                  <a:lnTo>
                    <a:pt x="0" y="0"/>
                  </a:lnTo>
                  <a:lnTo>
                    <a:pt x="0" y="294639"/>
                  </a:lnTo>
                  <a:lnTo>
                    <a:pt x="1017904" y="294639"/>
                  </a:lnTo>
                  <a:lnTo>
                    <a:pt x="1017904" y="0"/>
                  </a:lnTo>
                  <a:close/>
                </a:path>
              </a:pathLst>
            </a:custGeom>
            <a:solidFill>
              <a:srgbClr val="1EC60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240145" y="2939415"/>
              <a:ext cx="1017905" cy="294640"/>
            </a:xfrm>
            <a:custGeom>
              <a:avLst/>
              <a:gdLst/>
              <a:ahLst/>
              <a:cxnLst/>
              <a:rect l="l" t="t" r="r" b="b"/>
              <a:pathLst>
                <a:path w="1017904" h="294639">
                  <a:moveTo>
                    <a:pt x="0" y="294639"/>
                  </a:moveTo>
                  <a:lnTo>
                    <a:pt x="1017904" y="294639"/>
                  </a:lnTo>
                  <a:lnTo>
                    <a:pt x="1017904" y="0"/>
                  </a:lnTo>
                  <a:lnTo>
                    <a:pt x="0" y="0"/>
                  </a:lnTo>
                  <a:lnTo>
                    <a:pt x="0" y="29463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6324980" y="2968879"/>
            <a:ext cx="82867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Lipid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&amp;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Protein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6930707" y="2033905"/>
            <a:ext cx="2020570" cy="834390"/>
            <a:chOff x="6930707" y="2033905"/>
            <a:chExt cx="2020570" cy="834390"/>
          </a:xfrm>
        </p:grpSpPr>
        <p:sp>
          <p:nvSpPr>
            <p:cNvPr id="88" name="object 88"/>
            <p:cNvSpPr/>
            <p:nvPr/>
          </p:nvSpPr>
          <p:spPr>
            <a:xfrm>
              <a:off x="7566024" y="2039302"/>
              <a:ext cx="0" cy="119380"/>
            </a:xfrm>
            <a:custGeom>
              <a:avLst/>
              <a:gdLst/>
              <a:ahLst/>
              <a:cxnLst/>
              <a:rect l="l" t="t" r="r" b="b"/>
              <a:pathLst>
                <a:path h="119380">
                  <a:moveTo>
                    <a:pt x="0" y="0"/>
                  </a:moveTo>
                  <a:lnTo>
                    <a:pt x="0" y="11906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6935469" y="2158365"/>
              <a:ext cx="2011045" cy="704850"/>
            </a:xfrm>
            <a:custGeom>
              <a:avLst/>
              <a:gdLst/>
              <a:ahLst/>
              <a:cxnLst/>
              <a:rect l="l" t="t" r="r" b="b"/>
              <a:pathLst>
                <a:path w="2011045" h="704850">
                  <a:moveTo>
                    <a:pt x="2011045" y="0"/>
                  </a:moveTo>
                  <a:lnTo>
                    <a:pt x="0" y="0"/>
                  </a:lnTo>
                  <a:lnTo>
                    <a:pt x="0" y="704850"/>
                  </a:lnTo>
                  <a:lnTo>
                    <a:pt x="2011045" y="704850"/>
                  </a:lnTo>
                  <a:lnTo>
                    <a:pt x="2011045" y="0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6935469" y="2158365"/>
              <a:ext cx="2011045" cy="704850"/>
            </a:xfrm>
            <a:custGeom>
              <a:avLst/>
              <a:gdLst/>
              <a:ahLst/>
              <a:cxnLst/>
              <a:rect l="l" t="t" r="r" b="b"/>
              <a:pathLst>
                <a:path w="2011045" h="704850">
                  <a:moveTo>
                    <a:pt x="0" y="704850"/>
                  </a:moveTo>
                  <a:lnTo>
                    <a:pt x="2011045" y="704850"/>
                  </a:lnTo>
                  <a:lnTo>
                    <a:pt x="2011045" y="0"/>
                  </a:lnTo>
                  <a:lnTo>
                    <a:pt x="0" y="0"/>
                  </a:lnTo>
                  <a:lnTo>
                    <a:pt x="0" y="70485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1" name="object 91"/>
          <p:cNvSpPr txBox="1"/>
          <p:nvPr/>
        </p:nvSpPr>
        <p:spPr>
          <a:xfrm>
            <a:off x="7020306" y="2185543"/>
            <a:ext cx="1842770" cy="61976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 algn="just">
              <a:lnSpc>
                <a:spcPct val="96700"/>
              </a:lnSpc>
              <a:spcBef>
                <a:spcPts val="135"/>
              </a:spcBef>
            </a:pPr>
            <a:r>
              <a:rPr sz="1000" spc="-5" dirty="0">
                <a:latin typeface="Times New Roman"/>
                <a:cs typeface="Times New Roman"/>
              </a:rPr>
              <a:t>These include </a:t>
            </a:r>
            <a:r>
              <a:rPr sz="1000" dirty="0">
                <a:latin typeface="Times New Roman"/>
                <a:cs typeface="Times New Roman"/>
              </a:rPr>
              <a:t>fatty </a:t>
            </a:r>
            <a:r>
              <a:rPr sz="1000" spc="-5" dirty="0">
                <a:latin typeface="Times New Roman"/>
                <a:cs typeface="Times New Roman"/>
              </a:rPr>
              <a:t>acids, glycerol,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steroids,</a:t>
            </a:r>
            <a:r>
              <a:rPr sz="1000" dirty="0">
                <a:latin typeface="Times New Roman"/>
                <a:cs typeface="Times New Roman"/>
              </a:rPr>
              <a:t> fatty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aldehydes,</a:t>
            </a:r>
            <a:r>
              <a:rPr sz="1000" spc="2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ketone </a:t>
            </a:r>
            <a:r>
              <a:rPr sz="1000" dirty="0">
                <a:latin typeface="Times New Roman"/>
                <a:cs typeface="Times New Roman"/>
              </a:rPr>
              <a:t>bodies, </a:t>
            </a:r>
            <a:r>
              <a:rPr sz="1000" spc="-5" dirty="0">
                <a:latin typeface="Times New Roman"/>
                <a:cs typeface="Times New Roman"/>
              </a:rPr>
              <a:t>hydrocarbons, lipid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soluble vitamins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&amp;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hormones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2" name="object 92"/>
          <p:cNvGrpSpPr/>
          <p:nvPr/>
        </p:nvGrpSpPr>
        <p:grpSpPr>
          <a:xfrm>
            <a:off x="60642" y="1595755"/>
            <a:ext cx="9776460" cy="2738755"/>
            <a:chOff x="60642" y="1595755"/>
            <a:chExt cx="9776460" cy="2738755"/>
          </a:xfrm>
        </p:grpSpPr>
        <p:sp>
          <p:nvSpPr>
            <p:cNvPr id="93" name="object 93"/>
            <p:cNvSpPr/>
            <p:nvPr/>
          </p:nvSpPr>
          <p:spPr>
            <a:xfrm>
              <a:off x="9831705" y="1601152"/>
              <a:ext cx="0" cy="205104"/>
            </a:xfrm>
            <a:custGeom>
              <a:avLst/>
              <a:gdLst/>
              <a:ahLst/>
              <a:cxnLst/>
              <a:rect l="l" t="t" r="r" b="b"/>
              <a:pathLst>
                <a:path h="205105">
                  <a:moveTo>
                    <a:pt x="0" y="0"/>
                  </a:moveTo>
                  <a:lnTo>
                    <a:pt x="0" y="20478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606742" y="3363277"/>
              <a:ext cx="0" cy="347345"/>
            </a:xfrm>
            <a:custGeom>
              <a:avLst/>
              <a:gdLst/>
              <a:ahLst/>
              <a:cxnLst/>
              <a:rect l="l" t="t" r="r" b="b"/>
              <a:pathLst>
                <a:path h="347345">
                  <a:moveTo>
                    <a:pt x="0" y="0"/>
                  </a:moveTo>
                  <a:lnTo>
                    <a:pt x="0" y="347027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65405" y="3710305"/>
              <a:ext cx="1210945" cy="619125"/>
            </a:xfrm>
            <a:custGeom>
              <a:avLst/>
              <a:gdLst/>
              <a:ahLst/>
              <a:cxnLst/>
              <a:rect l="l" t="t" r="r" b="b"/>
              <a:pathLst>
                <a:path w="1210945" h="619125">
                  <a:moveTo>
                    <a:pt x="1210945" y="0"/>
                  </a:moveTo>
                  <a:lnTo>
                    <a:pt x="0" y="0"/>
                  </a:lnTo>
                  <a:lnTo>
                    <a:pt x="0" y="619124"/>
                  </a:lnTo>
                  <a:lnTo>
                    <a:pt x="1210945" y="619124"/>
                  </a:lnTo>
                  <a:lnTo>
                    <a:pt x="121094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65405" y="3710305"/>
              <a:ext cx="1210945" cy="619125"/>
            </a:xfrm>
            <a:custGeom>
              <a:avLst/>
              <a:gdLst/>
              <a:ahLst/>
              <a:cxnLst/>
              <a:rect l="l" t="t" r="r" b="b"/>
              <a:pathLst>
                <a:path w="1210945" h="619125">
                  <a:moveTo>
                    <a:pt x="0" y="619124"/>
                  </a:moveTo>
                  <a:lnTo>
                    <a:pt x="1210945" y="619124"/>
                  </a:lnTo>
                  <a:lnTo>
                    <a:pt x="1210945" y="0"/>
                  </a:lnTo>
                  <a:lnTo>
                    <a:pt x="0" y="0"/>
                  </a:lnTo>
                  <a:lnTo>
                    <a:pt x="0" y="619124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7" name="object 97"/>
          <p:cNvSpPr txBox="1"/>
          <p:nvPr/>
        </p:nvSpPr>
        <p:spPr>
          <a:xfrm>
            <a:off x="148844" y="3722903"/>
            <a:ext cx="1042669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  <a:tabLst>
                <a:tab pos="387350" algn="l"/>
                <a:tab pos="863600" algn="l"/>
                <a:tab pos="930910" algn="l"/>
              </a:tabLst>
            </a:pPr>
            <a:r>
              <a:rPr sz="1000" spc="-5" dirty="0">
                <a:latin typeface="Times New Roman"/>
                <a:cs typeface="Times New Roman"/>
              </a:rPr>
              <a:t>E.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	P</a:t>
            </a:r>
            <a:r>
              <a:rPr sz="1000" spc="-5" dirty="0">
                <a:latin typeface="Times New Roman"/>
                <a:cs typeface="Times New Roman"/>
              </a:rPr>
              <a:t>rese</a:t>
            </a:r>
            <a:r>
              <a:rPr sz="1000" spc="-15" dirty="0">
                <a:latin typeface="Times New Roman"/>
                <a:cs typeface="Times New Roman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t</a:t>
            </a:r>
            <a:r>
              <a:rPr sz="1000" dirty="0">
                <a:latin typeface="Times New Roman"/>
                <a:cs typeface="Times New Roman"/>
              </a:rPr>
              <a:t>		</a:t>
            </a:r>
            <a:r>
              <a:rPr sz="1000" spc="-5" dirty="0">
                <a:latin typeface="Times New Roman"/>
                <a:cs typeface="Times New Roman"/>
              </a:rPr>
              <a:t>in  </a:t>
            </a:r>
            <a:r>
              <a:rPr sz="1000" spc="-20" dirty="0">
                <a:latin typeface="Times New Roman"/>
                <a:cs typeface="Times New Roman"/>
              </a:rPr>
              <a:t>A</a:t>
            </a:r>
            <a:r>
              <a:rPr sz="1000" spc="-5" dirty="0">
                <a:latin typeface="Times New Roman"/>
                <a:cs typeface="Times New Roman"/>
              </a:rPr>
              <a:t>ra</a:t>
            </a:r>
            <a:r>
              <a:rPr sz="1000" spc="10" dirty="0">
                <a:latin typeface="Times New Roman"/>
                <a:cs typeface="Times New Roman"/>
              </a:rPr>
              <a:t>c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ies</a:t>
            </a:r>
            <a:r>
              <a:rPr sz="1000" dirty="0">
                <a:latin typeface="Times New Roman"/>
                <a:cs typeface="Times New Roman"/>
              </a:rPr>
              <a:t>	o</a:t>
            </a:r>
            <a:r>
              <a:rPr sz="1000" spc="-5" dirty="0">
                <a:latin typeface="Times New Roman"/>
                <a:cs typeface="Times New Roman"/>
              </a:rPr>
              <a:t>il,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148844" y="4074033"/>
            <a:ext cx="96964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Coconutoil,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Butter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9" name="object 99"/>
          <p:cNvGrpSpPr/>
          <p:nvPr/>
        </p:nvGrpSpPr>
        <p:grpSpPr>
          <a:xfrm>
            <a:off x="6415087" y="3224212"/>
            <a:ext cx="1666875" cy="1090930"/>
            <a:chOff x="6415087" y="3224212"/>
            <a:chExt cx="1666875" cy="1090930"/>
          </a:xfrm>
        </p:grpSpPr>
        <p:sp>
          <p:nvSpPr>
            <p:cNvPr id="100" name="object 100"/>
            <p:cNvSpPr/>
            <p:nvPr/>
          </p:nvSpPr>
          <p:spPr>
            <a:xfrm>
              <a:off x="6839267" y="3229292"/>
              <a:ext cx="0" cy="519430"/>
            </a:xfrm>
            <a:custGeom>
              <a:avLst/>
              <a:gdLst/>
              <a:ahLst/>
              <a:cxnLst/>
              <a:rect l="l" t="t" r="r" b="b"/>
              <a:pathLst>
                <a:path h="519429">
                  <a:moveTo>
                    <a:pt x="0" y="0"/>
                  </a:moveTo>
                  <a:lnTo>
                    <a:pt x="0" y="519112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6419850" y="3748405"/>
              <a:ext cx="1657350" cy="561975"/>
            </a:xfrm>
            <a:custGeom>
              <a:avLst/>
              <a:gdLst/>
              <a:ahLst/>
              <a:cxnLst/>
              <a:rect l="l" t="t" r="r" b="b"/>
              <a:pathLst>
                <a:path w="1657350" h="561975">
                  <a:moveTo>
                    <a:pt x="1657350" y="0"/>
                  </a:moveTo>
                  <a:lnTo>
                    <a:pt x="0" y="0"/>
                  </a:lnTo>
                  <a:lnTo>
                    <a:pt x="0" y="561974"/>
                  </a:lnTo>
                  <a:lnTo>
                    <a:pt x="1657350" y="561974"/>
                  </a:lnTo>
                  <a:lnTo>
                    <a:pt x="1657350" y="0"/>
                  </a:lnTo>
                  <a:close/>
                </a:path>
              </a:pathLst>
            </a:custGeom>
            <a:solidFill>
              <a:srgbClr val="33CC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6419850" y="3748405"/>
              <a:ext cx="1657350" cy="561975"/>
            </a:xfrm>
            <a:custGeom>
              <a:avLst/>
              <a:gdLst/>
              <a:ahLst/>
              <a:cxnLst/>
              <a:rect l="l" t="t" r="r" b="b"/>
              <a:pathLst>
                <a:path w="1657350" h="561975">
                  <a:moveTo>
                    <a:pt x="0" y="561974"/>
                  </a:moveTo>
                  <a:lnTo>
                    <a:pt x="1657350" y="561974"/>
                  </a:lnTo>
                  <a:lnTo>
                    <a:pt x="1657350" y="0"/>
                  </a:lnTo>
                  <a:lnTo>
                    <a:pt x="0" y="0"/>
                  </a:lnTo>
                  <a:lnTo>
                    <a:pt x="0" y="56197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3" name="object 103"/>
          <p:cNvSpPr txBox="1"/>
          <p:nvPr/>
        </p:nvSpPr>
        <p:spPr>
          <a:xfrm>
            <a:off x="6504813" y="3761003"/>
            <a:ext cx="149098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High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density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Lipoprotein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(HDL),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Low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density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lipoprotein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(LDL)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2946717" y="2934652"/>
            <a:ext cx="1431290" cy="942975"/>
            <a:chOff x="2946717" y="2934652"/>
            <a:chExt cx="1431290" cy="942975"/>
          </a:xfrm>
        </p:grpSpPr>
        <p:sp>
          <p:nvSpPr>
            <p:cNvPr id="105" name="object 105"/>
            <p:cNvSpPr/>
            <p:nvPr/>
          </p:nvSpPr>
          <p:spPr>
            <a:xfrm>
              <a:off x="3410584" y="3710305"/>
              <a:ext cx="0" cy="161925"/>
            </a:xfrm>
            <a:custGeom>
              <a:avLst/>
              <a:gdLst/>
              <a:ahLst/>
              <a:cxnLst/>
              <a:rect l="l" t="t" r="r" b="b"/>
              <a:pathLst>
                <a:path h="161925">
                  <a:moveTo>
                    <a:pt x="0" y="0"/>
                  </a:moveTo>
                  <a:lnTo>
                    <a:pt x="0" y="161925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2951479" y="2939415"/>
              <a:ext cx="1421765" cy="770890"/>
            </a:xfrm>
            <a:custGeom>
              <a:avLst/>
              <a:gdLst/>
              <a:ahLst/>
              <a:cxnLst/>
              <a:rect l="l" t="t" r="r" b="b"/>
              <a:pathLst>
                <a:path w="1421764" h="770889">
                  <a:moveTo>
                    <a:pt x="1421765" y="0"/>
                  </a:moveTo>
                  <a:lnTo>
                    <a:pt x="0" y="0"/>
                  </a:lnTo>
                  <a:lnTo>
                    <a:pt x="0" y="770889"/>
                  </a:lnTo>
                  <a:lnTo>
                    <a:pt x="1421765" y="770889"/>
                  </a:lnTo>
                  <a:lnTo>
                    <a:pt x="1421765" y="0"/>
                  </a:lnTo>
                  <a:close/>
                </a:path>
              </a:pathLst>
            </a:custGeom>
            <a:solidFill>
              <a:srgbClr val="62F3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2951479" y="2939415"/>
              <a:ext cx="1421765" cy="770890"/>
            </a:xfrm>
            <a:custGeom>
              <a:avLst/>
              <a:gdLst/>
              <a:ahLst/>
              <a:cxnLst/>
              <a:rect l="l" t="t" r="r" b="b"/>
              <a:pathLst>
                <a:path w="1421764" h="770889">
                  <a:moveTo>
                    <a:pt x="0" y="770889"/>
                  </a:moveTo>
                  <a:lnTo>
                    <a:pt x="1421765" y="770889"/>
                  </a:lnTo>
                  <a:lnTo>
                    <a:pt x="1421765" y="0"/>
                  </a:lnTo>
                  <a:lnTo>
                    <a:pt x="0" y="0"/>
                  </a:lnTo>
                  <a:lnTo>
                    <a:pt x="0" y="7708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8" name="object 108"/>
          <p:cNvSpPr txBox="1"/>
          <p:nvPr/>
        </p:nvSpPr>
        <p:spPr>
          <a:xfrm>
            <a:off x="3035935" y="2965831"/>
            <a:ext cx="12534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Fatty</a:t>
            </a:r>
            <a:r>
              <a:rPr sz="1000" spc="114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acids,</a:t>
            </a:r>
            <a:r>
              <a:rPr sz="1000" spc="14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an</a:t>
            </a:r>
            <a:r>
              <a:rPr sz="1000" spc="1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alcohol,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9" name="object 109"/>
          <p:cNvSpPr txBox="1"/>
          <p:nvPr/>
        </p:nvSpPr>
        <p:spPr>
          <a:xfrm>
            <a:off x="3035935" y="3112135"/>
            <a:ext cx="1252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6700" algn="l"/>
                <a:tab pos="1028065" algn="l"/>
              </a:tabLst>
            </a:pPr>
            <a:r>
              <a:rPr sz="1000" spc="-5" dirty="0">
                <a:latin typeface="Times New Roman"/>
                <a:cs typeface="Times New Roman"/>
              </a:rPr>
              <a:t>a	</a:t>
            </a:r>
            <a:r>
              <a:rPr sz="1000" dirty="0">
                <a:latin typeface="Times New Roman"/>
                <a:cs typeface="Times New Roman"/>
              </a:rPr>
              <a:t>p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p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ric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acid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0" name="object 110"/>
          <p:cNvSpPr txBox="1"/>
          <p:nvPr/>
        </p:nvSpPr>
        <p:spPr>
          <a:xfrm>
            <a:off x="3035935" y="3258439"/>
            <a:ext cx="12547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48640" algn="l"/>
                <a:tab pos="818515" algn="l"/>
              </a:tabLst>
            </a:pPr>
            <a:r>
              <a:rPr sz="1000" spc="-5" dirty="0">
                <a:latin typeface="Times New Roman"/>
                <a:cs typeface="Times New Roman"/>
              </a:rPr>
              <a:t>residue	&amp;	nitrogen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3035935" y="3409315"/>
            <a:ext cx="81724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containing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base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12" name="object 112"/>
          <p:cNvGrpSpPr/>
          <p:nvPr/>
        </p:nvGrpSpPr>
        <p:grpSpPr>
          <a:xfrm>
            <a:off x="2958782" y="3867467"/>
            <a:ext cx="1495425" cy="466725"/>
            <a:chOff x="2958782" y="3867467"/>
            <a:chExt cx="1495425" cy="466725"/>
          </a:xfrm>
        </p:grpSpPr>
        <p:sp>
          <p:nvSpPr>
            <p:cNvPr id="113" name="object 113"/>
            <p:cNvSpPr/>
            <p:nvPr/>
          </p:nvSpPr>
          <p:spPr>
            <a:xfrm>
              <a:off x="2963545" y="3872229"/>
              <a:ext cx="1485900" cy="457200"/>
            </a:xfrm>
            <a:custGeom>
              <a:avLst/>
              <a:gdLst/>
              <a:ahLst/>
              <a:cxnLst/>
              <a:rect l="l" t="t" r="r" b="b"/>
              <a:pathLst>
                <a:path w="1485900" h="457200">
                  <a:moveTo>
                    <a:pt x="1485900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1485900" y="457199"/>
                  </a:lnTo>
                  <a:lnTo>
                    <a:pt x="1485900" y="0"/>
                  </a:lnTo>
                  <a:close/>
                </a:path>
              </a:pathLst>
            </a:custGeom>
            <a:solidFill>
              <a:srgbClr val="62F3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2963545" y="3872229"/>
              <a:ext cx="1485900" cy="457200"/>
            </a:xfrm>
            <a:custGeom>
              <a:avLst/>
              <a:gdLst/>
              <a:ahLst/>
              <a:cxnLst/>
              <a:rect l="l" t="t" r="r" b="b"/>
              <a:pathLst>
                <a:path w="1485900" h="457200">
                  <a:moveTo>
                    <a:pt x="0" y="457199"/>
                  </a:moveTo>
                  <a:lnTo>
                    <a:pt x="1485900" y="457199"/>
                  </a:lnTo>
                  <a:lnTo>
                    <a:pt x="1485900" y="0"/>
                  </a:lnTo>
                  <a:lnTo>
                    <a:pt x="0" y="0"/>
                  </a:lnTo>
                  <a:lnTo>
                    <a:pt x="0" y="45719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5" name="object 115"/>
          <p:cNvSpPr txBox="1"/>
          <p:nvPr/>
        </p:nvSpPr>
        <p:spPr>
          <a:xfrm>
            <a:off x="3048126" y="3884447"/>
            <a:ext cx="131635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Lecithin,</a:t>
            </a:r>
            <a:r>
              <a:rPr sz="1000" spc="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Cephalin,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Sphingomylein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16" name="object 116"/>
          <p:cNvGrpSpPr/>
          <p:nvPr/>
        </p:nvGrpSpPr>
        <p:grpSpPr>
          <a:xfrm>
            <a:off x="4436427" y="2935287"/>
            <a:ext cx="1722755" cy="1028065"/>
            <a:chOff x="4436427" y="2935287"/>
            <a:chExt cx="1722755" cy="1028065"/>
          </a:xfrm>
        </p:grpSpPr>
        <p:sp>
          <p:nvSpPr>
            <p:cNvPr id="117" name="object 117"/>
            <p:cNvSpPr/>
            <p:nvPr/>
          </p:nvSpPr>
          <p:spPr>
            <a:xfrm>
              <a:off x="4981892" y="3501390"/>
              <a:ext cx="0" cy="456565"/>
            </a:xfrm>
            <a:custGeom>
              <a:avLst/>
              <a:gdLst/>
              <a:ahLst/>
              <a:cxnLst/>
              <a:rect l="l" t="t" r="r" b="b"/>
              <a:pathLst>
                <a:path h="456564">
                  <a:moveTo>
                    <a:pt x="0" y="0"/>
                  </a:moveTo>
                  <a:lnTo>
                    <a:pt x="0" y="456564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4441190" y="2940050"/>
              <a:ext cx="1713230" cy="561340"/>
            </a:xfrm>
            <a:custGeom>
              <a:avLst/>
              <a:gdLst/>
              <a:ahLst/>
              <a:cxnLst/>
              <a:rect l="l" t="t" r="r" b="b"/>
              <a:pathLst>
                <a:path w="1713229" h="561339">
                  <a:moveTo>
                    <a:pt x="1713230" y="0"/>
                  </a:moveTo>
                  <a:lnTo>
                    <a:pt x="0" y="0"/>
                  </a:lnTo>
                  <a:lnTo>
                    <a:pt x="0" y="561339"/>
                  </a:lnTo>
                  <a:lnTo>
                    <a:pt x="1713230" y="561339"/>
                  </a:lnTo>
                  <a:lnTo>
                    <a:pt x="1713230" y="0"/>
                  </a:lnTo>
                  <a:close/>
                </a:path>
              </a:pathLst>
            </a:custGeom>
            <a:solidFill>
              <a:srgbClr val="FA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4441190" y="2940050"/>
              <a:ext cx="1713230" cy="561340"/>
            </a:xfrm>
            <a:custGeom>
              <a:avLst/>
              <a:gdLst/>
              <a:ahLst/>
              <a:cxnLst/>
              <a:rect l="l" t="t" r="r" b="b"/>
              <a:pathLst>
                <a:path w="1713229" h="561339">
                  <a:moveTo>
                    <a:pt x="0" y="561339"/>
                  </a:moveTo>
                  <a:lnTo>
                    <a:pt x="1713230" y="561339"/>
                  </a:lnTo>
                  <a:lnTo>
                    <a:pt x="1713230" y="0"/>
                  </a:lnTo>
                  <a:lnTo>
                    <a:pt x="0" y="0"/>
                  </a:lnTo>
                  <a:lnTo>
                    <a:pt x="0" y="56133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0" name="object 120"/>
          <p:cNvSpPr txBox="1"/>
          <p:nvPr/>
        </p:nvSpPr>
        <p:spPr>
          <a:xfrm>
            <a:off x="4526407" y="2967355"/>
            <a:ext cx="15443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6090" algn="l"/>
                <a:tab pos="904240" algn="l"/>
              </a:tabLst>
            </a:pPr>
            <a:r>
              <a:rPr sz="1000" spc="-5" dirty="0">
                <a:latin typeface="Times New Roman"/>
                <a:cs typeface="Times New Roman"/>
              </a:rPr>
              <a:t>Fatty	acid,	Sphingosine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21" name="object 121"/>
          <p:cNvSpPr txBox="1"/>
          <p:nvPr/>
        </p:nvSpPr>
        <p:spPr>
          <a:xfrm>
            <a:off x="4526407" y="3112135"/>
            <a:ext cx="1546225" cy="32829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1190"/>
              </a:lnSpc>
              <a:spcBef>
                <a:spcPts val="140"/>
              </a:spcBef>
              <a:tabLst>
                <a:tab pos="637540" algn="l"/>
                <a:tab pos="1434465" algn="l"/>
              </a:tabLst>
            </a:pPr>
            <a:r>
              <a:rPr sz="1000" spc="-5" dirty="0">
                <a:latin typeface="Times New Roman"/>
                <a:cs typeface="Times New Roman"/>
              </a:rPr>
              <a:t>(alc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l</a:t>
            </a:r>
            <a:r>
              <a:rPr sz="1000" dirty="0">
                <a:latin typeface="Times New Roman"/>
                <a:cs typeface="Times New Roman"/>
              </a:rPr>
              <a:t>)</a:t>
            </a:r>
            <a:r>
              <a:rPr sz="1000" spc="-5" dirty="0">
                <a:latin typeface="Times New Roman"/>
                <a:cs typeface="Times New Roman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car</a:t>
            </a:r>
            <a:r>
              <a:rPr sz="1000" dirty="0">
                <a:latin typeface="Times New Roman"/>
                <a:cs typeface="Times New Roman"/>
              </a:rPr>
              <a:t>bo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spc="-25" dirty="0">
                <a:latin typeface="Times New Roman"/>
                <a:cs typeface="Times New Roman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d</a:t>
            </a:r>
            <a:r>
              <a:rPr sz="1000" spc="-5" dirty="0">
                <a:latin typeface="Times New Roman"/>
                <a:cs typeface="Times New Roman"/>
              </a:rPr>
              <a:t>rate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&amp;  nitrogenous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base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22" name="object 122"/>
          <p:cNvGrpSpPr/>
          <p:nvPr/>
        </p:nvGrpSpPr>
        <p:grpSpPr>
          <a:xfrm>
            <a:off x="4530407" y="3953192"/>
            <a:ext cx="1789430" cy="382270"/>
            <a:chOff x="4530407" y="3953192"/>
            <a:chExt cx="1789430" cy="382270"/>
          </a:xfrm>
        </p:grpSpPr>
        <p:sp>
          <p:nvSpPr>
            <p:cNvPr id="123" name="object 123"/>
            <p:cNvSpPr/>
            <p:nvPr/>
          </p:nvSpPr>
          <p:spPr>
            <a:xfrm>
              <a:off x="4535170" y="3957954"/>
              <a:ext cx="1779905" cy="372745"/>
            </a:xfrm>
            <a:custGeom>
              <a:avLst/>
              <a:gdLst/>
              <a:ahLst/>
              <a:cxnLst/>
              <a:rect l="l" t="t" r="r" b="b"/>
              <a:pathLst>
                <a:path w="1779904" h="372745">
                  <a:moveTo>
                    <a:pt x="1779904" y="0"/>
                  </a:moveTo>
                  <a:lnTo>
                    <a:pt x="0" y="0"/>
                  </a:lnTo>
                  <a:lnTo>
                    <a:pt x="0" y="372745"/>
                  </a:lnTo>
                  <a:lnTo>
                    <a:pt x="1779904" y="372745"/>
                  </a:lnTo>
                  <a:lnTo>
                    <a:pt x="1779904" y="0"/>
                  </a:lnTo>
                  <a:close/>
                </a:path>
              </a:pathLst>
            </a:custGeom>
            <a:solidFill>
              <a:srgbClr val="FA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" name="object 124"/>
            <p:cNvSpPr/>
            <p:nvPr/>
          </p:nvSpPr>
          <p:spPr>
            <a:xfrm>
              <a:off x="4535170" y="3957954"/>
              <a:ext cx="1779905" cy="372745"/>
            </a:xfrm>
            <a:custGeom>
              <a:avLst/>
              <a:gdLst/>
              <a:ahLst/>
              <a:cxnLst/>
              <a:rect l="l" t="t" r="r" b="b"/>
              <a:pathLst>
                <a:path w="1779904" h="372745">
                  <a:moveTo>
                    <a:pt x="0" y="372745"/>
                  </a:moveTo>
                  <a:lnTo>
                    <a:pt x="1779904" y="372745"/>
                  </a:lnTo>
                  <a:lnTo>
                    <a:pt x="1779904" y="0"/>
                  </a:lnTo>
                  <a:lnTo>
                    <a:pt x="0" y="0"/>
                  </a:lnTo>
                  <a:lnTo>
                    <a:pt x="0" y="37274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5" name="object 125"/>
          <p:cNvSpPr txBox="1"/>
          <p:nvPr/>
        </p:nvSpPr>
        <p:spPr>
          <a:xfrm>
            <a:off x="4619371" y="3985641"/>
            <a:ext cx="15494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Cerebroside,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Ganglioside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26" name="object 126"/>
          <p:cNvGrpSpPr/>
          <p:nvPr/>
        </p:nvGrpSpPr>
        <p:grpSpPr>
          <a:xfrm>
            <a:off x="8435657" y="2029777"/>
            <a:ext cx="2020570" cy="2285365"/>
            <a:chOff x="8435657" y="2029777"/>
            <a:chExt cx="2020570" cy="2285365"/>
          </a:xfrm>
        </p:grpSpPr>
        <p:sp>
          <p:nvSpPr>
            <p:cNvPr id="127" name="object 127"/>
            <p:cNvSpPr/>
            <p:nvPr/>
          </p:nvSpPr>
          <p:spPr>
            <a:xfrm>
              <a:off x="9829799" y="2034540"/>
              <a:ext cx="0" cy="1713864"/>
            </a:xfrm>
            <a:custGeom>
              <a:avLst/>
              <a:gdLst/>
              <a:ahLst/>
              <a:cxnLst/>
              <a:rect l="l" t="t" r="r" b="b"/>
              <a:pathLst>
                <a:path h="1713864">
                  <a:moveTo>
                    <a:pt x="0" y="0"/>
                  </a:moveTo>
                  <a:lnTo>
                    <a:pt x="0" y="171386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" name="object 128"/>
            <p:cNvSpPr/>
            <p:nvPr/>
          </p:nvSpPr>
          <p:spPr>
            <a:xfrm>
              <a:off x="8440419" y="3748405"/>
              <a:ext cx="2011045" cy="561975"/>
            </a:xfrm>
            <a:custGeom>
              <a:avLst/>
              <a:gdLst/>
              <a:ahLst/>
              <a:cxnLst/>
              <a:rect l="l" t="t" r="r" b="b"/>
              <a:pathLst>
                <a:path w="2011045" h="561975">
                  <a:moveTo>
                    <a:pt x="2011045" y="0"/>
                  </a:moveTo>
                  <a:lnTo>
                    <a:pt x="0" y="0"/>
                  </a:lnTo>
                  <a:lnTo>
                    <a:pt x="0" y="561974"/>
                  </a:lnTo>
                  <a:lnTo>
                    <a:pt x="2011045" y="561974"/>
                  </a:lnTo>
                  <a:lnTo>
                    <a:pt x="2011045" y="0"/>
                  </a:lnTo>
                  <a:close/>
                </a:path>
              </a:pathLst>
            </a:custGeom>
            <a:solidFill>
              <a:srgbClr val="FFC9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8440419" y="3748405"/>
              <a:ext cx="2011045" cy="561975"/>
            </a:xfrm>
            <a:custGeom>
              <a:avLst/>
              <a:gdLst/>
              <a:ahLst/>
              <a:cxnLst/>
              <a:rect l="l" t="t" r="r" b="b"/>
              <a:pathLst>
                <a:path w="2011045" h="561975">
                  <a:moveTo>
                    <a:pt x="0" y="561974"/>
                  </a:moveTo>
                  <a:lnTo>
                    <a:pt x="2011045" y="561974"/>
                  </a:lnTo>
                  <a:lnTo>
                    <a:pt x="2011045" y="0"/>
                  </a:lnTo>
                  <a:lnTo>
                    <a:pt x="0" y="0"/>
                  </a:lnTo>
                  <a:lnTo>
                    <a:pt x="0" y="56197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0" name="object 130"/>
          <p:cNvSpPr txBox="1"/>
          <p:nvPr/>
        </p:nvSpPr>
        <p:spPr>
          <a:xfrm>
            <a:off x="8558021" y="3775329"/>
            <a:ext cx="11245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7359" algn="l"/>
              </a:tabLst>
            </a:pPr>
            <a:r>
              <a:rPr sz="1000" spc="-5" dirty="0">
                <a:latin typeface="Times New Roman"/>
                <a:cs typeface="Times New Roman"/>
              </a:rPr>
              <a:t>E.g.	Carotenoids,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8526018" y="3921633"/>
            <a:ext cx="6978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hydrocarbon,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9701236" y="3775329"/>
            <a:ext cx="668655" cy="32385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 indent="207010">
              <a:lnSpc>
                <a:spcPts val="1150"/>
              </a:lnSpc>
              <a:spcBef>
                <a:spcPts val="175"/>
              </a:spcBef>
            </a:pPr>
            <a:r>
              <a:rPr sz="1000" spc="-5" dirty="0">
                <a:latin typeface="Times New Roman"/>
                <a:cs typeface="Times New Roman"/>
              </a:rPr>
              <a:t>S</a:t>
            </a:r>
            <a:r>
              <a:rPr sz="1000" spc="5" dirty="0">
                <a:latin typeface="Times New Roman"/>
                <a:cs typeface="Times New Roman"/>
              </a:rPr>
              <a:t>q</a:t>
            </a:r>
            <a:r>
              <a:rPr sz="1000" spc="-5" dirty="0">
                <a:latin typeface="Times New Roman"/>
                <a:cs typeface="Times New Roman"/>
              </a:rPr>
              <a:t>ale</a:t>
            </a:r>
            <a:r>
              <a:rPr sz="1000" spc="-10" dirty="0">
                <a:latin typeface="Times New Roman"/>
                <a:cs typeface="Times New Roman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e,  </a:t>
            </a:r>
            <a:r>
              <a:rPr sz="1000" dirty="0">
                <a:latin typeface="Times New Roman"/>
                <a:cs typeface="Times New Roman"/>
              </a:rPr>
              <a:t>h</a:t>
            </a:r>
            <a:r>
              <a:rPr sz="1000" spc="-25" dirty="0">
                <a:latin typeface="Times New Roman"/>
                <a:cs typeface="Times New Roman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d</a:t>
            </a:r>
            <a:r>
              <a:rPr sz="1000" spc="-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5" dirty="0">
                <a:latin typeface="Times New Roman"/>
                <a:cs typeface="Times New Roman"/>
              </a:rPr>
              <a:t>c</a:t>
            </a:r>
            <a:r>
              <a:rPr sz="1000" spc="-5" dirty="0">
                <a:latin typeface="Times New Roman"/>
                <a:cs typeface="Times New Roman"/>
              </a:rPr>
              <a:t>a</a:t>
            </a:r>
            <a:r>
              <a:rPr sz="1000" dirty="0">
                <a:latin typeface="Times New Roman"/>
                <a:cs typeface="Times New Roman"/>
              </a:rPr>
              <a:t>rbo</a:t>
            </a:r>
            <a:r>
              <a:rPr sz="1000" spc="-5" dirty="0">
                <a:latin typeface="Times New Roman"/>
                <a:cs typeface="Times New Roman"/>
              </a:rPr>
              <a:t>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8526018" y="4072509"/>
            <a:ext cx="13671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(Pentacosane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bees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wax)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34" name="object 134"/>
          <p:cNvGrpSpPr/>
          <p:nvPr/>
        </p:nvGrpSpPr>
        <p:grpSpPr>
          <a:xfrm>
            <a:off x="8758237" y="1801177"/>
            <a:ext cx="1771650" cy="247650"/>
            <a:chOff x="8758237" y="1801177"/>
            <a:chExt cx="1771650" cy="247650"/>
          </a:xfrm>
        </p:grpSpPr>
        <p:sp>
          <p:nvSpPr>
            <p:cNvPr id="135" name="object 135"/>
            <p:cNvSpPr/>
            <p:nvPr/>
          </p:nvSpPr>
          <p:spPr>
            <a:xfrm>
              <a:off x="8763000" y="1805940"/>
              <a:ext cx="1762125" cy="238125"/>
            </a:xfrm>
            <a:custGeom>
              <a:avLst/>
              <a:gdLst/>
              <a:ahLst/>
              <a:cxnLst/>
              <a:rect l="l" t="t" r="r" b="b"/>
              <a:pathLst>
                <a:path w="1762125" h="238125">
                  <a:moveTo>
                    <a:pt x="1762125" y="0"/>
                  </a:moveTo>
                  <a:lnTo>
                    <a:pt x="0" y="0"/>
                  </a:lnTo>
                  <a:lnTo>
                    <a:pt x="0" y="238125"/>
                  </a:lnTo>
                  <a:lnTo>
                    <a:pt x="1762125" y="238125"/>
                  </a:lnTo>
                  <a:lnTo>
                    <a:pt x="1762125" y="0"/>
                  </a:lnTo>
                  <a:close/>
                </a:path>
              </a:pathLst>
            </a:custGeom>
            <a:solidFill>
              <a:srgbClr val="99FF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136"/>
            <p:cNvSpPr/>
            <p:nvPr/>
          </p:nvSpPr>
          <p:spPr>
            <a:xfrm>
              <a:off x="8763000" y="1805940"/>
              <a:ext cx="1762125" cy="238125"/>
            </a:xfrm>
            <a:custGeom>
              <a:avLst/>
              <a:gdLst/>
              <a:ahLst/>
              <a:cxnLst/>
              <a:rect l="l" t="t" r="r" b="b"/>
              <a:pathLst>
                <a:path w="1762125" h="238125">
                  <a:moveTo>
                    <a:pt x="0" y="238125"/>
                  </a:moveTo>
                  <a:lnTo>
                    <a:pt x="1762125" y="238125"/>
                  </a:lnTo>
                  <a:lnTo>
                    <a:pt x="1762125" y="0"/>
                  </a:lnTo>
                  <a:lnTo>
                    <a:pt x="0" y="0"/>
                  </a:lnTo>
                  <a:lnTo>
                    <a:pt x="0" y="2381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7" name="object 137"/>
          <p:cNvSpPr txBox="1"/>
          <p:nvPr/>
        </p:nvSpPr>
        <p:spPr>
          <a:xfrm>
            <a:off x="8847581" y="1833118"/>
            <a:ext cx="142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Show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characteristic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lipid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747773"/>
            <a:ext cx="1244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INTRODUCTION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927605"/>
            <a:ext cx="5969635" cy="1638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715" algn="just">
              <a:lnSpc>
                <a:spcPct val="110400"/>
              </a:lnSpc>
              <a:spcBef>
                <a:spcPts val="95"/>
              </a:spcBef>
            </a:pP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proteins </a:t>
            </a:r>
            <a:r>
              <a:rPr sz="1200" dirty="0">
                <a:latin typeface="Times New Roman"/>
                <a:cs typeface="Times New Roman"/>
              </a:rPr>
              <a:t>are most abundant </a:t>
            </a:r>
            <a:r>
              <a:rPr sz="1200" spc="-5" dirty="0">
                <a:latin typeface="Times New Roman"/>
                <a:cs typeface="Times New Roman"/>
              </a:rPr>
              <a:t>macro molecules </a:t>
            </a:r>
            <a:r>
              <a:rPr sz="1200" dirty="0">
                <a:latin typeface="Times New Roman"/>
                <a:cs typeface="Times New Roman"/>
              </a:rPr>
              <a:t>in the cells and </a:t>
            </a:r>
            <a:r>
              <a:rPr sz="1200" spc="5" dirty="0">
                <a:latin typeface="Times New Roman"/>
                <a:cs typeface="Times New Roman"/>
              </a:rPr>
              <a:t>they </a:t>
            </a:r>
            <a:r>
              <a:rPr sz="1200" dirty="0">
                <a:latin typeface="Times New Roman"/>
                <a:cs typeface="Times New Roman"/>
              </a:rPr>
              <a:t>constitute </a:t>
            </a:r>
            <a:r>
              <a:rPr sz="1200" spc="-5" dirty="0">
                <a:latin typeface="Times New Roman"/>
                <a:cs typeface="Times New Roman"/>
              </a:rPr>
              <a:t>over </a:t>
            </a:r>
            <a:r>
              <a:rPr sz="1200" dirty="0">
                <a:latin typeface="Times New Roman"/>
                <a:cs typeface="Times New Roman"/>
              </a:rPr>
              <a:t>half the </a:t>
            </a:r>
            <a:r>
              <a:rPr sz="1200" spc="5" dirty="0">
                <a:latin typeface="Times New Roman"/>
                <a:cs typeface="Times New Roman"/>
              </a:rPr>
              <a:t>dry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weight</a:t>
            </a:r>
            <a:r>
              <a:rPr sz="1200" dirty="0">
                <a:latin typeface="Times New Roman"/>
                <a:cs typeface="Times New Roman"/>
              </a:rPr>
              <a:t> of most of the organism.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 are made up of 20 standard a-amino </a:t>
            </a:r>
            <a:r>
              <a:rPr sz="1200" spc="-5" dirty="0">
                <a:latin typeface="Times New Roman"/>
                <a:cs typeface="Times New Roman"/>
              </a:rPr>
              <a:t>acids. </a:t>
            </a:r>
            <a:r>
              <a:rPr sz="1200" dirty="0">
                <a:latin typeface="Times New Roman"/>
                <a:cs typeface="Times New Roman"/>
              </a:rPr>
              <a:t>They are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mainly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composed</a:t>
            </a:r>
            <a:r>
              <a:rPr sz="1200" spc="5" dirty="0">
                <a:latin typeface="Times New Roman"/>
                <a:cs typeface="Times New Roman"/>
              </a:rPr>
              <a:t> of</a:t>
            </a:r>
            <a:r>
              <a:rPr sz="1200" dirty="0">
                <a:latin typeface="Times New Roman"/>
                <a:cs typeface="Times New Roman"/>
              </a:rPr>
              <a:t> C,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elements.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Some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also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 </a:t>
            </a:r>
            <a:r>
              <a:rPr sz="1200" spc="-5" dirty="0">
                <a:latin typeface="Times New Roman"/>
                <a:cs typeface="Times New Roman"/>
              </a:rPr>
              <a:t>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element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also.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300"/>
              </a:lnSpc>
            </a:pPr>
            <a:r>
              <a:rPr sz="1200" dirty="0">
                <a:latin typeface="Times New Roman"/>
                <a:cs typeface="Times New Roman"/>
              </a:rPr>
              <a:t>Chemically proteins </a:t>
            </a:r>
            <a:r>
              <a:rPr sz="1200" spc="-5" dirty="0">
                <a:latin typeface="Times New Roman"/>
                <a:cs typeface="Times New Roman"/>
              </a:rPr>
              <a:t>are polymers </a:t>
            </a:r>
            <a:r>
              <a:rPr sz="1200" spc="5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L-α-amino acids. </a:t>
            </a:r>
            <a:r>
              <a:rPr sz="1200" dirty="0">
                <a:latin typeface="Times New Roman"/>
                <a:cs typeface="Times New Roman"/>
              </a:rPr>
              <a:t>Amino </a:t>
            </a:r>
            <a:r>
              <a:rPr sz="1200" spc="-5" dirty="0">
                <a:latin typeface="Times New Roman"/>
                <a:cs typeface="Times New Roman"/>
              </a:rPr>
              <a:t>acids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5" dirty="0">
                <a:latin typeface="Times New Roman"/>
                <a:cs typeface="Times New Roman"/>
              </a:rPr>
              <a:t>polymerized through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formation </a:t>
            </a:r>
            <a:r>
              <a:rPr sz="1200" dirty="0">
                <a:latin typeface="Times New Roman"/>
                <a:cs typeface="Times New Roman"/>
              </a:rPr>
              <a:t>of number </a:t>
            </a:r>
            <a:r>
              <a:rPr sz="1200" spc="5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peptide linkages. Protein molecule consists </a:t>
            </a:r>
            <a:r>
              <a:rPr sz="1200" dirty="0">
                <a:latin typeface="Times New Roman"/>
                <a:cs typeface="Times New Roman"/>
              </a:rPr>
              <a:t>of very long </a:t>
            </a:r>
            <a:r>
              <a:rPr sz="1200" spc="-5" dirty="0">
                <a:latin typeface="Times New Roman"/>
                <a:cs typeface="Times New Roman"/>
              </a:rPr>
              <a:t>chains </a:t>
            </a:r>
            <a:r>
              <a:rPr sz="1200" dirty="0">
                <a:latin typeface="Times New Roman"/>
                <a:cs typeface="Times New Roman"/>
              </a:rPr>
              <a:t>having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about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100-1000 amino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dirty="0">
                <a:latin typeface="Times New Roman"/>
                <a:cs typeface="Times New Roman"/>
              </a:rPr>
              <a:t> unit </a:t>
            </a:r>
            <a:r>
              <a:rPr sz="1200" spc="-5" dirty="0">
                <a:latin typeface="Times New Roman"/>
                <a:cs typeface="Times New Roman"/>
              </a:rPr>
              <a:t>joined </a:t>
            </a:r>
            <a:r>
              <a:rPr sz="1200" spc="5" dirty="0">
                <a:latin typeface="Times New Roman"/>
                <a:cs typeface="Times New Roman"/>
              </a:rPr>
              <a:t>by </a:t>
            </a:r>
            <a:r>
              <a:rPr sz="1200" dirty="0">
                <a:latin typeface="Times New Roman"/>
                <a:cs typeface="Times New Roman"/>
              </a:rPr>
              <a:t>Peptide </a:t>
            </a:r>
            <a:r>
              <a:rPr sz="1200" spc="-5" dirty="0">
                <a:latin typeface="Times New Roman"/>
                <a:cs typeface="Times New Roman"/>
              </a:rPr>
              <a:t>linkages.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dirty="0">
                <a:latin typeface="Times New Roman"/>
                <a:cs typeface="Times New Roman"/>
              </a:rPr>
              <a:t> contains 100 or 1000 of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different</a:t>
            </a:r>
            <a:r>
              <a:rPr sz="1200" dirty="0">
                <a:latin typeface="Times New Roman"/>
                <a:cs typeface="Times New Roman"/>
              </a:rPr>
              <a:t> protein, </a:t>
            </a:r>
            <a:r>
              <a:rPr sz="1200" spc="-5" dirty="0">
                <a:latin typeface="Times New Roman"/>
                <a:cs typeface="Times New Roman"/>
              </a:rPr>
              <a:t>each</a:t>
            </a:r>
            <a:r>
              <a:rPr sz="1200" dirty="0">
                <a:latin typeface="Times New Roman"/>
                <a:cs typeface="Times New Roman"/>
              </a:rPr>
              <a:t> with </a:t>
            </a:r>
            <a:r>
              <a:rPr sz="1200" spc="-5" dirty="0">
                <a:latin typeface="Times New Roman"/>
                <a:cs typeface="Times New Roman"/>
              </a:rPr>
              <a:t>different</a:t>
            </a:r>
            <a:r>
              <a:rPr sz="1200" dirty="0">
                <a:latin typeface="Times New Roman"/>
                <a:cs typeface="Times New Roman"/>
              </a:rPr>
              <a:t> function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biological</a:t>
            </a:r>
            <a:r>
              <a:rPr sz="1200" dirty="0">
                <a:latin typeface="Times New Roman"/>
                <a:cs typeface="Times New Roman"/>
              </a:rPr>
              <a:t> activity.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5532" y="1072031"/>
            <a:ext cx="6718934" cy="452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96390" marR="826769" indent="-1584325">
              <a:lnSpc>
                <a:spcPct val="110000"/>
              </a:lnSpc>
              <a:spcBef>
                <a:spcPts val="100"/>
              </a:spcBef>
            </a:pP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Proteins</a:t>
            </a:r>
            <a:r>
              <a:rPr sz="13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3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nitrogenous</a:t>
            </a:r>
            <a:r>
              <a:rPr sz="13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organic</a:t>
            </a:r>
            <a:r>
              <a:rPr sz="13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compounds</a:t>
            </a:r>
            <a:r>
              <a:rPr sz="13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3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high</a:t>
            </a:r>
            <a:r>
              <a:rPr sz="1300" b="1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molecular</a:t>
            </a:r>
            <a:r>
              <a:rPr sz="1300" b="1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weight 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which</a:t>
            </a:r>
            <a:r>
              <a:rPr sz="13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play</a:t>
            </a:r>
            <a:r>
              <a:rPr sz="1300" b="1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sz="1300" b="1" spc="-3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vital or prime role</a:t>
            </a:r>
            <a:r>
              <a:rPr sz="13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 </a:t>
            </a:r>
            <a:r>
              <a:rPr sz="1300" b="1" spc="-5">
                <a:solidFill>
                  <a:srgbClr val="FF0000"/>
                </a:solidFill>
                <a:latin typeface="Times New Roman"/>
                <a:cs typeface="Times New Roman"/>
              </a:rPr>
              <a:t>living </a:t>
            </a:r>
            <a:r>
              <a:rPr sz="1300" b="1" spc="-5" smtClean="0">
                <a:solidFill>
                  <a:srgbClr val="FF0000"/>
                </a:solidFill>
                <a:latin typeface="Times New Roman"/>
                <a:cs typeface="Times New Roman"/>
              </a:rPr>
              <a:t>organisms.</a:t>
            </a:r>
            <a:endParaRPr sz="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6384416"/>
            <a:ext cx="3128645" cy="607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PROPERTIES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PROTEIN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580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Solubility: </a:t>
            </a:r>
            <a:r>
              <a:rPr sz="1200" spc="-5" dirty="0">
                <a:latin typeface="Times New Roman"/>
                <a:cs typeface="Times New Roman"/>
              </a:rPr>
              <a:t>Form </a:t>
            </a:r>
            <a:r>
              <a:rPr sz="1200" dirty="0">
                <a:latin typeface="Times New Roman"/>
                <a:cs typeface="Times New Roman"/>
              </a:rPr>
              <a:t>colloidal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solution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-5" dirty="0">
                <a:latin typeface="Times New Roman"/>
                <a:cs typeface="Times New Roman"/>
              </a:rPr>
              <a:t> water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4" y="7165847"/>
            <a:ext cx="5741035" cy="1841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 algn="just">
              <a:lnSpc>
                <a:spcPct val="111000"/>
              </a:lnSpc>
              <a:spcBef>
                <a:spcPts val="100"/>
              </a:spcBef>
              <a:buClr>
                <a:srgbClr val="000000"/>
              </a:buClr>
              <a:buAutoNum type="arabicPeriod" startAt="2"/>
              <a:tabLst>
                <a:tab pos="241300" algn="l"/>
              </a:tabLst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Molecular weight</a:t>
            </a:r>
            <a:r>
              <a:rPr sz="1200" spc="-5" dirty="0">
                <a:solidFill>
                  <a:srgbClr val="16365D"/>
                </a:solidFill>
                <a:latin typeface="Times New Roman"/>
                <a:cs typeface="Times New Roman"/>
              </a:rPr>
              <a:t>: </a:t>
            </a:r>
            <a:r>
              <a:rPr sz="1200" dirty="0">
                <a:latin typeface="Times New Roman"/>
                <a:cs typeface="Times New Roman"/>
              </a:rPr>
              <a:t>Majority of </a:t>
            </a:r>
            <a:r>
              <a:rPr sz="1200" spc="-5" dirty="0">
                <a:latin typeface="Times New Roman"/>
                <a:cs typeface="Times New Roman"/>
              </a:rPr>
              <a:t>amino acid </a:t>
            </a:r>
            <a:r>
              <a:rPr sz="1200" dirty="0">
                <a:latin typeface="Times New Roman"/>
                <a:cs typeface="Times New Roman"/>
              </a:rPr>
              <a:t>consist of 40-4000 </a:t>
            </a:r>
            <a:r>
              <a:rPr sz="1200" spc="-5" dirty="0">
                <a:latin typeface="Times New Roman"/>
                <a:cs typeface="Times New Roman"/>
              </a:rPr>
              <a:t>amino acid. Molecular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weight </a:t>
            </a:r>
            <a:r>
              <a:rPr sz="1200" dirty="0">
                <a:latin typeface="Times New Roman"/>
                <a:cs typeface="Times New Roman"/>
              </a:rPr>
              <a:t>(4000-</a:t>
            </a:r>
            <a:r>
              <a:rPr sz="1200" spc="-5" dirty="0">
                <a:latin typeface="Times New Roman"/>
                <a:cs typeface="Times New Roman"/>
              </a:rPr>
              <a:t> 44000).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 startAt="2"/>
            </a:pPr>
            <a:endParaRPr sz="15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buClr>
                <a:srgbClr val="000000"/>
              </a:buClr>
              <a:buAutoNum type="arabicPeriod" startAt="2"/>
              <a:tabLst>
                <a:tab pos="241300" algn="l"/>
              </a:tabLst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Shape:</a:t>
            </a:r>
            <a:r>
              <a:rPr sz="1200" spc="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Globular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(Insulin,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enzymes),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Oval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(Albumin),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Fibrous/Elongated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(Fibrinogen).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 startAt="2"/>
            </a:pPr>
            <a:endParaRPr sz="1350">
              <a:latin typeface="Times New Roman"/>
              <a:cs typeface="Times New Roman"/>
            </a:endParaRPr>
          </a:p>
          <a:p>
            <a:pPr marL="240665" marR="5715" indent="-228600" algn="just">
              <a:lnSpc>
                <a:spcPct val="110000"/>
              </a:lnSpc>
              <a:buClr>
                <a:srgbClr val="000000"/>
              </a:buClr>
              <a:buAutoNum type="arabicPeriod" startAt="2"/>
              <a:tabLst>
                <a:tab pos="241300" algn="l"/>
              </a:tabLst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Isoelectric pH</a:t>
            </a:r>
            <a:r>
              <a:rPr sz="1200" spc="-5" dirty="0">
                <a:latin typeface="Times New Roman"/>
                <a:cs typeface="Times New Roman"/>
              </a:rPr>
              <a:t>: Protein exists as Zwitter </a:t>
            </a:r>
            <a:r>
              <a:rPr sz="1200" dirty="0">
                <a:latin typeface="Times New Roman"/>
                <a:cs typeface="Times New Roman"/>
              </a:rPr>
              <a:t>ion or </a:t>
            </a:r>
            <a:r>
              <a:rPr sz="1200" spc="-5" dirty="0">
                <a:latin typeface="Times New Roman"/>
                <a:cs typeface="Times New Roman"/>
              </a:rPr>
              <a:t>dipolar </a:t>
            </a:r>
            <a:r>
              <a:rPr sz="1200" dirty="0">
                <a:latin typeface="Times New Roman"/>
                <a:cs typeface="Times New Roman"/>
              </a:rPr>
              <a:t>ion. The </a:t>
            </a:r>
            <a:r>
              <a:rPr sz="1200" spc="-5" dirty="0">
                <a:latin typeface="Times New Roman"/>
                <a:cs typeface="Times New Roman"/>
              </a:rPr>
              <a:t>pH at which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protein has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equal</a:t>
            </a:r>
            <a:r>
              <a:rPr sz="1200" dirty="0">
                <a:latin typeface="Times New Roman"/>
                <a:cs typeface="Times New Roman"/>
              </a:rPr>
              <a:t> number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positive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negative</a:t>
            </a:r>
            <a:r>
              <a:rPr sz="1200" dirty="0">
                <a:latin typeface="Times New Roman"/>
                <a:cs typeface="Times New Roman"/>
              </a:rPr>
              <a:t> charges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known</a:t>
            </a:r>
            <a:r>
              <a:rPr sz="1200" spc="5" dirty="0">
                <a:latin typeface="Times New Roman"/>
                <a:cs typeface="Times New Roman"/>
              </a:rPr>
              <a:t> 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isoelectric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pH.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When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subjected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an electric </a:t>
            </a:r>
            <a:r>
              <a:rPr sz="1200" dirty="0">
                <a:latin typeface="Times New Roman"/>
                <a:cs typeface="Times New Roman"/>
              </a:rPr>
              <a:t>field the </a:t>
            </a:r>
            <a:r>
              <a:rPr sz="1200" spc="-5" dirty="0">
                <a:latin typeface="Times New Roman"/>
                <a:cs typeface="Times New Roman"/>
              </a:rPr>
              <a:t>proteins </a:t>
            </a:r>
            <a:r>
              <a:rPr sz="1200" dirty="0">
                <a:latin typeface="Times New Roman"/>
                <a:cs typeface="Times New Roman"/>
              </a:rPr>
              <a:t>do not move </a:t>
            </a:r>
            <a:r>
              <a:rPr sz="1200" spc="-5" dirty="0">
                <a:latin typeface="Times New Roman"/>
                <a:cs typeface="Times New Roman"/>
              </a:rPr>
              <a:t>either </a:t>
            </a:r>
            <a:r>
              <a:rPr sz="1200" dirty="0">
                <a:latin typeface="Times New Roman"/>
                <a:cs typeface="Times New Roman"/>
              </a:rPr>
              <a:t>towards anode or cathode,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hence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property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used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isolate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proteins.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become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least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soluble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752725" y="438150"/>
            <a:ext cx="2136775" cy="454025"/>
            <a:chOff x="2752725" y="438150"/>
            <a:chExt cx="2136775" cy="454025"/>
          </a:xfrm>
        </p:grpSpPr>
        <p:sp>
          <p:nvSpPr>
            <p:cNvPr id="8" name="object 8"/>
            <p:cNvSpPr/>
            <p:nvPr/>
          </p:nvSpPr>
          <p:spPr>
            <a:xfrm>
              <a:off x="2765425" y="463550"/>
              <a:ext cx="2124075" cy="428625"/>
            </a:xfrm>
            <a:custGeom>
              <a:avLst/>
              <a:gdLst/>
              <a:ahLst/>
              <a:cxnLst/>
              <a:rect l="l" t="t" r="r" b="b"/>
              <a:pathLst>
                <a:path w="2124075" h="428625">
                  <a:moveTo>
                    <a:pt x="2124075" y="0"/>
                  </a:moveTo>
                  <a:lnTo>
                    <a:pt x="0" y="0"/>
                  </a:lnTo>
                  <a:lnTo>
                    <a:pt x="0" y="428625"/>
                  </a:lnTo>
                  <a:lnTo>
                    <a:pt x="2124075" y="428625"/>
                  </a:lnTo>
                  <a:lnTo>
                    <a:pt x="2124075" y="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52725" y="438150"/>
              <a:ext cx="2124075" cy="428625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752725" y="438150"/>
            <a:ext cx="2124075" cy="428625"/>
          </a:xfrm>
          <a:prstGeom prst="rect">
            <a:avLst/>
          </a:prstGeom>
          <a:ln w="12700">
            <a:solidFill>
              <a:srgbClr val="D99493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309245">
              <a:lnSpc>
                <a:spcPct val="100000"/>
              </a:lnSpc>
              <a:spcBef>
                <a:spcPts val="235"/>
              </a:spcBef>
            </a:pPr>
            <a:r>
              <a:rPr sz="2600" dirty="0"/>
              <a:t>PROTEIN</a:t>
            </a:r>
            <a:endParaRPr sz="2600"/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24100" y="3752850"/>
            <a:ext cx="3390900" cy="24098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9804" y="869441"/>
            <a:ext cx="5814695" cy="20408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1465" marR="30480">
              <a:lnSpc>
                <a:spcPct val="1101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Isoelectric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get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precipitated.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Isoelectric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casein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4.5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this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casein </a:t>
            </a:r>
            <a:r>
              <a:rPr sz="1200" dirty="0">
                <a:latin typeface="Times New Roman"/>
                <a:cs typeface="Times New Roman"/>
              </a:rPr>
              <a:t>in milk </a:t>
            </a:r>
            <a:r>
              <a:rPr sz="1200" spc="-5" dirty="0">
                <a:latin typeface="Times New Roman"/>
                <a:cs typeface="Times New Roman"/>
              </a:rPr>
              <a:t>curdles</a:t>
            </a:r>
            <a:r>
              <a:rPr sz="1200" dirty="0">
                <a:latin typeface="Times New Roman"/>
                <a:cs typeface="Times New Roman"/>
              </a:rPr>
              <a:t> producing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curd.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291465" indent="-229235">
              <a:lnSpc>
                <a:spcPct val="100000"/>
              </a:lnSpc>
              <a:buClr>
                <a:srgbClr val="000000"/>
              </a:buClr>
              <a:buAutoNum type="arabicPeriod" startAt="5"/>
              <a:tabLst>
                <a:tab pos="292100" algn="l"/>
              </a:tabLst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Precipitation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of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protein: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dehydration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neutralization.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 startAt="5"/>
            </a:pPr>
            <a:endParaRPr sz="1500">
              <a:latin typeface="Times New Roman"/>
              <a:cs typeface="Times New Roman"/>
            </a:endParaRPr>
          </a:p>
          <a:p>
            <a:pPr marL="291465" indent="-228600">
              <a:lnSpc>
                <a:spcPct val="100000"/>
              </a:lnSpc>
              <a:buClr>
                <a:srgbClr val="000000"/>
              </a:buClr>
              <a:buAutoNum type="arabicPeriod" startAt="5"/>
              <a:tabLst>
                <a:tab pos="292100" algn="l"/>
              </a:tabLst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Precipitation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by</a:t>
            </a:r>
            <a:r>
              <a:rPr sz="12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salting</a:t>
            </a:r>
            <a:r>
              <a:rPr sz="12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out:</a:t>
            </a:r>
            <a:r>
              <a:rPr sz="1200" spc="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Sodium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sulphate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ammonium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sulphate.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Times New Roman"/>
              <a:buAutoNum type="arabicPeriod" startAt="5"/>
            </a:pPr>
            <a:endParaRPr sz="1500">
              <a:latin typeface="Times New Roman"/>
              <a:cs typeface="Times New Roman"/>
            </a:endParaRPr>
          </a:p>
          <a:p>
            <a:pPr marL="291465" indent="-22860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AutoNum type="arabicPeriod" startAt="5"/>
              <a:tabLst>
                <a:tab pos="292100" algn="l"/>
              </a:tabLst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Precipitation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by</a:t>
            </a:r>
            <a:r>
              <a:rPr sz="12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heavy</a:t>
            </a:r>
            <a:r>
              <a:rPr sz="1200" spc="-2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metal:</a:t>
            </a:r>
            <a:r>
              <a:rPr sz="1200" spc="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Pb</a:t>
            </a:r>
            <a:r>
              <a:rPr sz="1200" baseline="38194" dirty="0">
                <a:latin typeface="Times New Roman"/>
                <a:cs typeface="Times New Roman"/>
              </a:rPr>
              <a:t>2+</a:t>
            </a:r>
            <a:r>
              <a:rPr sz="1200" dirty="0">
                <a:latin typeface="Times New Roman"/>
                <a:cs typeface="Times New Roman"/>
              </a:rPr>
              <a:t>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Hg</a:t>
            </a:r>
            <a:r>
              <a:rPr sz="1200" spc="-7" baseline="38194" dirty="0">
                <a:latin typeface="Times New Roman"/>
                <a:cs typeface="Times New Roman"/>
              </a:rPr>
              <a:t>2+</a:t>
            </a:r>
            <a:r>
              <a:rPr sz="1200" spc="-5" dirty="0">
                <a:latin typeface="Times New Roman"/>
                <a:cs typeface="Times New Roman"/>
              </a:rPr>
              <a:t>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Fe</a:t>
            </a:r>
            <a:r>
              <a:rPr sz="1200" spc="-7" baseline="38194" dirty="0">
                <a:latin typeface="Times New Roman"/>
                <a:cs typeface="Times New Roman"/>
              </a:rPr>
              <a:t>2+</a:t>
            </a:r>
            <a:r>
              <a:rPr sz="1200" baseline="3819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,Zn</a:t>
            </a:r>
            <a:r>
              <a:rPr sz="1200" baseline="38194" dirty="0">
                <a:latin typeface="Times New Roman"/>
                <a:cs typeface="Times New Roman"/>
              </a:rPr>
              <a:t>2+,</a:t>
            </a:r>
            <a:r>
              <a:rPr sz="1200" spc="142" baseline="3819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Cd</a:t>
            </a:r>
            <a:r>
              <a:rPr sz="1200" spc="-7" baseline="38194" dirty="0">
                <a:latin typeface="Times New Roman"/>
                <a:cs typeface="Times New Roman"/>
              </a:rPr>
              <a:t>2+</a:t>
            </a:r>
            <a:r>
              <a:rPr sz="1200" spc="-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 startAt="5"/>
            </a:pPr>
            <a:endParaRPr sz="1500">
              <a:latin typeface="Times New Roman"/>
              <a:cs typeface="Times New Roman"/>
            </a:endParaRPr>
          </a:p>
          <a:p>
            <a:pPr marL="291465" indent="-229235">
              <a:lnSpc>
                <a:spcPct val="100000"/>
              </a:lnSpc>
              <a:buClr>
                <a:srgbClr val="000000"/>
              </a:buClr>
              <a:buAutoNum type="arabicPeriod" startAt="5"/>
              <a:tabLst>
                <a:tab pos="292100" algn="l"/>
              </a:tabLst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Precipitation</a:t>
            </a:r>
            <a:r>
              <a:rPr sz="1200" spc="254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by</a:t>
            </a:r>
            <a:r>
              <a:rPr sz="1200" spc="23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anionic</a:t>
            </a:r>
            <a:r>
              <a:rPr sz="1200" spc="26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or</a:t>
            </a:r>
            <a:r>
              <a:rPr sz="1200" spc="25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alkaloidal</a:t>
            </a:r>
            <a:r>
              <a:rPr sz="1200" spc="26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reagent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Tannic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Trichloro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acetic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153" y="2902966"/>
            <a:ext cx="14408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sulphosalicylic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acd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etc.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3288918"/>
            <a:ext cx="5969635" cy="1842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5080" indent="-228600" algn="just">
              <a:lnSpc>
                <a:spcPct val="110000"/>
              </a:lnSpc>
              <a:spcBef>
                <a:spcPts val="100"/>
              </a:spcBef>
              <a:buClr>
                <a:srgbClr val="000000"/>
              </a:buClr>
              <a:buAutoNum type="arabicPeriod" startAt="9"/>
              <a:tabLst>
                <a:tab pos="469900" algn="l"/>
              </a:tabLst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Denaturation: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Partial</a:t>
            </a:r>
            <a:r>
              <a:rPr sz="1200" dirty="0">
                <a:latin typeface="Times New Roman"/>
                <a:cs typeface="Times New Roman"/>
              </a:rPr>
              <a:t> 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complete</a:t>
            </a:r>
            <a:r>
              <a:rPr sz="1200" dirty="0">
                <a:latin typeface="Times New Roman"/>
                <a:cs typeface="Times New Roman"/>
              </a:rPr>
              <a:t> unfolding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(disorganization)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native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(natural)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 structure is </a:t>
            </a:r>
            <a:r>
              <a:rPr sz="1200" dirty="0">
                <a:latin typeface="Times New Roman"/>
                <a:cs typeface="Times New Roman"/>
              </a:rPr>
              <a:t>known </a:t>
            </a:r>
            <a:r>
              <a:rPr sz="1200" spc="-5" dirty="0">
                <a:latin typeface="Times New Roman"/>
                <a:cs typeface="Times New Roman"/>
              </a:rPr>
              <a:t>as denaturation. </a:t>
            </a:r>
            <a:r>
              <a:rPr sz="1200" dirty="0">
                <a:latin typeface="Times New Roman"/>
                <a:cs typeface="Times New Roman"/>
              </a:rPr>
              <a:t>This </a:t>
            </a:r>
            <a:r>
              <a:rPr sz="1200" spc="-5" dirty="0">
                <a:latin typeface="Times New Roman"/>
                <a:cs typeface="Times New Roman"/>
              </a:rPr>
              <a:t>is caused </a:t>
            </a:r>
            <a:r>
              <a:rPr sz="1200" spc="5" dirty="0">
                <a:latin typeface="Times New Roman"/>
                <a:cs typeface="Times New Roman"/>
              </a:rPr>
              <a:t>by </a:t>
            </a:r>
            <a:r>
              <a:rPr sz="1200" spc="-5" dirty="0">
                <a:latin typeface="Times New Roman"/>
                <a:cs typeface="Times New Roman"/>
              </a:rPr>
              <a:t>heat, acids, alkalies, alcohol,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acetone,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urea,</a:t>
            </a:r>
            <a:r>
              <a:rPr sz="1200" dirty="0">
                <a:latin typeface="Times New Roman"/>
                <a:cs typeface="Times New Roman"/>
              </a:rPr>
              <a:t> beta-</a:t>
            </a:r>
            <a:r>
              <a:rPr sz="1200" spc="-5" dirty="0">
                <a:latin typeface="Times New Roman"/>
                <a:cs typeface="Times New Roman"/>
              </a:rPr>
              <a:t> mercaptoethanol.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AutoNum type="arabicPeriod" startAt="9"/>
            </a:pPr>
            <a:endParaRPr sz="1350">
              <a:latin typeface="Times New Roman"/>
              <a:cs typeface="Times New Roman"/>
            </a:endParaRPr>
          </a:p>
          <a:p>
            <a:pPr marL="469265" marR="5080" indent="-228600" algn="just">
              <a:lnSpc>
                <a:spcPct val="110000"/>
              </a:lnSpc>
              <a:buClr>
                <a:srgbClr val="000000"/>
              </a:buClr>
              <a:buAutoNum type="arabicPeriod" startAt="9"/>
              <a:tabLst>
                <a:tab pos="469900" algn="l"/>
              </a:tabLst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Coagulation: </a:t>
            </a:r>
            <a:r>
              <a:rPr sz="1200" dirty="0">
                <a:latin typeface="Times New Roman"/>
                <a:cs typeface="Times New Roman"/>
              </a:rPr>
              <a:t>When </a:t>
            </a:r>
            <a:r>
              <a:rPr sz="1200" spc="-5" dirty="0">
                <a:latin typeface="Times New Roman"/>
                <a:cs typeface="Times New Roman"/>
              </a:rPr>
              <a:t>proteins are denatured </a:t>
            </a:r>
            <a:r>
              <a:rPr sz="1200" spc="10" dirty="0">
                <a:latin typeface="Times New Roman"/>
                <a:cs typeface="Times New Roman"/>
              </a:rPr>
              <a:t>by </a:t>
            </a:r>
            <a:r>
              <a:rPr sz="1200" dirty="0">
                <a:latin typeface="Times New Roman"/>
                <a:cs typeface="Times New Roman"/>
              </a:rPr>
              <a:t>heat, they </a:t>
            </a:r>
            <a:r>
              <a:rPr sz="1200" spc="-5" dirty="0">
                <a:latin typeface="Times New Roman"/>
                <a:cs typeface="Times New Roman"/>
              </a:rPr>
              <a:t>form </a:t>
            </a:r>
            <a:r>
              <a:rPr sz="1200" dirty="0">
                <a:latin typeface="Times New Roman"/>
                <a:cs typeface="Times New Roman"/>
              </a:rPr>
              <a:t>insoluble </a:t>
            </a:r>
            <a:r>
              <a:rPr sz="1200" spc="-5" dirty="0">
                <a:latin typeface="Times New Roman"/>
                <a:cs typeface="Times New Roman"/>
              </a:rPr>
              <a:t>aggregates </a:t>
            </a:r>
            <a:r>
              <a:rPr sz="1200" dirty="0">
                <a:latin typeface="Times New Roman"/>
                <a:cs typeface="Times New Roman"/>
              </a:rPr>
              <a:t>known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 coagulum. All </a:t>
            </a:r>
            <a:r>
              <a:rPr sz="1200" dirty="0">
                <a:latin typeface="Times New Roman"/>
                <a:cs typeface="Times New Roman"/>
              </a:rPr>
              <a:t>the proteins </a:t>
            </a:r>
            <a:r>
              <a:rPr sz="1200" spc="-5" dirty="0">
                <a:latin typeface="Times New Roman"/>
                <a:cs typeface="Times New Roman"/>
              </a:rPr>
              <a:t>are </a:t>
            </a:r>
            <a:r>
              <a:rPr sz="1200" dirty="0">
                <a:latin typeface="Times New Roman"/>
                <a:cs typeface="Times New Roman"/>
              </a:rPr>
              <a:t>not </a:t>
            </a:r>
            <a:r>
              <a:rPr sz="1200" spc="-5" dirty="0">
                <a:latin typeface="Times New Roman"/>
                <a:cs typeface="Times New Roman"/>
              </a:rPr>
              <a:t>heat </a:t>
            </a:r>
            <a:r>
              <a:rPr sz="1200" dirty="0">
                <a:latin typeface="Times New Roman"/>
                <a:cs typeface="Times New Roman"/>
              </a:rPr>
              <a:t>coagulable, only a </a:t>
            </a:r>
            <a:r>
              <a:rPr sz="1200" spc="-5" dirty="0">
                <a:latin typeface="Times New Roman"/>
                <a:cs typeface="Times New Roman"/>
              </a:rPr>
              <a:t>few </a:t>
            </a:r>
            <a:r>
              <a:rPr sz="1200" dirty="0">
                <a:latin typeface="Times New Roman"/>
                <a:cs typeface="Times New Roman"/>
              </a:rPr>
              <a:t>like the </a:t>
            </a:r>
            <a:r>
              <a:rPr sz="1200" spc="-5" dirty="0">
                <a:latin typeface="Times New Roman"/>
                <a:cs typeface="Times New Roman"/>
              </a:rPr>
              <a:t>albumins,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globulins are </a:t>
            </a:r>
            <a:r>
              <a:rPr sz="1200" dirty="0">
                <a:latin typeface="Times New Roman"/>
                <a:cs typeface="Times New Roman"/>
              </a:rPr>
              <a:t>heat coagulable.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CLASSIFICATION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5" dirty="0">
                <a:latin typeface="Times New Roman"/>
                <a:cs typeface="Times New Roman"/>
              </a:rPr>
              <a:t> PROTEINS: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5309996"/>
            <a:ext cx="2280285" cy="62484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200" b="1" spc="-5" dirty="0">
                <a:latin typeface="Times New Roman"/>
                <a:cs typeface="Times New Roman"/>
              </a:rPr>
              <a:t>Proteins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are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classified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based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upon: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20"/>
              </a:spcBef>
              <a:buAutoNum type="arabi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Solubility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5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Structural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complexity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6116192"/>
            <a:ext cx="5968365" cy="162941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200" b="1" spc="-5" dirty="0">
                <a:latin typeface="Times New Roman"/>
                <a:cs typeface="Times New Roman"/>
              </a:rPr>
              <a:t>Classification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based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upon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Solubility: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2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Fibrous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proteins: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These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insoluble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water.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include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structural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proteins.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endParaRPr sz="1200">
              <a:latin typeface="Times New Roman"/>
              <a:cs typeface="Times New Roman"/>
            </a:endParaRPr>
          </a:p>
          <a:p>
            <a:pPr marL="469265" marR="10795">
              <a:lnSpc>
                <a:spcPct val="110000"/>
              </a:lnSpc>
              <a:spcBef>
                <a:spcPts val="10"/>
              </a:spcBef>
            </a:pPr>
            <a:r>
              <a:rPr sz="1200" spc="-5" dirty="0">
                <a:latin typeface="Times New Roman"/>
                <a:cs typeface="Times New Roman"/>
              </a:rPr>
              <a:t>have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supportive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function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(e.g.,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collagen)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and/or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protective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function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(e.g.,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hair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keratin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fibrin).</a:t>
            </a:r>
            <a:endParaRPr sz="1200">
              <a:latin typeface="Times New Roman"/>
              <a:cs typeface="Times New Roman"/>
            </a:endParaRPr>
          </a:p>
          <a:p>
            <a:pPr marL="469265" marR="8255" indent="-228600">
              <a:lnSpc>
                <a:spcPct val="110000"/>
              </a:lnSpc>
              <a:buAutoNum type="arabicPeriod" startAt="2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Globular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proteins: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soluble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water.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include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functional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proteins,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enzymes, hemoglobin,</a:t>
            </a:r>
            <a:r>
              <a:rPr sz="1200" dirty="0">
                <a:latin typeface="Times New Roman"/>
                <a:cs typeface="Times New Roman"/>
              </a:rPr>
              <a:t> etc.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Classification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based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upon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Structural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Complexity: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604" y="7721345"/>
            <a:ext cx="1341755" cy="62928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Simple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Conjugated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241300" algn="l"/>
              </a:tabLst>
            </a:pP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Derived</a:t>
            </a:r>
            <a:r>
              <a:rPr sz="1200" b="1" spc="-5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proteins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869441"/>
            <a:ext cx="5735955" cy="629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101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Simple</a:t>
            </a:r>
            <a:r>
              <a:rPr sz="1200" b="1" spc="8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proteins:</a:t>
            </a:r>
            <a:r>
              <a:rPr sz="1200" b="1" spc="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Proteins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made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only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known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simple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proteins.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  <a:spcBef>
                <a:spcPts val="145"/>
              </a:spcBef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further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sub-divided </a:t>
            </a:r>
            <a:r>
              <a:rPr sz="1200" dirty="0">
                <a:latin typeface="Times New Roman"/>
                <a:cs typeface="Times New Roman"/>
              </a:rPr>
              <a:t>into: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153" y="3686682"/>
            <a:ext cx="2931160" cy="6350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280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 </a:t>
            </a:r>
            <a:r>
              <a:rPr sz="1200" spc="-5" dirty="0">
                <a:latin typeface="Times New Roman"/>
                <a:cs typeface="Times New Roman"/>
              </a:rPr>
              <a:t>Glutelin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5" dirty="0">
                <a:latin typeface="Times New Roman"/>
                <a:cs typeface="Times New Roman"/>
              </a:rPr>
              <a:t> wheat.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200" b="1" spc="-5" dirty="0">
                <a:latin typeface="Times New Roman"/>
                <a:cs typeface="Times New Roman"/>
              </a:rPr>
              <a:t>d.</a:t>
            </a:r>
            <a:r>
              <a:rPr sz="1200" b="1" spc="19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Prolamines: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120"/>
              </a:spcBef>
            </a:pPr>
            <a:r>
              <a:rPr sz="1200" dirty="0">
                <a:latin typeface="Times New Roman"/>
                <a:cs typeface="Times New Roman"/>
              </a:rPr>
              <a:t>Water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insoluble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soluble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70%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alcohol,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6110096"/>
            <a:ext cx="2991485" cy="633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>
              <a:lnSpc>
                <a:spcPct val="11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water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soluble,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non-heat</a:t>
            </a:r>
            <a:r>
              <a:rPr sz="1200" spc="-5" dirty="0">
                <a:latin typeface="Times New Roman"/>
                <a:cs typeface="Times New Roman"/>
              </a:rPr>
              <a:t> coagulable.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Globin</a:t>
            </a:r>
            <a:r>
              <a:rPr sz="1200" dirty="0">
                <a:latin typeface="Times New Roman"/>
                <a:cs typeface="Times New Roman"/>
              </a:rPr>
              <a:t> of </a:t>
            </a:r>
            <a:r>
              <a:rPr sz="1200" spc="-5" dirty="0">
                <a:latin typeface="Times New Roman"/>
                <a:cs typeface="Times New Roman"/>
              </a:rPr>
              <a:t>haemoglobin.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200" b="1" spc="-5" dirty="0">
                <a:latin typeface="Times New Roman"/>
                <a:cs typeface="Times New Roman"/>
              </a:rPr>
              <a:t>h.</a:t>
            </a:r>
            <a:r>
              <a:rPr sz="1200" b="1" spc="2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Albuminoids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or</a:t>
            </a:r>
            <a:r>
              <a:rPr sz="1200" b="1" spc="-5" dirty="0">
                <a:latin typeface="Times New Roman"/>
                <a:cs typeface="Times New Roman"/>
              </a:rPr>
              <a:t> scleroproteins: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4" y="6715125"/>
            <a:ext cx="5742305" cy="2162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1635125">
              <a:lnSpc>
                <a:spcPct val="11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Insoluble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all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neutral</a:t>
            </a:r>
            <a:r>
              <a:rPr sz="1200" dirty="0">
                <a:latin typeface="Times New Roman"/>
                <a:cs typeface="Times New Roman"/>
              </a:rPr>
              <a:t> solvents, dilute</a:t>
            </a:r>
            <a:r>
              <a:rPr sz="1200" spc="-5" dirty="0">
                <a:latin typeface="Times New Roman"/>
                <a:cs typeface="Times New Roman"/>
              </a:rPr>
              <a:t> acids</a:t>
            </a:r>
            <a:r>
              <a:rPr sz="1200" dirty="0">
                <a:latin typeface="Times New Roman"/>
                <a:cs typeface="Times New Roman"/>
              </a:rPr>
              <a:t> 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alkalis,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keratin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hair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cartilage.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240665" marR="5715" indent="-228600">
              <a:lnSpc>
                <a:spcPct val="110800"/>
              </a:lnSpc>
              <a:spcBef>
                <a:spcPts val="1040"/>
              </a:spcBef>
              <a:buClr>
                <a:srgbClr val="000000"/>
              </a:buClr>
              <a:buFont typeface="Times New Roman"/>
              <a:buAutoNum type="arabicPeriod" startAt="2"/>
              <a:tabLst>
                <a:tab pos="241300" algn="l"/>
              </a:tabLst>
            </a:pP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Conjugated</a:t>
            </a:r>
            <a:r>
              <a:rPr sz="1200" b="1" spc="2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proteins:</a:t>
            </a:r>
            <a:r>
              <a:rPr sz="1200" b="1" spc="2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2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made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up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non-amino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acid/protein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substance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called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prosthetic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known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conjugated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 startAt="2"/>
            </a:pPr>
            <a:endParaRPr sz="15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various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types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conjugated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are:</a:t>
            </a:r>
            <a:endParaRPr sz="1200">
              <a:latin typeface="Times New Roman"/>
              <a:cs typeface="Times New Roman"/>
            </a:endParaRPr>
          </a:p>
          <a:p>
            <a:pPr marL="240665" lvl="1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Chromo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proteins: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non-protein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colored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compound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addition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</a:t>
            </a:r>
            <a:endParaRPr sz="1200">
              <a:latin typeface="Times New Roman"/>
              <a:cs typeface="Times New Roman"/>
            </a:endParaRPr>
          </a:p>
          <a:p>
            <a:pPr marL="240665" marR="7620">
              <a:lnSpc>
                <a:spcPct val="110000"/>
              </a:lnSpc>
              <a:spcBef>
                <a:spcPts val="15"/>
              </a:spcBef>
            </a:pPr>
            <a:r>
              <a:rPr sz="1200" spc="-5" dirty="0">
                <a:latin typeface="Times New Roman"/>
                <a:cs typeface="Times New Roman"/>
              </a:rPr>
              <a:t>part.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Haemoglobin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heme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prosthetic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cytochromes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also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have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heme.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59153" y="1481074"/>
            <a:ext cx="5513070" cy="2375008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219"/>
              </a:spcBef>
              <a:buAutoNum type="alphaL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Albumins:</a:t>
            </a:r>
            <a:endParaRPr sz="1200">
              <a:latin typeface="Times New Roman"/>
              <a:cs typeface="Times New Roman"/>
            </a:endParaRPr>
          </a:p>
          <a:p>
            <a:pPr marL="241300" marR="5080">
              <a:lnSpc>
                <a:spcPts val="1580"/>
              </a:lnSpc>
              <a:spcBef>
                <a:spcPts val="55"/>
              </a:spcBef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water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soluble,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heat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coagulable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precipitated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full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saturation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ammonium sulphate,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70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Serum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albumin,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lactalbumin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ovalbumin.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80"/>
              </a:spcBef>
              <a:buAutoNum type="alphaLcPeriod" startAt="2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Globulins:</a:t>
            </a:r>
            <a:endParaRPr sz="1200">
              <a:latin typeface="Times New Roman"/>
              <a:cs typeface="Times New Roman"/>
            </a:endParaRPr>
          </a:p>
          <a:p>
            <a:pPr marL="241300" marR="11430">
              <a:lnSpc>
                <a:spcPts val="1580"/>
              </a:lnSpc>
              <a:spcBef>
                <a:spcPts val="55"/>
              </a:spcBef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insoluble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water,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but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soluble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dilute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salt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solutions.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They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coagulable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precipitate</a:t>
            </a:r>
            <a:r>
              <a:rPr sz="1200" dirty="0">
                <a:latin typeface="Times New Roman"/>
                <a:cs typeface="Times New Roman"/>
              </a:rPr>
              <a:t> on </a:t>
            </a:r>
            <a:r>
              <a:rPr sz="1200" spc="-5" dirty="0">
                <a:latin typeface="Times New Roman"/>
                <a:cs typeface="Times New Roman"/>
              </a:rPr>
              <a:t>half-saturation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ammonium sulphate.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75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erum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globulin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ovo-globulin.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180"/>
              </a:spcBef>
              <a:buAutoNum type="alphaLcPeriod" startAt="3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Glutelins:</a:t>
            </a:r>
            <a:endParaRPr sz="1200">
              <a:latin typeface="Times New Roman"/>
              <a:cs typeface="Times New Roman"/>
            </a:endParaRPr>
          </a:p>
          <a:p>
            <a:pPr marL="241300" marR="5080">
              <a:lnSpc>
                <a:spcPts val="1580"/>
              </a:lnSpc>
              <a:spcBef>
                <a:spcPts val="60"/>
              </a:spcBef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insoluble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water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neutral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solvents.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Soluble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dilute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alkalis.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-5" dirty="0">
                <a:latin typeface="Times New Roman"/>
                <a:cs typeface="Times New Roman"/>
              </a:rPr>
              <a:t> coagulated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heat,</a:t>
            </a:r>
            <a:endParaRPr sz="1200">
              <a:latin typeface="Times New Roman"/>
              <a:cs typeface="Times New Roman"/>
            </a:endParaRPr>
          </a:p>
          <a:p>
            <a:pPr marL="3606800">
              <a:lnSpc>
                <a:spcPct val="100000"/>
              </a:lnSpc>
            </a:pPr>
            <a:endParaRPr sz="5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59153" y="4293235"/>
            <a:ext cx="5510530" cy="1934504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41300" algn="just">
              <a:lnSpc>
                <a:spcPct val="100000"/>
              </a:lnSpc>
              <a:spcBef>
                <a:spcPts val="265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Gliadin</a:t>
            </a:r>
            <a:r>
              <a:rPr sz="1200" dirty="0">
                <a:latin typeface="Times New Roman"/>
                <a:cs typeface="Times New Roman"/>
              </a:rPr>
              <a:t> of </a:t>
            </a:r>
            <a:r>
              <a:rPr sz="1200" spc="-5" dirty="0">
                <a:latin typeface="Times New Roman"/>
                <a:cs typeface="Times New Roman"/>
              </a:rPr>
              <a:t>wheat,</a:t>
            </a:r>
            <a:r>
              <a:rPr sz="1200" dirty="0">
                <a:latin typeface="Times New Roman"/>
                <a:cs typeface="Times New Roman"/>
              </a:rPr>
              <a:t> proteins of</a:t>
            </a:r>
            <a:r>
              <a:rPr sz="1200" spc="-5" dirty="0">
                <a:latin typeface="Times New Roman"/>
                <a:cs typeface="Times New Roman"/>
              </a:rPr>
              <a:t> corn,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barley,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etc.</a:t>
            </a:r>
            <a:endParaRPr sz="12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170"/>
              </a:spcBef>
              <a:buAutoNum type="alphaLcPeriod" startAt="5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Histones:</a:t>
            </a:r>
            <a:endParaRPr sz="1200">
              <a:latin typeface="Times New Roman"/>
              <a:cs typeface="Times New Roman"/>
            </a:endParaRPr>
          </a:p>
          <a:p>
            <a:pPr marL="241300" marR="5080" algn="just">
              <a:lnSpc>
                <a:spcPts val="15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Water soluble, </a:t>
            </a:r>
            <a:r>
              <a:rPr sz="1200" spc="-5" dirty="0">
                <a:latin typeface="Times New Roman"/>
                <a:cs typeface="Times New Roman"/>
              </a:rPr>
              <a:t>basic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nature </a:t>
            </a:r>
            <a:r>
              <a:rPr sz="1200" dirty="0">
                <a:latin typeface="Times New Roman"/>
                <a:cs typeface="Times New Roman"/>
              </a:rPr>
              <a:t>due to the presence of </a:t>
            </a:r>
            <a:r>
              <a:rPr sz="1200" spc="-5" dirty="0">
                <a:latin typeface="Times New Roman"/>
                <a:cs typeface="Times New Roman"/>
              </a:rPr>
              <a:t>arginine and </a:t>
            </a:r>
            <a:r>
              <a:rPr sz="1200" dirty="0">
                <a:latin typeface="Times New Roman"/>
                <a:cs typeface="Times New Roman"/>
              </a:rPr>
              <a:t>lysine, found in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nucleus. </a:t>
            </a:r>
            <a:r>
              <a:rPr sz="1200" dirty="0">
                <a:latin typeface="Times New Roman"/>
                <a:cs typeface="Times New Roman"/>
              </a:rPr>
              <a:t>They </a:t>
            </a:r>
            <a:r>
              <a:rPr sz="1200" spc="-5" dirty="0">
                <a:latin typeface="Times New Roman"/>
                <a:cs typeface="Times New Roman"/>
              </a:rPr>
              <a:t>help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DNA packaging </a:t>
            </a:r>
            <a:r>
              <a:rPr sz="1200" dirty="0">
                <a:latin typeface="Times New Roman"/>
                <a:cs typeface="Times New Roman"/>
              </a:rPr>
              <a:t>in the cell. They </a:t>
            </a:r>
            <a:r>
              <a:rPr sz="1200" spc="-5" dirty="0">
                <a:latin typeface="Times New Roman"/>
                <a:cs typeface="Times New Roman"/>
              </a:rPr>
              <a:t>form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protein </a:t>
            </a:r>
            <a:r>
              <a:rPr sz="1200" dirty="0">
                <a:latin typeface="Times New Roman"/>
                <a:cs typeface="Times New Roman"/>
              </a:rPr>
              <a:t>moiety </a:t>
            </a:r>
            <a:r>
              <a:rPr sz="1200" spc="5" dirty="0">
                <a:latin typeface="Times New Roman"/>
                <a:cs typeface="Times New Roman"/>
              </a:rPr>
              <a:t>of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nucleoprotein.</a:t>
            </a:r>
            <a:endParaRPr sz="1200">
              <a:latin typeface="Times New Roman"/>
              <a:cs typeface="Times New Roman"/>
            </a:endParaRPr>
          </a:p>
          <a:p>
            <a:pPr marL="241300" indent="-228600" algn="just">
              <a:lnSpc>
                <a:spcPct val="100000"/>
              </a:lnSpc>
              <a:spcBef>
                <a:spcPts val="105"/>
              </a:spcBef>
              <a:buAutoNum type="alphaLcPeriod" startAt="6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Protamine’s:</a:t>
            </a:r>
            <a:endParaRPr sz="1200">
              <a:latin typeface="Times New Roman"/>
              <a:cs typeface="Times New Roman"/>
            </a:endParaRPr>
          </a:p>
          <a:p>
            <a:pPr marL="241300" marR="5715" algn="just">
              <a:lnSpc>
                <a:spcPts val="1600"/>
              </a:lnSpc>
              <a:spcBef>
                <a:spcPts val="40"/>
              </a:spcBef>
            </a:pPr>
            <a:r>
              <a:rPr sz="1200" dirty="0">
                <a:latin typeface="Times New Roman"/>
                <a:cs typeface="Times New Roman"/>
              </a:rPr>
              <a:t>Water soluble, </a:t>
            </a:r>
            <a:r>
              <a:rPr sz="1200" spc="-5" dirty="0">
                <a:latin typeface="Times New Roman"/>
                <a:cs typeface="Times New Roman"/>
              </a:rPr>
              <a:t>basic</a:t>
            </a:r>
            <a:r>
              <a:rPr sz="1200" dirty="0">
                <a:latin typeface="Times New Roman"/>
                <a:cs typeface="Times New Roman"/>
              </a:rPr>
              <a:t> 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nature,</a:t>
            </a:r>
            <a:r>
              <a:rPr sz="1200" dirty="0">
                <a:latin typeface="Times New Roman"/>
                <a:cs typeface="Times New Roman"/>
              </a:rPr>
              <a:t> not-heat </a:t>
            </a:r>
            <a:r>
              <a:rPr sz="1200" spc="-5" dirty="0">
                <a:latin typeface="Times New Roman"/>
                <a:cs typeface="Times New Roman"/>
              </a:rPr>
              <a:t>coagulable.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Found</a:t>
            </a:r>
            <a:r>
              <a:rPr sz="1200" dirty="0">
                <a:latin typeface="Times New Roman"/>
                <a:cs typeface="Times New Roman"/>
              </a:rPr>
              <a:t> in sperm cells, </a:t>
            </a:r>
            <a:r>
              <a:rPr sz="1200" spc="-5" dirty="0">
                <a:latin typeface="Times New Roman"/>
                <a:cs typeface="Times New Roman"/>
              </a:rPr>
              <a:t>hence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component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-5" dirty="0">
                <a:latin typeface="Times New Roman"/>
                <a:cs typeface="Times New Roman"/>
              </a:rPr>
              <a:t> sperm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nucleoprotein.</a:t>
            </a:r>
            <a:endParaRPr sz="1200">
              <a:latin typeface="Times New Roman"/>
              <a:cs typeface="Times New Roman"/>
            </a:endParaRPr>
          </a:p>
          <a:p>
            <a:pPr marL="241300" indent="-228600" algn="just">
              <a:lnSpc>
                <a:spcPts val="1400"/>
              </a:lnSpc>
              <a:spcBef>
                <a:spcPts val="85"/>
              </a:spcBef>
              <a:buAutoNum type="alphaLcPeriod" startAt="7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Globin’s:</a:t>
            </a:r>
            <a:endParaRPr sz="1200">
              <a:latin typeface="Times New Roman"/>
              <a:cs typeface="Times New Roman"/>
            </a:endParaRPr>
          </a:p>
          <a:p>
            <a:pPr marR="36830" algn="r">
              <a:lnSpc>
                <a:spcPts val="560"/>
              </a:lnSpc>
            </a:pPr>
            <a:endParaRPr sz="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875536"/>
            <a:ext cx="5739130" cy="143002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20"/>
              </a:spcBef>
              <a:buAutoNum type="alphaLcPeriod" startAt="2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Nucleoproteins:</a:t>
            </a:r>
            <a:endParaRPr sz="1200">
              <a:latin typeface="Times New Roman"/>
              <a:cs typeface="Times New Roman"/>
            </a:endParaRPr>
          </a:p>
          <a:p>
            <a:pPr marL="240665" marR="2621915">
              <a:lnSpc>
                <a:spcPts val="1580"/>
              </a:lnSpc>
              <a:spcBef>
                <a:spcPts val="60"/>
              </a:spcBef>
            </a:pPr>
            <a:r>
              <a:rPr sz="1200" spc="-5" dirty="0">
                <a:latin typeface="Times New Roman"/>
                <a:cs typeface="Times New Roman"/>
              </a:rPr>
              <a:t>These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bound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nucleic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chromatin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(histones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nucleic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acids).</a:t>
            </a:r>
            <a:endParaRPr sz="1200">
              <a:latin typeface="Times New Roman"/>
              <a:cs typeface="Times New Roman"/>
            </a:endParaRPr>
          </a:p>
          <a:p>
            <a:pPr marL="240665" marR="5080" indent="-228600">
              <a:lnSpc>
                <a:spcPts val="1580"/>
              </a:lnSpc>
              <a:spcBef>
                <a:spcPts val="20"/>
              </a:spcBef>
              <a:buAutoNum type="alphaLcPeriod" startAt="3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Glycoproteins: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When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small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amount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attached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protein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known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 glycoproteins,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  <a:spcBef>
                <a:spcPts val="70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-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mucin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saliva.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lphaLcPeriod" startAt="4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Phosphoprotein: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Phosphoric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present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protein.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4" y="2281173"/>
            <a:ext cx="3361690" cy="629285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240665">
              <a:lnSpc>
                <a:spcPct val="100000"/>
              </a:lnSpc>
              <a:spcBef>
                <a:spcPts val="244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Milk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casein</a:t>
            </a:r>
            <a:r>
              <a:rPr sz="1200" dirty="0">
                <a:latin typeface="Times New Roman"/>
                <a:cs typeface="Times New Roman"/>
              </a:rPr>
              <a:t> 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egg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yolk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(vitellin).</a:t>
            </a:r>
            <a:endParaRPr sz="1200">
              <a:latin typeface="Times New Roman"/>
              <a:cs typeface="Times New Roman"/>
            </a:endParaRPr>
          </a:p>
          <a:p>
            <a:pPr marL="240665" marR="5080" indent="-228600">
              <a:lnSpc>
                <a:spcPct val="110000"/>
              </a:lnSpc>
            </a:pPr>
            <a:r>
              <a:rPr sz="1200" b="1" spc="-5" dirty="0">
                <a:latin typeface="Times New Roman"/>
                <a:cs typeface="Times New Roman"/>
              </a:rPr>
              <a:t>e.</a:t>
            </a:r>
            <a:r>
              <a:rPr sz="1200" b="1" spc="9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Lipoproteins: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combination with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lipids,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LDL,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HDL.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2882773"/>
            <a:ext cx="5969000" cy="3454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1078230" indent="-228600">
              <a:lnSpc>
                <a:spcPct val="111000"/>
              </a:lnSpc>
              <a:spcBef>
                <a:spcPts val="100"/>
              </a:spcBef>
              <a:tabLst>
                <a:tab pos="469265" algn="l"/>
              </a:tabLst>
            </a:pPr>
            <a:r>
              <a:rPr sz="1200" b="1" dirty="0">
                <a:latin typeface="Times New Roman"/>
                <a:cs typeface="Times New Roman"/>
              </a:rPr>
              <a:t>f.	</a:t>
            </a:r>
            <a:r>
              <a:rPr sz="1200" b="1" spc="-5" dirty="0">
                <a:latin typeface="Times New Roman"/>
                <a:cs typeface="Times New Roman"/>
              </a:rPr>
              <a:t>Metalloproteins: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addition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hemoglobin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(iron),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ceruloplasmin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(copper).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marL="469265" marR="7620" indent="-228600">
              <a:lnSpc>
                <a:spcPct val="110000"/>
              </a:lnSpc>
            </a:pPr>
            <a:r>
              <a:rPr sz="1200" dirty="0">
                <a:latin typeface="Times New Roman"/>
                <a:cs typeface="Times New Roman"/>
              </a:rPr>
              <a:t>3.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Derived</a:t>
            </a:r>
            <a:r>
              <a:rPr sz="1200" b="1" spc="1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proteins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low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molecular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weight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produced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large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molecular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weight</a:t>
            </a:r>
            <a:r>
              <a:rPr sz="1200" dirty="0">
                <a:latin typeface="Times New Roman"/>
                <a:cs typeface="Times New Roman"/>
              </a:rPr>
              <a:t> proteins </a:t>
            </a:r>
            <a:r>
              <a:rPr sz="1200" spc="5" dirty="0">
                <a:latin typeface="Times New Roman"/>
                <a:cs typeface="Times New Roman"/>
              </a:rPr>
              <a:t>by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action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heat, </a:t>
            </a:r>
            <a:r>
              <a:rPr sz="1200" spc="-5" dirty="0">
                <a:latin typeface="Times New Roman"/>
                <a:cs typeface="Times New Roman"/>
              </a:rPr>
              <a:t>enzymes</a:t>
            </a:r>
            <a:r>
              <a:rPr sz="1200" dirty="0">
                <a:latin typeface="Times New Roman"/>
                <a:cs typeface="Times New Roman"/>
              </a:rPr>
              <a:t> 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chemical</a:t>
            </a:r>
            <a:r>
              <a:rPr sz="1200" dirty="0">
                <a:latin typeface="Times New Roman"/>
                <a:cs typeface="Times New Roman"/>
              </a:rPr>
              <a:t> agents.</a:t>
            </a:r>
            <a:endParaRPr sz="1200">
              <a:latin typeface="Times New Roman"/>
              <a:cs typeface="Times New Roman"/>
            </a:endParaRPr>
          </a:p>
          <a:p>
            <a:pPr marL="68770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→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Proteans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→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Proteoses</a:t>
            </a:r>
            <a:r>
              <a:rPr sz="1200" dirty="0">
                <a:latin typeface="Times New Roman"/>
                <a:cs typeface="Times New Roman"/>
              </a:rPr>
              <a:t> →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Peptones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→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Peptides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→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Nutritional classification</a:t>
            </a:r>
            <a:r>
              <a:rPr sz="1200" b="1" dirty="0">
                <a:latin typeface="Times New Roman"/>
                <a:cs typeface="Times New Roman"/>
              </a:rPr>
              <a:t> of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protein: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469265" marR="526415" indent="-228600">
              <a:lnSpc>
                <a:spcPct val="110000"/>
              </a:lnSpc>
              <a:buFont typeface="Times New Roman"/>
              <a:buAutoNum type="arabicPeriod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Complete </a:t>
            </a:r>
            <a:r>
              <a:rPr sz="1200" b="1" dirty="0">
                <a:latin typeface="Times New Roman"/>
                <a:cs typeface="Times New Roman"/>
              </a:rPr>
              <a:t>protein: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Have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ten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amino </a:t>
            </a:r>
            <a:r>
              <a:rPr sz="1200" spc="-5" dirty="0">
                <a:latin typeface="Times New Roman"/>
                <a:cs typeface="Times New Roman"/>
              </a:rPr>
              <a:t>acids.</a:t>
            </a:r>
            <a:r>
              <a:rPr sz="1200" dirty="0">
                <a:latin typeface="Times New Roman"/>
                <a:cs typeface="Times New Roman"/>
              </a:rPr>
              <a:t> Promote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good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growth.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Albumin </a:t>
            </a:r>
            <a:r>
              <a:rPr sz="1200" spc="-5" dirty="0">
                <a:latin typeface="Times New Roman"/>
                <a:cs typeface="Times New Roman"/>
              </a:rPr>
              <a:t>(egg),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Casein</a:t>
            </a:r>
            <a:r>
              <a:rPr sz="1200" dirty="0">
                <a:latin typeface="Times New Roman"/>
                <a:cs typeface="Times New Roman"/>
              </a:rPr>
              <a:t> (Milk)</a:t>
            </a:r>
            <a:endParaRPr sz="1200">
              <a:latin typeface="Times New Roman"/>
              <a:cs typeface="Times New Roman"/>
            </a:endParaRPr>
          </a:p>
          <a:p>
            <a:pPr marL="469265" marR="6350" indent="-228600">
              <a:lnSpc>
                <a:spcPts val="1590"/>
              </a:lnSpc>
              <a:spcBef>
                <a:spcPts val="70"/>
              </a:spcBef>
              <a:buFont typeface="Times New Roman"/>
              <a:buAutoNum type="arabicPeriod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Partially</a:t>
            </a:r>
            <a:r>
              <a:rPr sz="1200" b="1" spc="8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complete</a:t>
            </a:r>
            <a:r>
              <a:rPr sz="1200" b="1" spc="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protein:</a:t>
            </a:r>
            <a:r>
              <a:rPr sz="1200" b="1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Partially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lack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promote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moderate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growth.</a:t>
            </a:r>
            <a:endParaRPr sz="12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65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Wheat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rice protein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(lack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Lysine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threonine)</a:t>
            </a:r>
            <a:endParaRPr sz="1200">
              <a:latin typeface="Times New Roman"/>
              <a:cs typeface="Times New Roman"/>
            </a:endParaRPr>
          </a:p>
          <a:p>
            <a:pPr marL="469265" marR="5080" indent="-228600">
              <a:lnSpc>
                <a:spcPct val="110000"/>
              </a:lnSpc>
              <a:spcBef>
                <a:spcPts val="10"/>
              </a:spcBef>
              <a:buFont typeface="Times New Roman"/>
              <a:buAutoNum type="arabicPeriod" startAt="3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Incomplete</a:t>
            </a:r>
            <a:r>
              <a:rPr sz="1200" b="1" spc="4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protein:</a:t>
            </a:r>
            <a:r>
              <a:rPr sz="1200" b="1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Completely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lack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promote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growth.</a:t>
            </a:r>
            <a:endParaRPr sz="12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Gelatin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(lack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tryptophan),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Zein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(lack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tryptophan,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lysine)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6535292"/>
            <a:ext cx="24752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BIOLOGICAL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ROLE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PROTEIN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4" y="6922389"/>
            <a:ext cx="5742940" cy="163258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Structural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function</a:t>
            </a:r>
            <a:endParaRPr sz="1200">
              <a:latin typeface="Times New Roman"/>
              <a:cs typeface="Times New Roman"/>
            </a:endParaRPr>
          </a:p>
          <a:p>
            <a:pPr marL="240665" marR="8890">
              <a:lnSpc>
                <a:spcPts val="1600"/>
              </a:lnSpc>
              <a:spcBef>
                <a:spcPts val="40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Structural</a:t>
            </a:r>
            <a:r>
              <a:rPr sz="12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protein: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They</a:t>
            </a:r>
            <a:r>
              <a:rPr sz="1200" spc="-5" dirty="0">
                <a:latin typeface="Times New Roman"/>
                <a:cs typeface="Times New Roman"/>
              </a:rPr>
              <a:t> give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biological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structure,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strength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 </a:t>
            </a:r>
            <a:r>
              <a:rPr sz="1200" spc="-5" dirty="0">
                <a:latin typeface="Times New Roman"/>
                <a:cs typeface="Times New Roman"/>
              </a:rPr>
              <a:t>protection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the body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tissue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system.</a:t>
            </a:r>
            <a:endParaRPr sz="1200">
              <a:latin typeface="Times New Roman"/>
              <a:cs typeface="Times New Roman"/>
            </a:endParaRPr>
          </a:p>
          <a:p>
            <a:pPr marL="240665" marR="5080">
              <a:lnSpc>
                <a:spcPts val="1580"/>
              </a:lnSpc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20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Collagen,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Gelatin,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bones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tendon,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Elastin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ligaments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Keratin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epidermal tissue </a:t>
            </a:r>
            <a:r>
              <a:rPr sz="1200" dirty="0">
                <a:latin typeface="Times New Roman"/>
                <a:cs typeface="Times New Roman"/>
              </a:rPr>
              <a:t>(skin, hair, </a:t>
            </a:r>
            <a:r>
              <a:rPr sz="1200" spc="-5" dirty="0">
                <a:latin typeface="Times New Roman"/>
                <a:cs typeface="Times New Roman"/>
              </a:rPr>
              <a:t>nails)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  <a:spcBef>
                <a:spcPts val="70"/>
              </a:spcBef>
            </a:pP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Contractile</a:t>
            </a:r>
            <a:r>
              <a:rPr sz="1200" u="sng" spc="2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Proteins: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Fibrous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functioning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contractile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skeletal</a:t>
            </a:r>
            <a:endParaRPr sz="1200">
              <a:latin typeface="Times New Roman"/>
              <a:cs typeface="Times New Roman"/>
            </a:endParaRPr>
          </a:p>
          <a:p>
            <a:pPr marL="240665" marR="4407535">
              <a:lnSpc>
                <a:spcPct val="110000"/>
              </a:lnSpc>
              <a:spcBef>
                <a:spcPts val="10"/>
              </a:spcBef>
            </a:pPr>
            <a:r>
              <a:rPr sz="1200" spc="-5" dirty="0">
                <a:latin typeface="Times New Roman"/>
                <a:cs typeface="Times New Roman"/>
              </a:rPr>
              <a:t>muscles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-5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Myosin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604" y="869441"/>
            <a:ext cx="5737860" cy="832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10100"/>
              </a:lnSpc>
              <a:spcBef>
                <a:spcPts val="100"/>
              </a:spcBef>
              <a:buFont typeface="Times New Roman"/>
              <a:buAutoNum type="arabicPeriod" startAt="2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Dynamic</a:t>
            </a:r>
            <a:r>
              <a:rPr sz="1200" b="1" spc="28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Function:</a:t>
            </a:r>
            <a:r>
              <a:rPr sz="1200" b="1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acting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enzyme,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hormones,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blood</a:t>
            </a:r>
            <a:r>
              <a:rPr sz="1200" spc="2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clotting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factor,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immunoglobulin.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Times New Roman"/>
              <a:buAutoNum type="arabicPeriod" startAt="2"/>
            </a:pPr>
            <a:endParaRPr sz="1500">
              <a:latin typeface="Times New Roman"/>
              <a:cs typeface="Times New Roman"/>
            </a:endParaRPr>
          </a:p>
          <a:p>
            <a:pPr marL="240665" lvl="1" indent="-228600">
              <a:lnSpc>
                <a:spcPct val="100000"/>
              </a:lnSpc>
              <a:buClr>
                <a:srgbClr val="000000"/>
              </a:buClr>
              <a:buAutoNum type="alphaLcPeriod"/>
              <a:tabLst>
                <a:tab pos="241300" algn="l"/>
              </a:tabLst>
            </a:pPr>
            <a:r>
              <a:rPr sz="1200" spc="-5" dirty="0">
                <a:solidFill>
                  <a:srgbClr val="FF00FF"/>
                </a:solidFill>
                <a:latin typeface="Times New Roman"/>
                <a:cs typeface="Times New Roman"/>
              </a:rPr>
              <a:t>Enzymes</a:t>
            </a:r>
            <a:r>
              <a:rPr sz="1200" spc="45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F00FF"/>
                </a:solidFill>
                <a:latin typeface="Times New Roman"/>
                <a:cs typeface="Times New Roman"/>
              </a:rPr>
              <a:t>:</a:t>
            </a:r>
            <a:r>
              <a:rPr sz="1200" spc="55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Highly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specialized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protein,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catalyze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most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chemical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reactions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organic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153" y="1676145"/>
            <a:ext cx="2478405" cy="427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Biomolecules </a:t>
            </a:r>
            <a:r>
              <a:rPr sz="1200" dirty="0">
                <a:latin typeface="Times New Roman"/>
                <a:cs typeface="Times New Roman"/>
              </a:rPr>
              <a:t>in cell, </a:t>
            </a:r>
            <a:r>
              <a:rPr sz="1200" spc="-5" dirty="0">
                <a:latin typeface="Times New Roman"/>
                <a:cs typeface="Times New Roman"/>
              </a:rPr>
              <a:t>tissue 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-5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Pepsin, trypsin,</a:t>
            </a:r>
            <a:r>
              <a:rPr sz="1200" dirty="0">
                <a:latin typeface="Times New Roman"/>
                <a:cs typeface="Times New Roman"/>
              </a:rPr>
              <a:t> hexokinase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2281173"/>
            <a:ext cx="5739765" cy="20408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707390" indent="-228600">
              <a:lnSpc>
                <a:spcPct val="110000"/>
              </a:lnSpc>
              <a:spcBef>
                <a:spcPts val="100"/>
              </a:spcBef>
              <a:buClr>
                <a:srgbClr val="000000"/>
              </a:buClr>
              <a:buAutoNum type="alphaLcPeriod" startAt="2"/>
              <a:tabLst>
                <a:tab pos="241300" algn="l"/>
              </a:tabLst>
            </a:pPr>
            <a:r>
              <a:rPr sz="1200" spc="-5" dirty="0">
                <a:solidFill>
                  <a:srgbClr val="FF00FF"/>
                </a:solidFill>
                <a:latin typeface="Times New Roman"/>
                <a:cs typeface="Times New Roman"/>
              </a:rPr>
              <a:t>Transport</a:t>
            </a:r>
            <a:r>
              <a:rPr sz="1200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FF"/>
                </a:solidFill>
                <a:latin typeface="Times New Roman"/>
                <a:cs typeface="Times New Roman"/>
              </a:rPr>
              <a:t>protein:</a:t>
            </a:r>
            <a:r>
              <a:rPr sz="1200" spc="10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Carry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specific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ions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molecules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dirty="0">
                <a:latin typeface="Times New Roman"/>
                <a:cs typeface="Times New Roman"/>
              </a:rPr>
              <a:t> one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organ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another.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-4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Hemoglobin: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carrier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oxygen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carbon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dioxide.</a:t>
            </a:r>
            <a:endParaRPr sz="1200">
              <a:latin typeface="Times New Roman"/>
              <a:cs typeface="Times New Roman"/>
            </a:endParaRPr>
          </a:p>
          <a:p>
            <a:pPr marL="850265" marR="5080">
              <a:lnSpc>
                <a:spcPct val="110000"/>
              </a:lnSpc>
            </a:pPr>
            <a:r>
              <a:rPr sz="1200" spc="-5" dirty="0">
                <a:solidFill>
                  <a:srgbClr val="F79546"/>
                </a:solidFill>
                <a:latin typeface="Times New Roman"/>
                <a:cs typeface="Times New Roman"/>
              </a:rPr>
              <a:t>Lipoprotein</a:t>
            </a:r>
            <a:r>
              <a:rPr sz="1200" spc="195" dirty="0">
                <a:solidFill>
                  <a:srgbClr val="F79546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79546"/>
                </a:solidFill>
                <a:latin typeface="Times New Roman"/>
                <a:cs typeface="Times New Roman"/>
              </a:rPr>
              <a:t>(Serum</a:t>
            </a:r>
            <a:r>
              <a:rPr sz="1200" spc="180" dirty="0">
                <a:solidFill>
                  <a:srgbClr val="F79546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F79546"/>
                </a:solidFill>
                <a:latin typeface="Times New Roman"/>
                <a:cs typeface="Times New Roman"/>
              </a:rPr>
              <a:t>albumin)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carrier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lipids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from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liver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other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organ.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AF50"/>
                </a:solidFill>
                <a:latin typeface="Times New Roman"/>
                <a:cs typeface="Times New Roman"/>
              </a:rPr>
              <a:t>Myoglobin</a:t>
            </a:r>
            <a:r>
              <a:rPr sz="1200" spc="9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AF50"/>
                </a:solidFill>
                <a:latin typeface="Times New Roman"/>
                <a:cs typeface="Times New Roman"/>
              </a:rPr>
              <a:t>(hemoglobin,</a:t>
            </a:r>
            <a:r>
              <a:rPr sz="1200" spc="100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AF50"/>
                </a:solidFill>
                <a:latin typeface="Times New Roman"/>
                <a:cs typeface="Times New Roman"/>
              </a:rPr>
              <a:t>serum</a:t>
            </a:r>
            <a:r>
              <a:rPr sz="1200" spc="9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AF50"/>
                </a:solidFill>
                <a:latin typeface="Times New Roman"/>
                <a:cs typeface="Times New Roman"/>
              </a:rPr>
              <a:t>albumin):</a:t>
            </a:r>
            <a:r>
              <a:rPr sz="1200" spc="105" dirty="0">
                <a:solidFill>
                  <a:srgbClr val="00AF5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Molecules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ions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organ</a:t>
            </a:r>
            <a:endParaRPr sz="1200">
              <a:latin typeface="Times New Roman"/>
              <a:cs typeface="Times New Roman"/>
            </a:endParaRPr>
          </a:p>
          <a:p>
            <a:pPr marL="850265">
              <a:lnSpc>
                <a:spcPct val="100000"/>
              </a:lnSpc>
              <a:spcBef>
                <a:spcPts val="155"/>
              </a:spcBef>
            </a:pP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other.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buClr>
                <a:srgbClr val="000000"/>
              </a:buClr>
              <a:buAutoNum type="alphaLcPeriod" startAt="3"/>
              <a:tabLst>
                <a:tab pos="241300" algn="l"/>
              </a:tabLst>
            </a:pPr>
            <a:r>
              <a:rPr sz="1200" spc="-5" dirty="0">
                <a:solidFill>
                  <a:srgbClr val="FF00FF"/>
                </a:solidFill>
                <a:latin typeface="Times New Roman"/>
                <a:cs typeface="Times New Roman"/>
              </a:rPr>
              <a:t>Nutrient and</a:t>
            </a:r>
            <a:r>
              <a:rPr sz="1200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FF"/>
                </a:solidFill>
                <a:latin typeface="Times New Roman"/>
                <a:cs typeface="Times New Roman"/>
              </a:rPr>
              <a:t>storage </a:t>
            </a:r>
            <a:r>
              <a:rPr sz="1200" dirty="0">
                <a:solidFill>
                  <a:srgbClr val="FF00FF"/>
                </a:solidFill>
                <a:latin typeface="Times New Roman"/>
                <a:cs typeface="Times New Roman"/>
              </a:rPr>
              <a:t>protein:</a:t>
            </a:r>
            <a:r>
              <a:rPr sz="1200" spc="10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store</a:t>
            </a:r>
            <a:r>
              <a:rPr sz="1200" spc="-5" dirty="0">
                <a:latin typeface="Times New Roman"/>
                <a:cs typeface="Times New Roman"/>
              </a:rPr>
              <a:t> and</a:t>
            </a:r>
            <a:r>
              <a:rPr sz="1200" dirty="0">
                <a:latin typeface="Times New Roman"/>
                <a:cs typeface="Times New Roman"/>
              </a:rPr>
              <a:t> provide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nutrients.</a:t>
            </a:r>
            <a:endParaRPr sz="1200">
              <a:latin typeface="Times New Roman"/>
              <a:cs typeface="Times New Roman"/>
            </a:endParaRPr>
          </a:p>
          <a:p>
            <a:pPr marL="240665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wheat,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corn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rice,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albumin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egg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white,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casein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milk.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buClr>
                <a:srgbClr val="000000"/>
              </a:buClr>
              <a:buAutoNum type="alphaLcPeriod" startAt="4"/>
              <a:tabLst>
                <a:tab pos="241300" algn="l"/>
              </a:tabLst>
            </a:pPr>
            <a:r>
              <a:rPr sz="1200" spc="-5" dirty="0">
                <a:solidFill>
                  <a:srgbClr val="FF00FF"/>
                </a:solidFill>
                <a:latin typeface="Times New Roman"/>
                <a:cs typeface="Times New Roman"/>
              </a:rPr>
              <a:t>Defense</a:t>
            </a:r>
            <a:r>
              <a:rPr sz="1200" spc="390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FF"/>
                </a:solidFill>
                <a:latin typeface="Times New Roman"/>
                <a:cs typeface="Times New Roman"/>
              </a:rPr>
              <a:t>protein:</a:t>
            </a:r>
            <a:r>
              <a:rPr sz="1200" spc="405" dirty="0">
                <a:solidFill>
                  <a:srgbClr val="FF00FF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defend</a:t>
            </a:r>
            <a:r>
              <a:rPr sz="1200" spc="40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(protect)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body 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from</a:t>
            </a:r>
            <a:r>
              <a:rPr sz="1200" spc="4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harmful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foreign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organisms,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9153" y="4296283"/>
            <a:ext cx="2250440" cy="427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  <a:tabLst>
                <a:tab pos="734695" algn="l"/>
              </a:tabLst>
            </a:pPr>
            <a:r>
              <a:rPr sz="1200" spc="-5" dirty="0">
                <a:latin typeface="Times New Roman"/>
                <a:cs typeface="Times New Roman"/>
              </a:rPr>
              <a:t>(bacteria,	</a:t>
            </a:r>
            <a:r>
              <a:rPr sz="1200" dirty="0">
                <a:latin typeface="Times New Roman"/>
                <a:cs typeface="Times New Roman"/>
              </a:rPr>
              <a:t>virus,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foreign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substance)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Immunoglobulin’s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4" y="4901310"/>
            <a:ext cx="5010785" cy="427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1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e.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FF"/>
                </a:solidFill>
                <a:latin typeface="Times New Roman"/>
                <a:cs typeface="Times New Roman"/>
              </a:rPr>
              <a:t>Regulatory </a:t>
            </a:r>
            <a:r>
              <a:rPr sz="1200" dirty="0">
                <a:solidFill>
                  <a:srgbClr val="FF00FF"/>
                </a:solidFill>
                <a:latin typeface="Times New Roman"/>
                <a:cs typeface="Times New Roman"/>
              </a:rPr>
              <a:t>protein: </a:t>
            </a:r>
            <a:r>
              <a:rPr sz="1200" dirty="0">
                <a:latin typeface="Times New Roman"/>
                <a:cs typeface="Times New Roman"/>
              </a:rPr>
              <a:t>They </a:t>
            </a:r>
            <a:r>
              <a:rPr sz="1200" spc="-5" dirty="0">
                <a:latin typeface="Times New Roman"/>
                <a:cs typeface="Times New Roman"/>
              </a:rPr>
              <a:t>help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regulate </a:t>
            </a:r>
            <a:r>
              <a:rPr sz="1200" dirty="0">
                <a:latin typeface="Times New Roman"/>
                <a:cs typeface="Times New Roman"/>
              </a:rPr>
              <a:t>cellular or </a:t>
            </a:r>
            <a:r>
              <a:rPr sz="1200" spc="-5" dirty="0">
                <a:latin typeface="Times New Roman"/>
                <a:cs typeface="Times New Roman"/>
              </a:rPr>
              <a:t>physiological activity,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Example:</a:t>
            </a:r>
            <a:r>
              <a:rPr sz="1200" spc="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Hormones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like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insulin,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Pituitary,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parathyroid,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growth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hormones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etc.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804284" y="214630"/>
            <a:ext cx="3346450" cy="50927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95"/>
              </a:spcBef>
            </a:pPr>
            <a:r>
              <a:rPr sz="1400" b="1" spc="-5" dirty="0">
                <a:latin typeface="Times New Roman"/>
                <a:cs typeface="Times New Roman"/>
              </a:rPr>
              <a:t>CLASSIFICATION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OF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PROTEIN</a:t>
            </a:r>
            <a:endParaRPr sz="1400">
              <a:latin typeface="Times New Roman"/>
              <a:cs typeface="Times New Roman"/>
            </a:endParaRPr>
          </a:p>
          <a:p>
            <a:pPr marL="2540" algn="ctr">
              <a:lnSpc>
                <a:spcPct val="100000"/>
              </a:lnSpc>
              <a:spcBef>
                <a:spcPts val="140"/>
              </a:spcBef>
            </a:pPr>
            <a:r>
              <a:rPr sz="1400" spc="-5" dirty="0">
                <a:latin typeface="Times New Roman"/>
                <a:cs typeface="Times New Roman"/>
              </a:rPr>
              <a:t>(Chemical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nature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&amp;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Composition)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622742" y="724852"/>
            <a:ext cx="7460615" cy="431165"/>
            <a:chOff x="1622742" y="724852"/>
            <a:chExt cx="7460615" cy="431165"/>
          </a:xfrm>
        </p:grpSpPr>
        <p:sp>
          <p:nvSpPr>
            <p:cNvPr id="5" name="object 5"/>
            <p:cNvSpPr/>
            <p:nvPr/>
          </p:nvSpPr>
          <p:spPr>
            <a:xfrm>
              <a:off x="5474334" y="729615"/>
              <a:ext cx="1270" cy="257175"/>
            </a:xfrm>
            <a:custGeom>
              <a:avLst/>
              <a:gdLst/>
              <a:ahLst/>
              <a:cxnLst/>
              <a:rect l="l" t="t" r="r" b="b"/>
              <a:pathLst>
                <a:path w="1270" h="257175">
                  <a:moveTo>
                    <a:pt x="0" y="0"/>
                  </a:moveTo>
                  <a:lnTo>
                    <a:pt x="1270" y="2571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28140" y="994092"/>
              <a:ext cx="0" cy="161925"/>
            </a:xfrm>
            <a:custGeom>
              <a:avLst/>
              <a:gdLst/>
              <a:ahLst/>
              <a:cxnLst/>
              <a:rect l="l" t="t" r="r" b="b"/>
              <a:pathLst>
                <a:path h="161925">
                  <a:moveTo>
                    <a:pt x="0" y="0"/>
                  </a:moveTo>
                  <a:lnTo>
                    <a:pt x="0" y="161607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28775" y="986790"/>
              <a:ext cx="7448550" cy="2540"/>
            </a:xfrm>
            <a:custGeom>
              <a:avLst/>
              <a:gdLst/>
              <a:ahLst/>
              <a:cxnLst/>
              <a:rect l="l" t="t" r="r" b="b"/>
              <a:pathLst>
                <a:path w="7448550" h="2540">
                  <a:moveTo>
                    <a:pt x="0" y="2540"/>
                  </a:moveTo>
                  <a:lnTo>
                    <a:pt x="744855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474970" y="982027"/>
              <a:ext cx="3602990" cy="173990"/>
            </a:xfrm>
            <a:custGeom>
              <a:avLst/>
              <a:gdLst/>
              <a:ahLst/>
              <a:cxnLst/>
              <a:rect l="l" t="t" r="r" b="b"/>
              <a:pathLst>
                <a:path w="3602990" h="173990">
                  <a:moveTo>
                    <a:pt x="0" y="0"/>
                  </a:moveTo>
                  <a:lnTo>
                    <a:pt x="0" y="173672"/>
                  </a:lnTo>
                </a:path>
                <a:path w="3602990" h="173990">
                  <a:moveTo>
                    <a:pt x="3602989" y="0"/>
                  </a:moveTo>
                  <a:lnTo>
                    <a:pt x="3602989" y="17367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29944" y="1155700"/>
            <a:ext cx="1617980" cy="2762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154305">
              <a:lnSpc>
                <a:spcPct val="100000"/>
              </a:lnSpc>
              <a:spcBef>
                <a:spcPts val="295"/>
              </a:spcBef>
            </a:pPr>
            <a:r>
              <a:rPr sz="1200" spc="-5" dirty="0">
                <a:latin typeface="Times New Roman"/>
                <a:cs typeface="Times New Roman"/>
              </a:rPr>
              <a:t>SIMPLE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99279" y="1155700"/>
            <a:ext cx="2152650" cy="276225"/>
          </a:xfrm>
          <a:prstGeom prst="rect">
            <a:avLst/>
          </a:prstGeom>
          <a:solidFill>
            <a:srgbClr val="1462FF"/>
          </a:solidFill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189865">
              <a:lnSpc>
                <a:spcPct val="100000"/>
              </a:lnSpc>
              <a:spcBef>
                <a:spcPts val="295"/>
              </a:spcBef>
            </a:pPr>
            <a:r>
              <a:rPr sz="1200" spc="-5" dirty="0">
                <a:latin typeface="Times New Roman"/>
                <a:cs typeface="Times New Roman"/>
              </a:rPr>
              <a:t>CONJUGATED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628457" y="1430337"/>
            <a:ext cx="0" cy="192405"/>
          </a:xfrm>
          <a:custGeom>
            <a:avLst/>
            <a:gdLst/>
            <a:ahLst/>
            <a:cxnLst/>
            <a:rect l="l" t="t" r="r" b="b"/>
            <a:pathLst>
              <a:path h="192405">
                <a:moveTo>
                  <a:pt x="0" y="0"/>
                </a:moveTo>
                <a:lnTo>
                  <a:pt x="0" y="192087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28457" y="2041525"/>
            <a:ext cx="0" cy="208279"/>
          </a:xfrm>
          <a:custGeom>
            <a:avLst/>
            <a:gdLst/>
            <a:ahLst/>
            <a:cxnLst/>
            <a:rect l="l" t="t" r="r" b="b"/>
            <a:pathLst>
              <a:path h="208280">
                <a:moveTo>
                  <a:pt x="0" y="0"/>
                </a:moveTo>
                <a:lnTo>
                  <a:pt x="0" y="207962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33425" y="1616233"/>
            <a:ext cx="1933575" cy="425450"/>
          </a:xfrm>
          <a:prstGeom prst="rect">
            <a:avLst/>
          </a:prstGeom>
          <a:solidFill>
            <a:srgbClr val="5EF87A"/>
          </a:solidFill>
          <a:ln w="9525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7155" marR="88900">
              <a:lnSpc>
                <a:spcPct val="110000"/>
              </a:lnSpc>
              <a:spcBef>
                <a:spcPts val="240"/>
              </a:spcBef>
            </a:pPr>
            <a:r>
              <a:rPr sz="1000" spc="-5" dirty="0">
                <a:latin typeface="Times New Roman"/>
                <a:cs typeface="Times New Roman"/>
              </a:rPr>
              <a:t>Composed</a:t>
            </a:r>
            <a:r>
              <a:rPr sz="1000" spc="16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15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only</a:t>
            </a:r>
            <a:r>
              <a:rPr sz="1000" spc="1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amino</a:t>
            </a:r>
            <a:r>
              <a:rPr sz="1000" spc="17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acid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residues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110297" y="2239962"/>
            <a:ext cx="1162050" cy="118745"/>
            <a:chOff x="1110297" y="2239962"/>
            <a:chExt cx="1162050" cy="118745"/>
          </a:xfrm>
        </p:grpSpPr>
        <p:sp>
          <p:nvSpPr>
            <p:cNvPr id="15" name="object 15"/>
            <p:cNvSpPr/>
            <p:nvPr/>
          </p:nvSpPr>
          <p:spPr>
            <a:xfrm>
              <a:off x="1115695" y="2253615"/>
              <a:ext cx="1151890" cy="635"/>
            </a:xfrm>
            <a:custGeom>
              <a:avLst/>
              <a:gdLst/>
              <a:ahLst/>
              <a:cxnLst/>
              <a:rect l="l" t="t" r="r" b="b"/>
              <a:pathLst>
                <a:path w="1151889" h="635">
                  <a:moveTo>
                    <a:pt x="0" y="0"/>
                  </a:moveTo>
                  <a:lnTo>
                    <a:pt x="1151890" y="635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266950" y="2244725"/>
              <a:ext cx="635" cy="104775"/>
            </a:xfrm>
            <a:custGeom>
              <a:avLst/>
              <a:gdLst/>
              <a:ahLst/>
              <a:cxnLst/>
              <a:rect l="l" t="t" r="r" b="b"/>
              <a:pathLst>
                <a:path w="635" h="104775">
                  <a:moveTo>
                    <a:pt x="0" y="0"/>
                  </a:moveTo>
                  <a:lnTo>
                    <a:pt x="635" y="1047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15377" y="2249487"/>
              <a:ext cx="0" cy="109220"/>
            </a:xfrm>
            <a:custGeom>
              <a:avLst/>
              <a:gdLst/>
              <a:ahLst/>
              <a:cxnLst/>
              <a:rect l="l" t="t" r="r" b="b"/>
              <a:pathLst>
                <a:path h="109219">
                  <a:moveTo>
                    <a:pt x="0" y="0"/>
                  </a:moveTo>
                  <a:lnTo>
                    <a:pt x="0" y="108902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85775" y="2777688"/>
            <a:ext cx="1217295" cy="789940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95885" marR="95250" algn="just">
              <a:lnSpc>
                <a:spcPct val="110300"/>
              </a:lnSpc>
              <a:spcBef>
                <a:spcPts val="190"/>
              </a:spcBef>
            </a:pPr>
            <a:r>
              <a:rPr sz="1000" spc="-5" dirty="0">
                <a:latin typeface="Times New Roman"/>
                <a:cs typeface="Times New Roman"/>
              </a:rPr>
              <a:t>Albumins, Globulin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Glutelin, Histones,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Prolamines,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Globin,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Lectins,</a:t>
            </a:r>
            <a:r>
              <a:rPr sz="1000" spc="-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Protamines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466715" y="1427162"/>
            <a:ext cx="0" cy="172720"/>
          </a:xfrm>
          <a:custGeom>
            <a:avLst/>
            <a:gdLst/>
            <a:ahLst/>
            <a:cxnLst/>
            <a:rect l="l" t="t" r="r" b="b"/>
            <a:pathLst>
              <a:path h="172719">
                <a:moveTo>
                  <a:pt x="0" y="0"/>
                </a:moveTo>
                <a:lnTo>
                  <a:pt x="0" y="172402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115694" y="2634615"/>
            <a:ext cx="0" cy="148590"/>
          </a:xfrm>
          <a:custGeom>
            <a:avLst/>
            <a:gdLst/>
            <a:ahLst/>
            <a:cxnLst/>
            <a:rect l="l" t="t" r="r" b="b"/>
            <a:pathLst>
              <a:path h="148589">
                <a:moveTo>
                  <a:pt x="0" y="0"/>
                </a:moveTo>
                <a:lnTo>
                  <a:pt x="0" y="148272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42925" y="2361406"/>
            <a:ext cx="1160145" cy="276225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280"/>
              </a:spcBef>
            </a:pPr>
            <a:r>
              <a:rPr sz="1000" spc="-5" dirty="0">
                <a:latin typeface="Times New Roman"/>
                <a:cs typeface="Times New Roman"/>
              </a:rPr>
              <a:t>Globular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proteins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475922" y="2041525"/>
            <a:ext cx="0" cy="196215"/>
          </a:xfrm>
          <a:custGeom>
            <a:avLst/>
            <a:gdLst/>
            <a:ahLst/>
            <a:cxnLst/>
            <a:rect l="l" t="t" r="r" b="b"/>
            <a:pathLst>
              <a:path h="196214">
                <a:moveTo>
                  <a:pt x="0" y="0"/>
                </a:moveTo>
                <a:lnTo>
                  <a:pt x="0" y="195897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23"/>
          <p:cNvGrpSpPr/>
          <p:nvPr/>
        </p:nvGrpSpPr>
        <p:grpSpPr>
          <a:xfrm>
            <a:off x="9071927" y="1431925"/>
            <a:ext cx="12700" cy="200025"/>
            <a:chOff x="9071927" y="1431925"/>
            <a:chExt cx="12700" cy="200025"/>
          </a:xfrm>
        </p:grpSpPr>
        <p:sp>
          <p:nvSpPr>
            <p:cNvPr id="24" name="object 24"/>
            <p:cNvSpPr/>
            <p:nvPr/>
          </p:nvSpPr>
          <p:spPr>
            <a:xfrm>
              <a:off x="9079230" y="1431925"/>
              <a:ext cx="0" cy="200025"/>
            </a:xfrm>
            <a:custGeom>
              <a:avLst/>
              <a:gdLst/>
              <a:ahLst/>
              <a:cxnLst/>
              <a:rect l="l" t="t" r="r" b="b"/>
              <a:pathLst>
                <a:path h="200025">
                  <a:moveTo>
                    <a:pt x="0" y="0"/>
                  </a:moveTo>
                  <a:lnTo>
                    <a:pt x="0" y="20002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077007" y="1431925"/>
              <a:ext cx="0" cy="200025"/>
            </a:xfrm>
            <a:custGeom>
              <a:avLst/>
              <a:gdLst/>
              <a:ahLst/>
              <a:cxnLst/>
              <a:rect l="l" t="t" r="r" b="b"/>
              <a:pathLst>
                <a:path h="200025">
                  <a:moveTo>
                    <a:pt x="0" y="0"/>
                  </a:moveTo>
                  <a:lnTo>
                    <a:pt x="0" y="200025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399279" y="1616233"/>
            <a:ext cx="2152650" cy="4254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</a:ln>
        </p:spPr>
        <p:txBody>
          <a:bodyPr vert="horz" wrap="square" lIns="0" tIns="7620" rIns="0" bIns="0" rtlCol="0">
            <a:spAutoFit/>
          </a:bodyPr>
          <a:lstStyle/>
          <a:p>
            <a:pPr marL="97155" marR="88900">
              <a:lnSpc>
                <a:spcPct val="110000"/>
              </a:lnSpc>
              <a:spcBef>
                <a:spcPts val="60"/>
              </a:spcBef>
            </a:pPr>
            <a:r>
              <a:rPr sz="1000" spc="-5" dirty="0">
                <a:latin typeface="Times New Roman"/>
                <a:cs typeface="Times New Roman"/>
              </a:rPr>
              <a:t>Composed</a:t>
            </a:r>
            <a:r>
              <a:rPr sz="1000" spc="1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14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prosthetic</a:t>
            </a:r>
            <a:r>
              <a:rPr sz="1000" b="1" spc="13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group</a:t>
            </a:r>
            <a:r>
              <a:rPr sz="1000" b="1" spc="12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(non </a:t>
            </a:r>
            <a:r>
              <a:rPr sz="1000" b="1" spc="-23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protein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group</a:t>
            </a:r>
            <a:r>
              <a:rPr sz="1000" spc="-5" dirty="0">
                <a:latin typeface="Times New Roman"/>
                <a:cs typeface="Times New Roman"/>
              </a:rPr>
              <a:t>)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with</a:t>
            </a:r>
            <a:r>
              <a:rPr sz="1000" spc="-5" dirty="0">
                <a:latin typeface="Times New Roman"/>
                <a:cs typeface="Times New Roman"/>
              </a:rPr>
              <a:t> amino</a:t>
            </a:r>
            <a:r>
              <a:rPr sz="1000" dirty="0">
                <a:latin typeface="Times New Roman"/>
                <a:cs typeface="Times New Roman"/>
              </a:rPr>
              <a:t> acids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896677" y="2212022"/>
            <a:ext cx="3043555" cy="156845"/>
            <a:chOff x="3896677" y="2212022"/>
            <a:chExt cx="3043555" cy="156845"/>
          </a:xfrm>
        </p:grpSpPr>
        <p:sp>
          <p:nvSpPr>
            <p:cNvPr id="28" name="object 28"/>
            <p:cNvSpPr/>
            <p:nvPr/>
          </p:nvSpPr>
          <p:spPr>
            <a:xfrm>
              <a:off x="3903980" y="2216785"/>
              <a:ext cx="3030220" cy="8890"/>
            </a:xfrm>
            <a:custGeom>
              <a:avLst/>
              <a:gdLst/>
              <a:ahLst/>
              <a:cxnLst/>
              <a:rect l="l" t="t" r="r" b="b"/>
              <a:pathLst>
                <a:path w="3030220" h="8889">
                  <a:moveTo>
                    <a:pt x="0" y="0"/>
                  </a:moveTo>
                  <a:lnTo>
                    <a:pt x="3030220" y="889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902075" y="2220277"/>
              <a:ext cx="3032760" cy="148590"/>
            </a:xfrm>
            <a:custGeom>
              <a:avLst/>
              <a:gdLst/>
              <a:ahLst/>
              <a:cxnLst/>
              <a:rect l="l" t="t" r="r" b="b"/>
              <a:pathLst>
                <a:path w="3032759" h="148589">
                  <a:moveTo>
                    <a:pt x="3032759" y="10795"/>
                  </a:moveTo>
                  <a:lnTo>
                    <a:pt x="3032759" y="145097"/>
                  </a:lnTo>
                </a:path>
                <a:path w="3032759" h="148589">
                  <a:moveTo>
                    <a:pt x="0" y="0"/>
                  </a:moveTo>
                  <a:lnTo>
                    <a:pt x="0" y="148272"/>
                  </a:lnTo>
                </a:path>
                <a:path w="3032759" h="148589">
                  <a:moveTo>
                    <a:pt x="1574800" y="7620"/>
                  </a:moveTo>
                  <a:lnTo>
                    <a:pt x="1574800" y="14509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3201352" y="2644140"/>
            <a:ext cx="1431290" cy="770890"/>
            <a:chOff x="3201352" y="2644140"/>
            <a:chExt cx="1431290" cy="770890"/>
          </a:xfrm>
        </p:grpSpPr>
        <p:sp>
          <p:nvSpPr>
            <p:cNvPr id="31" name="object 31"/>
            <p:cNvSpPr/>
            <p:nvPr/>
          </p:nvSpPr>
          <p:spPr>
            <a:xfrm>
              <a:off x="3900804" y="2644140"/>
              <a:ext cx="2540" cy="770890"/>
            </a:xfrm>
            <a:custGeom>
              <a:avLst/>
              <a:gdLst/>
              <a:ahLst/>
              <a:cxnLst/>
              <a:rect l="l" t="t" r="r" b="b"/>
              <a:pathLst>
                <a:path w="2539" h="770889">
                  <a:moveTo>
                    <a:pt x="2539" y="0"/>
                  </a:moveTo>
                  <a:lnTo>
                    <a:pt x="2539" y="133350"/>
                  </a:lnTo>
                </a:path>
                <a:path w="2539" h="770889">
                  <a:moveTo>
                    <a:pt x="0" y="583564"/>
                  </a:moveTo>
                  <a:lnTo>
                    <a:pt x="0" y="770889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206114" y="2777490"/>
              <a:ext cx="1421765" cy="450215"/>
            </a:xfrm>
            <a:custGeom>
              <a:avLst/>
              <a:gdLst/>
              <a:ahLst/>
              <a:cxnLst/>
              <a:rect l="l" t="t" r="r" b="b"/>
              <a:pathLst>
                <a:path w="1421764" h="450214">
                  <a:moveTo>
                    <a:pt x="1421764" y="0"/>
                  </a:moveTo>
                  <a:lnTo>
                    <a:pt x="0" y="0"/>
                  </a:lnTo>
                  <a:lnTo>
                    <a:pt x="0" y="450214"/>
                  </a:lnTo>
                  <a:lnTo>
                    <a:pt x="1421764" y="450214"/>
                  </a:lnTo>
                  <a:lnTo>
                    <a:pt x="1421764" y="0"/>
                  </a:lnTo>
                  <a:close/>
                </a:path>
              </a:pathLst>
            </a:custGeom>
            <a:solidFill>
              <a:srgbClr val="37A9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206114" y="2777490"/>
              <a:ext cx="1421765" cy="450215"/>
            </a:xfrm>
            <a:custGeom>
              <a:avLst/>
              <a:gdLst/>
              <a:ahLst/>
              <a:cxnLst/>
              <a:rect l="l" t="t" r="r" b="b"/>
              <a:pathLst>
                <a:path w="1421764" h="450214">
                  <a:moveTo>
                    <a:pt x="0" y="450214"/>
                  </a:moveTo>
                  <a:lnTo>
                    <a:pt x="1421764" y="450214"/>
                  </a:lnTo>
                  <a:lnTo>
                    <a:pt x="1421764" y="0"/>
                  </a:lnTo>
                  <a:lnTo>
                    <a:pt x="0" y="0"/>
                  </a:lnTo>
                  <a:lnTo>
                    <a:pt x="0" y="45021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/>
          <p:nvPr/>
        </p:nvSpPr>
        <p:spPr>
          <a:xfrm>
            <a:off x="6941819" y="2640965"/>
            <a:ext cx="0" cy="127000"/>
          </a:xfrm>
          <a:custGeom>
            <a:avLst/>
            <a:gdLst/>
            <a:ahLst/>
            <a:cxnLst/>
            <a:rect l="l" t="t" r="r" b="b"/>
            <a:pathLst>
              <a:path h="127000">
                <a:moveTo>
                  <a:pt x="0" y="0"/>
                </a:moveTo>
                <a:lnTo>
                  <a:pt x="0" y="127000"/>
                </a:lnTo>
              </a:path>
            </a:pathLst>
          </a:custGeom>
          <a:ln w="1333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6426834" y="2361406"/>
            <a:ext cx="1020444" cy="276225"/>
          </a:xfrm>
          <a:prstGeom prst="rect">
            <a:avLst/>
          </a:prstGeom>
          <a:solidFill>
            <a:srgbClr val="FDB085"/>
          </a:solidFill>
          <a:ln w="9525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40"/>
              </a:spcBef>
            </a:pPr>
            <a:r>
              <a:rPr sz="1000" spc="-5" dirty="0">
                <a:latin typeface="Times New Roman"/>
                <a:cs typeface="Times New Roman"/>
              </a:rPr>
              <a:t>Chromoproteins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8558847" y="2041525"/>
            <a:ext cx="1294765" cy="327025"/>
            <a:chOff x="8558847" y="2041525"/>
            <a:chExt cx="1294765" cy="327025"/>
          </a:xfrm>
        </p:grpSpPr>
        <p:sp>
          <p:nvSpPr>
            <p:cNvPr id="37" name="object 37"/>
            <p:cNvSpPr/>
            <p:nvPr/>
          </p:nvSpPr>
          <p:spPr>
            <a:xfrm>
              <a:off x="9076372" y="2041525"/>
              <a:ext cx="635" cy="180340"/>
            </a:xfrm>
            <a:custGeom>
              <a:avLst/>
              <a:gdLst/>
              <a:ahLst/>
              <a:cxnLst/>
              <a:rect l="l" t="t" r="r" b="b"/>
              <a:pathLst>
                <a:path w="634" h="180339">
                  <a:moveTo>
                    <a:pt x="0" y="0"/>
                  </a:moveTo>
                  <a:lnTo>
                    <a:pt x="0" y="100012"/>
                  </a:lnTo>
                </a:path>
                <a:path w="634" h="180339">
                  <a:moveTo>
                    <a:pt x="635" y="0"/>
                  </a:moveTo>
                  <a:lnTo>
                    <a:pt x="635" y="180022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8563609" y="2225675"/>
              <a:ext cx="1285240" cy="635"/>
            </a:xfrm>
            <a:custGeom>
              <a:avLst/>
              <a:gdLst/>
              <a:ahLst/>
              <a:cxnLst/>
              <a:rect l="l" t="t" r="r" b="b"/>
              <a:pathLst>
                <a:path w="1285240" h="635">
                  <a:moveTo>
                    <a:pt x="0" y="0"/>
                  </a:moveTo>
                  <a:lnTo>
                    <a:pt x="1285240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563927" y="2221547"/>
              <a:ext cx="1284605" cy="147320"/>
            </a:xfrm>
            <a:custGeom>
              <a:avLst/>
              <a:gdLst/>
              <a:ahLst/>
              <a:cxnLst/>
              <a:rect l="l" t="t" r="r" b="b"/>
              <a:pathLst>
                <a:path w="1284604" h="147319">
                  <a:moveTo>
                    <a:pt x="1284605" y="5714"/>
                  </a:moveTo>
                  <a:lnTo>
                    <a:pt x="1284605" y="147002"/>
                  </a:lnTo>
                </a:path>
                <a:path w="1284604" h="147319">
                  <a:moveTo>
                    <a:pt x="0" y="0"/>
                  </a:moveTo>
                  <a:lnTo>
                    <a:pt x="0" y="147002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/>
          <p:nvPr/>
        </p:nvSpPr>
        <p:spPr>
          <a:xfrm>
            <a:off x="6940232" y="3218180"/>
            <a:ext cx="0" cy="196850"/>
          </a:xfrm>
          <a:custGeom>
            <a:avLst/>
            <a:gdLst/>
            <a:ahLst/>
            <a:cxnLst/>
            <a:rect l="l" t="t" r="r" b="b"/>
            <a:pathLst>
              <a:path h="196850">
                <a:moveTo>
                  <a:pt x="0" y="0"/>
                </a:moveTo>
                <a:lnTo>
                  <a:pt x="0" y="196850"/>
                </a:lnTo>
              </a:path>
            </a:pathLst>
          </a:custGeom>
          <a:ln w="101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6303645" y="3414553"/>
            <a:ext cx="1478280" cy="290830"/>
          </a:xfrm>
          <a:prstGeom prst="rect">
            <a:avLst/>
          </a:prstGeom>
          <a:solidFill>
            <a:srgbClr val="FDB085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31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Haemoglobin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303142" y="2804287"/>
            <a:ext cx="1240790" cy="32702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R="5080">
              <a:lnSpc>
                <a:spcPts val="1180"/>
              </a:lnSpc>
              <a:spcBef>
                <a:spcPts val="150"/>
              </a:spcBef>
              <a:tabLst>
                <a:tab pos="677545" algn="l"/>
                <a:tab pos="1143000" algn="l"/>
              </a:tabLst>
            </a:pPr>
            <a:r>
              <a:rPr sz="1000" dirty="0">
                <a:latin typeface="Times New Roman"/>
                <a:cs typeface="Times New Roman"/>
              </a:rPr>
              <a:t>P</a:t>
            </a:r>
            <a:r>
              <a:rPr sz="1000" spc="-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t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etic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p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is  carbohydrate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206114" y="3414553"/>
            <a:ext cx="1485900" cy="290830"/>
          </a:xfrm>
          <a:prstGeom prst="rect">
            <a:avLst/>
          </a:prstGeom>
          <a:solidFill>
            <a:srgbClr val="37A9FF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1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Mucin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(saliva)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5489892" y="3705225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4">
                <a:moveTo>
                  <a:pt x="0" y="0"/>
                </a:moveTo>
                <a:lnTo>
                  <a:pt x="0" y="138747"/>
                </a:lnTo>
              </a:path>
            </a:pathLst>
          </a:custGeom>
          <a:ln w="177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489892" y="3227705"/>
            <a:ext cx="0" cy="186055"/>
          </a:xfrm>
          <a:custGeom>
            <a:avLst/>
            <a:gdLst/>
            <a:ahLst/>
            <a:cxnLst/>
            <a:rect l="l" t="t" r="r" b="b"/>
            <a:pathLst>
              <a:path h="186054">
                <a:moveTo>
                  <a:pt x="0" y="0"/>
                </a:moveTo>
                <a:lnTo>
                  <a:pt x="0" y="186055"/>
                </a:lnTo>
              </a:path>
            </a:pathLst>
          </a:custGeom>
          <a:ln w="177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489892" y="2640965"/>
            <a:ext cx="0" cy="136525"/>
          </a:xfrm>
          <a:custGeom>
            <a:avLst/>
            <a:gdLst/>
            <a:ahLst/>
            <a:cxnLst/>
            <a:rect l="l" t="t" r="r" b="b"/>
            <a:pathLst>
              <a:path h="136525">
                <a:moveTo>
                  <a:pt x="0" y="0"/>
                </a:moveTo>
                <a:lnTo>
                  <a:pt x="0" y="136525"/>
                </a:lnTo>
              </a:path>
            </a:pathLst>
          </a:custGeom>
          <a:ln w="177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3206114" y="3839210"/>
            <a:ext cx="4575810" cy="276225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50"/>
              </a:spcBef>
            </a:pPr>
            <a:r>
              <a:rPr sz="1000" spc="-5" dirty="0">
                <a:latin typeface="Times New Roman"/>
                <a:cs typeface="Times New Roman"/>
              </a:rPr>
              <a:t>Other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conjugated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protein: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Nucleoprotein,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Mucoprotein,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Lipoprotein,</a:t>
            </a:r>
            <a:r>
              <a:rPr sz="1000" spc="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Metalloprotein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762500" y="3414553"/>
            <a:ext cx="1464310" cy="290830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0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Casein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(milk)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268220" y="2634615"/>
            <a:ext cx="0" cy="143510"/>
          </a:xfrm>
          <a:custGeom>
            <a:avLst/>
            <a:gdLst/>
            <a:ahLst/>
            <a:cxnLst/>
            <a:rect l="l" t="t" r="r" b="b"/>
            <a:pathLst>
              <a:path h="143510">
                <a:moveTo>
                  <a:pt x="0" y="0"/>
                </a:moveTo>
                <a:lnTo>
                  <a:pt x="0" y="143510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1831339" y="2777688"/>
            <a:ext cx="1089025" cy="789940"/>
          </a:xfrm>
          <a:prstGeom prst="rect">
            <a:avLst/>
          </a:prstGeom>
          <a:solidFill>
            <a:srgbClr val="FF66CC"/>
          </a:solidFill>
          <a:ln w="9525">
            <a:solidFill>
              <a:srgbClr val="000000"/>
            </a:solidFill>
          </a:ln>
        </p:spPr>
        <p:txBody>
          <a:bodyPr vert="horz" wrap="square" lIns="0" tIns="22860" rIns="0" bIns="0" rtlCol="0">
            <a:spAutoFit/>
          </a:bodyPr>
          <a:lstStyle/>
          <a:p>
            <a:pPr marL="116205" marR="427355">
              <a:lnSpc>
                <a:spcPct val="111500"/>
              </a:lnSpc>
              <a:spcBef>
                <a:spcPts val="180"/>
              </a:spcBef>
            </a:pPr>
            <a:r>
              <a:rPr sz="1000" spc="-10" dirty="0">
                <a:latin typeface="Times New Roman"/>
                <a:cs typeface="Times New Roman"/>
              </a:rPr>
              <a:t>C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5" dirty="0">
                <a:latin typeface="Times New Roman"/>
                <a:cs typeface="Times New Roman"/>
              </a:rPr>
              <a:t>lla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5" dirty="0">
                <a:latin typeface="Times New Roman"/>
                <a:cs typeface="Times New Roman"/>
              </a:rPr>
              <a:t>e</a:t>
            </a:r>
            <a:r>
              <a:rPr sz="1000" spc="-15" dirty="0">
                <a:latin typeface="Times New Roman"/>
                <a:cs typeface="Times New Roman"/>
              </a:rPr>
              <a:t>n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,  Elastins,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Keratins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983219" y="2721292"/>
            <a:ext cx="1184910" cy="584200"/>
          </a:xfrm>
          <a:prstGeom prst="rect">
            <a:avLst/>
          </a:prstGeom>
          <a:solidFill>
            <a:srgbClr val="FF1D1D"/>
          </a:solidFill>
          <a:ln w="9525">
            <a:solidFill>
              <a:srgbClr val="000000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119380" marR="88265">
              <a:lnSpc>
                <a:spcPct val="110000"/>
              </a:lnSpc>
              <a:spcBef>
                <a:spcPts val="195"/>
              </a:spcBef>
            </a:pPr>
            <a:r>
              <a:rPr sz="1000" spc="-5" dirty="0">
                <a:latin typeface="Times New Roman"/>
                <a:cs typeface="Times New Roman"/>
              </a:rPr>
              <a:t>Coagulated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protein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Proteans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Metaproteins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8564244" y="2644775"/>
            <a:ext cx="0" cy="81915"/>
          </a:xfrm>
          <a:custGeom>
            <a:avLst/>
            <a:gdLst/>
            <a:ahLst/>
            <a:cxnLst/>
            <a:rect l="l" t="t" r="r" b="b"/>
            <a:pathLst>
              <a:path h="81914">
                <a:moveTo>
                  <a:pt x="0" y="0"/>
                </a:moveTo>
                <a:lnTo>
                  <a:pt x="0" y="81597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8110855" y="2361406"/>
            <a:ext cx="961390" cy="276225"/>
          </a:xfrm>
          <a:prstGeom prst="rect">
            <a:avLst/>
          </a:prstGeom>
          <a:solidFill>
            <a:srgbClr val="FF1D1D"/>
          </a:solidFill>
          <a:ln w="952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267335">
              <a:lnSpc>
                <a:spcPct val="100000"/>
              </a:lnSpc>
              <a:spcBef>
                <a:spcPts val="380"/>
              </a:spcBef>
            </a:pPr>
            <a:r>
              <a:rPr sz="1000" spc="-5" dirty="0">
                <a:latin typeface="Times New Roman"/>
                <a:cs typeface="Times New Roman"/>
              </a:rPr>
              <a:t>Primary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9850119" y="2644775"/>
            <a:ext cx="0" cy="76835"/>
          </a:xfrm>
          <a:custGeom>
            <a:avLst/>
            <a:gdLst/>
            <a:ahLst/>
            <a:cxnLst/>
            <a:rect l="l" t="t" r="r" b="b"/>
            <a:pathLst>
              <a:path h="76835">
                <a:moveTo>
                  <a:pt x="0" y="0"/>
                </a:moveTo>
                <a:lnTo>
                  <a:pt x="0" y="76835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9327515" y="2721292"/>
            <a:ext cx="1069975" cy="770890"/>
          </a:xfrm>
          <a:prstGeom prst="rect">
            <a:avLst/>
          </a:prstGeom>
          <a:solidFill>
            <a:srgbClr val="B5AC7C"/>
          </a:solidFill>
          <a:ln w="9525">
            <a:solidFill>
              <a:srgbClr val="000000"/>
            </a:solidFill>
          </a:ln>
        </p:spPr>
        <p:txBody>
          <a:bodyPr vert="horz" wrap="square" lIns="0" tIns="24130" rIns="0" bIns="0" rtlCol="0">
            <a:spAutoFit/>
          </a:bodyPr>
          <a:lstStyle/>
          <a:p>
            <a:pPr marL="98425" marR="308610">
              <a:lnSpc>
                <a:spcPct val="110300"/>
              </a:lnSpc>
              <a:spcBef>
                <a:spcPts val="190"/>
              </a:spcBef>
            </a:pPr>
            <a:r>
              <a:rPr sz="1000" spc="-5" dirty="0">
                <a:latin typeface="Times New Roman"/>
                <a:cs typeface="Times New Roman"/>
              </a:rPr>
              <a:t>Proteoses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Peptones </a:t>
            </a:r>
            <a:r>
              <a:rPr sz="1000" dirty="0">
                <a:latin typeface="Times New Roman"/>
                <a:cs typeface="Times New Roman"/>
              </a:rPr>
              <a:t> Po</a:t>
            </a:r>
            <a:r>
              <a:rPr sz="1000" spc="-5" dirty="0">
                <a:latin typeface="Times New Roman"/>
                <a:cs typeface="Times New Roman"/>
              </a:rPr>
              <a:t>l</a:t>
            </a:r>
            <a:r>
              <a:rPr sz="1000" spc="-25" dirty="0">
                <a:latin typeface="Times New Roman"/>
                <a:cs typeface="Times New Roman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p</a:t>
            </a:r>
            <a:r>
              <a:rPr sz="1000" spc="-5" dirty="0">
                <a:latin typeface="Times New Roman"/>
                <a:cs typeface="Times New Roman"/>
              </a:rPr>
              <a:t>e</a:t>
            </a:r>
            <a:r>
              <a:rPr sz="1000" dirty="0">
                <a:latin typeface="Times New Roman"/>
                <a:cs typeface="Times New Roman"/>
              </a:rPr>
              <a:t>p</a:t>
            </a:r>
            <a:r>
              <a:rPr sz="1000" spc="-5" dirty="0">
                <a:latin typeface="Times New Roman"/>
                <a:cs typeface="Times New Roman"/>
              </a:rPr>
              <a:t>tides  Peptides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848600" y="1616233"/>
            <a:ext cx="2468245" cy="425450"/>
          </a:xfrm>
          <a:prstGeom prst="rect">
            <a:avLst/>
          </a:prstGeom>
          <a:solidFill>
            <a:srgbClr val="FF7B80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7155" marR="93345">
              <a:lnSpc>
                <a:spcPct val="110000"/>
              </a:lnSpc>
              <a:spcBef>
                <a:spcPts val="315"/>
              </a:spcBef>
              <a:tabLst>
                <a:tab pos="794385" algn="l"/>
                <a:tab pos="1069975" algn="l"/>
                <a:tab pos="1703070" algn="l"/>
                <a:tab pos="2259965" algn="l"/>
              </a:tabLst>
            </a:pPr>
            <a:r>
              <a:rPr sz="1000" spc="-5" dirty="0">
                <a:latin typeface="Times New Roman"/>
                <a:cs typeface="Times New Roman"/>
              </a:rPr>
              <a:t>De</a:t>
            </a:r>
            <a:r>
              <a:rPr sz="1000" spc="-10" dirty="0">
                <a:latin typeface="Times New Roman"/>
                <a:cs typeface="Times New Roman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a</a:t>
            </a:r>
            <a:r>
              <a:rPr sz="1000" spc="5" dirty="0">
                <a:latin typeface="Times New Roman"/>
                <a:cs typeface="Times New Roman"/>
              </a:rPr>
              <a:t>t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red</a:t>
            </a:r>
            <a:r>
              <a:rPr sz="1000" dirty="0">
                <a:latin typeface="Times New Roman"/>
                <a:cs typeface="Times New Roman"/>
              </a:rPr>
              <a:t>	o</a:t>
            </a:r>
            <a:r>
              <a:rPr sz="1000" spc="-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	d</a:t>
            </a:r>
            <a:r>
              <a:rPr sz="1000" spc="-5" dirty="0">
                <a:latin typeface="Times New Roman"/>
                <a:cs typeface="Times New Roman"/>
              </a:rPr>
              <a:t>e</a:t>
            </a:r>
            <a:r>
              <a:rPr sz="1000" spc="-10" dirty="0">
                <a:latin typeface="Times New Roman"/>
                <a:cs typeface="Times New Roman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ra</a:t>
            </a:r>
            <a:r>
              <a:rPr sz="1000" dirty="0">
                <a:latin typeface="Times New Roman"/>
                <a:cs typeface="Times New Roman"/>
              </a:rPr>
              <a:t>d</a:t>
            </a:r>
            <a:r>
              <a:rPr sz="1000" spc="-5" dirty="0">
                <a:latin typeface="Times New Roman"/>
                <a:cs typeface="Times New Roman"/>
              </a:rPr>
              <a:t>ed</a:t>
            </a:r>
            <a:r>
              <a:rPr sz="1000" dirty="0">
                <a:latin typeface="Times New Roman"/>
                <a:cs typeface="Times New Roman"/>
              </a:rPr>
              <a:t>	p</a:t>
            </a:r>
            <a:r>
              <a:rPr sz="1000" spc="-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od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ct</a:t>
            </a:r>
            <a:r>
              <a:rPr sz="1000" dirty="0">
                <a:latin typeface="Times New Roman"/>
                <a:cs typeface="Times New Roman"/>
              </a:rPr>
              <a:t>	o</a:t>
            </a:r>
            <a:r>
              <a:rPr sz="1000" spc="-5" dirty="0">
                <a:latin typeface="Times New Roman"/>
                <a:cs typeface="Times New Roman"/>
              </a:rPr>
              <a:t>f  hydrolysis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of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simple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&amp;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conjugated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protein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7983219" y="1155700"/>
            <a:ext cx="2181225" cy="276225"/>
          </a:xfrm>
          <a:prstGeom prst="rect">
            <a:avLst/>
          </a:prstGeom>
          <a:solidFill>
            <a:srgbClr val="FC6C1B"/>
          </a:solidFill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63220">
              <a:lnSpc>
                <a:spcPct val="100000"/>
              </a:lnSpc>
              <a:spcBef>
                <a:spcPts val="295"/>
              </a:spcBef>
            </a:pPr>
            <a:r>
              <a:rPr sz="1200" spc="-5" dirty="0">
                <a:latin typeface="Times New Roman"/>
                <a:cs typeface="Times New Roman"/>
              </a:rPr>
              <a:t>DERIVED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9391650" y="2361406"/>
            <a:ext cx="925194" cy="276225"/>
          </a:xfrm>
          <a:prstGeom prst="rect">
            <a:avLst/>
          </a:prstGeom>
          <a:solidFill>
            <a:srgbClr val="B5AC7C"/>
          </a:solidFill>
          <a:ln w="952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198755">
              <a:lnSpc>
                <a:spcPct val="100000"/>
              </a:lnSpc>
              <a:spcBef>
                <a:spcPts val="380"/>
              </a:spcBef>
            </a:pPr>
            <a:r>
              <a:rPr sz="1000" spc="-5" dirty="0">
                <a:latin typeface="Times New Roman"/>
                <a:cs typeface="Times New Roman"/>
              </a:rPr>
              <a:t>Secondary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831339" y="2361406"/>
            <a:ext cx="902335" cy="276225"/>
          </a:xfrm>
          <a:prstGeom prst="rect">
            <a:avLst/>
          </a:prstGeom>
          <a:solidFill>
            <a:srgbClr val="FF66CC"/>
          </a:solidFill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9695">
              <a:lnSpc>
                <a:spcPct val="100000"/>
              </a:lnSpc>
              <a:spcBef>
                <a:spcPts val="295"/>
              </a:spcBef>
            </a:pPr>
            <a:r>
              <a:rPr sz="1000" spc="-5" dirty="0">
                <a:latin typeface="Times New Roman"/>
                <a:cs typeface="Times New Roman"/>
              </a:rPr>
              <a:t>Scleroprotein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762500" y="2777688"/>
            <a:ext cx="1464310" cy="447675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</a:ln>
        </p:spPr>
        <p:txBody>
          <a:bodyPr vert="horz" wrap="square" lIns="0" tIns="24765" rIns="0" bIns="0" rtlCol="0">
            <a:spAutoFit/>
          </a:bodyPr>
          <a:lstStyle/>
          <a:p>
            <a:pPr marL="96520" marR="89535">
              <a:lnSpc>
                <a:spcPct val="110000"/>
              </a:lnSpc>
              <a:spcBef>
                <a:spcPts val="195"/>
              </a:spcBef>
              <a:tabLst>
                <a:tab pos="795020" algn="l"/>
                <a:tab pos="1282700" algn="l"/>
              </a:tabLst>
            </a:pPr>
            <a:r>
              <a:rPr sz="1000" dirty="0">
                <a:latin typeface="Times New Roman"/>
                <a:cs typeface="Times New Roman"/>
              </a:rPr>
              <a:t>P</a:t>
            </a:r>
            <a:r>
              <a:rPr sz="1000" spc="-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t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etic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r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p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is  Phosphoric acid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303645" y="2777688"/>
            <a:ext cx="1478280" cy="447675"/>
          </a:xfrm>
          <a:prstGeom prst="rect">
            <a:avLst/>
          </a:prstGeom>
          <a:solidFill>
            <a:srgbClr val="FDB085"/>
          </a:solidFill>
          <a:ln w="9525">
            <a:solidFill>
              <a:srgbClr val="000000"/>
            </a:solidFill>
          </a:ln>
        </p:spPr>
        <p:txBody>
          <a:bodyPr vert="horz" wrap="square" lIns="0" tIns="15875" rIns="0" bIns="0" rtlCol="0">
            <a:spAutoFit/>
          </a:bodyPr>
          <a:lstStyle/>
          <a:p>
            <a:pPr marL="95885" marR="90170">
              <a:lnSpc>
                <a:spcPct val="110000"/>
              </a:lnSpc>
              <a:spcBef>
                <a:spcPts val="125"/>
              </a:spcBef>
            </a:pPr>
            <a:r>
              <a:rPr sz="1000" spc="-5" dirty="0">
                <a:latin typeface="Times New Roman"/>
                <a:cs typeface="Times New Roman"/>
              </a:rPr>
              <a:t>Prosthetic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group</a:t>
            </a:r>
            <a:r>
              <a:rPr sz="1000" dirty="0">
                <a:latin typeface="Times New Roman"/>
                <a:cs typeface="Times New Roman"/>
              </a:rPr>
              <a:t> is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iron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pigments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3463290" y="2361406"/>
            <a:ext cx="1020444" cy="276225"/>
          </a:xfrm>
          <a:prstGeom prst="rect">
            <a:avLst/>
          </a:prstGeom>
          <a:solidFill>
            <a:srgbClr val="37A9FF"/>
          </a:solidFill>
          <a:ln w="952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150495">
              <a:lnSpc>
                <a:spcPct val="100000"/>
              </a:lnSpc>
              <a:spcBef>
                <a:spcPts val="380"/>
              </a:spcBef>
            </a:pPr>
            <a:r>
              <a:rPr sz="1000" spc="-5" dirty="0">
                <a:latin typeface="Times New Roman"/>
                <a:cs typeface="Times New Roman"/>
              </a:rPr>
              <a:t>Glycoproteins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950459" y="2361406"/>
            <a:ext cx="1107440" cy="276225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130810">
              <a:lnSpc>
                <a:spcPct val="100000"/>
              </a:lnSpc>
              <a:spcBef>
                <a:spcPts val="340"/>
              </a:spcBef>
            </a:pPr>
            <a:r>
              <a:rPr sz="1000" spc="-5" dirty="0">
                <a:latin typeface="Times New Roman"/>
                <a:cs typeface="Times New Roman"/>
              </a:rPr>
              <a:t>Phosphoproteins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971925" y="4648200"/>
            <a:ext cx="2603500" cy="4826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1200" b="1" spc="-5" dirty="0">
                <a:latin typeface="Times New Roman"/>
                <a:cs typeface="Times New Roman"/>
              </a:rPr>
              <a:t>CLASSIFICATION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PROTEIN</a:t>
            </a:r>
            <a:endParaRPr sz="12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135"/>
              </a:spcBef>
            </a:pPr>
            <a:r>
              <a:rPr sz="1200" spc="-5" dirty="0">
                <a:latin typeface="Times New Roman"/>
                <a:cs typeface="Times New Roman"/>
              </a:rPr>
              <a:t>(Physical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nature)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65" name="object 65"/>
          <p:cNvGrpSpPr/>
          <p:nvPr/>
        </p:nvGrpSpPr>
        <p:grpSpPr>
          <a:xfrm>
            <a:off x="3458527" y="5126037"/>
            <a:ext cx="1838325" cy="394335"/>
            <a:chOff x="3458527" y="5126037"/>
            <a:chExt cx="1838325" cy="394335"/>
          </a:xfrm>
        </p:grpSpPr>
        <p:sp>
          <p:nvSpPr>
            <p:cNvPr id="66" name="object 66"/>
            <p:cNvSpPr/>
            <p:nvPr/>
          </p:nvSpPr>
          <p:spPr>
            <a:xfrm>
              <a:off x="5291455" y="5130800"/>
              <a:ext cx="635" cy="193040"/>
            </a:xfrm>
            <a:custGeom>
              <a:avLst/>
              <a:gdLst/>
              <a:ahLst/>
              <a:cxnLst/>
              <a:rect l="l" t="t" r="r" b="b"/>
              <a:pathLst>
                <a:path w="635" h="193039">
                  <a:moveTo>
                    <a:pt x="0" y="0"/>
                  </a:moveTo>
                  <a:lnTo>
                    <a:pt x="635" y="19304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3463925" y="5320347"/>
              <a:ext cx="0" cy="194945"/>
            </a:xfrm>
            <a:custGeom>
              <a:avLst/>
              <a:gdLst/>
              <a:ahLst/>
              <a:cxnLst/>
              <a:rect l="l" t="t" r="r" b="b"/>
              <a:pathLst>
                <a:path h="194945">
                  <a:moveTo>
                    <a:pt x="0" y="0"/>
                  </a:moveTo>
                  <a:lnTo>
                    <a:pt x="0" y="19462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2743200" y="5514975"/>
            <a:ext cx="1438275" cy="276225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39369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309"/>
              </a:spcBef>
            </a:pPr>
            <a:r>
              <a:rPr sz="1000" spc="-5" dirty="0">
                <a:latin typeface="Times New Roman"/>
                <a:cs typeface="Times New Roman"/>
              </a:rPr>
              <a:t>FIBROUS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PROTEINS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3458527" y="5319712"/>
            <a:ext cx="3491229" cy="195580"/>
            <a:chOff x="3458527" y="5319712"/>
            <a:chExt cx="3491229" cy="195580"/>
          </a:xfrm>
        </p:grpSpPr>
        <p:sp>
          <p:nvSpPr>
            <p:cNvPr id="70" name="object 70"/>
            <p:cNvSpPr/>
            <p:nvPr/>
          </p:nvSpPr>
          <p:spPr>
            <a:xfrm>
              <a:off x="6944360" y="5320347"/>
              <a:ext cx="0" cy="194945"/>
            </a:xfrm>
            <a:custGeom>
              <a:avLst/>
              <a:gdLst/>
              <a:ahLst/>
              <a:cxnLst/>
              <a:rect l="l" t="t" r="r" b="b"/>
              <a:pathLst>
                <a:path h="194945">
                  <a:moveTo>
                    <a:pt x="0" y="0"/>
                  </a:moveTo>
                  <a:lnTo>
                    <a:pt x="0" y="19462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3463290" y="5324475"/>
              <a:ext cx="3480435" cy="635"/>
            </a:xfrm>
            <a:custGeom>
              <a:avLst/>
              <a:gdLst/>
              <a:ahLst/>
              <a:cxnLst/>
              <a:rect l="l" t="t" r="r" b="b"/>
              <a:pathLst>
                <a:path w="3480434" h="635">
                  <a:moveTo>
                    <a:pt x="0" y="0"/>
                  </a:moveTo>
                  <a:lnTo>
                    <a:pt x="3480435" y="635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2" name="object 72"/>
          <p:cNvSpPr txBox="1"/>
          <p:nvPr/>
        </p:nvSpPr>
        <p:spPr>
          <a:xfrm>
            <a:off x="6096634" y="5514975"/>
            <a:ext cx="1542415" cy="276225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</a:ln>
        </p:spPr>
        <p:txBody>
          <a:bodyPr vert="horz" wrap="square" lIns="0" tIns="39369" rIns="0" bIns="0" rtlCol="0">
            <a:spAutoFit/>
          </a:bodyPr>
          <a:lstStyle/>
          <a:p>
            <a:pPr marL="97155">
              <a:lnSpc>
                <a:spcPct val="100000"/>
              </a:lnSpc>
              <a:spcBef>
                <a:spcPts val="309"/>
              </a:spcBef>
            </a:pPr>
            <a:r>
              <a:rPr sz="1000" spc="-5" dirty="0">
                <a:latin typeface="Times New Roman"/>
                <a:cs typeface="Times New Roman"/>
              </a:rPr>
              <a:t>GLOBULAR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PROTEINS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34290" y="4352925"/>
            <a:ext cx="10631170" cy="0"/>
          </a:xfrm>
          <a:custGeom>
            <a:avLst/>
            <a:gdLst/>
            <a:ahLst/>
            <a:cxnLst/>
            <a:rect l="l" t="t" r="r" b="b"/>
            <a:pathLst>
              <a:path w="10631170">
                <a:moveTo>
                  <a:pt x="0" y="0"/>
                </a:moveTo>
                <a:lnTo>
                  <a:pt x="0" y="0"/>
                </a:lnTo>
                <a:lnTo>
                  <a:pt x="10604396" y="0"/>
                </a:lnTo>
                <a:lnTo>
                  <a:pt x="1063117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473450" y="5787072"/>
            <a:ext cx="0" cy="146685"/>
          </a:xfrm>
          <a:custGeom>
            <a:avLst/>
            <a:gdLst/>
            <a:ahLst/>
            <a:cxnLst/>
            <a:rect l="l" t="t" r="r" b="b"/>
            <a:pathLst>
              <a:path h="146685">
                <a:moveTo>
                  <a:pt x="0" y="0"/>
                </a:moveTo>
                <a:lnTo>
                  <a:pt x="0" y="146367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2543810" y="5928995"/>
            <a:ext cx="1945639" cy="567055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5885" marR="590550">
              <a:lnSpc>
                <a:spcPct val="110000"/>
              </a:lnSpc>
              <a:spcBef>
                <a:spcPts val="240"/>
              </a:spcBef>
            </a:pPr>
            <a:r>
              <a:rPr sz="1000" spc="-5" dirty="0">
                <a:latin typeface="Times New Roman"/>
                <a:cs typeface="Times New Roman"/>
              </a:rPr>
              <a:t>Molecule is fiber shaped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Insoluble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in </a:t>
            </a:r>
            <a:r>
              <a:rPr sz="1000" spc="-5" dirty="0">
                <a:latin typeface="Times New Roman"/>
                <a:cs typeface="Times New Roman"/>
              </a:rPr>
              <a:t>water</a:t>
            </a:r>
            <a:endParaRPr sz="1000">
              <a:latin typeface="Times New Roman"/>
              <a:cs typeface="Times New Roman"/>
            </a:endParaRPr>
          </a:p>
          <a:p>
            <a:pPr marL="95885">
              <a:lnSpc>
                <a:spcPct val="100000"/>
              </a:lnSpc>
              <a:spcBef>
                <a:spcPts val="120"/>
              </a:spcBef>
            </a:pPr>
            <a:r>
              <a:rPr sz="1000" spc="-5" dirty="0">
                <a:latin typeface="Times New Roman"/>
                <a:cs typeface="Times New Roman"/>
              </a:rPr>
              <a:t>Structural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component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the </a:t>
            </a:r>
            <a:r>
              <a:rPr sz="1000" dirty="0">
                <a:latin typeface="Times New Roman"/>
                <a:cs typeface="Times New Roman"/>
              </a:rPr>
              <a:t>body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6933565" y="5795962"/>
            <a:ext cx="0" cy="128905"/>
          </a:xfrm>
          <a:custGeom>
            <a:avLst/>
            <a:gdLst/>
            <a:ahLst/>
            <a:cxnLst/>
            <a:rect l="l" t="t" r="r" b="b"/>
            <a:pathLst>
              <a:path h="128904">
                <a:moveTo>
                  <a:pt x="0" y="0"/>
                </a:moveTo>
                <a:lnTo>
                  <a:pt x="0" y="128587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6932612" y="6496050"/>
            <a:ext cx="0" cy="160020"/>
          </a:xfrm>
          <a:custGeom>
            <a:avLst/>
            <a:gdLst/>
            <a:ahLst/>
            <a:cxnLst/>
            <a:rect l="l" t="t" r="r" b="b"/>
            <a:pathLst>
              <a:path h="160020">
                <a:moveTo>
                  <a:pt x="0" y="0"/>
                </a:moveTo>
                <a:lnTo>
                  <a:pt x="0" y="160019"/>
                </a:lnTo>
              </a:path>
            </a:pathLst>
          </a:custGeom>
          <a:ln w="1015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5690870" y="6656070"/>
            <a:ext cx="2506980" cy="243840"/>
          </a:xfrm>
          <a:prstGeom prst="rect">
            <a:avLst/>
          </a:prstGeom>
          <a:solidFill>
            <a:srgbClr val="33CC33"/>
          </a:solidFill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Enzymes,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Hormones,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Haemoglobin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79" name="object 79"/>
          <p:cNvSpPr/>
          <p:nvPr/>
        </p:nvSpPr>
        <p:spPr>
          <a:xfrm>
            <a:off x="3469640" y="6499542"/>
            <a:ext cx="0" cy="156845"/>
          </a:xfrm>
          <a:custGeom>
            <a:avLst/>
            <a:gdLst/>
            <a:ahLst/>
            <a:cxnLst/>
            <a:rect l="l" t="t" r="r" b="b"/>
            <a:pathLst>
              <a:path h="156845">
                <a:moveTo>
                  <a:pt x="0" y="0"/>
                </a:moveTo>
                <a:lnTo>
                  <a:pt x="0" y="156527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 txBox="1"/>
          <p:nvPr/>
        </p:nvSpPr>
        <p:spPr>
          <a:xfrm>
            <a:off x="2543810" y="6656070"/>
            <a:ext cx="1945639" cy="440055"/>
          </a:xfrm>
          <a:prstGeom prst="rect">
            <a:avLst/>
          </a:prstGeom>
          <a:solidFill>
            <a:srgbClr val="62F3B1"/>
          </a:solidFill>
          <a:ln w="9525">
            <a:solidFill>
              <a:srgbClr val="000000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95885" marR="97155">
              <a:lnSpc>
                <a:spcPct val="110000"/>
              </a:lnSpc>
              <a:spcBef>
                <a:spcPts val="204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Keratin,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Myosin,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Gelatin,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Collagen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5690870" y="5928995"/>
            <a:ext cx="2506980" cy="567055"/>
          </a:xfrm>
          <a:prstGeom prst="rect">
            <a:avLst/>
          </a:prstGeom>
          <a:solidFill>
            <a:srgbClr val="FF6699"/>
          </a:solidFill>
          <a:ln w="9525">
            <a:solidFill>
              <a:srgbClr val="000000"/>
            </a:solidFill>
          </a:ln>
        </p:spPr>
        <p:txBody>
          <a:bodyPr vert="horz" wrap="square" lIns="0" tIns="20955" rIns="0" bIns="0" rtlCol="0">
            <a:spAutoFit/>
          </a:bodyPr>
          <a:lstStyle/>
          <a:p>
            <a:pPr marL="97790" marR="723265">
              <a:lnSpc>
                <a:spcPct val="110000"/>
              </a:lnSpc>
              <a:spcBef>
                <a:spcPts val="165"/>
              </a:spcBef>
            </a:pPr>
            <a:r>
              <a:rPr sz="1000" spc="-5" dirty="0">
                <a:latin typeface="Times New Roman"/>
                <a:cs typeface="Times New Roman"/>
              </a:rPr>
              <a:t>Molecule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is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globular </a:t>
            </a:r>
            <a:r>
              <a:rPr sz="1000" dirty="0">
                <a:latin typeface="Times New Roman"/>
                <a:cs typeface="Times New Roman"/>
              </a:rPr>
              <a:t>or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spherical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Soluble 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water</a:t>
            </a:r>
            <a:endParaRPr sz="1000">
              <a:latin typeface="Times New Roman"/>
              <a:cs typeface="Times New Roman"/>
            </a:endParaRPr>
          </a:p>
          <a:p>
            <a:pPr marL="97790">
              <a:lnSpc>
                <a:spcPct val="100000"/>
              </a:lnSpc>
              <a:spcBef>
                <a:spcPts val="120"/>
              </a:spcBef>
            </a:pPr>
            <a:r>
              <a:rPr sz="1000" spc="-5" dirty="0">
                <a:latin typeface="Times New Roman"/>
                <a:cs typeface="Times New Roman"/>
              </a:rPr>
              <a:t>Regulation and</a:t>
            </a:r>
            <a:r>
              <a:rPr sz="1000" spc="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maintenance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life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process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515730" y="1292695"/>
            <a:ext cx="1854200" cy="1651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 indent="88265">
              <a:lnSpc>
                <a:spcPts val="500"/>
              </a:lnSpc>
              <a:spcBef>
                <a:spcPts val="200"/>
              </a:spcBef>
            </a:pP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“Solution-Pharmacy”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believes in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SHARING,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not in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selling </a:t>
            </a:r>
            <a:r>
              <a:rPr sz="500" spc="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Available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on-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YouTube-Facebook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(Group</a:t>
            </a:r>
            <a:r>
              <a:rPr sz="500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and</a:t>
            </a:r>
            <a:r>
              <a:rPr sz="500" spc="-2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Page)</a:t>
            </a:r>
            <a:r>
              <a:rPr sz="500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&amp;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Instagram</a:t>
            </a:r>
            <a:endParaRPr sz="5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633431" y="1419695"/>
            <a:ext cx="3843020" cy="22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59155">
              <a:lnSpc>
                <a:spcPts val="550"/>
              </a:lnSpc>
              <a:spcBef>
                <a:spcPts val="100"/>
              </a:spcBef>
            </a:pP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YouTube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Link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-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  <a:hlinkClick r:id="rId2"/>
              </a:rPr>
              <a:t>https://www.youtube.com/c/SOLUTIONpushpendra</a:t>
            </a:r>
            <a:endParaRPr sz="500">
              <a:latin typeface="Arial"/>
              <a:cs typeface="Arial"/>
            </a:endParaRPr>
          </a:p>
          <a:p>
            <a:pPr marL="1177290" marR="773430" indent="-617855">
              <a:lnSpc>
                <a:spcPts val="500"/>
              </a:lnSpc>
              <a:spcBef>
                <a:spcPts val="50"/>
              </a:spcBef>
            </a:pP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You can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download all of our uploaded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study materials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by joining our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"Solution-Pharmacy" </a:t>
            </a:r>
            <a:r>
              <a:rPr sz="500" spc="-12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facebook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 group and</a:t>
            </a:r>
            <a:r>
              <a:rPr sz="500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then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go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to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file section</a:t>
            </a:r>
            <a:endParaRPr sz="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6604" y="1202181"/>
            <a:ext cx="6017260" cy="117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0" marR="180340" algn="ctr">
              <a:lnSpc>
                <a:spcPct val="110000"/>
              </a:lnSpc>
              <a:spcBef>
                <a:spcPts val="100"/>
              </a:spcBef>
            </a:pPr>
            <a:endParaRPr lang="en-GB" sz="1200" b="1" spc="-5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190500" marR="180340" algn="ctr">
              <a:lnSpc>
                <a:spcPct val="110000"/>
              </a:lnSpc>
              <a:spcBef>
                <a:spcPts val="100"/>
              </a:spcBef>
            </a:pPr>
            <a:r>
              <a:rPr sz="1200" b="1" spc="-5" smtClean="0">
                <a:solidFill>
                  <a:srgbClr val="FF0000"/>
                </a:solidFill>
                <a:latin typeface="Times New Roman"/>
                <a:cs typeface="Times New Roman"/>
              </a:rPr>
              <a:t>Amino</a:t>
            </a:r>
            <a:r>
              <a:rPr sz="1200" b="1" spc="5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acids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group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organic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compound contains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two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functional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groups: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Amino- </a:t>
            </a:r>
            <a:r>
              <a:rPr sz="1200" b="1" spc="-2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NH</a:t>
            </a:r>
            <a:r>
              <a:rPr sz="1200" b="1" baseline="-10416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1200" b="1" spc="7" baseline="-1041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(Basic)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Carboxyl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group-COOH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(Acid).</a:t>
            </a:r>
            <a:endParaRPr sz="1200">
              <a:latin typeface="Times New Roman"/>
              <a:cs typeface="Times New Roman"/>
            </a:endParaRPr>
          </a:p>
          <a:p>
            <a:pPr marL="38100" marR="30480" algn="ctr">
              <a:lnSpc>
                <a:spcPct val="110800"/>
              </a:lnSpc>
              <a:spcBef>
                <a:spcPts val="960"/>
              </a:spcBef>
            </a:pP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exist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Zwitterions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ion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biological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system.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Chemically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proteins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polymers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L-α-amino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5" dirty="0">
                <a:latin typeface="Times New Roman"/>
                <a:cs typeface="Times New Roman"/>
              </a:rPr>
              <a:t>polymerized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through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formation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number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peptide</a:t>
            </a:r>
            <a:r>
              <a:rPr sz="1200" dirty="0">
                <a:latin typeface="Times New Roman"/>
                <a:cs typeface="Times New Roman"/>
              </a:rPr>
              <a:t> linkages.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4252086"/>
            <a:ext cx="25927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CLASSIFICATION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AMINO ACID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4889500"/>
            <a:ext cx="1625296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On the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basis </a:t>
            </a:r>
            <a:r>
              <a:rPr sz="1200" b="1" spc="-10" dirty="0">
                <a:latin typeface="Times New Roman"/>
                <a:cs typeface="Times New Roman"/>
              </a:rPr>
              <a:t>of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polarity: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4" y="5346700"/>
            <a:ext cx="5739765" cy="10882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8255" indent="-228600">
              <a:lnSpc>
                <a:spcPct val="110200"/>
              </a:lnSpc>
              <a:spcBef>
                <a:spcPts val="100"/>
              </a:spcBef>
              <a:buAutoNum type="arabicPeriod"/>
              <a:tabLst>
                <a:tab pos="241300" algn="l"/>
              </a:tabLst>
            </a:pP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Non</a:t>
            </a:r>
            <a:r>
              <a:rPr sz="1200" spc="22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polar</a:t>
            </a:r>
            <a:r>
              <a:rPr sz="1200" spc="23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amino</a:t>
            </a:r>
            <a:r>
              <a:rPr sz="1200" spc="229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acid</a:t>
            </a:r>
            <a:r>
              <a:rPr sz="1200" spc="260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-</a:t>
            </a:r>
            <a:r>
              <a:rPr sz="1200" spc="240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No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charge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group,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hydrophobic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(water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hating).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alanine,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leucine,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isoleucine,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valine,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methionine,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phenylalanine,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tryptophan,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proline.</a:t>
            </a:r>
            <a:endParaRPr sz="1200">
              <a:latin typeface="Times New Roman"/>
              <a:cs typeface="Times New Roman"/>
            </a:endParaRPr>
          </a:p>
          <a:p>
            <a:pPr marL="240665" marR="5080" indent="-228600">
              <a:lnSpc>
                <a:spcPct val="143300"/>
              </a:lnSpc>
              <a:spcBef>
                <a:spcPts val="1115"/>
              </a:spcBef>
              <a:buAutoNum type="arabicPeriod"/>
              <a:tabLst>
                <a:tab pos="241300" algn="l"/>
              </a:tabLst>
            </a:pP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Polar</a:t>
            </a:r>
            <a:r>
              <a:rPr sz="1200" spc="40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amino</a:t>
            </a:r>
            <a:r>
              <a:rPr sz="1200" spc="4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acid</a:t>
            </a:r>
            <a:r>
              <a:rPr sz="1200" spc="60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with</a:t>
            </a:r>
            <a:r>
              <a:rPr sz="1200" spc="5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no</a:t>
            </a:r>
            <a:r>
              <a:rPr sz="1200" spc="40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charge</a:t>
            </a:r>
            <a:r>
              <a:rPr sz="1200" spc="4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on</a:t>
            </a:r>
            <a:r>
              <a:rPr sz="1200" spc="40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R</a:t>
            </a:r>
            <a:r>
              <a:rPr sz="1200" spc="5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group:</a:t>
            </a:r>
            <a:r>
              <a:rPr sz="1200" spc="8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Glycine,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serine,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threonine,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cysteine,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glutamine, asparginine,</a:t>
            </a:r>
            <a:r>
              <a:rPr sz="1200" dirty="0">
                <a:latin typeface="Times New Roman"/>
                <a:cs typeface="Times New Roman"/>
              </a:rPr>
              <a:t> tyrosine.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79985" y="2431939"/>
            <a:ext cx="3267001" cy="1237835"/>
          </a:xfrm>
          <a:prstGeom prst="rect">
            <a:avLst/>
          </a:prstGeom>
        </p:spPr>
      </p:pic>
      <p:sp>
        <p:nvSpPr>
          <p:cNvPr id="18" name="object 11"/>
          <p:cNvSpPr txBox="1">
            <a:spLocks/>
          </p:cNvSpPr>
          <p:nvPr/>
        </p:nvSpPr>
        <p:spPr>
          <a:xfrm>
            <a:off x="2667000" y="428625"/>
            <a:ext cx="5346700" cy="770083"/>
          </a:xfrm>
          <a:prstGeom prst="rect">
            <a:avLst/>
          </a:prstGeom>
          <a:ln w="12700">
            <a:solidFill>
              <a:srgbClr val="B1A0C6"/>
            </a:solidFill>
          </a:ln>
        </p:spPr>
        <p:txBody>
          <a:bodyPr vert="horz" wrap="square" lIns="0" tIns="31115" rIns="0" bIns="0" rtlCol="0" anchor="b">
            <a:spAutoFit/>
          </a:bodyPr>
          <a:lstStyle/>
          <a:p>
            <a:pPr marL="267335" marR="0" lvl="0" indent="0" algn="l" defTabSz="914400" rtl="0" eaLnBrk="1" fontAlgn="auto" latinLnBrk="0" hangingPunct="1">
              <a:lnSpc>
                <a:spcPct val="100000"/>
              </a:lnSpc>
              <a:spcBef>
                <a:spcPts val="2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-5" normalizeH="0" baseline="0" noProof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AMINO ACIDS</a:t>
            </a:r>
            <a:endParaRPr kumimoji="0" lang="en-US" sz="4800" b="1" i="0" u="none" strike="noStrike" kern="1200" cap="none" spc="-5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102989" y="2503677"/>
            <a:ext cx="12363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Organized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to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form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22500" y="10147300"/>
            <a:ext cx="4132579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6364">
              <a:lnSpc>
                <a:spcPts val="1320"/>
              </a:lnSpc>
              <a:spcBef>
                <a:spcPts val="100"/>
              </a:spcBef>
            </a:pPr>
            <a:r>
              <a:rPr sz="1800" b="1" spc="-914" baseline="6944" smtClean="0">
                <a:latin typeface="Times New Roman"/>
                <a:cs typeface="Times New Roman"/>
              </a:rPr>
              <a:t>F</a:t>
            </a:r>
            <a:r>
              <a:rPr sz="500" smtClean="0">
                <a:solidFill>
                  <a:srgbClr val="010101"/>
                </a:solidFill>
                <a:latin typeface="Arial"/>
                <a:cs typeface="Arial"/>
              </a:rPr>
              <a:t>t</a:t>
            </a:r>
            <a:r>
              <a:rPr sz="500" spc="-5" smtClean="0">
                <a:solidFill>
                  <a:srgbClr val="010101"/>
                </a:solidFill>
                <a:latin typeface="Arial"/>
                <a:cs typeface="Arial"/>
              </a:rPr>
              <a:t> i</a:t>
            </a:r>
            <a:r>
              <a:rPr sz="500" spc="-75" smtClean="0">
                <a:solidFill>
                  <a:srgbClr val="010101"/>
                </a:solidFill>
                <a:latin typeface="Arial"/>
                <a:cs typeface="Arial"/>
              </a:rPr>
              <a:t>n</a:t>
            </a:r>
            <a:r>
              <a:rPr sz="1800" b="1" spc="-187" baseline="6944" smtClean="0">
                <a:latin typeface="Times New Roman"/>
                <a:cs typeface="Times New Roman"/>
              </a:rPr>
              <a:t>i</a:t>
            </a:r>
            <a:r>
              <a:rPr sz="500" spc="-130" smtClean="0">
                <a:solidFill>
                  <a:srgbClr val="010101"/>
                </a:solidFill>
                <a:latin typeface="Arial"/>
                <a:cs typeface="Arial"/>
              </a:rPr>
              <a:t>s</a:t>
            </a:r>
            <a:r>
              <a:rPr sz="1800" b="1" spc="-712" baseline="6944" smtClean="0">
                <a:latin typeface="Times New Roman"/>
                <a:cs typeface="Times New Roman"/>
              </a:rPr>
              <a:t>g</a:t>
            </a:r>
            <a:r>
              <a:rPr sz="500" smtClean="0">
                <a:solidFill>
                  <a:srgbClr val="010101"/>
                </a:solidFill>
                <a:latin typeface="Arial"/>
                <a:cs typeface="Arial"/>
              </a:rPr>
              <a:t>el</a:t>
            </a:r>
            <a:r>
              <a:rPr sz="500" spc="-30" smtClean="0">
                <a:solidFill>
                  <a:srgbClr val="010101"/>
                </a:solidFill>
                <a:latin typeface="Arial"/>
                <a:cs typeface="Arial"/>
              </a:rPr>
              <a:t>l</a:t>
            </a:r>
            <a:r>
              <a:rPr sz="1800" b="1" spc="-967" baseline="6944" smtClean="0">
                <a:latin typeface="Times New Roman"/>
                <a:cs typeface="Times New Roman"/>
              </a:rPr>
              <a:t>u</a:t>
            </a:r>
            <a:r>
              <a:rPr sz="500" smtClean="0">
                <a:solidFill>
                  <a:srgbClr val="010101"/>
                </a:solidFill>
                <a:latin typeface="Arial"/>
                <a:cs typeface="Arial"/>
              </a:rPr>
              <a:t>in</a:t>
            </a:r>
            <a:r>
              <a:rPr sz="500" spc="-25" smtClean="0">
                <a:solidFill>
                  <a:srgbClr val="010101"/>
                </a:solidFill>
                <a:latin typeface="Arial"/>
                <a:cs typeface="Arial"/>
              </a:rPr>
              <a:t>g</a:t>
            </a:r>
            <a:r>
              <a:rPr sz="1800" b="1" spc="-7" baseline="6944" smtClean="0">
                <a:latin typeface="Times New Roman"/>
                <a:cs typeface="Times New Roman"/>
              </a:rPr>
              <a:t>re</a:t>
            </a:r>
            <a:r>
              <a:rPr sz="1800" b="1" spc="15" baseline="6944" smtClean="0">
                <a:latin typeface="Times New Roman"/>
                <a:cs typeface="Times New Roman"/>
              </a:rPr>
              <a:t>1</a:t>
            </a:r>
            <a:r>
              <a:rPr sz="1800" b="1" baseline="6944" smtClean="0">
                <a:latin typeface="Times New Roman"/>
                <a:cs typeface="Times New Roman"/>
              </a:rPr>
              <a:t>: Bioch</a:t>
            </a:r>
            <a:r>
              <a:rPr sz="1800" b="1" spc="7" baseline="6944" smtClean="0">
                <a:latin typeface="Times New Roman"/>
                <a:cs typeface="Times New Roman"/>
              </a:rPr>
              <a:t>e</a:t>
            </a:r>
            <a:r>
              <a:rPr sz="1800" b="1" spc="-30" baseline="6944" smtClean="0">
                <a:latin typeface="Times New Roman"/>
                <a:cs typeface="Times New Roman"/>
              </a:rPr>
              <a:t>m</a:t>
            </a:r>
            <a:r>
              <a:rPr sz="1800" b="1" baseline="6944" smtClean="0">
                <a:latin typeface="Times New Roman"/>
                <a:cs typeface="Times New Roman"/>
              </a:rPr>
              <a:t>ical </a:t>
            </a:r>
            <a:r>
              <a:rPr sz="1800" b="1" spc="15" baseline="6944" smtClean="0">
                <a:latin typeface="Times New Roman"/>
                <a:cs typeface="Times New Roman"/>
              </a:rPr>
              <a:t>o</a:t>
            </a:r>
            <a:r>
              <a:rPr sz="1800" b="1" spc="-7" baseline="6944" smtClean="0">
                <a:latin typeface="Times New Roman"/>
                <a:cs typeface="Times New Roman"/>
              </a:rPr>
              <a:t>r</a:t>
            </a:r>
            <a:r>
              <a:rPr sz="1800" b="1" baseline="6944" smtClean="0">
                <a:latin typeface="Times New Roman"/>
                <a:cs typeface="Times New Roman"/>
              </a:rPr>
              <a:t>ganiza</a:t>
            </a:r>
            <a:r>
              <a:rPr sz="1800" b="1" spc="-15" baseline="6944" smtClean="0">
                <a:latin typeface="Times New Roman"/>
                <a:cs typeface="Times New Roman"/>
              </a:rPr>
              <a:t>t</a:t>
            </a:r>
            <a:r>
              <a:rPr sz="1800" b="1" spc="-7" baseline="6944" smtClean="0">
                <a:latin typeface="Times New Roman"/>
                <a:cs typeface="Times New Roman"/>
              </a:rPr>
              <a:t>ion</a:t>
            </a:r>
            <a:r>
              <a:rPr sz="1800" b="1" spc="7" baseline="6944" smtClean="0">
                <a:latin typeface="Times New Roman"/>
                <a:cs typeface="Times New Roman"/>
              </a:rPr>
              <a:t> </a:t>
            </a:r>
            <a:r>
              <a:rPr sz="1800" b="1" baseline="6944" smtClean="0">
                <a:latin typeface="Times New Roman"/>
                <a:cs typeface="Times New Roman"/>
              </a:rPr>
              <a:t>of</a:t>
            </a:r>
            <a:r>
              <a:rPr sz="1800" b="1" spc="7" baseline="6944" smtClean="0">
                <a:latin typeface="Times New Roman"/>
                <a:cs typeface="Times New Roman"/>
              </a:rPr>
              <a:t> </a:t>
            </a:r>
            <a:r>
              <a:rPr sz="1800" b="1" spc="-7" baseline="6944" smtClean="0">
                <a:latin typeface="Times New Roman"/>
                <a:cs typeface="Times New Roman"/>
              </a:rPr>
              <a:t>ce</a:t>
            </a:r>
            <a:r>
              <a:rPr sz="1800" b="1" baseline="6944" smtClean="0">
                <a:latin typeface="Times New Roman"/>
                <a:cs typeface="Times New Roman"/>
              </a:rPr>
              <a:t>ll</a:t>
            </a:r>
          </a:p>
          <a:p>
            <a:pPr marL="38100">
              <a:lnSpc>
                <a:spcPts val="480"/>
              </a:lnSpc>
            </a:pPr>
            <a:endParaRPr sz="5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655955" y="992504"/>
            <a:ext cx="5725795" cy="1142365"/>
            <a:chOff x="655955" y="992504"/>
            <a:chExt cx="5725795" cy="1142365"/>
          </a:xfrm>
        </p:grpSpPr>
        <p:sp>
          <p:nvSpPr>
            <p:cNvPr id="6" name="object 6"/>
            <p:cNvSpPr/>
            <p:nvPr/>
          </p:nvSpPr>
          <p:spPr>
            <a:xfrm>
              <a:off x="1381125" y="1222374"/>
              <a:ext cx="4962525" cy="635"/>
            </a:xfrm>
            <a:custGeom>
              <a:avLst/>
              <a:gdLst/>
              <a:ahLst/>
              <a:cxnLst/>
              <a:rect l="l" t="t" r="r" b="b"/>
              <a:pathLst>
                <a:path w="4962525" h="634">
                  <a:moveTo>
                    <a:pt x="0" y="0"/>
                  </a:moveTo>
                  <a:lnTo>
                    <a:pt x="4962525" y="635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305550" y="1223009"/>
              <a:ext cx="76200" cy="292735"/>
            </a:xfrm>
            <a:custGeom>
              <a:avLst/>
              <a:gdLst/>
              <a:ahLst/>
              <a:cxnLst/>
              <a:rect l="l" t="t" r="r" b="b"/>
              <a:pathLst>
                <a:path w="76200" h="292734">
                  <a:moveTo>
                    <a:pt x="28575" y="216535"/>
                  </a:moveTo>
                  <a:lnTo>
                    <a:pt x="0" y="216535"/>
                  </a:lnTo>
                  <a:lnTo>
                    <a:pt x="38100" y="292735"/>
                  </a:lnTo>
                  <a:lnTo>
                    <a:pt x="69850" y="229235"/>
                  </a:lnTo>
                  <a:lnTo>
                    <a:pt x="28575" y="229235"/>
                  </a:lnTo>
                  <a:lnTo>
                    <a:pt x="28575" y="216535"/>
                  </a:lnTo>
                  <a:close/>
                </a:path>
                <a:path w="76200" h="292734">
                  <a:moveTo>
                    <a:pt x="47625" y="0"/>
                  </a:moveTo>
                  <a:lnTo>
                    <a:pt x="28575" y="0"/>
                  </a:lnTo>
                  <a:lnTo>
                    <a:pt x="28575" y="229235"/>
                  </a:lnTo>
                  <a:lnTo>
                    <a:pt x="47625" y="229235"/>
                  </a:lnTo>
                  <a:lnTo>
                    <a:pt x="47625" y="0"/>
                  </a:lnTo>
                  <a:close/>
                </a:path>
                <a:path w="76200" h="292734">
                  <a:moveTo>
                    <a:pt x="76200" y="216535"/>
                  </a:moveTo>
                  <a:lnTo>
                    <a:pt x="47625" y="216535"/>
                  </a:lnTo>
                  <a:lnTo>
                    <a:pt x="47625" y="229235"/>
                  </a:lnTo>
                  <a:lnTo>
                    <a:pt x="69850" y="229235"/>
                  </a:lnTo>
                  <a:lnTo>
                    <a:pt x="76200" y="2165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72534" y="1002029"/>
              <a:ext cx="0" cy="220979"/>
            </a:xfrm>
            <a:custGeom>
              <a:avLst/>
              <a:gdLst/>
              <a:ahLst/>
              <a:cxnLst/>
              <a:rect l="l" t="t" r="r" b="b"/>
              <a:pathLst>
                <a:path h="220980">
                  <a:moveTo>
                    <a:pt x="0" y="0"/>
                  </a:moveTo>
                  <a:lnTo>
                    <a:pt x="0" y="220979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343025" y="1222374"/>
              <a:ext cx="2467610" cy="332105"/>
            </a:xfrm>
            <a:custGeom>
              <a:avLst/>
              <a:gdLst/>
              <a:ahLst/>
              <a:cxnLst/>
              <a:rect l="l" t="t" r="r" b="b"/>
              <a:pathLst>
                <a:path w="2467610" h="332105">
                  <a:moveTo>
                    <a:pt x="76200" y="216535"/>
                  </a:moveTo>
                  <a:lnTo>
                    <a:pt x="47625" y="216535"/>
                  </a:lnTo>
                  <a:lnTo>
                    <a:pt x="47625" y="0"/>
                  </a:lnTo>
                  <a:lnTo>
                    <a:pt x="28575" y="0"/>
                  </a:lnTo>
                  <a:lnTo>
                    <a:pt x="28575" y="216535"/>
                  </a:lnTo>
                  <a:lnTo>
                    <a:pt x="0" y="216535"/>
                  </a:lnTo>
                  <a:lnTo>
                    <a:pt x="38100" y="292735"/>
                  </a:lnTo>
                  <a:lnTo>
                    <a:pt x="69850" y="229235"/>
                  </a:lnTo>
                  <a:lnTo>
                    <a:pt x="76200" y="216535"/>
                  </a:lnTo>
                  <a:close/>
                </a:path>
                <a:path w="2467610" h="332105">
                  <a:moveTo>
                    <a:pt x="2467610" y="255905"/>
                  </a:moveTo>
                  <a:lnTo>
                    <a:pt x="2439035" y="255905"/>
                  </a:lnTo>
                  <a:lnTo>
                    <a:pt x="2439035" y="39370"/>
                  </a:lnTo>
                  <a:lnTo>
                    <a:pt x="2419985" y="39370"/>
                  </a:lnTo>
                  <a:lnTo>
                    <a:pt x="2419985" y="255905"/>
                  </a:lnTo>
                  <a:lnTo>
                    <a:pt x="2391410" y="255905"/>
                  </a:lnTo>
                  <a:lnTo>
                    <a:pt x="2429510" y="332105"/>
                  </a:lnTo>
                  <a:lnTo>
                    <a:pt x="2461260" y="268605"/>
                  </a:lnTo>
                  <a:lnTo>
                    <a:pt x="2467610" y="2559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68655" y="2109469"/>
              <a:ext cx="1746885" cy="25400"/>
            </a:xfrm>
            <a:custGeom>
              <a:avLst/>
              <a:gdLst/>
              <a:ahLst/>
              <a:cxnLst/>
              <a:rect l="l" t="t" r="r" b="b"/>
              <a:pathLst>
                <a:path w="1746885" h="25400">
                  <a:moveTo>
                    <a:pt x="0" y="25400"/>
                  </a:moveTo>
                  <a:lnTo>
                    <a:pt x="1746885" y="25400"/>
                  </a:lnTo>
                  <a:lnTo>
                    <a:pt x="174688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55955" y="1590674"/>
              <a:ext cx="1746885" cy="518795"/>
            </a:xfrm>
            <a:custGeom>
              <a:avLst/>
              <a:gdLst/>
              <a:ahLst/>
              <a:cxnLst/>
              <a:rect l="l" t="t" r="r" b="b"/>
              <a:pathLst>
                <a:path w="1746885" h="518794">
                  <a:moveTo>
                    <a:pt x="1746885" y="0"/>
                  </a:moveTo>
                  <a:lnTo>
                    <a:pt x="0" y="0"/>
                  </a:lnTo>
                  <a:lnTo>
                    <a:pt x="0" y="518795"/>
                  </a:lnTo>
                  <a:lnTo>
                    <a:pt x="1746885" y="518795"/>
                  </a:lnTo>
                  <a:lnTo>
                    <a:pt x="1746885" y="0"/>
                  </a:lnTo>
                  <a:close/>
                </a:path>
              </a:pathLst>
            </a:custGeom>
            <a:solidFill>
              <a:srgbClr val="FF66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55955" y="1603555"/>
            <a:ext cx="1746885" cy="389255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"/>
              </a:spcBef>
            </a:pPr>
            <a:r>
              <a:rPr sz="1000" b="1" dirty="0">
                <a:latin typeface="Times New Roman"/>
                <a:cs typeface="Times New Roman"/>
              </a:rPr>
              <a:t>Major</a:t>
            </a:r>
            <a:r>
              <a:rPr sz="1000" b="1" spc="-1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elements</a:t>
            </a:r>
            <a:r>
              <a:rPr sz="1000" b="1" spc="-20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(95-97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%)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1200" b="1" spc="-5" dirty="0">
                <a:latin typeface="Times New Roman"/>
                <a:cs typeface="Times New Roman"/>
              </a:rPr>
              <a:t>C,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H,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O,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911475" y="1002029"/>
            <a:ext cx="1835150" cy="25400"/>
          </a:xfrm>
          <a:custGeom>
            <a:avLst/>
            <a:gdLst/>
            <a:ahLst/>
            <a:cxnLst/>
            <a:rect l="l" t="t" r="r" b="b"/>
            <a:pathLst>
              <a:path w="1835150" h="25400">
                <a:moveTo>
                  <a:pt x="0" y="25400"/>
                </a:moveTo>
                <a:lnTo>
                  <a:pt x="1835150" y="25400"/>
                </a:lnTo>
                <a:lnTo>
                  <a:pt x="1835150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964605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898775" y="533399"/>
            <a:ext cx="1835150" cy="46863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27940" rIns="0" bIns="0" rtlCol="0">
            <a:spAutoFit/>
          </a:bodyPr>
          <a:lstStyle/>
          <a:p>
            <a:pPr marL="260985">
              <a:lnSpc>
                <a:spcPct val="100000"/>
              </a:lnSpc>
              <a:spcBef>
                <a:spcPts val="220"/>
              </a:spcBef>
            </a:pPr>
            <a:r>
              <a:rPr sz="2000" b="1" dirty="0">
                <a:latin typeface="Times New Roman"/>
                <a:cs typeface="Times New Roman"/>
              </a:rPr>
              <a:t>Bioelements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791075" y="1590674"/>
            <a:ext cx="2225675" cy="544195"/>
            <a:chOff x="4791075" y="1590674"/>
            <a:chExt cx="2225675" cy="544195"/>
          </a:xfrm>
        </p:grpSpPr>
        <p:sp>
          <p:nvSpPr>
            <p:cNvPr id="16" name="object 16"/>
            <p:cNvSpPr/>
            <p:nvPr/>
          </p:nvSpPr>
          <p:spPr>
            <a:xfrm>
              <a:off x="4803775" y="2109469"/>
              <a:ext cx="2212975" cy="25400"/>
            </a:xfrm>
            <a:custGeom>
              <a:avLst/>
              <a:gdLst/>
              <a:ahLst/>
              <a:cxnLst/>
              <a:rect l="l" t="t" r="r" b="b"/>
              <a:pathLst>
                <a:path w="2212975" h="25400">
                  <a:moveTo>
                    <a:pt x="0" y="25400"/>
                  </a:moveTo>
                  <a:lnTo>
                    <a:pt x="2212975" y="25400"/>
                  </a:lnTo>
                  <a:lnTo>
                    <a:pt x="221297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791075" y="1590674"/>
              <a:ext cx="2212975" cy="518795"/>
            </a:xfrm>
            <a:custGeom>
              <a:avLst/>
              <a:gdLst/>
              <a:ahLst/>
              <a:cxnLst/>
              <a:rect l="l" t="t" r="r" b="b"/>
              <a:pathLst>
                <a:path w="2212975" h="518794">
                  <a:moveTo>
                    <a:pt x="2212975" y="0"/>
                  </a:moveTo>
                  <a:lnTo>
                    <a:pt x="0" y="0"/>
                  </a:lnTo>
                  <a:lnTo>
                    <a:pt x="0" y="518795"/>
                  </a:lnTo>
                  <a:lnTo>
                    <a:pt x="2212975" y="518795"/>
                  </a:lnTo>
                  <a:lnTo>
                    <a:pt x="2212975" y="0"/>
                  </a:lnTo>
                  <a:close/>
                </a:path>
              </a:pathLst>
            </a:custGeom>
            <a:solidFill>
              <a:srgbClr val="99FF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791075" y="1606084"/>
            <a:ext cx="2212975" cy="38354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80"/>
              </a:spcBef>
            </a:pPr>
            <a:r>
              <a:rPr sz="1000" b="1" spc="-5" dirty="0">
                <a:latin typeface="Times New Roman"/>
                <a:cs typeface="Times New Roman"/>
              </a:rPr>
              <a:t>Trace</a:t>
            </a:r>
            <a:r>
              <a:rPr sz="1000" b="1" spc="-2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element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(1%)</a:t>
            </a:r>
            <a:endParaRPr sz="100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(Fe,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Cu,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Zn,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Mo,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B,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Mn)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2571750" y="1590674"/>
            <a:ext cx="1991360" cy="544195"/>
            <a:chOff x="2571750" y="1590674"/>
            <a:chExt cx="1991360" cy="544195"/>
          </a:xfrm>
        </p:grpSpPr>
        <p:sp>
          <p:nvSpPr>
            <p:cNvPr id="20" name="object 20"/>
            <p:cNvSpPr/>
            <p:nvPr/>
          </p:nvSpPr>
          <p:spPr>
            <a:xfrm>
              <a:off x="2584450" y="2109469"/>
              <a:ext cx="1978660" cy="25400"/>
            </a:xfrm>
            <a:custGeom>
              <a:avLst/>
              <a:gdLst/>
              <a:ahLst/>
              <a:cxnLst/>
              <a:rect l="l" t="t" r="r" b="b"/>
              <a:pathLst>
                <a:path w="1978660" h="25400">
                  <a:moveTo>
                    <a:pt x="0" y="25400"/>
                  </a:moveTo>
                  <a:lnTo>
                    <a:pt x="1978660" y="25400"/>
                  </a:lnTo>
                  <a:lnTo>
                    <a:pt x="1978660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612322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571750" y="1590674"/>
              <a:ext cx="1978660" cy="518795"/>
            </a:xfrm>
            <a:custGeom>
              <a:avLst/>
              <a:gdLst/>
              <a:ahLst/>
              <a:cxnLst/>
              <a:rect l="l" t="t" r="r" b="b"/>
              <a:pathLst>
                <a:path w="1978660" h="518794">
                  <a:moveTo>
                    <a:pt x="1978660" y="0"/>
                  </a:moveTo>
                  <a:lnTo>
                    <a:pt x="0" y="0"/>
                  </a:lnTo>
                  <a:lnTo>
                    <a:pt x="0" y="518795"/>
                  </a:lnTo>
                  <a:lnTo>
                    <a:pt x="1978660" y="518795"/>
                  </a:lnTo>
                  <a:lnTo>
                    <a:pt x="1978660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571750" y="1606084"/>
            <a:ext cx="1978660" cy="38354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80"/>
              </a:spcBef>
            </a:pPr>
            <a:r>
              <a:rPr sz="1000" b="1" dirty="0">
                <a:latin typeface="Times New Roman"/>
                <a:cs typeface="Times New Roman"/>
              </a:rPr>
              <a:t>Minor</a:t>
            </a:r>
            <a:r>
              <a:rPr sz="1000" b="1" spc="-15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elements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(3-5</a:t>
            </a:r>
            <a:r>
              <a:rPr sz="1000" b="1" spc="-10" dirty="0">
                <a:latin typeface="Times New Roman"/>
                <a:cs typeface="Times New Roman"/>
              </a:rPr>
              <a:t> </a:t>
            </a:r>
            <a:r>
              <a:rPr sz="1000" b="1" spc="-5" dirty="0">
                <a:latin typeface="Times New Roman"/>
                <a:cs typeface="Times New Roman"/>
              </a:rPr>
              <a:t>%)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Na,</a:t>
            </a:r>
            <a:r>
              <a:rPr sz="1200" b="1" spc="-10" dirty="0">
                <a:latin typeface="Times New Roman"/>
                <a:cs typeface="Times New Roman"/>
              </a:rPr>
              <a:t> K,</a:t>
            </a:r>
            <a:r>
              <a:rPr sz="1200" b="1" spc="-5" dirty="0">
                <a:latin typeface="Times New Roman"/>
                <a:cs typeface="Times New Roman"/>
              </a:rPr>
              <a:t> Ca, S,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P, Cl, Mg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242694" y="2116454"/>
            <a:ext cx="5110480" cy="3366770"/>
            <a:chOff x="1242694" y="2116454"/>
            <a:chExt cx="5110480" cy="3366770"/>
          </a:xfrm>
        </p:grpSpPr>
        <p:sp>
          <p:nvSpPr>
            <p:cNvPr id="24" name="object 24"/>
            <p:cNvSpPr/>
            <p:nvPr/>
          </p:nvSpPr>
          <p:spPr>
            <a:xfrm>
              <a:off x="1380489" y="2443479"/>
              <a:ext cx="4963160" cy="0"/>
            </a:xfrm>
            <a:custGeom>
              <a:avLst/>
              <a:gdLst/>
              <a:ahLst/>
              <a:cxnLst/>
              <a:rect l="l" t="t" r="r" b="b"/>
              <a:pathLst>
                <a:path w="4963160">
                  <a:moveTo>
                    <a:pt x="0" y="0"/>
                  </a:moveTo>
                  <a:lnTo>
                    <a:pt x="4963160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43024" y="2116454"/>
              <a:ext cx="76200" cy="327025"/>
            </a:xfrm>
            <a:custGeom>
              <a:avLst/>
              <a:gdLst/>
              <a:ahLst/>
              <a:cxnLst/>
              <a:rect l="l" t="t" r="r" b="b"/>
              <a:pathLst>
                <a:path w="76200" h="327025">
                  <a:moveTo>
                    <a:pt x="28575" y="250825"/>
                  </a:moveTo>
                  <a:lnTo>
                    <a:pt x="0" y="250825"/>
                  </a:lnTo>
                  <a:lnTo>
                    <a:pt x="38100" y="327025"/>
                  </a:lnTo>
                  <a:lnTo>
                    <a:pt x="69850" y="263525"/>
                  </a:lnTo>
                  <a:lnTo>
                    <a:pt x="28575" y="263525"/>
                  </a:lnTo>
                  <a:lnTo>
                    <a:pt x="28575" y="250825"/>
                  </a:lnTo>
                  <a:close/>
                </a:path>
                <a:path w="76200" h="327025">
                  <a:moveTo>
                    <a:pt x="47625" y="0"/>
                  </a:moveTo>
                  <a:lnTo>
                    <a:pt x="28575" y="0"/>
                  </a:lnTo>
                  <a:lnTo>
                    <a:pt x="28575" y="263525"/>
                  </a:lnTo>
                  <a:lnTo>
                    <a:pt x="47625" y="263525"/>
                  </a:lnTo>
                  <a:lnTo>
                    <a:pt x="47625" y="0"/>
                  </a:lnTo>
                  <a:close/>
                </a:path>
                <a:path w="76200" h="327025">
                  <a:moveTo>
                    <a:pt x="76200" y="250825"/>
                  </a:moveTo>
                  <a:lnTo>
                    <a:pt x="47625" y="250825"/>
                  </a:lnTo>
                  <a:lnTo>
                    <a:pt x="47625" y="263525"/>
                  </a:lnTo>
                  <a:lnTo>
                    <a:pt x="69850" y="263525"/>
                  </a:lnTo>
                  <a:lnTo>
                    <a:pt x="76200" y="2508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255394" y="5457824"/>
              <a:ext cx="1837055" cy="25400"/>
            </a:xfrm>
            <a:custGeom>
              <a:avLst/>
              <a:gdLst/>
              <a:ahLst/>
              <a:cxnLst/>
              <a:rect l="l" t="t" r="r" b="b"/>
              <a:pathLst>
                <a:path w="1837055" h="25400">
                  <a:moveTo>
                    <a:pt x="0" y="25400"/>
                  </a:moveTo>
                  <a:lnTo>
                    <a:pt x="1837055" y="25400"/>
                  </a:lnTo>
                  <a:lnTo>
                    <a:pt x="183705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3E3051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242694" y="3983989"/>
              <a:ext cx="1837055" cy="1473835"/>
            </a:xfrm>
            <a:custGeom>
              <a:avLst/>
              <a:gdLst/>
              <a:ahLst/>
              <a:cxnLst/>
              <a:rect l="l" t="t" r="r" b="b"/>
              <a:pathLst>
                <a:path w="1837055" h="1473835">
                  <a:moveTo>
                    <a:pt x="1837055" y="0"/>
                  </a:moveTo>
                  <a:lnTo>
                    <a:pt x="0" y="0"/>
                  </a:lnTo>
                  <a:lnTo>
                    <a:pt x="0" y="1473835"/>
                  </a:lnTo>
                  <a:lnTo>
                    <a:pt x="1837055" y="1473835"/>
                  </a:lnTo>
                  <a:lnTo>
                    <a:pt x="183705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1242694" y="3986844"/>
            <a:ext cx="1837055" cy="1379855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82245">
              <a:lnSpc>
                <a:spcPct val="100000"/>
              </a:lnSpc>
              <a:spcBef>
                <a:spcPts val="254"/>
              </a:spcBef>
            </a:pPr>
            <a:r>
              <a:rPr sz="1200" b="1" spc="-5" dirty="0">
                <a:latin typeface="Times New Roman"/>
                <a:cs typeface="Times New Roman"/>
              </a:rPr>
              <a:t>MICRO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MOLECULE</a:t>
            </a:r>
            <a:endParaRPr sz="1200">
              <a:latin typeface="Times New Roman"/>
              <a:cs typeface="Times New Roman"/>
            </a:endParaRPr>
          </a:p>
          <a:p>
            <a:pPr marL="433705" indent="-171450">
              <a:lnSpc>
                <a:spcPts val="1295"/>
              </a:lnSpc>
              <a:spcBef>
                <a:spcPts val="150"/>
              </a:spcBef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Water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Mineral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Monosaccharide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Disaccharide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0"/>
              </a:lnSpc>
              <a:buAutoNum type="arabicPeriod"/>
              <a:tabLst>
                <a:tab pos="434340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Fatty</a:t>
            </a:r>
            <a:r>
              <a:rPr sz="1100" b="1" spc="-45" dirty="0">
                <a:latin typeface="Times New Roman"/>
                <a:cs typeface="Times New Roman"/>
              </a:rPr>
              <a:t> </a:t>
            </a:r>
            <a:r>
              <a:rPr sz="1100" b="1" dirty="0">
                <a:latin typeface="Times New Roman"/>
                <a:cs typeface="Times New Roman"/>
              </a:rPr>
              <a:t>acid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65"/>
              </a:lnSpc>
              <a:buAutoNum type="arabicPeriod"/>
              <a:tabLst>
                <a:tab pos="434340" algn="l"/>
              </a:tabLst>
            </a:pPr>
            <a:r>
              <a:rPr sz="1100" b="1" dirty="0">
                <a:latin typeface="Times New Roman"/>
                <a:cs typeface="Times New Roman"/>
              </a:rPr>
              <a:t>Amino</a:t>
            </a:r>
            <a:r>
              <a:rPr sz="1100" b="1" spc="-40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acid</a:t>
            </a:r>
            <a:endParaRPr sz="1100">
              <a:latin typeface="Times New Roman"/>
              <a:cs typeface="Times New Roman"/>
            </a:endParaRPr>
          </a:p>
          <a:p>
            <a:pPr marL="433705" indent="-171450">
              <a:lnSpc>
                <a:spcPts val="1295"/>
              </a:lnSpc>
              <a:buAutoNum type="arabicPeriod"/>
              <a:tabLst>
                <a:tab pos="434340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Nucleotide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809875" y="2948939"/>
            <a:ext cx="1819275" cy="361950"/>
            <a:chOff x="2809875" y="2948939"/>
            <a:chExt cx="1819275" cy="361950"/>
          </a:xfrm>
        </p:grpSpPr>
        <p:sp>
          <p:nvSpPr>
            <p:cNvPr id="30" name="object 30"/>
            <p:cNvSpPr/>
            <p:nvPr/>
          </p:nvSpPr>
          <p:spPr>
            <a:xfrm>
              <a:off x="2822575" y="3285489"/>
              <a:ext cx="1806575" cy="25400"/>
            </a:xfrm>
            <a:custGeom>
              <a:avLst/>
              <a:gdLst/>
              <a:ahLst/>
              <a:cxnLst/>
              <a:rect l="l" t="t" r="r" b="b"/>
              <a:pathLst>
                <a:path w="1806575" h="25400">
                  <a:moveTo>
                    <a:pt x="0" y="25400"/>
                  </a:moveTo>
                  <a:lnTo>
                    <a:pt x="1806575" y="25400"/>
                  </a:lnTo>
                  <a:lnTo>
                    <a:pt x="180657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809875" y="2948939"/>
              <a:ext cx="1806575" cy="336550"/>
            </a:xfrm>
            <a:custGeom>
              <a:avLst/>
              <a:gdLst/>
              <a:ahLst/>
              <a:cxnLst/>
              <a:rect l="l" t="t" r="r" b="b"/>
              <a:pathLst>
                <a:path w="1806575" h="336550">
                  <a:moveTo>
                    <a:pt x="1806575" y="0"/>
                  </a:moveTo>
                  <a:lnTo>
                    <a:pt x="0" y="0"/>
                  </a:lnTo>
                  <a:lnTo>
                    <a:pt x="0" y="336550"/>
                  </a:lnTo>
                  <a:lnTo>
                    <a:pt x="1806575" y="336550"/>
                  </a:lnTo>
                  <a:lnTo>
                    <a:pt x="1806575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2809875" y="2968879"/>
            <a:ext cx="18065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BIOMOLECULES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2151379" y="2116454"/>
            <a:ext cx="4605020" cy="3128645"/>
            <a:chOff x="2151379" y="2116454"/>
            <a:chExt cx="4605020" cy="3128645"/>
          </a:xfrm>
        </p:grpSpPr>
        <p:sp>
          <p:nvSpPr>
            <p:cNvPr id="34" name="object 34"/>
            <p:cNvSpPr/>
            <p:nvPr/>
          </p:nvSpPr>
          <p:spPr>
            <a:xfrm>
              <a:off x="3666489" y="2443479"/>
              <a:ext cx="76200" cy="505459"/>
            </a:xfrm>
            <a:custGeom>
              <a:avLst/>
              <a:gdLst/>
              <a:ahLst/>
              <a:cxnLst/>
              <a:rect l="l" t="t" r="r" b="b"/>
              <a:pathLst>
                <a:path w="76200" h="505460">
                  <a:moveTo>
                    <a:pt x="28575" y="429259"/>
                  </a:moveTo>
                  <a:lnTo>
                    <a:pt x="0" y="429259"/>
                  </a:lnTo>
                  <a:lnTo>
                    <a:pt x="38100" y="505459"/>
                  </a:lnTo>
                  <a:lnTo>
                    <a:pt x="69850" y="441959"/>
                  </a:lnTo>
                  <a:lnTo>
                    <a:pt x="28575" y="441959"/>
                  </a:lnTo>
                  <a:lnTo>
                    <a:pt x="28575" y="429259"/>
                  </a:lnTo>
                  <a:close/>
                </a:path>
                <a:path w="76200" h="505460">
                  <a:moveTo>
                    <a:pt x="47625" y="0"/>
                  </a:moveTo>
                  <a:lnTo>
                    <a:pt x="28575" y="0"/>
                  </a:lnTo>
                  <a:lnTo>
                    <a:pt x="28575" y="441959"/>
                  </a:lnTo>
                  <a:lnTo>
                    <a:pt x="47625" y="441959"/>
                  </a:lnTo>
                  <a:lnTo>
                    <a:pt x="47625" y="0"/>
                  </a:lnTo>
                  <a:close/>
                </a:path>
                <a:path w="76200" h="505460">
                  <a:moveTo>
                    <a:pt x="76200" y="429259"/>
                  </a:moveTo>
                  <a:lnTo>
                    <a:pt x="47625" y="429259"/>
                  </a:lnTo>
                  <a:lnTo>
                    <a:pt x="47625" y="441959"/>
                  </a:lnTo>
                  <a:lnTo>
                    <a:pt x="69850" y="441959"/>
                  </a:lnTo>
                  <a:lnTo>
                    <a:pt x="76200" y="42925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189479" y="3634739"/>
              <a:ext cx="3157855" cy="0"/>
            </a:xfrm>
            <a:custGeom>
              <a:avLst/>
              <a:gdLst/>
              <a:ahLst/>
              <a:cxnLst/>
              <a:rect l="l" t="t" r="r" b="b"/>
              <a:pathLst>
                <a:path w="3157854">
                  <a:moveTo>
                    <a:pt x="0" y="0"/>
                  </a:moveTo>
                  <a:lnTo>
                    <a:pt x="3157855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151380" y="2116454"/>
              <a:ext cx="4230370" cy="1867535"/>
            </a:xfrm>
            <a:custGeom>
              <a:avLst/>
              <a:gdLst/>
              <a:ahLst/>
              <a:cxnLst/>
              <a:rect l="l" t="t" r="r" b="b"/>
              <a:pathLst>
                <a:path w="4230370" h="1867535">
                  <a:moveTo>
                    <a:pt x="76200" y="1791335"/>
                  </a:moveTo>
                  <a:lnTo>
                    <a:pt x="47625" y="1791335"/>
                  </a:lnTo>
                  <a:lnTo>
                    <a:pt x="47625" y="1518285"/>
                  </a:lnTo>
                  <a:lnTo>
                    <a:pt x="28575" y="1518285"/>
                  </a:lnTo>
                  <a:lnTo>
                    <a:pt x="28575" y="1791335"/>
                  </a:lnTo>
                  <a:lnTo>
                    <a:pt x="0" y="1791335"/>
                  </a:lnTo>
                  <a:lnTo>
                    <a:pt x="38100" y="1867535"/>
                  </a:lnTo>
                  <a:lnTo>
                    <a:pt x="69850" y="1804035"/>
                  </a:lnTo>
                  <a:lnTo>
                    <a:pt x="76200" y="1791335"/>
                  </a:lnTo>
                  <a:close/>
                </a:path>
                <a:path w="4230370" h="1867535">
                  <a:moveTo>
                    <a:pt x="1591310" y="1442085"/>
                  </a:moveTo>
                  <a:lnTo>
                    <a:pt x="1562735" y="1442085"/>
                  </a:lnTo>
                  <a:lnTo>
                    <a:pt x="1562735" y="1169035"/>
                  </a:lnTo>
                  <a:lnTo>
                    <a:pt x="1543685" y="1169035"/>
                  </a:lnTo>
                  <a:lnTo>
                    <a:pt x="1543685" y="1442085"/>
                  </a:lnTo>
                  <a:lnTo>
                    <a:pt x="1515110" y="1442085"/>
                  </a:lnTo>
                  <a:lnTo>
                    <a:pt x="1553210" y="1518285"/>
                  </a:lnTo>
                  <a:lnTo>
                    <a:pt x="1584960" y="1454785"/>
                  </a:lnTo>
                  <a:lnTo>
                    <a:pt x="1591310" y="1442085"/>
                  </a:lnTo>
                  <a:close/>
                </a:path>
                <a:path w="4230370" h="1867535">
                  <a:moveTo>
                    <a:pt x="1591818" y="250698"/>
                  </a:moveTo>
                  <a:lnTo>
                    <a:pt x="1563217" y="250799"/>
                  </a:lnTo>
                  <a:lnTo>
                    <a:pt x="1562735" y="0"/>
                  </a:lnTo>
                  <a:lnTo>
                    <a:pt x="1543685" y="0"/>
                  </a:lnTo>
                  <a:lnTo>
                    <a:pt x="1544167" y="250863"/>
                  </a:lnTo>
                  <a:lnTo>
                    <a:pt x="1515618" y="250952"/>
                  </a:lnTo>
                  <a:lnTo>
                    <a:pt x="1553845" y="327025"/>
                  </a:lnTo>
                  <a:lnTo>
                    <a:pt x="1585429" y="263525"/>
                  </a:lnTo>
                  <a:lnTo>
                    <a:pt x="1591818" y="250698"/>
                  </a:lnTo>
                  <a:close/>
                </a:path>
                <a:path w="4230370" h="1867535">
                  <a:moveTo>
                    <a:pt x="3234055" y="1791335"/>
                  </a:moveTo>
                  <a:lnTo>
                    <a:pt x="3205480" y="1791335"/>
                  </a:lnTo>
                  <a:lnTo>
                    <a:pt x="3205480" y="1518285"/>
                  </a:lnTo>
                  <a:lnTo>
                    <a:pt x="3186430" y="1518285"/>
                  </a:lnTo>
                  <a:lnTo>
                    <a:pt x="3186430" y="1791335"/>
                  </a:lnTo>
                  <a:lnTo>
                    <a:pt x="3157855" y="1791335"/>
                  </a:lnTo>
                  <a:lnTo>
                    <a:pt x="3195955" y="1867535"/>
                  </a:lnTo>
                  <a:lnTo>
                    <a:pt x="3227705" y="1804035"/>
                  </a:lnTo>
                  <a:lnTo>
                    <a:pt x="3234055" y="1791335"/>
                  </a:lnTo>
                  <a:close/>
                </a:path>
                <a:path w="4230370" h="1867535">
                  <a:moveTo>
                    <a:pt x="4230243" y="250698"/>
                  </a:moveTo>
                  <a:lnTo>
                    <a:pt x="4201642" y="250799"/>
                  </a:lnTo>
                  <a:lnTo>
                    <a:pt x="4201160" y="0"/>
                  </a:lnTo>
                  <a:lnTo>
                    <a:pt x="4182110" y="0"/>
                  </a:lnTo>
                  <a:lnTo>
                    <a:pt x="4182592" y="250863"/>
                  </a:lnTo>
                  <a:lnTo>
                    <a:pt x="4154043" y="250952"/>
                  </a:lnTo>
                  <a:lnTo>
                    <a:pt x="4192270" y="327025"/>
                  </a:lnTo>
                  <a:lnTo>
                    <a:pt x="4223855" y="263525"/>
                  </a:lnTo>
                  <a:lnTo>
                    <a:pt x="4230243" y="25069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148454" y="5219699"/>
              <a:ext cx="2607945" cy="25400"/>
            </a:xfrm>
            <a:custGeom>
              <a:avLst/>
              <a:gdLst/>
              <a:ahLst/>
              <a:cxnLst/>
              <a:rect l="l" t="t" r="r" b="b"/>
              <a:pathLst>
                <a:path w="2607945" h="25400">
                  <a:moveTo>
                    <a:pt x="0" y="25400"/>
                  </a:moveTo>
                  <a:lnTo>
                    <a:pt x="2607945" y="25400"/>
                  </a:lnTo>
                  <a:lnTo>
                    <a:pt x="260794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3E3051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4135754" y="3983989"/>
              <a:ext cx="2607945" cy="1235710"/>
            </a:xfrm>
            <a:custGeom>
              <a:avLst/>
              <a:gdLst/>
              <a:ahLst/>
              <a:cxnLst/>
              <a:rect l="l" t="t" r="r" b="b"/>
              <a:pathLst>
                <a:path w="2607945" h="1235710">
                  <a:moveTo>
                    <a:pt x="2607945" y="0"/>
                  </a:moveTo>
                  <a:lnTo>
                    <a:pt x="0" y="0"/>
                  </a:lnTo>
                  <a:lnTo>
                    <a:pt x="0" y="1235710"/>
                  </a:lnTo>
                  <a:lnTo>
                    <a:pt x="2607945" y="1235710"/>
                  </a:lnTo>
                  <a:lnTo>
                    <a:pt x="260794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4135754" y="3986844"/>
            <a:ext cx="2607945" cy="89789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544830">
              <a:lnSpc>
                <a:spcPct val="100000"/>
              </a:lnSpc>
              <a:spcBef>
                <a:spcPts val="254"/>
              </a:spcBef>
            </a:pPr>
            <a:r>
              <a:rPr sz="1200" b="1" spc="-5" dirty="0">
                <a:latin typeface="Times New Roman"/>
                <a:cs typeface="Times New Roman"/>
              </a:rPr>
              <a:t>MACRO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MOLECULE</a:t>
            </a:r>
            <a:endParaRPr sz="1200">
              <a:latin typeface="Times New Roman"/>
              <a:cs typeface="Times New Roman"/>
            </a:endParaRPr>
          </a:p>
          <a:p>
            <a:pPr marL="435609" indent="-228600">
              <a:lnSpc>
                <a:spcPts val="1295"/>
              </a:lnSpc>
              <a:spcBef>
                <a:spcPts val="150"/>
              </a:spcBef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Polysaccharide(Carbohydrate)</a:t>
            </a:r>
            <a:endParaRPr sz="1100">
              <a:latin typeface="Times New Roman"/>
              <a:cs typeface="Times New Roman"/>
            </a:endParaRPr>
          </a:p>
          <a:p>
            <a:pPr marL="435609" indent="-228600">
              <a:lnSpc>
                <a:spcPts val="1265"/>
              </a:lnSpc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Protein</a:t>
            </a:r>
            <a:endParaRPr sz="1100">
              <a:latin typeface="Times New Roman"/>
              <a:cs typeface="Times New Roman"/>
            </a:endParaRPr>
          </a:p>
          <a:p>
            <a:pPr marL="435609" indent="-228600">
              <a:lnSpc>
                <a:spcPts val="1265"/>
              </a:lnSpc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Fat/Lipid</a:t>
            </a:r>
            <a:endParaRPr sz="1100">
              <a:latin typeface="Times New Roman"/>
              <a:cs typeface="Times New Roman"/>
            </a:endParaRPr>
          </a:p>
          <a:p>
            <a:pPr marL="435609" indent="-228600">
              <a:lnSpc>
                <a:spcPts val="1295"/>
              </a:lnSpc>
              <a:buAutoNum type="arabicPeriod"/>
              <a:tabLst>
                <a:tab pos="435609" algn="l"/>
              </a:tabLst>
            </a:pPr>
            <a:r>
              <a:rPr sz="1100" b="1" spc="-5" dirty="0">
                <a:latin typeface="Times New Roman"/>
                <a:cs typeface="Times New Roman"/>
              </a:rPr>
              <a:t>Nucleic</a:t>
            </a:r>
            <a:r>
              <a:rPr sz="1100" b="1" spc="-25" dirty="0">
                <a:latin typeface="Times New Roman"/>
                <a:cs typeface="Times New Roman"/>
              </a:rPr>
              <a:t> </a:t>
            </a:r>
            <a:r>
              <a:rPr sz="1100" b="1" spc="-5" dirty="0">
                <a:latin typeface="Times New Roman"/>
                <a:cs typeface="Times New Roman"/>
              </a:rPr>
              <a:t>acid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2048382" y="5242559"/>
            <a:ext cx="3609975" cy="1051560"/>
            <a:chOff x="2048382" y="5242559"/>
            <a:chExt cx="3609975" cy="1051560"/>
          </a:xfrm>
        </p:grpSpPr>
        <p:sp>
          <p:nvSpPr>
            <p:cNvPr id="41" name="object 41"/>
            <p:cNvSpPr/>
            <p:nvPr/>
          </p:nvSpPr>
          <p:spPr>
            <a:xfrm>
              <a:off x="2087244" y="5788659"/>
              <a:ext cx="3532504" cy="0"/>
            </a:xfrm>
            <a:custGeom>
              <a:avLst/>
              <a:gdLst/>
              <a:ahLst/>
              <a:cxnLst/>
              <a:rect l="l" t="t" r="r" b="b"/>
              <a:pathLst>
                <a:path w="3532504">
                  <a:moveTo>
                    <a:pt x="0" y="0"/>
                  </a:moveTo>
                  <a:lnTo>
                    <a:pt x="3532504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2048383" y="5242559"/>
              <a:ext cx="3609975" cy="1051560"/>
            </a:xfrm>
            <a:custGeom>
              <a:avLst/>
              <a:gdLst/>
              <a:ahLst/>
              <a:cxnLst/>
              <a:rect l="l" t="t" r="r" b="b"/>
              <a:pathLst>
                <a:path w="3609975" h="1051560">
                  <a:moveTo>
                    <a:pt x="76200" y="469773"/>
                  </a:moveTo>
                  <a:lnTo>
                    <a:pt x="47586" y="469874"/>
                  </a:lnTo>
                  <a:lnTo>
                    <a:pt x="47117" y="273050"/>
                  </a:lnTo>
                  <a:lnTo>
                    <a:pt x="28067" y="273050"/>
                  </a:lnTo>
                  <a:lnTo>
                    <a:pt x="28536" y="469938"/>
                  </a:lnTo>
                  <a:lnTo>
                    <a:pt x="0" y="470027"/>
                  </a:lnTo>
                  <a:lnTo>
                    <a:pt x="38227" y="546100"/>
                  </a:lnTo>
                  <a:lnTo>
                    <a:pt x="69811" y="482600"/>
                  </a:lnTo>
                  <a:lnTo>
                    <a:pt x="76200" y="469773"/>
                  </a:lnTo>
                  <a:close/>
                </a:path>
                <a:path w="3609975" h="1051560">
                  <a:moveTo>
                    <a:pt x="1552702" y="975360"/>
                  </a:moveTo>
                  <a:lnTo>
                    <a:pt x="1524127" y="975360"/>
                  </a:lnTo>
                  <a:lnTo>
                    <a:pt x="1524127" y="546100"/>
                  </a:lnTo>
                  <a:lnTo>
                    <a:pt x="1505077" y="546100"/>
                  </a:lnTo>
                  <a:lnTo>
                    <a:pt x="1505077" y="975360"/>
                  </a:lnTo>
                  <a:lnTo>
                    <a:pt x="1476502" y="975360"/>
                  </a:lnTo>
                  <a:lnTo>
                    <a:pt x="1514602" y="1051560"/>
                  </a:lnTo>
                  <a:lnTo>
                    <a:pt x="1546352" y="988060"/>
                  </a:lnTo>
                  <a:lnTo>
                    <a:pt x="1552702" y="975360"/>
                  </a:lnTo>
                  <a:close/>
                </a:path>
                <a:path w="3609975" h="1051560">
                  <a:moveTo>
                    <a:pt x="3609975" y="469900"/>
                  </a:moveTo>
                  <a:lnTo>
                    <a:pt x="3581374" y="469900"/>
                  </a:lnTo>
                  <a:lnTo>
                    <a:pt x="3580892" y="0"/>
                  </a:lnTo>
                  <a:lnTo>
                    <a:pt x="3561842" y="0"/>
                  </a:lnTo>
                  <a:lnTo>
                    <a:pt x="3562324" y="469900"/>
                  </a:lnTo>
                  <a:lnTo>
                    <a:pt x="3533775" y="469900"/>
                  </a:lnTo>
                  <a:lnTo>
                    <a:pt x="3572002" y="546100"/>
                  </a:lnTo>
                  <a:lnTo>
                    <a:pt x="3603637" y="482600"/>
                  </a:lnTo>
                  <a:lnTo>
                    <a:pt x="3609975" y="4699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2708275" y="6349999"/>
            <a:ext cx="1799589" cy="640080"/>
            <a:chOff x="2708275" y="6349999"/>
            <a:chExt cx="1799589" cy="640080"/>
          </a:xfrm>
        </p:grpSpPr>
        <p:sp>
          <p:nvSpPr>
            <p:cNvPr id="44" name="object 44"/>
            <p:cNvSpPr/>
            <p:nvPr/>
          </p:nvSpPr>
          <p:spPr>
            <a:xfrm>
              <a:off x="2720975" y="6375399"/>
              <a:ext cx="1786889" cy="614680"/>
            </a:xfrm>
            <a:custGeom>
              <a:avLst/>
              <a:gdLst/>
              <a:ahLst/>
              <a:cxnLst/>
              <a:rect l="l" t="t" r="r" b="b"/>
              <a:pathLst>
                <a:path w="1786889" h="614679">
                  <a:moveTo>
                    <a:pt x="1786889" y="0"/>
                  </a:moveTo>
                  <a:lnTo>
                    <a:pt x="0" y="0"/>
                  </a:lnTo>
                  <a:lnTo>
                    <a:pt x="0" y="614679"/>
                  </a:lnTo>
                  <a:lnTo>
                    <a:pt x="1786889" y="614679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08275" y="6349999"/>
              <a:ext cx="1786889" cy="614679"/>
            </a:xfrm>
            <a:prstGeom prst="rect">
              <a:avLst/>
            </a:prstGeom>
          </p:spPr>
        </p:pic>
      </p:grpSp>
      <p:sp>
        <p:nvSpPr>
          <p:cNvPr id="46" name="object 46"/>
          <p:cNvSpPr txBox="1"/>
          <p:nvPr/>
        </p:nvSpPr>
        <p:spPr>
          <a:xfrm>
            <a:off x="2708275" y="6349999"/>
            <a:ext cx="1786889" cy="61468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483234" marR="160020" indent="-317500">
              <a:lnSpc>
                <a:spcPct val="110000"/>
              </a:lnSpc>
              <a:spcBef>
                <a:spcPts val="145"/>
              </a:spcBef>
            </a:pPr>
            <a:r>
              <a:rPr sz="1400" b="1" spc="-5" dirty="0">
                <a:latin typeface="Times New Roman"/>
                <a:cs typeface="Times New Roman"/>
              </a:rPr>
              <a:t>Cell</a:t>
            </a:r>
            <a:r>
              <a:rPr sz="1400" b="1" spc="-4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organelles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and </a:t>
            </a:r>
            <a:r>
              <a:rPr sz="1400" b="1" spc="-33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Cytoplasm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2708275" y="6983729"/>
            <a:ext cx="1799589" cy="1736725"/>
            <a:chOff x="2708275" y="6983729"/>
            <a:chExt cx="1799589" cy="1736725"/>
          </a:xfrm>
        </p:grpSpPr>
        <p:sp>
          <p:nvSpPr>
            <p:cNvPr id="48" name="object 48"/>
            <p:cNvSpPr/>
            <p:nvPr/>
          </p:nvSpPr>
          <p:spPr>
            <a:xfrm>
              <a:off x="3577589" y="6983729"/>
              <a:ext cx="76200" cy="293370"/>
            </a:xfrm>
            <a:custGeom>
              <a:avLst/>
              <a:gdLst/>
              <a:ahLst/>
              <a:cxnLst/>
              <a:rect l="l" t="t" r="r" b="b"/>
              <a:pathLst>
                <a:path w="76200" h="293370">
                  <a:moveTo>
                    <a:pt x="28575" y="217170"/>
                  </a:moveTo>
                  <a:lnTo>
                    <a:pt x="0" y="217170"/>
                  </a:lnTo>
                  <a:lnTo>
                    <a:pt x="38100" y="293370"/>
                  </a:lnTo>
                  <a:lnTo>
                    <a:pt x="69850" y="229870"/>
                  </a:lnTo>
                  <a:lnTo>
                    <a:pt x="28575" y="229870"/>
                  </a:lnTo>
                  <a:lnTo>
                    <a:pt x="28575" y="217170"/>
                  </a:lnTo>
                  <a:close/>
                </a:path>
                <a:path w="76200" h="293370">
                  <a:moveTo>
                    <a:pt x="47625" y="0"/>
                  </a:moveTo>
                  <a:lnTo>
                    <a:pt x="28575" y="0"/>
                  </a:lnTo>
                  <a:lnTo>
                    <a:pt x="28575" y="229870"/>
                  </a:lnTo>
                  <a:lnTo>
                    <a:pt x="47625" y="229870"/>
                  </a:lnTo>
                  <a:lnTo>
                    <a:pt x="47625" y="0"/>
                  </a:lnTo>
                  <a:close/>
                </a:path>
                <a:path w="76200" h="293370">
                  <a:moveTo>
                    <a:pt x="76200" y="217170"/>
                  </a:moveTo>
                  <a:lnTo>
                    <a:pt x="47625" y="217170"/>
                  </a:lnTo>
                  <a:lnTo>
                    <a:pt x="47625" y="229870"/>
                  </a:lnTo>
                  <a:lnTo>
                    <a:pt x="69850" y="229870"/>
                  </a:lnTo>
                  <a:lnTo>
                    <a:pt x="76200" y="21717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720975" y="8476614"/>
              <a:ext cx="1786889" cy="243840"/>
            </a:xfrm>
            <a:custGeom>
              <a:avLst/>
              <a:gdLst/>
              <a:ahLst/>
              <a:cxnLst/>
              <a:rect l="l" t="t" r="r" b="b"/>
              <a:pathLst>
                <a:path w="1786889" h="243840">
                  <a:moveTo>
                    <a:pt x="1786889" y="0"/>
                  </a:moveTo>
                  <a:lnTo>
                    <a:pt x="0" y="0"/>
                  </a:lnTo>
                  <a:lnTo>
                    <a:pt x="0" y="243840"/>
                  </a:lnTo>
                  <a:lnTo>
                    <a:pt x="1786889" y="243840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08275" y="8451214"/>
              <a:ext cx="1786889" cy="243839"/>
            </a:xfrm>
            <a:prstGeom prst="rect">
              <a:avLst/>
            </a:prstGeom>
          </p:spPr>
        </p:pic>
      </p:grpSp>
      <p:sp>
        <p:nvSpPr>
          <p:cNvPr id="51" name="object 51"/>
          <p:cNvSpPr txBox="1"/>
          <p:nvPr/>
        </p:nvSpPr>
        <p:spPr>
          <a:xfrm>
            <a:off x="2708275" y="8451215"/>
            <a:ext cx="1786889" cy="24384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40"/>
              </a:spcBef>
            </a:pPr>
            <a:r>
              <a:rPr sz="1200" b="1" spc="-5" dirty="0">
                <a:latin typeface="Times New Roman"/>
                <a:cs typeface="Times New Roman"/>
              </a:rPr>
              <a:t>Tissue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2696210" y="7915275"/>
            <a:ext cx="1799589" cy="306070"/>
            <a:chOff x="2696210" y="7915275"/>
            <a:chExt cx="1799589" cy="306070"/>
          </a:xfrm>
        </p:grpSpPr>
        <p:sp>
          <p:nvSpPr>
            <p:cNvPr id="53" name="object 53"/>
            <p:cNvSpPr/>
            <p:nvPr/>
          </p:nvSpPr>
          <p:spPr>
            <a:xfrm>
              <a:off x="2708910" y="7940675"/>
              <a:ext cx="1786889" cy="280670"/>
            </a:xfrm>
            <a:custGeom>
              <a:avLst/>
              <a:gdLst/>
              <a:ahLst/>
              <a:cxnLst/>
              <a:rect l="l" t="t" r="r" b="b"/>
              <a:pathLst>
                <a:path w="1786889" h="280670">
                  <a:moveTo>
                    <a:pt x="1786889" y="0"/>
                  </a:moveTo>
                  <a:lnTo>
                    <a:pt x="0" y="0"/>
                  </a:lnTo>
                  <a:lnTo>
                    <a:pt x="0" y="280669"/>
                  </a:lnTo>
                  <a:lnTo>
                    <a:pt x="1786889" y="280669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96210" y="7915275"/>
              <a:ext cx="1786889" cy="280669"/>
            </a:xfrm>
            <a:prstGeom prst="rect">
              <a:avLst/>
            </a:prstGeom>
          </p:spPr>
        </p:pic>
      </p:grpSp>
      <p:sp>
        <p:nvSpPr>
          <p:cNvPr id="55" name="object 55"/>
          <p:cNvSpPr txBox="1"/>
          <p:nvPr/>
        </p:nvSpPr>
        <p:spPr>
          <a:xfrm>
            <a:off x="2696210" y="7915275"/>
            <a:ext cx="1786889" cy="28067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5"/>
              </a:spcBef>
            </a:pPr>
            <a:r>
              <a:rPr sz="1200" b="1" dirty="0">
                <a:latin typeface="Times New Roman"/>
                <a:cs typeface="Times New Roman"/>
              </a:rPr>
              <a:t>Organ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2696210" y="9067800"/>
            <a:ext cx="1799589" cy="313055"/>
            <a:chOff x="2696210" y="9067800"/>
            <a:chExt cx="1799589" cy="313055"/>
          </a:xfrm>
        </p:grpSpPr>
        <p:sp>
          <p:nvSpPr>
            <p:cNvPr id="57" name="object 57"/>
            <p:cNvSpPr/>
            <p:nvPr/>
          </p:nvSpPr>
          <p:spPr>
            <a:xfrm>
              <a:off x="2708910" y="9093200"/>
              <a:ext cx="1786889" cy="287655"/>
            </a:xfrm>
            <a:custGeom>
              <a:avLst/>
              <a:gdLst/>
              <a:ahLst/>
              <a:cxnLst/>
              <a:rect l="l" t="t" r="r" b="b"/>
              <a:pathLst>
                <a:path w="1786889" h="287654">
                  <a:moveTo>
                    <a:pt x="1786889" y="0"/>
                  </a:moveTo>
                  <a:lnTo>
                    <a:pt x="0" y="0"/>
                  </a:lnTo>
                  <a:lnTo>
                    <a:pt x="0" y="287654"/>
                  </a:lnTo>
                  <a:lnTo>
                    <a:pt x="1786889" y="287654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96210" y="9067800"/>
              <a:ext cx="1786889" cy="287654"/>
            </a:xfrm>
            <a:prstGeom prst="rect">
              <a:avLst/>
            </a:prstGeom>
          </p:spPr>
        </p:pic>
      </p:grpSp>
      <p:sp>
        <p:nvSpPr>
          <p:cNvPr id="59" name="object 59"/>
          <p:cNvSpPr txBox="1"/>
          <p:nvPr/>
        </p:nvSpPr>
        <p:spPr>
          <a:xfrm>
            <a:off x="2696210" y="9067800"/>
            <a:ext cx="1786889" cy="287655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441959">
              <a:lnSpc>
                <a:spcPct val="100000"/>
              </a:lnSpc>
              <a:spcBef>
                <a:spcPts val="335"/>
              </a:spcBef>
            </a:pPr>
            <a:r>
              <a:rPr sz="1200" b="1" dirty="0">
                <a:latin typeface="Times New Roman"/>
                <a:cs typeface="Times New Roman"/>
              </a:rPr>
              <a:t>Organ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system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2707004" y="9620250"/>
            <a:ext cx="1799589" cy="356235"/>
            <a:chOff x="2707004" y="9620250"/>
            <a:chExt cx="1799589" cy="356235"/>
          </a:xfrm>
        </p:grpSpPr>
        <p:sp>
          <p:nvSpPr>
            <p:cNvPr id="61" name="object 61"/>
            <p:cNvSpPr/>
            <p:nvPr/>
          </p:nvSpPr>
          <p:spPr>
            <a:xfrm>
              <a:off x="2719704" y="9645650"/>
              <a:ext cx="1786889" cy="330835"/>
            </a:xfrm>
            <a:custGeom>
              <a:avLst/>
              <a:gdLst/>
              <a:ahLst/>
              <a:cxnLst/>
              <a:rect l="l" t="t" r="r" b="b"/>
              <a:pathLst>
                <a:path w="1786889" h="330834">
                  <a:moveTo>
                    <a:pt x="1786890" y="0"/>
                  </a:moveTo>
                  <a:lnTo>
                    <a:pt x="0" y="0"/>
                  </a:lnTo>
                  <a:lnTo>
                    <a:pt x="0" y="330834"/>
                  </a:lnTo>
                  <a:lnTo>
                    <a:pt x="1786890" y="330834"/>
                  </a:lnTo>
                  <a:lnTo>
                    <a:pt x="1786890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707004" y="9620250"/>
              <a:ext cx="1786890" cy="330835"/>
            </a:xfrm>
            <a:prstGeom prst="rect">
              <a:avLst/>
            </a:prstGeom>
          </p:spPr>
        </p:pic>
      </p:grpSp>
      <p:sp>
        <p:nvSpPr>
          <p:cNvPr id="63" name="object 63"/>
          <p:cNvSpPr txBox="1"/>
          <p:nvPr/>
        </p:nvSpPr>
        <p:spPr>
          <a:xfrm>
            <a:off x="2707004" y="9620250"/>
            <a:ext cx="1786889" cy="330835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567055">
              <a:lnSpc>
                <a:spcPct val="100000"/>
              </a:lnSpc>
              <a:spcBef>
                <a:spcPts val="340"/>
              </a:spcBef>
            </a:pPr>
            <a:r>
              <a:rPr sz="1200" b="1" dirty="0">
                <a:latin typeface="Times New Roman"/>
                <a:cs typeface="Times New Roman"/>
              </a:rPr>
              <a:t>Organism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2708275" y="7277100"/>
            <a:ext cx="1799589" cy="2343150"/>
            <a:chOff x="2708275" y="7277100"/>
            <a:chExt cx="1799589" cy="2343150"/>
          </a:xfrm>
        </p:grpSpPr>
        <p:pic>
          <p:nvPicPr>
            <p:cNvPr id="65" name="object 6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578225" y="7620634"/>
              <a:ext cx="76200" cy="208914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2720975" y="7302500"/>
              <a:ext cx="1786889" cy="295910"/>
            </a:xfrm>
            <a:custGeom>
              <a:avLst/>
              <a:gdLst/>
              <a:ahLst/>
              <a:cxnLst/>
              <a:rect l="l" t="t" r="r" b="b"/>
              <a:pathLst>
                <a:path w="1786889" h="295909">
                  <a:moveTo>
                    <a:pt x="1786889" y="0"/>
                  </a:moveTo>
                  <a:lnTo>
                    <a:pt x="0" y="0"/>
                  </a:lnTo>
                  <a:lnTo>
                    <a:pt x="0" y="295910"/>
                  </a:lnTo>
                  <a:lnTo>
                    <a:pt x="1786889" y="295910"/>
                  </a:lnTo>
                  <a:lnTo>
                    <a:pt x="1786889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708275" y="7277100"/>
              <a:ext cx="1786889" cy="295910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578225" y="8243569"/>
              <a:ext cx="76200" cy="207644"/>
            </a:xfrm>
            <a:prstGeom prst="rect">
              <a:avLst/>
            </a:prstGeom>
          </p:spPr>
        </p:pic>
        <p:sp>
          <p:nvSpPr>
            <p:cNvPr id="69" name="object 69"/>
            <p:cNvSpPr/>
            <p:nvPr/>
          </p:nvSpPr>
          <p:spPr>
            <a:xfrm>
              <a:off x="3578225" y="8716644"/>
              <a:ext cx="76200" cy="351155"/>
            </a:xfrm>
            <a:custGeom>
              <a:avLst/>
              <a:gdLst/>
              <a:ahLst/>
              <a:cxnLst/>
              <a:rect l="l" t="t" r="r" b="b"/>
              <a:pathLst>
                <a:path w="76200" h="351154">
                  <a:moveTo>
                    <a:pt x="28575" y="274954"/>
                  </a:moveTo>
                  <a:lnTo>
                    <a:pt x="0" y="274954"/>
                  </a:lnTo>
                  <a:lnTo>
                    <a:pt x="38100" y="351154"/>
                  </a:lnTo>
                  <a:lnTo>
                    <a:pt x="69850" y="287654"/>
                  </a:lnTo>
                  <a:lnTo>
                    <a:pt x="28575" y="287654"/>
                  </a:lnTo>
                  <a:lnTo>
                    <a:pt x="28575" y="274954"/>
                  </a:lnTo>
                  <a:close/>
                </a:path>
                <a:path w="76200" h="351154">
                  <a:moveTo>
                    <a:pt x="47625" y="0"/>
                  </a:moveTo>
                  <a:lnTo>
                    <a:pt x="28575" y="0"/>
                  </a:lnTo>
                  <a:lnTo>
                    <a:pt x="28575" y="287654"/>
                  </a:lnTo>
                  <a:lnTo>
                    <a:pt x="47625" y="287654"/>
                  </a:lnTo>
                  <a:lnTo>
                    <a:pt x="47625" y="0"/>
                  </a:lnTo>
                  <a:close/>
                </a:path>
                <a:path w="76200" h="351154">
                  <a:moveTo>
                    <a:pt x="76200" y="274954"/>
                  </a:moveTo>
                  <a:lnTo>
                    <a:pt x="47625" y="274954"/>
                  </a:lnTo>
                  <a:lnTo>
                    <a:pt x="47625" y="287654"/>
                  </a:lnTo>
                  <a:lnTo>
                    <a:pt x="69850" y="287654"/>
                  </a:lnTo>
                  <a:lnTo>
                    <a:pt x="76200" y="2749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0" name="object 7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577589" y="9412604"/>
              <a:ext cx="76200" cy="207645"/>
            </a:xfrm>
            <a:prstGeom prst="rect">
              <a:avLst/>
            </a:prstGeom>
          </p:spPr>
        </p:pic>
      </p:grpSp>
      <p:sp>
        <p:nvSpPr>
          <p:cNvPr id="71" name="object 71"/>
          <p:cNvSpPr txBox="1"/>
          <p:nvPr/>
        </p:nvSpPr>
        <p:spPr>
          <a:xfrm>
            <a:off x="2708275" y="7277100"/>
            <a:ext cx="1786889" cy="29591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200" b="1" spc="-5" dirty="0">
                <a:latin typeface="Times New Roman"/>
                <a:cs typeface="Times New Roman"/>
              </a:rPr>
              <a:t>Cell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4495165" y="6553200"/>
            <a:ext cx="852169" cy="3267075"/>
          </a:xfrm>
          <a:custGeom>
            <a:avLst/>
            <a:gdLst/>
            <a:ahLst/>
            <a:cxnLst/>
            <a:rect l="l" t="t" r="r" b="b"/>
            <a:pathLst>
              <a:path w="852170" h="3267075">
                <a:moveTo>
                  <a:pt x="0" y="0"/>
                </a:moveTo>
                <a:lnTo>
                  <a:pt x="69894" y="902"/>
                </a:lnTo>
                <a:lnTo>
                  <a:pt x="138231" y="3564"/>
                </a:lnTo>
                <a:lnTo>
                  <a:pt x="204793" y="7914"/>
                </a:lnTo>
                <a:lnTo>
                  <a:pt x="269359" y="13882"/>
                </a:lnTo>
                <a:lnTo>
                  <a:pt x="331712" y="21399"/>
                </a:lnTo>
                <a:lnTo>
                  <a:pt x="391630" y="30394"/>
                </a:lnTo>
                <a:lnTo>
                  <a:pt x="448896" y="40797"/>
                </a:lnTo>
                <a:lnTo>
                  <a:pt x="503289" y="52539"/>
                </a:lnTo>
                <a:lnTo>
                  <a:pt x="554591" y="65548"/>
                </a:lnTo>
                <a:lnTo>
                  <a:pt x="602583" y="79756"/>
                </a:lnTo>
                <a:lnTo>
                  <a:pt x="647044" y="95090"/>
                </a:lnTo>
                <a:lnTo>
                  <a:pt x="687756" y="111483"/>
                </a:lnTo>
                <a:lnTo>
                  <a:pt x="724500" y="128863"/>
                </a:lnTo>
                <a:lnTo>
                  <a:pt x="785205" y="166306"/>
                </a:lnTo>
                <a:lnTo>
                  <a:pt x="827404" y="206858"/>
                </a:lnTo>
                <a:lnTo>
                  <a:pt x="849345" y="249957"/>
                </a:lnTo>
                <a:lnTo>
                  <a:pt x="852169" y="272288"/>
                </a:lnTo>
                <a:lnTo>
                  <a:pt x="852169" y="2994812"/>
                </a:lnTo>
                <a:lnTo>
                  <a:pt x="841017" y="3038972"/>
                </a:lnTo>
                <a:lnTo>
                  <a:pt x="808727" y="3080864"/>
                </a:lnTo>
                <a:lnTo>
                  <a:pt x="757056" y="3119927"/>
                </a:lnTo>
                <a:lnTo>
                  <a:pt x="687756" y="3155602"/>
                </a:lnTo>
                <a:lnTo>
                  <a:pt x="647044" y="3171993"/>
                </a:lnTo>
                <a:lnTo>
                  <a:pt x="602583" y="3187326"/>
                </a:lnTo>
                <a:lnTo>
                  <a:pt x="554591" y="3201532"/>
                </a:lnTo>
                <a:lnTo>
                  <a:pt x="503289" y="3214540"/>
                </a:lnTo>
                <a:lnTo>
                  <a:pt x="448896" y="3226281"/>
                </a:lnTo>
                <a:lnTo>
                  <a:pt x="391630" y="3236683"/>
                </a:lnTo>
                <a:lnTo>
                  <a:pt x="331712" y="3245677"/>
                </a:lnTo>
                <a:lnTo>
                  <a:pt x="269359" y="3253193"/>
                </a:lnTo>
                <a:lnTo>
                  <a:pt x="204793" y="3259161"/>
                </a:lnTo>
                <a:lnTo>
                  <a:pt x="138231" y="3263511"/>
                </a:lnTo>
                <a:lnTo>
                  <a:pt x="69894" y="3266172"/>
                </a:lnTo>
                <a:lnTo>
                  <a:pt x="0" y="3267075"/>
                </a:lnTo>
              </a:path>
            </a:pathLst>
          </a:custGeom>
          <a:ln w="12699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3" name="object 7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484985" y="7471028"/>
            <a:ext cx="179126" cy="130465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588137" y="1841500"/>
            <a:ext cx="9570593" cy="81073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On the</a:t>
            </a:r>
            <a:r>
              <a:rPr spc="-10" dirty="0"/>
              <a:t> </a:t>
            </a:r>
            <a:r>
              <a:rPr spc="-5" dirty="0"/>
              <a:t>basis </a:t>
            </a:r>
            <a:r>
              <a:rPr spc="-10" dirty="0"/>
              <a:t>of</a:t>
            </a:r>
            <a:r>
              <a:rPr dirty="0"/>
              <a:t> </a:t>
            </a:r>
            <a:r>
              <a:rPr spc="-5" dirty="0"/>
              <a:t>structure:</a:t>
            </a:r>
          </a:p>
          <a:p>
            <a:pPr marL="469265" indent="-228600">
              <a:lnSpc>
                <a:spcPct val="100000"/>
              </a:lnSpc>
              <a:spcBef>
                <a:spcPts val="1125"/>
              </a:spcBef>
              <a:buAutoNum type="arabicPeriod"/>
              <a:tabLst>
                <a:tab pos="469900" algn="l"/>
              </a:tabLst>
            </a:pPr>
            <a:r>
              <a:rPr b="0" dirty="0">
                <a:latin typeface="Times New Roman"/>
                <a:cs typeface="Times New Roman"/>
              </a:rPr>
              <a:t>Amino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acid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with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aliphatic</a:t>
            </a:r>
            <a:r>
              <a:rPr b="0" dirty="0">
                <a:latin typeface="Times New Roman"/>
                <a:cs typeface="Times New Roman"/>
              </a:rPr>
              <a:t> side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chain:</a:t>
            </a:r>
            <a:r>
              <a:rPr b="0" spc="2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Glycine,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alanine,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valine,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leucine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and</a:t>
            </a:r>
            <a:r>
              <a:rPr b="0" spc="2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isoleucine</a:t>
            </a:r>
          </a:p>
          <a:p>
            <a:pPr marL="469265" indent="-228600">
              <a:lnSpc>
                <a:spcPct val="100000"/>
              </a:lnSpc>
              <a:spcBef>
                <a:spcPts val="630"/>
              </a:spcBef>
              <a:buAutoNum type="arabicPeriod"/>
              <a:tabLst>
                <a:tab pos="469900" algn="l"/>
              </a:tabLst>
            </a:pPr>
            <a:r>
              <a:rPr b="0" spc="-5" dirty="0">
                <a:latin typeface="Times New Roman"/>
                <a:cs typeface="Times New Roman"/>
              </a:rPr>
              <a:t>Hydroxyl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group</a:t>
            </a:r>
            <a:r>
              <a:rPr b="0" dirty="0">
                <a:latin typeface="Times New Roman"/>
                <a:cs typeface="Times New Roman"/>
              </a:rPr>
              <a:t> containing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amino</a:t>
            </a:r>
            <a:r>
              <a:rPr b="0" dirty="0">
                <a:latin typeface="Times New Roman"/>
                <a:cs typeface="Times New Roman"/>
              </a:rPr>
              <a:t> acid: </a:t>
            </a:r>
            <a:r>
              <a:rPr b="0" spc="-5" dirty="0">
                <a:latin typeface="Times New Roman"/>
                <a:cs typeface="Times New Roman"/>
              </a:rPr>
              <a:t>Serine,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threonine, </a:t>
            </a:r>
            <a:r>
              <a:rPr b="0" spc="-5" dirty="0">
                <a:latin typeface="Times New Roman"/>
                <a:cs typeface="Times New Roman"/>
              </a:rPr>
              <a:t>tyrosine</a:t>
            </a:r>
          </a:p>
          <a:p>
            <a:pPr marL="469265" indent="-228600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469900" algn="l"/>
              </a:tabLst>
            </a:pPr>
            <a:r>
              <a:rPr b="0" dirty="0">
                <a:latin typeface="Times New Roman"/>
                <a:cs typeface="Times New Roman"/>
              </a:rPr>
              <a:t>Sulfur </a:t>
            </a:r>
            <a:r>
              <a:rPr b="0" spc="-5" dirty="0">
                <a:latin typeface="Times New Roman"/>
                <a:cs typeface="Times New Roman"/>
              </a:rPr>
              <a:t>containing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amino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acid-</a:t>
            </a:r>
            <a:r>
              <a:rPr b="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Cysteine,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cystine,</a:t>
            </a:r>
            <a:r>
              <a:rPr b="0" spc="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methionine</a:t>
            </a:r>
          </a:p>
          <a:p>
            <a:pPr marL="469265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b="0" spc="-5" dirty="0">
                <a:latin typeface="Times New Roman"/>
                <a:cs typeface="Times New Roman"/>
              </a:rPr>
              <a:t>Acidic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amino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acid</a:t>
            </a:r>
            <a:r>
              <a:rPr b="0" spc="2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and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their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amides: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Aspartic</a:t>
            </a:r>
            <a:r>
              <a:rPr b="0" spc="1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acid,</a:t>
            </a:r>
            <a:r>
              <a:rPr b="0" spc="2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asparginine,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glutamic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acid,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glutamine</a:t>
            </a:r>
          </a:p>
          <a:p>
            <a:pPr marL="469265" indent="-228600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469900" algn="l"/>
              </a:tabLst>
            </a:pPr>
            <a:r>
              <a:rPr b="0" spc="-5" dirty="0">
                <a:latin typeface="Times New Roman"/>
                <a:cs typeface="Times New Roman"/>
              </a:rPr>
              <a:t>Basic</a:t>
            </a:r>
            <a:r>
              <a:rPr b="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amino</a:t>
            </a:r>
            <a:r>
              <a:rPr b="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acid: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Lysine,</a:t>
            </a:r>
            <a:r>
              <a:rPr b="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arginine,</a:t>
            </a:r>
            <a:r>
              <a:rPr b="0" dirty="0">
                <a:latin typeface="Times New Roman"/>
                <a:cs typeface="Times New Roman"/>
              </a:rPr>
              <a:t> histidine</a:t>
            </a:r>
          </a:p>
          <a:p>
            <a:pPr marL="469265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b="0" spc="-5" dirty="0">
                <a:latin typeface="Times New Roman"/>
                <a:cs typeface="Times New Roman"/>
              </a:rPr>
              <a:t>Aromatic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amino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acid: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Phenylalanine,</a:t>
            </a:r>
            <a:r>
              <a:rPr b="0" spc="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tyrosine</a:t>
            </a:r>
            <a:r>
              <a:rPr b="0" spc="1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and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tryptophane</a:t>
            </a:r>
          </a:p>
          <a:p>
            <a:pPr marL="469265" indent="-229235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469900" algn="l"/>
              </a:tabLst>
            </a:pPr>
            <a:r>
              <a:rPr b="0" spc="-5" dirty="0">
                <a:latin typeface="Times New Roman"/>
                <a:cs typeface="Times New Roman"/>
              </a:rPr>
              <a:t>Imino</a:t>
            </a:r>
            <a:r>
              <a:rPr b="0" spc="-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acid: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Proline</a:t>
            </a:r>
          </a:p>
          <a:p>
            <a:pPr marL="3598545" marR="424180" indent="176530">
              <a:lnSpc>
                <a:spcPts val="500"/>
              </a:lnSpc>
              <a:spcBef>
                <a:spcPts val="209"/>
              </a:spcBef>
            </a:pPr>
            <a:endParaRPr sz="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08481"/>
            <a:ext cx="5327650" cy="94361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725"/>
              </a:spcBef>
              <a:buAutoNum type="arabicPeriod" startAt="3"/>
              <a:tabLst>
                <a:tab pos="469900" algn="l"/>
              </a:tabLst>
            </a:pP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Polar</a:t>
            </a:r>
            <a:r>
              <a:rPr sz="1200" spc="-1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amino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acid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 with positive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 charge 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on R</a:t>
            </a:r>
            <a:r>
              <a:rPr sz="1200" spc="10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group:</a:t>
            </a:r>
            <a:r>
              <a:rPr sz="1200" spc="2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Lysine,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arginine,</a:t>
            </a:r>
            <a:r>
              <a:rPr sz="1200" dirty="0">
                <a:latin typeface="Times New Roman"/>
                <a:cs typeface="Times New Roman"/>
              </a:rPr>
              <a:t> histidine.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25"/>
              </a:spcBef>
              <a:buAutoNum type="arabicPeriod" startAt="3"/>
              <a:tabLst>
                <a:tab pos="469900" algn="l"/>
              </a:tabLst>
            </a:pP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Polar</a:t>
            </a:r>
            <a:r>
              <a:rPr sz="1200" spc="-10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amino</a:t>
            </a:r>
            <a:r>
              <a:rPr sz="1200" spc="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acid</a:t>
            </a:r>
            <a:r>
              <a:rPr sz="1200" spc="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with</a:t>
            </a:r>
            <a:r>
              <a:rPr sz="1200" spc="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negative</a:t>
            </a:r>
            <a:r>
              <a:rPr sz="1200" spc="1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charge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 on</a:t>
            </a:r>
            <a:r>
              <a:rPr sz="1200" spc="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5EA3"/>
                </a:solidFill>
                <a:latin typeface="Times New Roman"/>
                <a:cs typeface="Times New Roman"/>
              </a:rPr>
              <a:t>R</a:t>
            </a:r>
            <a:r>
              <a:rPr sz="1200" spc="1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5EA3"/>
                </a:solidFill>
                <a:latin typeface="Times New Roman"/>
                <a:cs typeface="Times New Roman"/>
              </a:rPr>
              <a:t>group:</a:t>
            </a:r>
            <a:r>
              <a:rPr sz="1200" spc="15" dirty="0">
                <a:solidFill>
                  <a:srgbClr val="005EA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Glutamic acid,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aspartic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On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the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basis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of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Nutritional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requirement: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869693"/>
            <a:ext cx="40538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20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5" dirty="0">
                <a:latin typeface="Times New Roman"/>
                <a:cs typeface="Times New Roman"/>
              </a:rPr>
              <a:t>required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synthesis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variety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2183638"/>
            <a:ext cx="5969000" cy="349948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469265" indent="-229235" algn="just">
              <a:lnSpc>
                <a:spcPct val="100000"/>
              </a:lnSpc>
              <a:spcBef>
                <a:spcPts val="229"/>
              </a:spcBef>
              <a:buFont typeface="Times New Roman"/>
              <a:buAutoNum type="arabicPeriod"/>
              <a:tabLst>
                <a:tab pos="469900" algn="l"/>
              </a:tabLst>
            </a:pPr>
            <a:r>
              <a:rPr sz="12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Essential</a:t>
            </a:r>
            <a:r>
              <a:rPr sz="1200" b="1" spc="-15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Amino</a:t>
            </a:r>
            <a:r>
              <a:rPr sz="1200" b="1" spc="-10" dirty="0">
                <a:solidFill>
                  <a:srgbClr val="6F2F9F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6F2F9F"/>
                </a:solidFill>
                <a:latin typeface="Times New Roman"/>
                <a:cs typeface="Times New Roman"/>
              </a:rPr>
              <a:t>acids:</a:t>
            </a:r>
            <a:endParaRPr sz="1200">
              <a:latin typeface="Times New Roman"/>
              <a:cs typeface="Times New Roman"/>
            </a:endParaRPr>
          </a:p>
          <a:p>
            <a:pPr marL="469265" marR="5080" algn="just">
              <a:lnSpc>
                <a:spcPts val="1580"/>
              </a:lnSpc>
              <a:spcBef>
                <a:spcPts val="70"/>
              </a:spcBef>
            </a:pPr>
            <a:r>
              <a:rPr sz="1200" dirty="0">
                <a:latin typeface="Times New Roman"/>
                <a:cs typeface="Times New Roman"/>
              </a:rPr>
              <a:t>Amino </a:t>
            </a:r>
            <a:r>
              <a:rPr sz="1200" spc="-5" dirty="0">
                <a:latin typeface="Times New Roman"/>
                <a:cs typeface="Times New Roman"/>
              </a:rPr>
              <a:t>acid cannot </a:t>
            </a:r>
            <a:r>
              <a:rPr sz="1200" dirty="0">
                <a:latin typeface="Times New Roman"/>
                <a:cs typeface="Times New Roman"/>
              </a:rPr>
              <a:t>be </a:t>
            </a:r>
            <a:r>
              <a:rPr sz="1200" spc="-5" dirty="0">
                <a:latin typeface="Times New Roman"/>
                <a:cs typeface="Times New Roman"/>
              </a:rPr>
              <a:t>synthesized </a:t>
            </a:r>
            <a:r>
              <a:rPr sz="1200" spc="10" dirty="0">
                <a:latin typeface="Times New Roman"/>
                <a:cs typeface="Times New Roman"/>
              </a:rPr>
              <a:t>by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5" dirty="0">
                <a:latin typeface="Times New Roman"/>
                <a:cs typeface="Times New Roman"/>
              </a:rPr>
              <a:t>body </a:t>
            </a:r>
            <a:r>
              <a:rPr sz="1200" spc="-5" dirty="0">
                <a:latin typeface="Times New Roman"/>
                <a:cs typeface="Times New Roman"/>
              </a:rPr>
              <a:t>and need </a:t>
            </a:r>
            <a:r>
              <a:rPr sz="1200" dirty="0">
                <a:latin typeface="Times New Roman"/>
                <a:cs typeface="Times New Roman"/>
              </a:rPr>
              <a:t>to be supplied </a:t>
            </a:r>
            <a:r>
              <a:rPr sz="1200" spc="-5" dirty="0">
                <a:latin typeface="Times New Roman"/>
                <a:cs typeface="Times New Roman"/>
              </a:rPr>
              <a:t>from </a:t>
            </a:r>
            <a:r>
              <a:rPr sz="1200" dirty="0">
                <a:latin typeface="Times New Roman"/>
                <a:cs typeface="Times New Roman"/>
              </a:rPr>
              <a:t>the diet </a:t>
            </a:r>
            <a:r>
              <a:rPr sz="1200" spc="-5" dirty="0">
                <a:latin typeface="Times New Roman"/>
                <a:cs typeface="Times New Roman"/>
              </a:rPr>
              <a:t>is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called essential amino </a:t>
            </a:r>
            <a:r>
              <a:rPr sz="1200" dirty="0">
                <a:latin typeface="Times New Roman"/>
                <a:cs typeface="Times New Roman"/>
              </a:rPr>
              <a:t>acid. The 10 </a:t>
            </a:r>
            <a:r>
              <a:rPr sz="1200" spc="-5" dirty="0">
                <a:latin typeface="Times New Roman"/>
                <a:cs typeface="Times New Roman"/>
              </a:rPr>
              <a:t>essential amino acids are (A.V. HILL, MP, </a:t>
            </a:r>
            <a:r>
              <a:rPr sz="1200" dirty="0">
                <a:latin typeface="Times New Roman"/>
                <a:cs typeface="Times New Roman"/>
              </a:rPr>
              <a:t>T.T.)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arginine,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valine,</a:t>
            </a:r>
            <a:r>
              <a:rPr sz="1200" dirty="0">
                <a:latin typeface="Times New Roman"/>
                <a:cs typeface="Times New Roman"/>
              </a:rPr>
              <a:t> histidine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isoleucine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leucine</a:t>
            </a:r>
            <a:r>
              <a:rPr sz="1200" dirty="0">
                <a:latin typeface="Times New Roman"/>
                <a:cs typeface="Times New Roman"/>
              </a:rPr>
              <a:t> 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lysine,</a:t>
            </a:r>
            <a:r>
              <a:rPr sz="1200" dirty="0">
                <a:latin typeface="Times New Roman"/>
                <a:cs typeface="Times New Roman"/>
              </a:rPr>
              <a:t> methionine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phenylalanine,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threonine,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tryptophane.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Arginine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histidine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(semi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synthesized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by</a:t>
            </a:r>
            <a:endParaRPr sz="1200">
              <a:latin typeface="Times New Roman"/>
              <a:cs typeface="Times New Roman"/>
            </a:endParaRPr>
          </a:p>
          <a:p>
            <a:pPr marL="469265" algn="just">
              <a:lnSpc>
                <a:spcPct val="100000"/>
              </a:lnSpc>
              <a:spcBef>
                <a:spcPts val="95"/>
              </a:spcBef>
            </a:pPr>
            <a:r>
              <a:rPr sz="1200" spc="-5" dirty="0">
                <a:latin typeface="Times New Roman"/>
                <a:cs typeface="Times New Roman"/>
              </a:rPr>
              <a:t>adult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growing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children).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Times New Roman"/>
              <a:cs typeface="Times New Roman"/>
            </a:endParaRPr>
          </a:p>
          <a:p>
            <a:pPr marL="469265" marR="5080" indent="-228600" algn="just">
              <a:lnSpc>
                <a:spcPct val="110800"/>
              </a:lnSpc>
              <a:buFont typeface="Times New Roman"/>
              <a:buAutoNum type="arabicPeriod" startAt="2"/>
              <a:tabLst>
                <a:tab pos="469900" algn="l"/>
              </a:tabLst>
            </a:pPr>
            <a:r>
              <a:rPr sz="1200" b="1" spc="-5" dirty="0">
                <a:solidFill>
                  <a:srgbClr val="6F2F9F"/>
                </a:solidFill>
                <a:latin typeface="Times New Roman"/>
                <a:cs typeface="Times New Roman"/>
              </a:rPr>
              <a:t>Non Essential amino </a:t>
            </a:r>
            <a:r>
              <a:rPr sz="1200" b="1" dirty="0">
                <a:solidFill>
                  <a:srgbClr val="6F2F9F"/>
                </a:solidFill>
                <a:latin typeface="Times New Roman"/>
                <a:cs typeface="Times New Roman"/>
              </a:rPr>
              <a:t>acids: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5" dirty="0">
                <a:latin typeface="Times New Roman"/>
                <a:cs typeface="Times New Roman"/>
              </a:rPr>
              <a:t>body </a:t>
            </a:r>
            <a:r>
              <a:rPr sz="1200" spc="-5" dirty="0">
                <a:latin typeface="Times New Roman"/>
                <a:cs typeface="Times New Roman"/>
              </a:rPr>
              <a:t>can </a:t>
            </a:r>
            <a:r>
              <a:rPr sz="1200" dirty="0">
                <a:latin typeface="Times New Roman"/>
                <a:cs typeface="Times New Roman"/>
              </a:rPr>
              <a:t>synthesize </a:t>
            </a:r>
            <a:r>
              <a:rPr sz="1200" spc="-5" dirty="0">
                <a:latin typeface="Times New Roman"/>
                <a:cs typeface="Times New Roman"/>
              </a:rPr>
              <a:t>about </a:t>
            </a:r>
            <a:r>
              <a:rPr sz="1200" dirty="0">
                <a:latin typeface="Times New Roman"/>
                <a:cs typeface="Times New Roman"/>
              </a:rPr>
              <a:t>10 </a:t>
            </a:r>
            <a:r>
              <a:rPr sz="1200" spc="-5" dirty="0">
                <a:latin typeface="Times New Roman"/>
                <a:cs typeface="Times New Roman"/>
              </a:rPr>
              <a:t>amino </a:t>
            </a:r>
            <a:r>
              <a:rPr sz="1200" dirty="0">
                <a:latin typeface="Times New Roman"/>
                <a:cs typeface="Times New Roman"/>
              </a:rPr>
              <a:t>acids to </a:t>
            </a:r>
            <a:r>
              <a:rPr sz="1200" spc="-5" dirty="0">
                <a:latin typeface="Times New Roman"/>
                <a:cs typeface="Times New Roman"/>
              </a:rPr>
              <a:t>meet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biological need and need </a:t>
            </a:r>
            <a:r>
              <a:rPr sz="1200" dirty="0">
                <a:latin typeface="Times New Roman"/>
                <a:cs typeface="Times New Roman"/>
              </a:rPr>
              <a:t>not to be </a:t>
            </a:r>
            <a:r>
              <a:rPr sz="1200" spc="-5" dirty="0">
                <a:latin typeface="Times New Roman"/>
                <a:cs typeface="Times New Roman"/>
              </a:rPr>
              <a:t>consumed from </a:t>
            </a:r>
            <a:r>
              <a:rPr sz="1200" dirty="0">
                <a:latin typeface="Times New Roman"/>
                <a:cs typeface="Times New Roman"/>
              </a:rPr>
              <a:t>the diet </a:t>
            </a:r>
            <a:r>
              <a:rPr sz="1200" spc="-5" dirty="0">
                <a:latin typeface="Times New Roman"/>
                <a:cs typeface="Times New Roman"/>
              </a:rPr>
              <a:t>are called </a:t>
            </a:r>
            <a:r>
              <a:rPr sz="1200" dirty="0">
                <a:latin typeface="Times New Roman"/>
                <a:cs typeface="Times New Roman"/>
              </a:rPr>
              <a:t>non </a:t>
            </a:r>
            <a:r>
              <a:rPr sz="1200" spc="-5" dirty="0">
                <a:latin typeface="Times New Roman"/>
                <a:cs typeface="Times New Roman"/>
              </a:rPr>
              <a:t>essential amino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 Glycine, </a:t>
            </a:r>
            <a:r>
              <a:rPr sz="1200" dirty="0">
                <a:latin typeface="Times New Roman"/>
                <a:cs typeface="Times New Roman"/>
              </a:rPr>
              <a:t>alanine, </a:t>
            </a:r>
            <a:r>
              <a:rPr sz="1200" spc="-5" dirty="0">
                <a:latin typeface="Times New Roman"/>
                <a:cs typeface="Times New Roman"/>
              </a:rPr>
              <a:t>serine, </a:t>
            </a:r>
            <a:r>
              <a:rPr sz="1200" dirty="0">
                <a:latin typeface="Times New Roman"/>
                <a:cs typeface="Times New Roman"/>
              </a:rPr>
              <a:t>tyrosine</a:t>
            </a:r>
            <a:r>
              <a:rPr sz="1100" dirty="0">
                <a:latin typeface="Calibri"/>
                <a:cs typeface="Calibri"/>
              </a:rPr>
              <a:t>,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cystine, asparginine, glutamic </a:t>
            </a:r>
            <a:r>
              <a:rPr sz="1200" dirty="0">
                <a:latin typeface="Times New Roman"/>
                <a:cs typeface="Times New Roman"/>
              </a:rPr>
              <a:t>acid, </a:t>
            </a:r>
            <a:r>
              <a:rPr sz="1200" spc="-5" dirty="0">
                <a:latin typeface="Times New Roman"/>
                <a:cs typeface="Times New Roman"/>
              </a:rPr>
              <a:t>glutamine</a:t>
            </a:r>
            <a:r>
              <a:rPr sz="1100" spc="-5" dirty="0">
                <a:latin typeface="Calibri"/>
                <a:cs typeface="Calibri"/>
              </a:rPr>
              <a:t>, </a:t>
            </a:r>
            <a:r>
              <a:rPr sz="1100" dirty="0">
                <a:latin typeface="Calibri"/>
                <a:cs typeface="Calibri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aspartate,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proline.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On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the basis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of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their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metabolic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fate:</a:t>
            </a:r>
            <a:endParaRPr sz="1200">
              <a:latin typeface="Times New Roman"/>
              <a:cs typeface="Times New Roman"/>
            </a:endParaRPr>
          </a:p>
          <a:p>
            <a:pPr marL="469265" marR="5715" indent="-228600" algn="just">
              <a:lnSpc>
                <a:spcPct val="110800"/>
              </a:lnSpc>
              <a:spcBef>
                <a:spcPts val="96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Glycogenic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dirty="0">
                <a:latin typeface="Times New Roman"/>
                <a:cs typeface="Times New Roman"/>
              </a:rPr>
              <a:t> acid: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Serve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precursor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formation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glucose</a:t>
            </a:r>
            <a:r>
              <a:rPr sz="1200" dirty="0">
                <a:latin typeface="Times New Roman"/>
                <a:cs typeface="Times New Roman"/>
              </a:rPr>
              <a:t> 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glycogen.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Example: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Alanine,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aspartate,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glycine,</a:t>
            </a:r>
            <a:r>
              <a:rPr sz="1200" dirty="0">
                <a:latin typeface="Times New Roman"/>
                <a:cs typeface="Times New Roman"/>
              </a:rPr>
              <a:t> methionine.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imes New Roman"/>
              <a:buAutoNum type="arabicPeriod"/>
            </a:pPr>
            <a:endParaRPr sz="1500">
              <a:latin typeface="Times New Roman"/>
              <a:cs typeface="Times New Roman"/>
            </a:endParaRPr>
          </a:p>
          <a:p>
            <a:pPr marL="469265" indent="-229235" algn="just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Ketogenic amino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synthesize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fat.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Example: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Leucine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Lysine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6134480"/>
            <a:ext cx="2256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PROPERTIES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AMINO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6460616"/>
            <a:ext cx="5925185" cy="2569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Physical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Properties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Solubility: </a:t>
            </a:r>
            <a:r>
              <a:rPr sz="1200" dirty="0">
                <a:latin typeface="Times New Roman"/>
                <a:cs typeface="Times New Roman"/>
              </a:rPr>
              <a:t>Usually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soluble in </a:t>
            </a:r>
            <a:r>
              <a:rPr sz="1200" spc="-5" dirty="0">
                <a:latin typeface="Times New Roman"/>
                <a:cs typeface="Times New Roman"/>
              </a:rPr>
              <a:t>water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insoluble in organic </a:t>
            </a:r>
            <a:r>
              <a:rPr sz="1200" spc="-5" dirty="0">
                <a:latin typeface="Times New Roman"/>
                <a:cs typeface="Times New Roman"/>
              </a:rPr>
              <a:t>solvent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35"/>
              </a:spcBef>
              <a:buAutoNum type="arabi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Melting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point: Melt</a:t>
            </a:r>
            <a:r>
              <a:rPr sz="1200" spc="-5" dirty="0">
                <a:latin typeface="Times New Roman"/>
                <a:cs typeface="Times New Roman"/>
              </a:rPr>
              <a:t> at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higher temperature.&gt; </a:t>
            </a:r>
            <a:r>
              <a:rPr sz="1200" dirty="0">
                <a:latin typeface="Times New Roman"/>
                <a:cs typeface="Times New Roman"/>
              </a:rPr>
              <a:t>200oC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Taste: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Sweet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(Glycine,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alanine,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valine),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Bitter(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Arginine,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Isoleucine),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Tasteless(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Leucine)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Optical properties</a:t>
            </a:r>
            <a:r>
              <a:rPr sz="1200" dirty="0">
                <a:latin typeface="Times New Roman"/>
                <a:cs typeface="Times New Roman"/>
              </a:rPr>
              <a:t> :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Except </a:t>
            </a:r>
            <a:r>
              <a:rPr sz="1200" spc="-5" dirty="0">
                <a:latin typeface="Times New Roman"/>
                <a:cs typeface="Times New Roman"/>
              </a:rPr>
              <a:t>glycine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Ampholytes:</a:t>
            </a:r>
            <a:r>
              <a:rPr sz="1200" dirty="0">
                <a:latin typeface="Times New Roman"/>
                <a:cs typeface="Times New Roman"/>
              </a:rPr>
              <a:t> Contain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both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 </a:t>
            </a:r>
            <a:r>
              <a:rPr sz="1200" spc="-5" dirty="0">
                <a:latin typeface="Times New Roman"/>
                <a:cs typeface="Times New Roman"/>
              </a:rPr>
              <a:t>basic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group.</a:t>
            </a:r>
            <a:r>
              <a:rPr sz="1200" dirty="0">
                <a:latin typeface="Times New Roman"/>
                <a:cs typeface="Times New Roman"/>
              </a:rPr>
              <a:t> Donate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 </a:t>
            </a:r>
            <a:r>
              <a:rPr sz="1200" spc="-5" dirty="0">
                <a:latin typeface="Times New Roman"/>
                <a:cs typeface="Times New Roman"/>
              </a:rPr>
              <a:t>accept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proton.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64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Zwitter </a:t>
            </a:r>
            <a:r>
              <a:rPr sz="1200" dirty="0">
                <a:latin typeface="Times New Roman"/>
                <a:cs typeface="Times New Roman"/>
              </a:rPr>
              <a:t>ion or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dipolar ion: Contain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positive</a:t>
            </a:r>
            <a:r>
              <a:rPr sz="1200" spc="-5" dirty="0">
                <a:latin typeface="Times New Roman"/>
                <a:cs typeface="Times New Roman"/>
              </a:rPr>
              <a:t> 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negative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ionic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Chemical properties </a:t>
            </a:r>
            <a:r>
              <a:rPr sz="1200" dirty="0">
                <a:latin typeface="Times New Roman"/>
                <a:cs typeface="Times New Roman"/>
              </a:rPr>
              <a:t>of amino </a:t>
            </a:r>
            <a:r>
              <a:rPr sz="1200" spc="-5" dirty="0">
                <a:latin typeface="Times New Roman"/>
                <a:cs typeface="Times New Roman"/>
              </a:rPr>
              <a:t>acid: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1140"/>
              </a:spcBef>
            </a:pPr>
            <a:r>
              <a:rPr sz="1200" dirty="0">
                <a:latin typeface="Times New Roman"/>
                <a:cs typeface="Times New Roman"/>
              </a:rPr>
              <a:t>1.</a:t>
            </a:r>
            <a:r>
              <a:rPr sz="1200" spc="2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-5" dirty="0">
                <a:latin typeface="Times New Roman"/>
                <a:cs typeface="Times New Roman"/>
              </a:rPr>
              <a:t> acid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react </a:t>
            </a:r>
            <a:r>
              <a:rPr sz="1200" dirty="0">
                <a:latin typeface="Times New Roman"/>
                <a:cs typeface="Times New Roman"/>
              </a:rPr>
              <a:t>with base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dirty="0">
                <a:latin typeface="Times New Roman"/>
                <a:cs typeface="Times New Roman"/>
              </a:rPr>
              <a:t> salt</a:t>
            </a:r>
            <a:r>
              <a:rPr sz="1200" spc="-5" dirty="0">
                <a:latin typeface="Times New Roman"/>
                <a:cs typeface="Times New Roman"/>
              </a:rPr>
              <a:t> (-COONa)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2504" y="808481"/>
            <a:ext cx="5403215" cy="153162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78765" indent="-228600">
              <a:lnSpc>
                <a:spcPct val="100000"/>
              </a:lnSpc>
              <a:spcBef>
                <a:spcPts val="725"/>
              </a:spcBef>
              <a:buAutoNum type="arabicPeriod" startAt="2"/>
              <a:tabLst>
                <a:tab pos="279400" algn="l"/>
              </a:tabLst>
            </a:pP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 react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alcohol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-5" dirty="0">
                <a:latin typeface="Times New Roman"/>
                <a:cs typeface="Times New Roman"/>
              </a:rPr>
              <a:t> form </a:t>
            </a:r>
            <a:r>
              <a:rPr sz="1200" dirty="0">
                <a:latin typeface="Times New Roman"/>
                <a:cs typeface="Times New Roman"/>
              </a:rPr>
              <a:t>ester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(-COOR)</a:t>
            </a:r>
            <a:endParaRPr sz="1200">
              <a:latin typeface="Times New Roman"/>
              <a:cs typeface="Times New Roman"/>
            </a:endParaRPr>
          </a:p>
          <a:p>
            <a:pPr marL="278765" indent="-228600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279400" algn="l"/>
              </a:tabLst>
            </a:pPr>
            <a:r>
              <a:rPr sz="1200" spc="-5" dirty="0">
                <a:latin typeface="Times New Roman"/>
                <a:cs typeface="Times New Roman"/>
              </a:rPr>
              <a:t>Decarboxylation: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Produce corresponding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amines</a:t>
            </a:r>
            <a:endParaRPr sz="1200">
              <a:latin typeface="Times New Roman"/>
              <a:cs typeface="Times New Roman"/>
            </a:endParaRPr>
          </a:p>
          <a:p>
            <a:pPr marL="278765" indent="-228600">
              <a:lnSpc>
                <a:spcPct val="100000"/>
              </a:lnSpc>
              <a:spcBef>
                <a:spcPts val="635"/>
              </a:spcBef>
              <a:buAutoNum type="arabicPeriod" startAt="2"/>
              <a:tabLst>
                <a:tab pos="279400" algn="l"/>
              </a:tabLst>
            </a:pP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-5" dirty="0">
                <a:latin typeface="Times New Roman"/>
                <a:cs typeface="Times New Roman"/>
              </a:rPr>
              <a:t> acid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reacts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with</a:t>
            </a:r>
            <a:r>
              <a:rPr sz="1200" dirty="0">
                <a:latin typeface="Times New Roman"/>
                <a:cs typeface="Times New Roman"/>
              </a:rPr>
              <a:t> ammonia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eriod" startAt="2"/>
            </a:pPr>
            <a:endParaRPr sz="1400">
              <a:latin typeface="Times New Roman"/>
              <a:cs typeface="Times New Roman"/>
            </a:endParaRPr>
          </a:p>
          <a:p>
            <a:pPr marL="1570355">
              <a:lnSpc>
                <a:spcPct val="100000"/>
              </a:lnSpc>
              <a:tabLst>
                <a:tab pos="3501390" algn="l"/>
              </a:tabLst>
            </a:pPr>
            <a:r>
              <a:rPr sz="1200" spc="-5" dirty="0">
                <a:latin typeface="Times New Roman"/>
                <a:cs typeface="Times New Roman"/>
              </a:rPr>
              <a:t>Aspartic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NH</a:t>
            </a:r>
            <a:r>
              <a:rPr sz="1200" spc="-7" baseline="-10416" dirty="0">
                <a:latin typeface="Times New Roman"/>
                <a:cs typeface="Times New Roman"/>
              </a:rPr>
              <a:t>3	</a:t>
            </a:r>
            <a:r>
              <a:rPr sz="1200" spc="-5" dirty="0">
                <a:latin typeface="Times New Roman"/>
                <a:cs typeface="Times New Roman"/>
              </a:rPr>
              <a:t>Asparginine</a:t>
            </a:r>
            <a:endParaRPr sz="1200">
              <a:latin typeface="Times New Roman"/>
              <a:cs typeface="Times New Roman"/>
            </a:endParaRPr>
          </a:p>
          <a:p>
            <a:pPr marL="278765" indent="-228600">
              <a:lnSpc>
                <a:spcPct val="100000"/>
              </a:lnSpc>
              <a:spcBef>
                <a:spcPts val="1140"/>
              </a:spcBef>
              <a:buAutoNum type="arabicPeriod" startAt="5"/>
              <a:tabLst>
                <a:tab pos="279400" algn="l"/>
              </a:tabLst>
            </a:pPr>
            <a:r>
              <a:rPr sz="1200" spc="-5" dirty="0">
                <a:latin typeface="Times New Roman"/>
                <a:cs typeface="Times New Roman"/>
              </a:rPr>
              <a:t>React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with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ninhydrin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reagent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gives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purple</a:t>
            </a:r>
            <a:r>
              <a:rPr sz="1200" spc="-5" dirty="0">
                <a:latin typeface="Times New Roman"/>
                <a:cs typeface="Times New Roman"/>
              </a:rPr>
              <a:t> (Ruhemann’s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purple),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blue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or </a:t>
            </a:r>
            <a:r>
              <a:rPr sz="1200" dirty="0">
                <a:latin typeface="Times New Roman"/>
                <a:cs typeface="Times New Roman"/>
              </a:rPr>
              <a:t>pink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color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204" y="2461006"/>
            <a:ext cx="15646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Amino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Ninhydrin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20236" y="2461006"/>
            <a:ext cx="2602230" cy="537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Ketocaid   +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NH</a:t>
            </a:r>
            <a:r>
              <a:rPr sz="1200" spc="-7" baseline="-10416" dirty="0">
                <a:latin typeface="Times New Roman"/>
                <a:cs typeface="Times New Roman"/>
              </a:rPr>
              <a:t>3</a:t>
            </a:r>
            <a:r>
              <a:rPr sz="1200" spc="622" baseline="-1041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5" dirty="0">
                <a:latin typeface="Times New Roman"/>
                <a:cs typeface="Times New Roman"/>
              </a:rPr>
              <a:t> CO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150" baseline="-1041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 </a:t>
            </a:r>
            <a:r>
              <a:rPr sz="1200" spc="-5" dirty="0">
                <a:latin typeface="Times New Roman"/>
                <a:cs typeface="Times New Roman"/>
              </a:rPr>
              <a:t>Hydrindantin</a:t>
            </a:r>
            <a:endParaRPr sz="1200">
              <a:latin typeface="Times New Roman"/>
              <a:cs typeface="Times New Roman"/>
            </a:endParaRPr>
          </a:p>
          <a:p>
            <a:pPr marL="582930">
              <a:lnSpc>
                <a:spcPct val="100000"/>
              </a:lnSpc>
              <a:spcBef>
                <a:spcPts val="1150"/>
              </a:spcBef>
            </a:pPr>
            <a:r>
              <a:rPr sz="1200" dirty="0">
                <a:latin typeface="Times New Roman"/>
                <a:cs typeface="Times New Roman"/>
              </a:rPr>
              <a:t>Purple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9153" y="2790190"/>
            <a:ext cx="21469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Hydrindantin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NH3</a:t>
            </a:r>
            <a:r>
              <a:rPr sz="1200" spc="4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 </a:t>
            </a:r>
            <a:r>
              <a:rPr sz="1200" spc="-5" dirty="0">
                <a:latin typeface="Times New Roman"/>
                <a:cs typeface="Times New Roman"/>
              </a:rPr>
              <a:t>Ninhydrin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4" y="3037459"/>
            <a:ext cx="5736590" cy="815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44200"/>
              </a:lnSpc>
              <a:spcBef>
                <a:spcPts val="100"/>
              </a:spcBef>
              <a:buAutoNum type="arabicPeriod" startAt="6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Transamination: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Transfer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group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to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ketoacid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new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620"/>
              </a:spcBef>
              <a:buAutoNum type="arabicPeriod" startAt="6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Oxidative</a:t>
            </a:r>
            <a:r>
              <a:rPr sz="1200" spc="-5" dirty="0">
                <a:latin typeface="Times New Roman"/>
                <a:cs typeface="Times New Roman"/>
              </a:rPr>
              <a:t> deamination: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Liberate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ammonia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070350" y="1902460"/>
            <a:ext cx="330200" cy="76200"/>
          </a:xfrm>
          <a:custGeom>
            <a:avLst/>
            <a:gdLst/>
            <a:ahLst/>
            <a:cxnLst/>
            <a:rect l="l" t="t" r="r" b="b"/>
            <a:pathLst>
              <a:path w="330200" h="76200">
                <a:moveTo>
                  <a:pt x="254000" y="0"/>
                </a:moveTo>
                <a:lnTo>
                  <a:pt x="254000" y="76200"/>
                </a:lnTo>
                <a:lnTo>
                  <a:pt x="317500" y="44450"/>
                </a:lnTo>
                <a:lnTo>
                  <a:pt x="270256" y="44450"/>
                </a:lnTo>
                <a:lnTo>
                  <a:pt x="273050" y="41656"/>
                </a:lnTo>
                <a:lnTo>
                  <a:pt x="273050" y="34544"/>
                </a:lnTo>
                <a:lnTo>
                  <a:pt x="270256" y="31750"/>
                </a:lnTo>
                <a:lnTo>
                  <a:pt x="317500" y="31750"/>
                </a:lnTo>
                <a:lnTo>
                  <a:pt x="254000" y="0"/>
                </a:lnTo>
                <a:close/>
              </a:path>
              <a:path w="330200" h="76200">
                <a:moveTo>
                  <a:pt x="254000" y="31750"/>
                </a:moveTo>
                <a:lnTo>
                  <a:pt x="2793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3" y="44450"/>
                </a:lnTo>
                <a:lnTo>
                  <a:pt x="254000" y="44450"/>
                </a:lnTo>
                <a:lnTo>
                  <a:pt x="254000" y="31750"/>
                </a:lnTo>
                <a:close/>
              </a:path>
              <a:path w="330200" h="76200">
                <a:moveTo>
                  <a:pt x="317500" y="31750"/>
                </a:moveTo>
                <a:lnTo>
                  <a:pt x="270256" y="31750"/>
                </a:lnTo>
                <a:lnTo>
                  <a:pt x="273050" y="34544"/>
                </a:lnTo>
                <a:lnTo>
                  <a:pt x="273050" y="41656"/>
                </a:lnTo>
                <a:lnTo>
                  <a:pt x="270256" y="44450"/>
                </a:lnTo>
                <a:lnTo>
                  <a:pt x="317500" y="44450"/>
                </a:lnTo>
                <a:lnTo>
                  <a:pt x="330200" y="38100"/>
                </a:lnTo>
                <a:lnTo>
                  <a:pt x="3175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60700" y="2550795"/>
            <a:ext cx="330200" cy="76200"/>
          </a:xfrm>
          <a:custGeom>
            <a:avLst/>
            <a:gdLst/>
            <a:ahLst/>
            <a:cxnLst/>
            <a:rect l="l" t="t" r="r" b="b"/>
            <a:pathLst>
              <a:path w="330200" h="76200">
                <a:moveTo>
                  <a:pt x="254000" y="0"/>
                </a:moveTo>
                <a:lnTo>
                  <a:pt x="254000" y="76200"/>
                </a:lnTo>
                <a:lnTo>
                  <a:pt x="317500" y="44450"/>
                </a:lnTo>
                <a:lnTo>
                  <a:pt x="270256" y="44450"/>
                </a:lnTo>
                <a:lnTo>
                  <a:pt x="273050" y="41656"/>
                </a:lnTo>
                <a:lnTo>
                  <a:pt x="273050" y="34544"/>
                </a:lnTo>
                <a:lnTo>
                  <a:pt x="270256" y="31750"/>
                </a:lnTo>
                <a:lnTo>
                  <a:pt x="317500" y="31750"/>
                </a:lnTo>
                <a:lnTo>
                  <a:pt x="254000" y="0"/>
                </a:lnTo>
                <a:close/>
              </a:path>
              <a:path w="330200" h="76200">
                <a:moveTo>
                  <a:pt x="254000" y="31750"/>
                </a:moveTo>
                <a:lnTo>
                  <a:pt x="2793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3" y="44450"/>
                </a:lnTo>
                <a:lnTo>
                  <a:pt x="254000" y="44450"/>
                </a:lnTo>
                <a:lnTo>
                  <a:pt x="254000" y="31750"/>
                </a:lnTo>
                <a:close/>
              </a:path>
              <a:path w="330200" h="76200">
                <a:moveTo>
                  <a:pt x="317500" y="31750"/>
                </a:moveTo>
                <a:lnTo>
                  <a:pt x="270256" y="31750"/>
                </a:lnTo>
                <a:lnTo>
                  <a:pt x="273050" y="34544"/>
                </a:lnTo>
                <a:lnTo>
                  <a:pt x="273050" y="41656"/>
                </a:lnTo>
                <a:lnTo>
                  <a:pt x="270256" y="44450"/>
                </a:lnTo>
                <a:lnTo>
                  <a:pt x="317500" y="44450"/>
                </a:lnTo>
                <a:lnTo>
                  <a:pt x="330200" y="38100"/>
                </a:lnTo>
                <a:lnTo>
                  <a:pt x="3175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51250" y="2872739"/>
            <a:ext cx="330200" cy="76200"/>
          </a:xfrm>
          <a:custGeom>
            <a:avLst/>
            <a:gdLst/>
            <a:ahLst/>
            <a:cxnLst/>
            <a:rect l="l" t="t" r="r" b="b"/>
            <a:pathLst>
              <a:path w="330200" h="76200">
                <a:moveTo>
                  <a:pt x="254000" y="0"/>
                </a:moveTo>
                <a:lnTo>
                  <a:pt x="254000" y="76200"/>
                </a:lnTo>
                <a:lnTo>
                  <a:pt x="317500" y="44450"/>
                </a:lnTo>
                <a:lnTo>
                  <a:pt x="270256" y="44450"/>
                </a:lnTo>
                <a:lnTo>
                  <a:pt x="273050" y="41656"/>
                </a:lnTo>
                <a:lnTo>
                  <a:pt x="273050" y="34544"/>
                </a:lnTo>
                <a:lnTo>
                  <a:pt x="270256" y="31750"/>
                </a:lnTo>
                <a:lnTo>
                  <a:pt x="317500" y="31750"/>
                </a:lnTo>
                <a:lnTo>
                  <a:pt x="254000" y="0"/>
                </a:lnTo>
                <a:close/>
              </a:path>
              <a:path w="330200" h="76200">
                <a:moveTo>
                  <a:pt x="254000" y="31750"/>
                </a:moveTo>
                <a:lnTo>
                  <a:pt x="2793" y="31750"/>
                </a:lnTo>
                <a:lnTo>
                  <a:pt x="0" y="34544"/>
                </a:lnTo>
                <a:lnTo>
                  <a:pt x="0" y="41656"/>
                </a:lnTo>
                <a:lnTo>
                  <a:pt x="2793" y="44450"/>
                </a:lnTo>
                <a:lnTo>
                  <a:pt x="254000" y="44450"/>
                </a:lnTo>
                <a:lnTo>
                  <a:pt x="254000" y="31750"/>
                </a:lnTo>
                <a:close/>
              </a:path>
              <a:path w="330200" h="76200">
                <a:moveTo>
                  <a:pt x="317500" y="31750"/>
                </a:moveTo>
                <a:lnTo>
                  <a:pt x="270256" y="31750"/>
                </a:lnTo>
                <a:lnTo>
                  <a:pt x="273050" y="34544"/>
                </a:lnTo>
                <a:lnTo>
                  <a:pt x="273050" y="41656"/>
                </a:lnTo>
                <a:lnTo>
                  <a:pt x="270256" y="44450"/>
                </a:lnTo>
                <a:lnTo>
                  <a:pt x="317500" y="44450"/>
                </a:lnTo>
                <a:lnTo>
                  <a:pt x="330200" y="38100"/>
                </a:lnTo>
                <a:lnTo>
                  <a:pt x="3175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02004" y="1161034"/>
            <a:ext cx="5965825" cy="41402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403860" marR="5080" indent="-391795">
              <a:lnSpc>
                <a:spcPts val="1500"/>
              </a:lnSpc>
              <a:spcBef>
                <a:spcPts val="195"/>
              </a:spcBef>
            </a:pP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Nucleic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acid</a:t>
            </a:r>
            <a:r>
              <a:rPr sz="13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is</a:t>
            </a:r>
            <a:r>
              <a:rPr sz="13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3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complex</a:t>
            </a:r>
            <a:r>
              <a:rPr sz="13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organic</a:t>
            </a:r>
            <a:r>
              <a:rPr sz="13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substance</a:t>
            </a:r>
            <a:r>
              <a:rPr sz="1300" b="1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present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13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living</a:t>
            </a:r>
            <a:r>
              <a:rPr sz="13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cells,</a:t>
            </a:r>
            <a:r>
              <a:rPr sz="1300" b="1" spc="2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especially</a:t>
            </a:r>
            <a:r>
              <a:rPr sz="13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DNA</a:t>
            </a:r>
            <a:r>
              <a:rPr sz="13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or </a:t>
            </a:r>
            <a:r>
              <a:rPr sz="1300" b="1" spc="-3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RNA,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 whose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molecules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consist</a:t>
            </a:r>
            <a:r>
              <a:rPr sz="13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300" b="1" spc="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10" dirty="0">
                <a:solidFill>
                  <a:srgbClr val="FF0000"/>
                </a:solidFill>
                <a:latin typeface="Times New Roman"/>
                <a:cs typeface="Times New Roman"/>
              </a:rPr>
              <a:t>many</a:t>
            </a:r>
            <a:r>
              <a:rPr sz="13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nucleotides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linked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 in</a:t>
            </a:r>
            <a:r>
              <a:rPr sz="13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long</a:t>
            </a:r>
            <a:r>
              <a:rPr sz="13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3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chain.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2723133"/>
            <a:ext cx="1564640" cy="629285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44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Nitrogenous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Base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Five-Carbon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Sugar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5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Phosphate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1916938"/>
            <a:ext cx="5967095" cy="909864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algn="just">
              <a:lnSpc>
                <a:spcPts val="1380"/>
              </a:lnSpc>
              <a:spcBef>
                <a:spcPts val="195"/>
              </a:spcBef>
            </a:pPr>
            <a:r>
              <a:rPr sz="1200" spc="-5" dirty="0">
                <a:latin typeface="Times New Roman"/>
                <a:cs typeface="Times New Roman"/>
              </a:rPr>
              <a:t>Nucleic</a:t>
            </a:r>
            <a:r>
              <a:rPr sz="1200" dirty="0">
                <a:latin typeface="Times New Roman"/>
                <a:cs typeface="Times New Roman"/>
              </a:rPr>
              <a:t> acids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 the </a:t>
            </a:r>
            <a:r>
              <a:rPr sz="1200" spc="-5" dirty="0">
                <a:latin typeface="Times New Roman"/>
                <a:cs typeface="Times New Roman"/>
              </a:rPr>
              <a:t>Biomolecules</a:t>
            </a:r>
            <a:r>
              <a:rPr sz="1200" dirty="0">
                <a:latin typeface="Times New Roman"/>
                <a:cs typeface="Times New Roman"/>
              </a:rPr>
              <a:t> that </a:t>
            </a:r>
            <a:r>
              <a:rPr sz="1200" spc="-5" dirty="0">
                <a:latin typeface="Times New Roman"/>
                <a:cs typeface="Times New Roman"/>
              </a:rPr>
              <a:t>allow</a:t>
            </a:r>
            <a:r>
              <a:rPr sz="1200" dirty="0">
                <a:latin typeface="Times New Roman"/>
                <a:cs typeface="Times New Roman"/>
              </a:rPr>
              <a:t> organisms to </a:t>
            </a:r>
            <a:r>
              <a:rPr sz="1200" spc="-5" dirty="0">
                <a:latin typeface="Times New Roman"/>
                <a:cs typeface="Times New Roman"/>
              </a:rPr>
              <a:t>transfer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genetic </a:t>
            </a:r>
            <a:r>
              <a:rPr sz="1200" spc="-5" dirty="0">
                <a:latin typeface="Times New Roman"/>
                <a:cs typeface="Times New Roman"/>
              </a:rPr>
              <a:t>information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 </a:t>
            </a:r>
            <a:r>
              <a:rPr sz="1200" dirty="0">
                <a:latin typeface="Times New Roman"/>
                <a:cs typeface="Times New Roman"/>
              </a:rPr>
              <a:t> one </a:t>
            </a:r>
            <a:r>
              <a:rPr sz="1200" spc="-5" dirty="0">
                <a:latin typeface="Times New Roman"/>
                <a:cs typeface="Times New Roman"/>
              </a:rPr>
              <a:t>generation </a:t>
            </a:r>
            <a:r>
              <a:rPr sz="1200" dirty="0">
                <a:latin typeface="Times New Roman"/>
                <a:cs typeface="Times New Roman"/>
              </a:rPr>
              <a:t>to the next. </a:t>
            </a:r>
            <a:r>
              <a:rPr sz="1200" spc="-5" dirty="0">
                <a:latin typeface="Times New Roman"/>
                <a:cs typeface="Times New Roman"/>
              </a:rPr>
              <a:t>Nucleic acids are long-chain </a:t>
            </a:r>
            <a:r>
              <a:rPr sz="1200" dirty="0">
                <a:latin typeface="Times New Roman"/>
                <a:cs typeface="Times New Roman"/>
              </a:rPr>
              <a:t>polymeric molecules, the </a:t>
            </a:r>
            <a:r>
              <a:rPr sz="1200" spc="-5" dirty="0">
                <a:latin typeface="Times New Roman"/>
                <a:cs typeface="Times New Roman"/>
              </a:rPr>
              <a:t>monomer </a:t>
            </a:r>
            <a:r>
              <a:rPr sz="1200" spc="5" dirty="0">
                <a:latin typeface="Times New Roman"/>
                <a:cs typeface="Times New Roman"/>
              </a:rPr>
              <a:t>of 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nucleotides.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Nucleic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also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referred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polynucleotides.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ts val="1400"/>
              </a:lnSpc>
              <a:spcBef>
                <a:spcPts val="670"/>
              </a:spcBef>
            </a:pPr>
            <a:r>
              <a:rPr sz="1200" spc="-5" dirty="0">
                <a:latin typeface="Times New Roman"/>
                <a:cs typeface="Times New Roman"/>
              </a:rPr>
              <a:t>Nucleotides contain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>
                <a:latin typeface="Times New Roman"/>
                <a:cs typeface="Times New Roman"/>
              </a:rPr>
              <a:t>three</a:t>
            </a:r>
            <a:r>
              <a:rPr sz="1200" spc="10">
                <a:latin typeface="Times New Roman"/>
                <a:cs typeface="Times New Roman"/>
              </a:rPr>
              <a:t> </a:t>
            </a:r>
            <a:r>
              <a:rPr sz="1200" spc="-5" smtClean="0">
                <a:latin typeface="Times New Roman"/>
                <a:cs typeface="Times New Roman"/>
              </a:rPr>
              <a:t>parts</a:t>
            </a:r>
          </a:p>
          <a:p>
            <a:pPr marL="3609975">
              <a:lnSpc>
                <a:spcPts val="560"/>
              </a:lnSpc>
            </a:pPr>
            <a:endParaRPr sz="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7162800"/>
            <a:ext cx="4332605" cy="62547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200" b="1" spc="-5" dirty="0">
                <a:latin typeface="Times New Roman"/>
                <a:cs typeface="Times New Roman"/>
              </a:rPr>
              <a:t>Nucleic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base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are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two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types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2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Purine: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Adenine and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Guanine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5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Pyrimidine: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Cytosine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Thymine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(in</a:t>
            </a:r>
            <a:r>
              <a:rPr sz="1200" dirty="0">
                <a:latin typeface="Times New Roman"/>
                <a:cs typeface="Times New Roman"/>
              </a:rPr>
              <a:t> DNA)/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Uracil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6350889"/>
            <a:ext cx="5966460" cy="621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0400"/>
              </a:lnSpc>
              <a:spcBef>
                <a:spcPts val="95"/>
              </a:spcBef>
            </a:pPr>
            <a:r>
              <a:rPr sz="1200" spc="-5" dirty="0">
                <a:latin typeface="Times New Roman"/>
                <a:cs typeface="Times New Roman"/>
              </a:rPr>
              <a:t>Nucleotides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5" dirty="0">
                <a:latin typeface="Times New Roman"/>
                <a:cs typeface="Times New Roman"/>
              </a:rPr>
              <a:t>linked together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form </a:t>
            </a:r>
            <a:r>
              <a:rPr sz="1200" dirty="0">
                <a:latin typeface="Times New Roman"/>
                <a:cs typeface="Times New Roman"/>
              </a:rPr>
              <a:t>polynucleotide </a:t>
            </a:r>
            <a:r>
              <a:rPr sz="1200" spc="-5" dirty="0">
                <a:latin typeface="Times New Roman"/>
                <a:cs typeface="Times New Roman"/>
              </a:rPr>
              <a:t>chains. Nucleotides are joined </a:t>
            </a:r>
            <a:r>
              <a:rPr sz="1200" dirty="0">
                <a:latin typeface="Times New Roman"/>
                <a:cs typeface="Times New Roman"/>
              </a:rPr>
              <a:t>to one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another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by </a:t>
            </a:r>
            <a:r>
              <a:rPr sz="1200" spc="-5" dirty="0">
                <a:latin typeface="Times New Roman"/>
                <a:cs typeface="Times New Roman"/>
              </a:rPr>
              <a:t>covalent</a:t>
            </a:r>
            <a:r>
              <a:rPr sz="1200" dirty="0">
                <a:latin typeface="Times New Roman"/>
                <a:cs typeface="Times New Roman"/>
              </a:rPr>
              <a:t> bonds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between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phosphate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sugar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another</a:t>
            </a:r>
            <a:r>
              <a:rPr sz="1200" spc="-5">
                <a:latin typeface="Times New Roman"/>
                <a:cs typeface="Times New Roman"/>
              </a:rPr>
              <a:t>.</a:t>
            </a:r>
            <a:r>
              <a:rPr sz="1200" spc="290">
                <a:latin typeface="Times New Roman"/>
                <a:cs typeface="Times New Roman"/>
              </a:rPr>
              <a:t> </a:t>
            </a:r>
            <a:r>
              <a:rPr sz="1200" smtClean="0">
                <a:latin typeface="Times New Roman"/>
                <a:cs typeface="Times New Roman"/>
              </a:rPr>
              <a:t>These </a:t>
            </a:r>
            <a:r>
              <a:rPr sz="1200" spc="5" smtClean="0">
                <a:latin typeface="Times New Roman"/>
                <a:cs typeface="Times New Roman"/>
              </a:rPr>
              <a:t> </a:t>
            </a:r>
            <a:r>
              <a:rPr sz="1200" spc="-5" smtClean="0">
                <a:latin typeface="Times New Roman"/>
                <a:cs typeface="Times New Roman"/>
              </a:rPr>
              <a:t>linkages</a:t>
            </a:r>
            <a:r>
              <a:rPr sz="1200" spc="5" smtClean="0">
                <a:latin typeface="Times New Roman"/>
                <a:cs typeface="Times New Roman"/>
              </a:rPr>
              <a:t> </a:t>
            </a:r>
            <a:r>
              <a:rPr sz="1200" spc="-5" smtClean="0">
                <a:latin typeface="Times New Roman"/>
                <a:cs typeface="Times New Roman"/>
              </a:rPr>
              <a:t>are</a:t>
            </a:r>
            <a:r>
              <a:rPr sz="1200" smtClean="0">
                <a:latin typeface="Times New Roman"/>
                <a:cs typeface="Times New Roman"/>
              </a:rPr>
              <a:t> </a:t>
            </a:r>
            <a:r>
              <a:rPr sz="1200" spc="-5" smtClean="0">
                <a:latin typeface="Times New Roman"/>
                <a:cs typeface="Times New Roman"/>
              </a:rPr>
              <a:t>called</a:t>
            </a:r>
            <a:r>
              <a:rPr sz="1200" smtClean="0">
                <a:latin typeface="Times New Roman"/>
                <a:cs typeface="Times New Roman"/>
              </a:rPr>
              <a:t> phosphodiester</a:t>
            </a:r>
            <a:r>
              <a:rPr sz="1200" spc="-10" smtClean="0">
                <a:latin typeface="Times New Roman"/>
                <a:cs typeface="Times New Roman"/>
              </a:rPr>
              <a:t> </a:t>
            </a:r>
            <a:r>
              <a:rPr sz="1200" spc="-5" smtClean="0">
                <a:latin typeface="Times New Roman"/>
                <a:cs typeface="Times New Roman"/>
              </a:rPr>
              <a:t>linkages</a:t>
            </a:r>
            <a:r>
              <a:rPr lang="en-GB" sz="1200" spc="-5" dirty="0" smtClean="0">
                <a:latin typeface="Times New Roman"/>
                <a:cs typeface="Times New Roman"/>
              </a:rPr>
              <a:t>.</a:t>
            </a:r>
            <a:endParaRPr sz="1200" smtClean="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612900" y="447675"/>
            <a:ext cx="5867399" cy="434975"/>
            <a:chOff x="2771775" y="447675"/>
            <a:chExt cx="2336800" cy="434975"/>
          </a:xfrm>
        </p:grpSpPr>
        <p:sp>
          <p:nvSpPr>
            <p:cNvPr id="9" name="object 9"/>
            <p:cNvSpPr/>
            <p:nvPr/>
          </p:nvSpPr>
          <p:spPr>
            <a:xfrm>
              <a:off x="2784475" y="473075"/>
              <a:ext cx="2324100" cy="409575"/>
            </a:xfrm>
            <a:custGeom>
              <a:avLst/>
              <a:gdLst/>
              <a:ahLst/>
              <a:cxnLst/>
              <a:rect l="l" t="t" r="r" b="b"/>
              <a:pathLst>
                <a:path w="2324100" h="409575">
                  <a:moveTo>
                    <a:pt x="2324100" y="0"/>
                  </a:moveTo>
                  <a:lnTo>
                    <a:pt x="0" y="0"/>
                  </a:lnTo>
                  <a:lnTo>
                    <a:pt x="0" y="409575"/>
                  </a:lnTo>
                  <a:lnTo>
                    <a:pt x="2324100" y="409575"/>
                  </a:lnTo>
                  <a:lnTo>
                    <a:pt x="2324100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771775" y="447675"/>
              <a:ext cx="2324100" cy="409575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689100" y="241300"/>
            <a:ext cx="6629399" cy="770724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98425">
              <a:lnSpc>
                <a:spcPct val="100000"/>
              </a:lnSpc>
              <a:spcBef>
                <a:spcPts val="250"/>
              </a:spcBef>
            </a:pPr>
            <a:r>
              <a:rPr spc="-5" dirty="0"/>
              <a:t>NUCLEIC</a:t>
            </a:r>
            <a:r>
              <a:rPr spc="-35" dirty="0"/>
              <a:t> </a:t>
            </a:r>
            <a:r>
              <a:rPr spc="-5" dirty="0"/>
              <a:t>ACID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924050" y="3493134"/>
            <a:ext cx="3905250" cy="3048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290"/>
              </a:spcBef>
            </a:pPr>
            <a:r>
              <a:rPr sz="1200" spc="-5" dirty="0">
                <a:latin typeface="Times New Roman"/>
                <a:cs typeface="Times New Roman"/>
              </a:rPr>
              <a:t>Nucleotide</a:t>
            </a:r>
            <a:r>
              <a:rPr sz="1200" dirty="0">
                <a:latin typeface="Times New Roman"/>
                <a:cs typeface="Times New Roman"/>
              </a:rPr>
              <a:t> =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Nitrogenous </a:t>
            </a:r>
            <a:r>
              <a:rPr sz="1200" spc="-5" dirty="0">
                <a:latin typeface="Times New Roman"/>
                <a:cs typeface="Times New Roman"/>
              </a:rPr>
              <a:t>base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5" dirty="0">
                <a:latin typeface="Times New Roman"/>
                <a:cs typeface="Times New Roman"/>
              </a:rPr>
              <a:t> Sugar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(5C)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</a:t>
            </a:r>
            <a:r>
              <a:rPr sz="1200" baseline="-10416" dirty="0">
                <a:latin typeface="Times New Roman"/>
                <a:cs typeface="Times New Roman"/>
              </a:rPr>
              <a:t>4</a:t>
            </a:r>
            <a:r>
              <a:rPr sz="1200" spc="157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28567" y="4106893"/>
            <a:ext cx="2711151" cy="163704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3357498" y="5902833"/>
            <a:ext cx="11328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Figure</a:t>
            </a:r>
            <a:r>
              <a:rPr sz="10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1:</a:t>
            </a:r>
            <a:r>
              <a:rPr sz="10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Nucleotide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91031"/>
            <a:ext cx="5968365" cy="2019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TWO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MAJOR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TYPES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NUCLEIC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00">
              <a:latin typeface="Times New Roman"/>
              <a:cs typeface="Times New Roman"/>
            </a:endParaRPr>
          </a:p>
          <a:p>
            <a:pPr marL="469265" marR="175260" indent="-228600">
              <a:lnSpc>
                <a:spcPct val="110800"/>
              </a:lnSpc>
              <a:buClr>
                <a:srgbClr val="111111"/>
              </a:buClr>
              <a:buFont typeface="Times New Roman"/>
              <a:buAutoNum type="arabicPeriod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Deoxyribonucleic acid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(DNA)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:</a:t>
            </a:r>
            <a:r>
              <a:rPr sz="1200" spc="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DNA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is</a:t>
            </a:r>
            <a:r>
              <a:rPr sz="1200" spc="1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a more</a:t>
            </a:r>
            <a:r>
              <a:rPr sz="1200" spc="-10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stable</a:t>
            </a:r>
            <a:r>
              <a:rPr sz="1200" spc="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double stranded</a:t>
            </a:r>
            <a:r>
              <a:rPr sz="1200" spc="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form</a:t>
            </a:r>
            <a:r>
              <a:rPr sz="1200" spc="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that</a:t>
            </a:r>
            <a:r>
              <a:rPr sz="1200" spc="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stores </a:t>
            </a:r>
            <a:r>
              <a:rPr sz="1200" spc="-28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the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 genetic blueprint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 for</a:t>
            </a:r>
            <a:r>
              <a:rPr sz="1200" spc="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cell.</a:t>
            </a:r>
            <a:endParaRPr sz="1200">
              <a:latin typeface="Times New Roman"/>
              <a:cs typeface="Times New Roman"/>
            </a:endParaRPr>
          </a:p>
          <a:p>
            <a:pPr marL="469265" marR="5080" indent="-228600">
              <a:lnSpc>
                <a:spcPct val="110000"/>
              </a:lnSpc>
              <a:buAutoNum type="arabicPeriod"/>
              <a:tabLst>
                <a:tab pos="4699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Ribonucleic</a:t>
            </a:r>
            <a:r>
              <a:rPr sz="1200" b="1" spc="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r>
              <a:rPr sz="1200" b="1" spc="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(RNA):</a:t>
            </a:r>
            <a:r>
              <a:rPr sz="1200" b="1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is</a:t>
            </a:r>
            <a:r>
              <a:rPr sz="1200" spc="30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a</a:t>
            </a:r>
            <a:r>
              <a:rPr sz="1200" spc="2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more</a:t>
            </a:r>
            <a:r>
              <a:rPr sz="1200" spc="2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versatile</a:t>
            </a:r>
            <a:r>
              <a:rPr sz="1200" spc="2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single</a:t>
            </a:r>
            <a:r>
              <a:rPr sz="1200" spc="2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stranded</a:t>
            </a:r>
            <a:r>
              <a:rPr sz="1200" spc="30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form</a:t>
            </a:r>
            <a:r>
              <a:rPr sz="1200" spc="3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that</a:t>
            </a:r>
            <a:r>
              <a:rPr sz="1200" spc="3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transfers</a:t>
            </a:r>
            <a:r>
              <a:rPr sz="1200" spc="2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the </a:t>
            </a:r>
            <a:r>
              <a:rPr sz="1200" spc="-285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genetic</a:t>
            </a:r>
            <a:r>
              <a:rPr sz="1200" spc="-10" dirty="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111111"/>
                </a:solidFill>
                <a:latin typeface="Times New Roman"/>
                <a:cs typeface="Times New Roman"/>
              </a:rPr>
              <a:t>information</a:t>
            </a:r>
            <a:r>
              <a:rPr sz="1200" dirty="0">
                <a:solidFill>
                  <a:srgbClr val="111111"/>
                </a:solidFill>
                <a:latin typeface="Times New Roman"/>
                <a:cs typeface="Times New Roman"/>
              </a:rPr>
              <a:t> for decoding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0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DNA and RNA are responsible </a:t>
            </a:r>
            <a:r>
              <a:rPr sz="1200" dirty="0">
                <a:latin typeface="Times New Roman"/>
                <a:cs typeface="Times New Roman"/>
              </a:rPr>
              <a:t>for the </a:t>
            </a:r>
            <a:r>
              <a:rPr sz="1200" spc="-5" dirty="0">
                <a:latin typeface="Times New Roman"/>
                <a:cs typeface="Times New Roman"/>
              </a:rPr>
              <a:t>inheritance and transmission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specific characteristics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 </a:t>
            </a:r>
            <a:r>
              <a:rPr sz="1200" dirty="0">
                <a:latin typeface="Times New Roman"/>
                <a:cs typeface="Times New Roman"/>
              </a:rPr>
              <a:t>one </a:t>
            </a:r>
            <a:r>
              <a:rPr sz="1200" spc="-5" dirty="0">
                <a:latin typeface="Times New Roman"/>
                <a:cs typeface="Times New Roman"/>
              </a:rPr>
              <a:t>generation </a:t>
            </a:r>
            <a:r>
              <a:rPr sz="1200" dirty="0">
                <a:latin typeface="Times New Roman"/>
                <a:cs typeface="Times New Roman"/>
              </a:rPr>
              <a:t>to the </a:t>
            </a:r>
            <a:r>
              <a:rPr sz="1200" spc="-5" dirty="0">
                <a:latin typeface="Times New Roman"/>
                <a:cs typeface="Times New Roman"/>
              </a:rPr>
              <a:t>other. Phosphodiester linkages form </a:t>
            </a:r>
            <a:r>
              <a:rPr sz="1200" dirty="0">
                <a:latin typeface="Times New Roman"/>
                <a:cs typeface="Times New Roman"/>
              </a:rPr>
              <a:t>the sugar-phosphate backbone of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both</a:t>
            </a:r>
            <a:r>
              <a:rPr sz="1200" spc="-5" dirty="0">
                <a:latin typeface="Times New Roman"/>
                <a:cs typeface="Times New Roman"/>
              </a:rPr>
              <a:t> DNA 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61666" y="3167657"/>
            <a:ext cx="3772224" cy="181391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838325" y="5886450"/>
            <a:ext cx="4533900" cy="29337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290442" y="5134483"/>
            <a:ext cx="13716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Figure</a:t>
            </a:r>
            <a:r>
              <a:rPr sz="10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2:</a:t>
            </a:r>
            <a:r>
              <a:rPr sz="10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DNA</a:t>
            </a:r>
            <a:r>
              <a:rPr sz="10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10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RNA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16707" y="8842959"/>
            <a:ext cx="20904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Figure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3: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Formation</a:t>
            </a:r>
            <a:r>
              <a:rPr sz="10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polynucleotide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75536"/>
            <a:ext cx="5969000" cy="384873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200" b="1" spc="-5" dirty="0">
                <a:latin typeface="Times New Roman"/>
                <a:cs typeface="Times New Roman"/>
              </a:rPr>
              <a:t>Deoxyribonucleic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(DNA)</a:t>
            </a:r>
            <a:endParaRPr sz="1200">
              <a:latin typeface="Times New Roman"/>
              <a:cs typeface="Times New Roman"/>
            </a:endParaRPr>
          </a:p>
          <a:p>
            <a:pPr marL="12700" marR="6350">
              <a:lnSpc>
                <a:spcPts val="1580"/>
              </a:lnSpc>
              <a:spcBef>
                <a:spcPts val="60"/>
              </a:spcBef>
            </a:pPr>
            <a:r>
              <a:rPr sz="1200" spc="-5" dirty="0">
                <a:latin typeface="Times New Roman"/>
                <a:cs typeface="Times New Roman"/>
              </a:rPr>
              <a:t>DNA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4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composed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phosphate-deoxyribose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sugar</a:t>
            </a:r>
            <a:r>
              <a:rPr sz="1200" spc="3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backbone</a:t>
            </a:r>
            <a:r>
              <a:rPr sz="1200" spc="3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  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 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nitrogenous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bases</a:t>
            </a:r>
            <a:r>
              <a:rPr sz="1200" dirty="0">
                <a:latin typeface="Times New Roman"/>
                <a:cs typeface="Times New Roman"/>
              </a:rPr>
              <a:t> adenine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(A),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guanine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(G),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cytosine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(C)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thymine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(T).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DNA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composed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pentose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1200" spc="-5" dirty="0">
                <a:latin typeface="Times New Roman"/>
                <a:cs typeface="Times New Roman"/>
              </a:rPr>
              <a:t>sugar,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phosphoric</a:t>
            </a:r>
            <a:r>
              <a:rPr sz="1200" dirty="0">
                <a:latin typeface="Times New Roman"/>
                <a:cs typeface="Times New Roman"/>
              </a:rPr>
              <a:t> acid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some </a:t>
            </a:r>
            <a:r>
              <a:rPr sz="1200" spc="-5" dirty="0">
                <a:latin typeface="Times New Roman"/>
                <a:cs typeface="Times New Roman"/>
              </a:rPr>
              <a:t>cyclic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bases</a:t>
            </a:r>
            <a:r>
              <a:rPr sz="1200" dirty="0">
                <a:latin typeface="Times New Roman"/>
                <a:cs typeface="Times New Roman"/>
              </a:rPr>
              <a:t> containing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nitrogen.</a:t>
            </a:r>
            <a:endParaRPr sz="1200">
              <a:latin typeface="Times New Roman"/>
              <a:cs typeface="Times New Roman"/>
            </a:endParaRPr>
          </a:p>
          <a:p>
            <a:pPr marL="926465" marR="1196340">
              <a:lnSpc>
                <a:spcPct val="110000"/>
              </a:lnSpc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Nitrogenous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Bases:</a:t>
            </a:r>
            <a:r>
              <a:rPr sz="1200" spc="1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Adenine,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Guanine,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Cytosine,</a:t>
            </a:r>
            <a:r>
              <a:rPr sz="1200" spc="10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and</a:t>
            </a:r>
            <a:r>
              <a:rPr sz="1200" spc="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Thymine </a:t>
            </a:r>
            <a:r>
              <a:rPr sz="1200" spc="-28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Five-Carbon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Sugar: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β-D-2-deoxyribose.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40"/>
              </a:spcBef>
            </a:pPr>
            <a:r>
              <a:rPr sz="1200" spc="-5" dirty="0">
                <a:latin typeface="Times New Roman"/>
                <a:cs typeface="Times New Roman"/>
              </a:rPr>
              <a:t>These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their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arrangement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DNA</a:t>
            </a:r>
            <a:r>
              <a:rPr sz="1200" spc="5" dirty="0">
                <a:latin typeface="Times New Roman"/>
                <a:cs typeface="Times New Roman"/>
              </a:rPr>
              <a:t> play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important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role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storage</a:t>
            </a:r>
            <a:endParaRPr sz="12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10000"/>
              </a:lnSpc>
              <a:spcBef>
                <a:spcPts val="15"/>
              </a:spcBef>
            </a:pP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information </a:t>
            </a:r>
            <a:r>
              <a:rPr sz="1200" dirty="0">
                <a:latin typeface="Times New Roman"/>
                <a:cs typeface="Times New Roman"/>
              </a:rPr>
              <a:t>from one </a:t>
            </a:r>
            <a:r>
              <a:rPr sz="1200" spc="-5" dirty="0">
                <a:latin typeface="Times New Roman"/>
                <a:cs typeface="Times New Roman"/>
              </a:rPr>
              <a:t>generation </a:t>
            </a:r>
            <a:r>
              <a:rPr sz="1200" dirty="0">
                <a:latin typeface="Times New Roman"/>
                <a:cs typeface="Times New Roman"/>
              </a:rPr>
              <a:t>to the next one. </a:t>
            </a:r>
            <a:r>
              <a:rPr sz="1200" spc="-5" dirty="0">
                <a:latin typeface="Times New Roman"/>
                <a:cs typeface="Times New Roman"/>
              </a:rPr>
              <a:t>DNA has </a:t>
            </a:r>
            <a:r>
              <a:rPr sz="1200" dirty="0">
                <a:latin typeface="Times New Roman"/>
                <a:cs typeface="Times New Roman"/>
              </a:rPr>
              <a:t>a double strand </a:t>
            </a:r>
            <a:r>
              <a:rPr sz="1200" spc="-5" dirty="0">
                <a:latin typeface="Times New Roman"/>
                <a:cs typeface="Times New Roman"/>
              </a:rPr>
              <a:t>helical </a:t>
            </a:r>
            <a:r>
              <a:rPr sz="1200" dirty="0">
                <a:latin typeface="Times New Roman"/>
                <a:cs typeface="Times New Roman"/>
              </a:rPr>
              <a:t>structure in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 </a:t>
            </a:r>
            <a:r>
              <a:rPr sz="1200" dirty="0">
                <a:latin typeface="Times New Roman"/>
                <a:cs typeface="Times New Roman"/>
              </a:rPr>
              <a:t>the strands are complementary to </a:t>
            </a:r>
            <a:r>
              <a:rPr sz="1200" spc="-5" dirty="0">
                <a:latin typeface="Times New Roman"/>
                <a:cs typeface="Times New Roman"/>
              </a:rPr>
              <a:t>each </a:t>
            </a:r>
            <a:r>
              <a:rPr sz="1200" dirty="0">
                <a:latin typeface="Times New Roman"/>
                <a:cs typeface="Times New Roman"/>
              </a:rPr>
              <a:t>other. </a:t>
            </a:r>
            <a:r>
              <a:rPr sz="1200" spc="-10" dirty="0">
                <a:latin typeface="Times New Roman"/>
                <a:cs typeface="Times New Roman"/>
              </a:rPr>
              <a:t>In </a:t>
            </a:r>
            <a:r>
              <a:rPr sz="1200" dirty="0">
                <a:latin typeface="Times New Roman"/>
                <a:cs typeface="Times New Roman"/>
              </a:rPr>
              <a:t>double stranded </a:t>
            </a:r>
            <a:r>
              <a:rPr sz="1200" spc="-5" dirty="0">
                <a:latin typeface="Times New Roman"/>
                <a:cs typeface="Times New Roman"/>
              </a:rPr>
              <a:t>DNA, </a:t>
            </a:r>
            <a:r>
              <a:rPr sz="1200" dirty="0">
                <a:latin typeface="Times New Roman"/>
                <a:cs typeface="Times New Roman"/>
              </a:rPr>
              <a:t>adenine </a:t>
            </a:r>
            <a:r>
              <a:rPr sz="1200" spc="-5" dirty="0">
                <a:latin typeface="Times New Roman"/>
                <a:cs typeface="Times New Roman"/>
              </a:rPr>
              <a:t>pairs </a:t>
            </a:r>
            <a:r>
              <a:rPr sz="1200" dirty="0">
                <a:latin typeface="Times New Roman"/>
                <a:cs typeface="Times New Roman"/>
              </a:rPr>
              <a:t>with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thymine (A-T) 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guanine</a:t>
            </a:r>
            <a:r>
              <a:rPr sz="1200" spc="-5" dirty="0">
                <a:latin typeface="Times New Roman"/>
                <a:cs typeface="Times New Roman"/>
              </a:rPr>
              <a:t> pairs</a:t>
            </a:r>
            <a:r>
              <a:rPr sz="1200" dirty="0">
                <a:latin typeface="Times New Roman"/>
                <a:cs typeface="Times New Roman"/>
              </a:rPr>
              <a:t> with </a:t>
            </a:r>
            <a:r>
              <a:rPr sz="1200" spc="-5" dirty="0">
                <a:latin typeface="Times New Roman"/>
                <a:cs typeface="Times New Roman"/>
              </a:rPr>
              <a:t>cytosine </a:t>
            </a:r>
            <a:r>
              <a:rPr sz="1200" dirty="0">
                <a:latin typeface="Times New Roman"/>
                <a:cs typeface="Times New Roman"/>
              </a:rPr>
              <a:t>(G-C).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Ribonucleic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(RNA)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580"/>
              </a:lnSpc>
              <a:spcBef>
                <a:spcPts val="55"/>
              </a:spcBef>
            </a:pPr>
            <a:r>
              <a:rPr sz="1200" spc="-5" dirty="0">
                <a:latin typeface="Times New Roman"/>
                <a:cs typeface="Times New Roman"/>
              </a:rPr>
              <a:t>RNA is composed </a:t>
            </a:r>
            <a:r>
              <a:rPr sz="1200" dirty="0">
                <a:latin typeface="Times New Roman"/>
                <a:cs typeface="Times New Roman"/>
              </a:rPr>
              <a:t>of a phosphate-ribose sugar backbone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</a:rPr>
              <a:t>nitrogenous bases </a:t>
            </a:r>
            <a:r>
              <a:rPr sz="1200" dirty="0">
                <a:latin typeface="Times New Roman"/>
                <a:cs typeface="Times New Roman"/>
              </a:rPr>
              <a:t>adenine </a:t>
            </a:r>
            <a:r>
              <a:rPr sz="1200" spc="-5" dirty="0">
                <a:latin typeface="Times New Roman"/>
                <a:cs typeface="Times New Roman"/>
              </a:rPr>
              <a:t>(A),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guanine (G), cytosine </a:t>
            </a:r>
            <a:r>
              <a:rPr sz="1200" dirty="0">
                <a:latin typeface="Times New Roman"/>
                <a:cs typeface="Times New Roman"/>
              </a:rPr>
              <a:t>(C) </a:t>
            </a:r>
            <a:r>
              <a:rPr sz="1200" spc="-5" dirty="0">
                <a:latin typeface="Times New Roman"/>
                <a:cs typeface="Times New Roman"/>
              </a:rPr>
              <a:t>and uracil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(U). </a:t>
            </a:r>
            <a:r>
              <a:rPr sz="1200" dirty="0">
                <a:latin typeface="Times New Roman"/>
                <a:cs typeface="Times New Roman"/>
              </a:rPr>
              <a:t>RNA most commonly exists </a:t>
            </a:r>
            <a:r>
              <a:rPr sz="1200" spc="-5" dirty="0">
                <a:latin typeface="Times New Roman"/>
                <a:cs typeface="Times New Roman"/>
              </a:rPr>
              <a:t>as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single </a:t>
            </a:r>
            <a:r>
              <a:rPr sz="1200" dirty="0">
                <a:latin typeface="Times New Roman"/>
                <a:cs typeface="Times New Roman"/>
              </a:rPr>
              <a:t>stranded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fourth base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different</a:t>
            </a:r>
            <a:r>
              <a:rPr sz="1200" dirty="0">
                <a:latin typeface="Times New Roman"/>
                <a:cs typeface="Times New Roman"/>
              </a:rPr>
              <a:t> from </a:t>
            </a:r>
            <a:r>
              <a:rPr sz="1200" spc="-5" dirty="0">
                <a:latin typeface="Times New Roman"/>
                <a:cs typeface="Times New Roman"/>
              </a:rPr>
              <a:t>that</a:t>
            </a:r>
            <a:r>
              <a:rPr sz="1200" dirty="0">
                <a:latin typeface="Times New Roman"/>
                <a:cs typeface="Times New Roman"/>
              </a:rPr>
              <a:t> of 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DNA.</a:t>
            </a:r>
            <a:endParaRPr sz="1200">
              <a:latin typeface="Times New Roman"/>
              <a:cs typeface="Times New Roman"/>
            </a:endParaRPr>
          </a:p>
          <a:p>
            <a:pPr marL="926465" marR="1366520" algn="just">
              <a:lnSpc>
                <a:spcPts val="1580"/>
              </a:lnSpc>
              <a:spcBef>
                <a:spcPts val="25"/>
              </a:spcBef>
            </a:pP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Nitrogenous Bases: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Adenine,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Guanine, Cytosine, </a:t>
            </a:r>
            <a:r>
              <a:rPr sz="1200" dirty="0">
                <a:solidFill>
                  <a:srgbClr val="0033CC"/>
                </a:solidFill>
                <a:latin typeface="Times New Roman"/>
                <a:cs typeface="Times New Roman"/>
              </a:rPr>
              <a:t>and </a:t>
            </a:r>
            <a:r>
              <a:rPr sz="1200" spc="-5" dirty="0">
                <a:solidFill>
                  <a:srgbClr val="0033CC"/>
                </a:solidFill>
                <a:latin typeface="Times New Roman"/>
                <a:cs typeface="Times New Roman"/>
              </a:rPr>
              <a:t>Uracil </a:t>
            </a:r>
            <a:r>
              <a:rPr sz="1200" spc="-285" dirty="0">
                <a:solidFill>
                  <a:srgbClr val="0033CC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Five-Carbon</a:t>
            </a:r>
            <a:r>
              <a:rPr sz="12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Sugar:</a:t>
            </a:r>
            <a:r>
              <a:rPr sz="1200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FF0000"/>
                </a:solidFill>
                <a:latin typeface="Times New Roman"/>
                <a:cs typeface="Times New Roman"/>
              </a:rPr>
              <a:t>β-D-ribose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There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 </a:t>
            </a:r>
            <a:r>
              <a:rPr sz="1200" dirty="0">
                <a:latin typeface="Times New Roman"/>
                <a:cs typeface="Times New Roman"/>
              </a:rPr>
              <a:t>three </a:t>
            </a:r>
            <a:r>
              <a:rPr sz="1200" spc="-5" dirty="0">
                <a:latin typeface="Times New Roman"/>
                <a:cs typeface="Times New Roman"/>
              </a:rPr>
              <a:t>types</a:t>
            </a:r>
            <a:r>
              <a:rPr sz="1200" spc="5" dirty="0">
                <a:latin typeface="Times New Roman"/>
                <a:cs typeface="Times New Roman"/>
              </a:rPr>
              <a:t> 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each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having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 specific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function: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4" y="4700142"/>
            <a:ext cx="1905635" cy="62928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Messenger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 (m-RNA)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Ribosomal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(r-RNA)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Transfer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(t-RNA)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5503545"/>
            <a:ext cx="5969000" cy="3252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265" marR="5080" indent="-228600">
              <a:lnSpc>
                <a:spcPct val="110800"/>
              </a:lnSpc>
              <a:spcBef>
                <a:spcPts val="10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Messenger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(mRNA):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Times New Roman"/>
                <a:cs typeface="Times New Roman"/>
              </a:rPr>
              <a:t>Encodes</a:t>
            </a:r>
            <a:r>
              <a:rPr sz="12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Times New Roman"/>
                <a:cs typeface="Times New Roman"/>
              </a:rPr>
              <a:t>amino</a:t>
            </a:r>
            <a:r>
              <a:rPr sz="1200" spc="1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acid</a:t>
            </a:r>
            <a:r>
              <a:rPr sz="12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Times New Roman"/>
                <a:cs typeface="Times New Roman"/>
              </a:rPr>
              <a:t>sequence</a:t>
            </a:r>
            <a:r>
              <a:rPr sz="1200" spc="1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1200" spc="1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1200" spc="1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polypeptide</a:t>
            </a:r>
            <a:r>
              <a:rPr sz="1200" dirty="0">
                <a:latin typeface="Times New Roman"/>
                <a:cs typeface="Times New Roman"/>
              </a:rPr>
              <a:t>.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Messenger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translated</a:t>
            </a:r>
            <a:r>
              <a:rPr sz="1200" dirty="0">
                <a:latin typeface="Times New Roman"/>
                <a:cs typeface="Times New Roman"/>
              </a:rPr>
              <a:t> to form proteins.</a:t>
            </a:r>
            <a:endParaRPr sz="1200">
              <a:latin typeface="Times New Roman"/>
              <a:cs typeface="Times New Roman"/>
            </a:endParaRPr>
          </a:p>
          <a:p>
            <a:pPr marL="469265" marR="5715" indent="-228600">
              <a:lnSpc>
                <a:spcPct val="110000"/>
              </a:lnSpc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Transfer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(tRNA)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:</a:t>
            </a:r>
            <a:r>
              <a:rPr sz="1200" spc="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Times New Roman"/>
                <a:cs typeface="Times New Roman"/>
              </a:rPr>
              <a:t>Brings</a:t>
            </a:r>
            <a:r>
              <a:rPr sz="1200" spc="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212121"/>
                </a:solidFill>
                <a:latin typeface="Times New Roman"/>
                <a:cs typeface="Times New Roman"/>
              </a:rPr>
              <a:t>amino</a:t>
            </a:r>
            <a:r>
              <a:rPr sz="1200" spc="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acids</a:t>
            </a:r>
            <a:r>
              <a:rPr sz="1200" spc="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200" spc="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ribosomes</a:t>
            </a:r>
            <a:r>
              <a:rPr sz="1200" spc="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during</a:t>
            </a:r>
            <a:r>
              <a:rPr sz="1200" spc="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212121"/>
                </a:solidFill>
                <a:latin typeface="Times New Roman"/>
                <a:cs typeface="Times New Roman"/>
              </a:rPr>
              <a:t>translation</a:t>
            </a:r>
            <a:r>
              <a:rPr sz="1200" spc="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mRNA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 synthesis.</a:t>
            </a:r>
            <a:endParaRPr sz="1200">
              <a:latin typeface="Times New Roman"/>
              <a:cs typeface="Times New Roman"/>
            </a:endParaRPr>
          </a:p>
          <a:p>
            <a:pPr marL="469265" marR="5080" indent="-228600">
              <a:lnSpc>
                <a:spcPts val="1600"/>
              </a:lnSpc>
              <a:spcBef>
                <a:spcPts val="65"/>
              </a:spcBef>
              <a:buAutoNum type="arabi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Ribosomal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(rRNA)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component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  <a:hlinkClick r:id="rId2"/>
              </a:rPr>
              <a:t>ribosomes</a:t>
            </a:r>
            <a:r>
              <a:rPr sz="1200" spc="5" dirty="0">
                <a:latin typeface="Times New Roman"/>
                <a:cs typeface="Times New Roman"/>
                <a:hlinkClick r:id="rId2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also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involved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synthesis.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BIOLOGICAL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ROLE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NUCLEIC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250190" marR="7620" indent="-228600" algn="just">
              <a:lnSpc>
                <a:spcPct val="110000"/>
              </a:lnSpc>
              <a:buAutoNum type="arabicPeriod"/>
              <a:tabLst>
                <a:tab pos="250825" algn="l"/>
              </a:tabLst>
            </a:pPr>
            <a:r>
              <a:rPr sz="1200" spc="-5" dirty="0">
                <a:latin typeface="Times New Roman"/>
                <a:cs typeface="Times New Roman"/>
                <a:hlinkClick r:id="rId3"/>
              </a:rPr>
              <a:t>Nucleic </a:t>
            </a:r>
            <a:r>
              <a:rPr sz="1200" dirty="0">
                <a:latin typeface="Times New Roman"/>
                <a:cs typeface="Times New Roman"/>
                <a:hlinkClick r:id="rId3"/>
              </a:rPr>
              <a:t>acids </a:t>
            </a:r>
            <a:r>
              <a:rPr sz="1200" dirty="0">
                <a:latin typeface="Times New Roman"/>
                <a:cs typeface="Times New Roman"/>
              </a:rPr>
              <a:t>are responsible for the </a:t>
            </a:r>
            <a:r>
              <a:rPr sz="1200" spc="-5" dirty="0">
                <a:latin typeface="Times New Roman"/>
                <a:cs typeface="Times New Roman"/>
              </a:rPr>
              <a:t>transmission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inherent characters from parent </a:t>
            </a:r>
            <a:r>
              <a:rPr sz="1200" dirty="0">
                <a:latin typeface="Times New Roman"/>
                <a:cs typeface="Times New Roman"/>
              </a:rPr>
              <a:t>to the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offspring.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/>
            </a:pPr>
            <a:endParaRPr sz="1350">
              <a:latin typeface="Times New Roman"/>
              <a:cs typeface="Times New Roman"/>
            </a:endParaRPr>
          </a:p>
          <a:p>
            <a:pPr marL="250190" marR="5080" indent="-228600" algn="just">
              <a:lnSpc>
                <a:spcPct val="110300"/>
              </a:lnSpc>
              <a:buAutoNum type="arabicPeriod"/>
              <a:tabLst>
                <a:tab pos="250825" algn="l"/>
              </a:tabLst>
            </a:pPr>
            <a:r>
              <a:rPr sz="1200" spc="-5" dirty="0">
                <a:latin typeface="Times New Roman"/>
                <a:cs typeface="Times New Roman"/>
              </a:rPr>
              <a:t>DNA is organized </a:t>
            </a:r>
            <a:r>
              <a:rPr sz="1200" dirty="0">
                <a:latin typeface="Times New Roman"/>
                <a:cs typeface="Times New Roman"/>
              </a:rPr>
              <a:t>into </a:t>
            </a:r>
            <a:r>
              <a:rPr sz="1200" spc="-5" dirty="0">
                <a:latin typeface="Times New Roman"/>
                <a:cs typeface="Times New Roman"/>
                <a:hlinkClick r:id="rId4"/>
              </a:rPr>
              <a:t>chromosomes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dirty="0">
                <a:latin typeface="Times New Roman"/>
                <a:cs typeface="Times New Roman"/>
              </a:rPr>
              <a:t>found within the </a:t>
            </a:r>
            <a:r>
              <a:rPr sz="1200" spc="-5" dirty="0">
                <a:latin typeface="Times New Roman"/>
                <a:cs typeface="Times New Roman"/>
                <a:hlinkClick r:id="rId5"/>
              </a:rPr>
              <a:t>nucleus </a:t>
            </a:r>
            <a:r>
              <a:rPr sz="1200" dirty="0">
                <a:latin typeface="Times New Roman"/>
                <a:cs typeface="Times New Roman"/>
              </a:rPr>
              <a:t>of our </a:t>
            </a:r>
            <a:r>
              <a:rPr sz="1200" spc="-5" dirty="0">
                <a:latin typeface="Times New Roman"/>
                <a:cs typeface="Times New Roman"/>
              </a:rPr>
              <a:t>cells.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Times New Roman"/>
                <a:cs typeface="Times New Roman"/>
              </a:rPr>
              <a:t>It</a:t>
            </a:r>
            <a:r>
              <a:rPr sz="1200" spc="2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contains </a:t>
            </a:r>
            <a:r>
              <a:rPr sz="1200" dirty="0">
                <a:latin typeface="Times New Roman"/>
                <a:cs typeface="Times New Roman"/>
              </a:rPr>
              <a:t> the </a:t>
            </a:r>
            <a:r>
              <a:rPr sz="1200" spc="-5" dirty="0">
                <a:latin typeface="Times New Roman"/>
                <a:cs typeface="Times New Roman"/>
              </a:rPr>
              <a:t>"programmatic instructions" </a:t>
            </a:r>
            <a:r>
              <a:rPr sz="1200" dirty="0">
                <a:latin typeface="Times New Roman"/>
                <a:cs typeface="Times New Roman"/>
              </a:rPr>
              <a:t>for </a:t>
            </a:r>
            <a:r>
              <a:rPr sz="1200" spc="-5" dirty="0">
                <a:latin typeface="Times New Roman"/>
                <a:cs typeface="Times New Roman"/>
              </a:rPr>
              <a:t>cellular </a:t>
            </a:r>
            <a:r>
              <a:rPr sz="1200" dirty="0">
                <a:latin typeface="Times New Roman"/>
                <a:cs typeface="Times New Roman"/>
              </a:rPr>
              <a:t>activities. When </a:t>
            </a:r>
            <a:r>
              <a:rPr sz="1200" spc="-5" dirty="0">
                <a:latin typeface="Times New Roman"/>
                <a:cs typeface="Times New Roman"/>
              </a:rPr>
              <a:t>organisms produce offspring, </a:t>
            </a:r>
            <a:r>
              <a:rPr sz="1200" dirty="0">
                <a:latin typeface="Times New Roman"/>
                <a:cs typeface="Times New Roman"/>
              </a:rPr>
              <a:t> these </a:t>
            </a:r>
            <a:r>
              <a:rPr sz="1200" spc="-5" dirty="0">
                <a:latin typeface="Times New Roman"/>
                <a:cs typeface="Times New Roman"/>
              </a:rPr>
              <a:t>instructions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are passed </a:t>
            </a:r>
            <a:r>
              <a:rPr sz="1200" dirty="0">
                <a:latin typeface="Times New Roman"/>
                <a:cs typeface="Times New Roman"/>
              </a:rPr>
              <a:t>down </a:t>
            </a:r>
            <a:r>
              <a:rPr sz="1200" spc="-5" dirty="0">
                <a:latin typeface="Times New Roman"/>
                <a:cs typeface="Times New Roman"/>
              </a:rPr>
              <a:t>through DNA. DNA </a:t>
            </a:r>
            <a:r>
              <a:rPr sz="1200" dirty="0">
                <a:latin typeface="Times New Roman"/>
                <a:cs typeface="Times New Roman"/>
              </a:rPr>
              <a:t>commonly exists </a:t>
            </a:r>
            <a:r>
              <a:rPr sz="1200" spc="-5" dirty="0">
                <a:latin typeface="Times New Roman"/>
                <a:cs typeface="Times New Roman"/>
              </a:rPr>
              <a:t>as </a:t>
            </a:r>
            <a:r>
              <a:rPr sz="1200" dirty="0">
                <a:latin typeface="Times New Roman"/>
                <a:cs typeface="Times New Roman"/>
              </a:rPr>
              <a:t>a double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stranded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molecule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twisted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  <a:hlinkClick r:id="rId6"/>
              </a:rPr>
              <a:t>double </a:t>
            </a:r>
            <a:r>
              <a:rPr sz="1200" spc="-5" dirty="0">
                <a:latin typeface="Times New Roman"/>
                <a:cs typeface="Times New Roman"/>
                <a:hlinkClick r:id="rId6"/>
              </a:rPr>
              <a:t>helix</a:t>
            </a:r>
            <a:r>
              <a:rPr sz="1200" spc="10" dirty="0">
                <a:latin typeface="Times New Roman"/>
                <a:cs typeface="Times New Roman"/>
                <a:hlinkClick r:id="rId6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shape.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11148" y="869441"/>
            <a:ext cx="5961380" cy="1839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6985" indent="-228600" algn="just">
              <a:lnSpc>
                <a:spcPct val="110100"/>
              </a:lnSpc>
              <a:spcBef>
                <a:spcPts val="100"/>
              </a:spcBef>
              <a:buAutoNum type="arabicPeriod" startAt="3"/>
              <a:tabLst>
                <a:tab pos="241300" algn="l"/>
              </a:tabLst>
            </a:pPr>
            <a:r>
              <a:rPr sz="1200" spc="-10" dirty="0">
                <a:latin typeface="Times New Roman"/>
                <a:cs typeface="Times New Roman"/>
              </a:rPr>
              <a:t>It </a:t>
            </a:r>
            <a:r>
              <a:rPr sz="1200" dirty="0">
                <a:latin typeface="Times New Roman"/>
                <a:cs typeface="Times New Roman"/>
              </a:rPr>
              <a:t>has </a:t>
            </a:r>
            <a:r>
              <a:rPr sz="1200" spc="-5" dirty="0">
                <a:latin typeface="Times New Roman"/>
                <a:cs typeface="Times New Roman"/>
              </a:rPr>
              <a:t>also </a:t>
            </a:r>
            <a:r>
              <a:rPr sz="1200" dirty="0">
                <a:latin typeface="Times New Roman"/>
                <a:cs typeface="Times New Roman"/>
              </a:rPr>
              <a:t>played a major role in </a:t>
            </a:r>
            <a:r>
              <a:rPr sz="1200" spc="-5" dirty="0">
                <a:latin typeface="Times New Roman"/>
                <a:cs typeface="Times New Roman"/>
              </a:rPr>
              <a:t>studies regarding biological evolution </a:t>
            </a:r>
            <a:r>
              <a:rPr sz="1200" dirty="0">
                <a:latin typeface="Times New Roman"/>
                <a:cs typeface="Times New Roman"/>
              </a:rPr>
              <a:t>and </a:t>
            </a:r>
            <a:r>
              <a:rPr sz="1200" spc="-5" dirty="0">
                <a:latin typeface="Times New Roman"/>
                <a:cs typeface="Times New Roman"/>
              </a:rPr>
              <a:t>genetics. </a:t>
            </a:r>
            <a:r>
              <a:rPr sz="1200" dirty="0">
                <a:latin typeface="Times New Roman"/>
                <a:cs typeface="Times New Roman"/>
                <a:hlinkClick r:id="rId2"/>
              </a:rPr>
              <a:t>DNA </a:t>
            </a:r>
            <a:r>
              <a:rPr sz="1200" spc="-5" dirty="0">
                <a:latin typeface="Times New Roman"/>
                <a:cs typeface="Times New Roman"/>
              </a:rPr>
              <a:t>is </a:t>
            </a:r>
            <a:r>
              <a:rPr sz="1200" dirty="0">
                <a:latin typeface="Times New Roman"/>
                <a:cs typeface="Times New Roman"/>
              </a:rPr>
              <a:t> the </a:t>
            </a:r>
            <a:r>
              <a:rPr sz="1200" spc="-5" dirty="0">
                <a:latin typeface="Times New Roman"/>
                <a:cs typeface="Times New Roman"/>
              </a:rPr>
              <a:t>cellular </a:t>
            </a:r>
            <a:r>
              <a:rPr sz="1200" dirty="0">
                <a:latin typeface="Times New Roman"/>
                <a:cs typeface="Times New Roman"/>
              </a:rPr>
              <a:t>molecule that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contains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instructions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performance </a:t>
            </a:r>
            <a:r>
              <a:rPr sz="1200" spc="5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all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cell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functions.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AutoNum type="arabicPeriod" startAt="3"/>
            </a:pPr>
            <a:endParaRPr sz="1350">
              <a:latin typeface="Times New Roman"/>
              <a:cs typeface="Times New Roman"/>
            </a:endParaRPr>
          </a:p>
          <a:p>
            <a:pPr marL="241300" marR="12065" indent="-228600" algn="just">
              <a:lnSpc>
                <a:spcPct val="110000"/>
              </a:lnSpc>
              <a:spcBef>
                <a:spcPts val="5"/>
              </a:spcBef>
              <a:buAutoNum type="arabicPeriod" startAt="3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DNA fingerprinting is </a:t>
            </a:r>
            <a:r>
              <a:rPr sz="1200" dirty="0">
                <a:latin typeface="Times New Roman"/>
                <a:cs typeface="Times New Roman"/>
              </a:rPr>
              <a:t>a method used </a:t>
            </a:r>
            <a:r>
              <a:rPr sz="1200" spc="10" dirty="0">
                <a:latin typeface="Times New Roman"/>
                <a:cs typeface="Times New Roman"/>
              </a:rPr>
              <a:t>by </a:t>
            </a:r>
            <a:r>
              <a:rPr sz="1200" spc="-5" dirty="0">
                <a:latin typeface="Times New Roman"/>
                <a:cs typeface="Times New Roman"/>
              </a:rPr>
              <a:t>forensic </a:t>
            </a:r>
            <a:r>
              <a:rPr sz="1200" dirty="0">
                <a:latin typeface="Times New Roman"/>
                <a:cs typeface="Times New Roman"/>
              </a:rPr>
              <a:t>experts to </a:t>
            </a:r>
            <a:r>
              <a:rPr sz="1200" spc="-5" dirty="0">
                <a:latin typeface="Times New Roman"/>
                <a:cs typeface="Times New Roman"/>
              </a:rPr>
              <a:t>determine paternity.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It </a:t>
            </a:r>
            <a:r>
              <a:rPr sz="1200" spc="-5" dirty="0">
                <a:latin typeface="Times New Roman"/>
                <a:cs typeface="Times New Roman"/>
              </a:rPr>
              <a:t>is also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used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identification of</a:t>
            </a:r>
            <a:r>
              <a:rPr sz="1200" spc="-5" dirty="0">
                <a:latin typeface="Times New Roman"/>
                <a:cs typeface="Times New Roman"/>
              </a:rPr>
              <a:t> criminals.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eriod" startAt="3"/>
            </a:pPr>
            <a:endParaRPr sz="135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10400"/>
              </a:lnSpc>
              <a:buAutoNum type="arabicPeriod" startAt="3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  <a:hlinkClick r:id="rId3"/>
              </a:rPr>
              <a:t>RNA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dirty="0">
                <a:latin typeface="Times New Roman"/>
                <a:cs typeface="Times New Roman"/>
              </a:rPr>
              <a:t> for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  <a:hlinkClick r:id="rId4"/>
              </a:rPr>
              <a:t>synthesis</a:t>
            </a:r>
            <a:r>
              <a:rPr sz="1200" dirty="0">
                <a:latin typeface="Times New Roman"/>
                <a:cs typeface="Times New Roman"/>
                <a:hlinkClick r:id="rId4"/>
              </a:rPr>
              <a:t> </a:t>
            </a:r>
            <a:r>
              <a:rPr sz="1200" spc="5" dirty="0">
                <a:latin typeface="Times New Roman"/>
                <a:cs typeface="Times New Roman"/>
                <a:hlinkClick r:id="rId4"/>
              </a:rPr>
              <a:t>of</a:t>
            </a:r>
            <a:r>
              <a:rPr sz="1200" spc="10" dirty="0">
                <a:latin typeface="Times New Roman"/>
                <a:cs typeface="Times New Roman"/>
                <a:hlinkClick r:id="rId4"/>
              </a:rPr>
              <a:t> </a:t>
            </a:r>
            <a:r>
              <a:rPr sz="1200" dirty="0">
                <a:latin typeface="Times New Roman"/>
                <a:cs typeface="Times New Roman"/>
                <a:hlinkClick r:id="rId4"/>
              </a:rPr>
              <a:t>proteins.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Information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contained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within</a:t>
            </a:r>
            <a:r>
              <a:rPr sz="1200" spc="3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5" dirty="0">
                <a:latin typeface="Times New Roman"/>
                <a:cs typeface="Times New Roman"/>
                <a:hlinkClick r:id="rId5"/>
              </a:rPr>
              <a:t>genetic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  <a:hlinkClick r:id="rId5"/>
              </a:rPr>
              <a:t>code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typically passed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DNA</a:t>
            </a:r>
            <a:r>
              <a:rPr sz="1200" dirty="0">
                <a:latin typeface="Times New Roman"/>
                <a:cs typeface="Times New Roman"/>
              </a:rPr>
              <a:t> 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r>
              <a:rPr sz="1200" dirty="0">
                <a:latin typeface="Times New Roman"/>
                <a:cs typeface="Times New Roman"/>
              </a:rPr>
              <a:t> 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resulting </a:t>
            </a:r>
            <a:r>
              <a:rPr sz="1200" spc="-5" dirty="0">
                <a:latin typeface="Times New Roman"/>
                <a:cs typeface="Times New Roman"/>
                <a:hlinkClick r:id="rId6"/>
              </a:rPr>
              <a:t>proteins.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There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several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different </a:t>
            </a:r>
            <a:r>
              <a:rPr sz="1200" spc="-5" dirty="0">
                <a:latin typeface="Times New Roman"/>
                <a:cs typeface="Times New Roman"/>
                <a:hlinkClick r:id="rId3"/>
              </a:rPr>
              <a:t>types</a:t>
            </a:r>
            <a:r>
              <a:rPr sz="1200" dirty="0">
                <a:latin typeface="Times New Roman"/>
                <a:cs typeface="Times New Roman"/>
                <a:hlinkClick r:id="rId3"/>
              </a:rPr>
              <a:t> </a:t>
            </a:r>
            <a:r>
              <a:rPr sz="1200" spc="5" dirty="0">
                <a:latin typeface="Times New Roman"/>
                <a:cs typeface="Times New Roman"/>
                <a:hlinkClick r:id="rId3"/>
              </a:rPr>
              <a:t>of</a:t>
            </a:r>
            <a:r>
              <a:rPr sz="1200" dirty="0">
                <a:latin typeface="Times New Roman"/>
                <a:cs typeface="Times New Roman"/>
                <a:hlinkClick r:id="rId3"/>
              </a:rPr>
              <a:t> </a:t>
            </a:r>
            <a:r>
              <a:rPr sz="1200" spc="-5" dirty="0">
                <a:latin typeface="Times New Roman"/>
                <a:cs typeface="Times New Roman"/>
                <a:hlinkClick r:id="rId3"/>
              </a:rPr>
              <a:t>RNA.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05454" y="5765673"/>
            <a:ext cx="17602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Figure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</a:t>
            </a:r>
            <a:r>
              <a:rPr sz="10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 Central </a:t>
            </a:r>
            <a:r>
              <a:rPr sz="10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Dogma</a:t>
            </a:r>
            <a:r>
              <a:rPr sz="1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of </a:t>
            </a:r>
            <a:r>
              <a:rPr sz="10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life</a:t>
            </a:r>
            <a:endParaRPr sz="10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54511" y="3141979"/>
            <a:ext cx="4522287" cy="24993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133602"/>
            <a:ext cx="5758180" cy="18376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1920" marR="110489" indent="-1273175">
              <a:lnSpc>
                <a:spcPct val="1108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Carbohydrate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are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hydrate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carbon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contain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C,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H,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O.</a:t>
            </a:r>
            <a:r>
              <a:rPr sz="1200" b="1" spc="1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Chemically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Carbohydrates</a:t>
            </a:r>
            <a:r>
              <a:rPr sz="1200" b="1" spc="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are </a:t>
            </a:r>
            <a:r>
              <a:rPr sz="1200" b="1" spc="-28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Polyhydroxy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aldehyde 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or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Polyhydroxy</a:t>
            </a:r>
            <a:r>
              <a:rPr sz="12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ketone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300"/>
              </a:lnSpc>
            </a:pPr>
            <a:r>
              <a:rPr sz="1200" spc="-5" dirty="0">
                <a:latin typeface="Times New Roman"/>
                <a:cs typeface="Times New Roman"/>
              </a:rPr>
              <a:t>Carbohydrates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naturally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occurring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organic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compounds</a:t>
            </a:r>
            <a:r>
              <a:rPr sz="1200" dirty="0">
                <a:latin typeface="Times New Roman"/>
                <a:cs typeface="Times New Roman"/>
              </a:rPr>
              <a:t> containing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hydrogen,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oxygen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elements.</a:t>
            </a:r>
            <a:r>
              <a:rPr sz="1200" dirty="0">
                <a:latin typeface="Times New Roman"/>
                <a:cs typeface="Times New Roman"/>
              </a:rPr>
              <a:t> Chemically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Polyhydroxy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aldehyde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Polyhydroxy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ketones </a:t>
            </a:r>
            <a:r>
              <a:rPr sz="1200" dirty="0">
                <a:latin typeface="Times New Roman"/>
                <a:cs typeface="Times New Roman"/>
              </a:rPr>
              <a:t>or the compounds that produce these on </a:t>
            </a:r>
            <a:r>
              <a:rPr sz="1200" spc="-5" dirty="0">
                <a:latin typeface="Times New Roman"/>
                <a:cs typeface="Times New Roman"/>
              </a:rPr>
              <a:t>hydrolysis.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Carbohydrates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5" dirty="0">
                <a:latin typeface="Times New Roman"/>
                <a:cs typeface="Times New Roman"/>
              </a:rPr>
              <a:t>also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referred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 saccharide.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On</a:t>
            </a:r>
            <a:r>
              <a:rPr sz="1200" dirty="0">
                <a:latin typeface="Times New Roman"/>
                <a:cs typeface="Times New Roman"/>
              </a:rPr>
              <a:t> the </a:t>
            </a:r>
            <a:r>
              <a:rPr sz="1200" spc="-5" dirty="0">
                <a:latin typeface="Times New Roman"/>
                <a:cs typeface="Times New Roman"/>
              </a:rPr>
              <a:t>basis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sugar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unit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classified into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three</a:t>
            </a:r>
            <a:r>
              <a:rPr sz="1200" dirty="0">
                <a:latin typeface="Times New Roman"/>
                <a:cs typeface="Times New Roman"/>
              </a:rPr>
              <a:t> major</a:t>
            </a:r>
            <a:r>
              <a:rPr sz="1200" spc="-5" dirty="0">
                <a:latin typeface="Times New Roman"/>
                <a:cs typeface="Times New Roman"/>
              </a:rPr>
              <a:t> classes: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4" y="2950590"/>
            <a:ext cx="1387475" cy="629285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44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Monosaccharides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0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Oligosaccharides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Polysaccharides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6189344"/>
            <a:ext cx="27870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Ketoses: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 </a:t>
            </a:r>
            <a:r>
              <a:rPr sz="1200" spc="-5" dirty="0">
                <a:latin typeface="Times New Roman"/>
                <a:cs typeface="Times New Roman"/>
              </a:rPr>
              <a:t>Ketone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functional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3759835"/>
            <a:ext cx="5756275" cy="244602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65100" indent="-152400" algn="just">
              <a:lnSpc>
                <a:spcPct val="100000"/>
              </a:lnSpc>
              <a:spcBef>
                <a:spcPts val="219"/>
              </a:spcBef>
              <a:buAutoNum type="arabicPeriod"/>
              <a:tabLst>
                <a:tab pos="1651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Mono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saccharides: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580"/>
              </a:lnSpc>
              <a:spcBef>
                <a:spcPts val="55"/>
              </a:spcBef>
            </a:pPr>
            <a:r>
              <a:rPr sz="1200" spc="-5" dirty="0">
                <a:latin typeface="Times New Roman"/>
                <a:cs typeface="Times New Roman"/>
              </a:rPr>
              <a:t>Mono saccharides </a:t>
            </a:r>
            <a:r>
              <a:rPr sz="1200" dirty="0">
                <a:latin typeface="Times New Roman"/>
                <a:cs typeface="Times New Roman"/>
              </a:rPr>
              <a:t>contain </a:t>
            </a:r>
            <a:r>
              <a:rPr sz="1200" spc="-5" dirty="0">
                <a:latin typeface="Times New Roman"/>
                <a:cs typeface="Times New Roman"/>
              </a:rPr>
              <a:t>Single </a:t>
            </a:r>
            <a:r>
              <a:rPr sz="1200" dirty="0">
                <a:latin typeface="Times New Roman"/>
                <a:cs typeface="Times New Roman"/>
              </a:rPr>
              <a:t>sugar unit. </a:t>
            </a:r>
            <a:r>
              <a:rPr sz="1200" spc="-5" dirty="0">
                <a:latin typeface="Times New Roman"/>
                <a:cs typeface="Times New Roman"/>
              </a:rPr>
              <a:t>Also called </a:t>
            </a:r>
            <a:r>
              <a:rPr sz="1200" dirty="0">
                <a:latin typeface="Times New Roman"/>
                <a:cs typeface="Times New Roman"/>
              </a:rPr>
              <a:t>simple </a:t>
            </a:r>
            <a:r>
              <a:rPr sz="1200" spc="-5" dirty="0">
                <a:latin typeface="Times New Roman"/>
                <a:cs typeface="Times New Roman"/>
              </a:rPr>
              <a:t>sugars, </a:t>
            </a:r>
            <a:r>
              <a:rPr sz="1200" dirty="0">
                <a:latin typeface="Times New Roman"/>
                <a:cs typeface="Times New Roman"/>
              </a:rPr>
              <a:t>cannot be </a:t>
            </a:r>
            <a:r>
              <a:rPr sz="1200" spc="-5" dirty="0">
                <a:latin typeface="Times New Roman"/>
                <a:cs typeface="Times New Roman"/>
              </a:rPr>
              <a:t>hydrolyzed </a:t>
            </a:r>
            <a:r>
              <a:rPr sz="1200" dirty="0">
                <a:latin typeface="Times New Roman"/>
                <a:cs typeface="Times New Roman"/>
              </a:rPr>
              <a:t> into </a:t>
            </a:r>
            <a:r>
              <a:rPr sz="1200" spc="-5" dirty="0">
                <a:latin typeface="Times New Roman"/>
                <a:cs typeface="Times New Roman"/>
              </a:rPr>
              <a:t>smaller </a:t>
            </a:r>
            <a:r>
              <a:rPr sz="1200" dirty="0">
                <a:latin typeface="Times New Roman"/>
                <a:cs typeface="Times New Roman"/>
              </a:rPr>
              <a:t>units. </a:t>
            </a:r>
            <a:r>
              <a:rPr sz="1200" spc="-5" dirty="0">
                <a:latin typeface="Times New Roman"/>
                <a:cs typeface="Times New Roman"/>
              </a:rPr>
              <a:t>Depending </a:t>
            </a:r>
            <a:r>
              <a:rPr sz="1200" dirty="0">
                <a:latin typeface="Times New Roman"/>
                <a:cs typeface="Times New Roman"/>
              </a:rPr>
              <a:t>upon no. of </a:t>
            </a:r>
            <a:r>
              <a:rPr sz="1200" spc="-5" dirty="0">
                <a:latin typeface="Times New Roman"/>
                <a:cs typeface="Times New Roman"/>
              </a:rPr>
              <a:t>carbon </a:t>
            </a:r>
            <a:r>
              <a:rPr sz="1200" dirty="0">
                <a:latin typeface="Times New Roman"/>
                <a:cs typeface="Times New Roman"/>
              </a:rPr>
              <a:t>in a unit, mono </a:t>
            </a:r>
            <a:r>
              <a:rPr sz="1200" spc="-5" dirty="0">
                <a:latin typeface="Times New Roman"/>
                <a:cs typeface="Times New Roman"/>
              </a:rPr>
              <a:t>saccharides are </a:t>
            </a:r>
            <a:r>
              <a:rPr sz="1200" dirty="0">
                <a:latin typeface="Times New Roman"/>
                <a:cs typeface="Times New Roman"/>
              </a:rPr>
              <a:t>subdivided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into a</a:t>
            </a:r>
            <a:r>
              <a:rPr sz="1200" spc="-5" dirty="0">
                <a:latin typeface="Times New Roman"/>
                <a:cs typeface="Times New Roman"/>
              </a:rPr>
              <a:t> dioses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decoses.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-5" dirty="0">
                <a:latin typeface="Times New Roman"/>
                <a:cs typeface="Times New Roman"/>
              </a:rPr>
              <a:t> common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subclasses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mono </a:t>
            </a:r>
            <a:r>
              <a:rPr sz="1200" spc="-5" dirty="0">
                <a:latin typeface="Times New Roman"/>
                <a:cs typeface="Times New Roman"/>
              </a:rPr>
              <a:t>saccharides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Aldoses: </a:t>
            </a:r>
            <a:r>
              <a:rPr sz="1200" dirty="0">
                <a:latin typeface="Times New Roman"/>
                <a:cs typeface="Times New Roman"/>
              </a:rPr>
              <a:t>Contain </a:t>
            </a:r>
            <a:r>
              <a:rPr sz="1200" spc="-5" dirty="0">
                <a:latin typeface="Times New Roman"/>
                <a:cs typeface="Times New Roman"/>
              </a:rPr>
              <a:t>aldehyde as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Funtional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Aldotrioses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Glycerose,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Aldotertroses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Erythrose,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Aldopentoses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Ribose,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55"/>
              </a:spcBef>
              <a:buAutoNum type="alphaL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Aldohexoscs </a:t>
            </a:r>
            <a:r>
              <a:rPr sz="1200" spc="-10" dirty="0">
                <a:latin typeface="Times New Roman"/>
                <a:cs typeface="Times New Roman"/>
              </a:rPr>
              <a:t>e.g.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Glucose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(dextrose),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Galatose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(present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milk)</a:t>
            </a:r>
            <a:endParaRPr sz="1200">
              <a:latin typeface="Times New Roman"/>
              <a:cs typeface="Times New Roman"/>
            </a:endParaRPr>
          </a:p>
          <a:p>
            <a:pPr marL="469265" lvl="1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Aldoheptose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Glucoheptose.</a:t>
            </a:r>
            <a:endParaRPr sz="1200">
              <a:latin typeface="Times New Roman"/>
              <a:cs typeface="Times New Roman"/>
            </a:endParaRPr>
          </a:p>
          <a:p>
            <a:pPr marR="266065" algn="r">
              <a:lnSpc>
                <a:spcPct val="100000"/>
              </a:lnSpc>
              <a:spcBef>
                <a:spcPts val="1050"/>
              </a:spcBef>
            </a:pPr>
            <a:endParaRPr sz="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604" y="6574917"/>
            <a:ext cx="3258820" cy="1033144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4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Ketotrioses</a:t>
            </a:r>
            <a:r>
              <a:rPr sz="1200" dirty="0">
                <a:latin typeface="Times New Roman"/>
                <a:cs typeface="Times New Roman"/>
              </a:rPr>
              <a:t> e.g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Dihydroxyacetone,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Ketotetroses </a:t>
            </a:r>
            <a:r>
              <a:rPr sz="1200" dirty="0">
                <a:latin typeface="Times New Roman"/>
                <a:cs typeface="Times New Roman"/>
              </a:rPr>
              <a:t>e.g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Erythrulose,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50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Ketopentoses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e.g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Ribulose,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5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Ketohexoses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present</a:t>
            </a:r>
            <a:r>
              <a:rPr sz="1200" dirty="0">
                <a:latin typeface="Times New Roman"/>
                <a:cs typeface="Times New Roman"/>
              </a:rPr>
              <a:t> in fruits honey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Ketoheptose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Scdoheptulose.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486025" y="459104"/>
            <a:ext cx="2841625" cy="396875"/>
            <a:chOff x="2486025" y="459104"/>
            <a:chExt cx="2841625" cy="396875"/>
          </a:xfrm>
        </p:grpSpPr>
        <p:sp>
          <p:nvSpPr>
            <p:cNvPr id="8" name="object 8"/>
            <p:cNvSpPr/>
            <p:nvPr/>
          </p:nvSpPr>
          <p:spPr>
            <a:xfrm>
              <a:off x="2498725" y="830579"/>
              <a:ext cx="2828925" cy="25400"/>
            </a:xfrm>
            <a:custGeom>
              <a:avLst/>
              <a:gdLst/>
              <a:ahLst/>
              <a:cxnLst/>
              <a:rect l="l" t="t" r="r" b="b"/>
              <a:pathLst>
                <a:path w="2828925" h="25400">
                  <a:moveTo>
                    <a:pt x="0" y="25400"/>
                  </a:moveTo>
                  <a:lnTo>
                    <a:pt x="2828925" y="25400"/>
                  </a:lnTo>
                  <a:lnTo>
                    <a:pt x="2828925" y="0"/>
                  </a:lnTo>
                  <a:lnTo>
                    <a:pt x="0" y="0"/>
                  </a:lnTo>
                  <a:lnTo>
                    <a:pt x="0" y="25400"/>
                  </a:lnTo>
                  <a:close/>
                </a:path>
              </a:pathLst>
            </a:custGeom>
            <a:solidFill>
              <a:srgbClr val="1F5767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486025" y="459104"/>
              <a:ext cx="2828925" cy="371475"/>
            </a:xfrm>
            <a:custGeom>
              <a:avLst/>
              <a:gdLst/>
              <a:ahLst/>
              <a:cxnLst/>
              <a:rect l="l" t="t" r="r" b="b"/>
              <a:pathLst>
                <a:path w="2828925" h="371475">
                  <a:moveTo>
                    <a:pt x="2828925" y="0"/>
                  </a:moveTo>
                  <a:lnTo>
                    <a:pt x="0" y="0"/>
                  </a:lnTo>
                  <a:lnTo>
                    <a:pt x="0" y="371475"/>
                  </a:lnTo>
                  <a:lnTo>
                    <a:pt x="2828925" y="371475"/>
                  </a:lnTo>
                  <a:lnTo>
                    <a:pt x="2828925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486025" y="473456"/>
            <a:ext cx="28289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004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CARBOHYDRATE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07728" y="7762240"/>
            <a:ext cx="2926196" cy="23526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77213"/>
            <a:ext cx="3378200" cy="1833245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200" b="1" spc="-5" dirty="0">
                <a:latin typeface="Times New Roman"/>
                <a:cs typeface="Times New Roman"/>
              </a:rPr>
              <a:t>Properties </a:t>
            </a:r>
            <a:r>
              <a:rPr sz="1200" b="1" dirty="0">
                <a:latin typeface="Times New Roman"/>
                <a:cs typeface="Times New Roman"/>
              </a:rPr>
              <a:t>of </a:t>
            </a:r>
            <a:r>
              <a:rPr sz="1200" b="1" spc="-5" dirty="0">
                <a:latin typeface="Times New Roman"/>
                <a:cs typeface="Times New Roman"/>
              </a:rPr>
              <a:t>Mono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saccharides: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2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Muta-rotation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5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Glycoside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Formation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Reducing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Power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Reduction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0"/>
              </a:spcBef>
              <a:buAutoNum type="arabi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Oxidation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-5" dirty="0">
                <a:latin typeface="Times New Roman"/>
                <a:cs typeface="Times New Roman"/>
              </a:rPr>
              <a:t> mild and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strong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oxidizing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agent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6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Methylation </a:t>
            </a:r>
            <a:r>
              <a:rPr sz="1200" dirty="0">
                <a:latin typeface="Times New Roman"/>
                <a:cs typeface="Times New Roman"/>
              </a:rPr>
              <a:t>/ </a:t>
            </a:r>
            <a:r>
              <a:rPr sz="1200" spc="-5" dirty="0">
                <a:latin typeface="Times New Roman"/>
                <a:cs typeface="Times New Roman"/>
              </a:rPr>
              <a:t>Esterification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Dehydration</a:t>
            </a:r>
            <a:endParaRPr sz="1200">
              <a:latin typeface="Times New Roman"/>
              <a:cs typeface="Times New Roman"/>
            </a:endParaRPr>
          </a:p>
          <a:p>
            <a:pPr marL="469265" indent="-170815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osazone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phenyl </a:t>
            </a:r>
            <a:r>
              <a:rPr sz="1200" dirty="0">
                <a:latin typeface="Times New Roman"/>
                <a:cs typeface="Times New Roman"/>
              </a:rPr>
              <a:t>hydrazine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3087751"/>
            <a:ext cx="5589270" cy="427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2.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Oligosaccharide: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Oligosaccharides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 polymers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saccharides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containing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mono </a:t>
            </a:r>
            <a:r>
              <a:rPr sz="1200" spc="-5" dirty="0">
                <a:latin typeface="Times New Roman"/>
                <a:cs typeface="Times New Roman"/>
              </a:rPr>
              <a:t>saccharides: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4919852"/>
            <a:ext cx="5069205" cy="1617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100"/>
              </a:spcBef>
              <a:buFont typeface="Times New Roman"/>
              <a:buAutoNum type="arabicPeriod"/>
              <a:tabLst>
                <a:tab pos="2413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Disaccharides: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Yield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two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saccharides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rabicPeriod"/>
            </a:pPr>
            <a:endParaRPr sz="1500">
              <a:latin typeface="Times New Roman"/>
              <a:cs typeface="Times New Roman"/>
            </a:endParaRPr>
          </a:p>
          <a:p>
            <a:pPr marL="240665" lvl="1" indent="-228600">
              <a:lnSpc>
                <a:spcPct val="100000"/>
              </a:lnSpc>
              <a:buAutoNum type="alphaLcPeriod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Reducing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Disaccharides: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 </a:t>
            </a:r>
            <a:r>
              <a:rPr sz="1200" spc="-5" dirty="0">
                <a:latin typeface="Times New Roman"/>
                <a:cs typeface="Times New Roman"/>
              </a:rPr>
              <a:t>hemiacetal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hemiketal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</a:t>
            </a:r>
            <a:endParaRPr sz="1200">
              <a:latin typeface="Times New Roman"/>
              <a:cs typeface="Times New Roman"/>
            </a:endParaRPr>
          </a:p>
          <a:p>
            <a:pPr marL="890269" marR="5080" indent="-649605">
              <a:lnSpc>
                <a:spcPts val="1600"/>
              </a:lnSpc>
              <a:spcBef>
                <a:spcPts val="65"/>
              </a:spcBef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Maltose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(Glucose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Glucose) </a:t>
            </a:r>
            <a:r>
              <a:rPr sz="1200" spc="-5" dirty="0">
                <a:latin typeface="Times New Roman"/>
                <a:cs typeface="Times New Roman"/>
              </a:rPr>
              <a:t>Germinating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grain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(used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make</a:t>
            </a:r>
            <a:r>
              <a:rPr sz="1200" dirty="0">
                <a:latin typeface="Times New Roman"/>
                <a:cs typeface="Times New Roman"/>
              </a:rPr>
              <a:t> beer)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Lactose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(Galactose</a:t>
            </a:r>
            <a:r>
              <a:rPr sz="1200" dirty="0">
                <a:latin typeface="Times New Roman"/>
                <a:cs typeface="Times New Roman"/>
              </a:rPr>
              <a:t> +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Glucose),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examples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Isomaltose.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Times New Roman"/>
              <a:cs typeface="Times New Roman"/>
            </a:endParaRPr>
          </a:p>
          <a:p>
            <a:pPr marL="240665" marR="1139190" lvl="1" indent="-228600">
              <a:lnSpc>
                <a:spcPct val="110000"/>
              </a:lnSpc>
              <a:buAutoNum type="alphaLcPeriod" startAt="2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Non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Reducing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Disaccharides: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hemiacetal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Sucrose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(Glucose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4" y="6733412"/>
            <a:ext cx="1306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2.</a:t>
            </a:r>
            <a:r>
              <a:rPr sz="1200" spc="56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Tri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saccharides: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63904" y="6916673"/>
            <a:ext cx="5835650" cy="2444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7365" marR="44450">
              <a:lnSpc>
                <a:spcPct val="110000"/>
              </a:lnSpc>
              <a:spcBef>
                <a:spcPts val="100"/>
              </a:spcBef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5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Raffinose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(Glucose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Galactose)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found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cotton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seed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sugar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beet.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27940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3. 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Tetra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saccharides: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Yield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 mono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saccharides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hydrolysis.</a:t>
            </a:r>
            <a:endParaRPr sz="1200">
              <a:latin typeface="Times New Roman"/>
              <a:cs typeface="Times New Roman"/>
            </a:endParaRPr>
          </a:p>
          <a:p>
            <a:pPr marL="507365" marR="43180">
              <a:lnSpc>
                <a:spcPct val="110000"/>
              </a:lnSpc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12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Stachyose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(Glucose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+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Galactose)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(only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tetra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saccharide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known to exist in </a:t>
            </a:r>
            <a:r>
              <a:rPr sz="1200" spc="-5" dirty="0">
                <a:latin typeface="Times New Roman"/>
                <a:cs typeface="Times New Roman"/>
              </a:rPr>
              <a:t>plant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dirty="0">
                <a:latin typeface="Times New Roman"/>
                <a:cs typeface="Times New Roman"/>
              </a:rPr>
              <a:t> Whole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grains,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peas,</a:t>
            </a:r>
            <a:r>
              <a:rPr sz="1200" dirty="0">
                <a:latin typeface="Times New Roman"/>
                <a:cs typeface="Times New Roman"/>
              </a:rPr>
              <a:t> lentils)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Times New Roman"/>
              <a:cs typeface="Times New Roman"/>
            </a:endParaRPr>
          </a:p>
          <a:p>
            <a:pPr marL="50800" marR="43180" algn="just">
              <a:lnSpc>
                <a:spcPct val="1103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3.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Polysaccharides: </a:t>
            </a:r>
            <a:r>
              <a:rPr sz="1200" spc="-5" dirty="0">
                <a:latin typeface="Times New Roman"/>
                <a:cs typeface="Times New Roman"/>
              </a:rPr>
              <a:t>Polysaccharides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monosaccharides.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long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chain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polymers </a:t>
            </a:r>
            <a:r>
              <a:rPr sz="1200" dirty="0">
                <a:latin typeface="Times New Roman"/>
                <a:cs typeface="Times New Roman"/>
              </a:rPr>
              <a:t>are either </a:t>
            </a:r>
            <a:r>
              <a:rPr sz="1200" spc="-5" dirty="0">
                <a:latin typeface="Times New Roman"/>
                <a:cs typeface="Times New Roman"/>
              </a:rPr>
              <a:t>straight </a:t>
            </a:r>
            <a:r>
              <a:rPr sz="1200" dirty="0">
                <a:latin typeface="Times New Roman"/>
                <a:cs typeface="Times New Roman"/>
              </a:rPr>
              <a:t>chain or </a:t>
            </a:r>
            <a:r>
              <a:rPr sz="1200" spc="-5" dirty="0">
                <a:latin typeface="Times New Roman"/>
                <a:cs typeface="Times New Roman"/>
              </a:rPr>
              <a:t>branched. </a:t>
            </a:r>
            <a:r>
              <a:rPr sz="1200" dirty="0">
                <a:latin typeface="Times New Roman"/>
                <a:cs typeface="Times New Roman"/>
              </a:rPr>
              <a:t>They are </a:t>
            </a:r>
            <a:r>
              <a:rPr sz="1200" spc="-5" dirty="0">
                <a:latin typeface="Times New Roman"/>
                <a:cs typeface="Times New Roman"/>
              </a:rPr>
              <a:t>also called </a:t>
            </a:r>
            <a:r>
              <a:rPr sz="1200" dirty="0">
                <a:latin typeface="Times New Roman"/>
                <a:cs typeface="Times New Roman"/>
              </a:rPr>
              <a:t>glycanes</a:t>
            </a:r>
            <a:r>
              <a:rPr sz="1200" b="1" dirty="0">
                <a:latin typeface="Times New Roman"/>
                <a:cs typeface="Times New Roman"/>
              </a:rPr>
              <a:t>. </a:t>
            </a:r>
            <a:r>
              <a:rPr sz="1200" spc="-5" dirty="0">
                <a:latin typeface="Times New Roman"/>
                <a:cs typeface="Times New Roman"/>
              </a:rPr>
              <a:t>On hydrolysis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produces </a:t>
            </a:r>
            <a:r>
              <a:rPr sz="1200" dirty="0">
                <a:latin typeface="Times New Roman"/>
                <a:cs typeface="Times New Roman"/>
              </a:rPr>
              <a:t>monosaccharides. They are </a:t>
            </a:r>
            <a:r>
              <a:rPr sz="1200" spc="-5" dirty="0">
                <a:latin typeface="Times New Roman"/>
                <a:cs typeface="Times New Roman"/>
              </a:rPr>
              <a:t>Nonsugar and tasteless. General </a:t>
            </a:r>
            <a:r>
              <a:rPr sz="1200" dirty="0">
                <a:latin typeface="Times New Roman"/>
                <a:cs typeface="Times New Roman"/>
              </a:rPr>
              <a:t>formula </a:t>
            </a:r>
            <a:r>
              <a:rPr sz="1200" spc="-5" dirty="0">
                <a:latin typeface="Times New Roman"/>
                <a:cs typeface="Times New Roman"/>
              </a:rPr>
              <a:t>(C</a:t>
            </a:r>
            <a:r>
              <a:rPr sz="1200" spc="-7" baseline="-10416" dirty="0">
                <a:latin typeface="Times New Roman"/>
                <a:cs typeface="Times New Roman"/>
              </a:rPr>
              <a:t>6</a:t>
            </a:r>
            <a:r>
              <a:rPr sz="1200" spc="-5" dirty="0">
                <a:latin typeface="Times New Roman"/>
                <a:cs typeface="Times New Roman"/>
              </a:rPr>
              <a:t>H</a:t>
            </a:r>
            <a:r>
              <a:rPr sz="1200" spc="-7" baseline="-10416" dirty="0">
                <a:latin typeface="Times New Roman"/>
                <a:cs typeface="Times New Roman"/>
              </a:rPr>
              <a:t>10</a:t>
            </a:r>
            <a:r>
              <a:rPr sz="1200" spc="-5" dirty="0">
                <a:latin typeface="Times New Roman"/>
                <a:cs typeface="Times New Roman"/>
              </a:rPr>
              <a:t>O</a:t>
            </a:r>
            <a:r>
              <a:rPr sz="1200" spc="-7" baseline="-10416" dirty="0">
                <a:latin typeface="Times New Roman"/>
                <a:cs typeface="Times New Roman"/>
              </a:rPr>
              <a:t>5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7" baseline="-10416" dirty="0">
                <a:latin typeface="Times New Roman"/>
                <a:cs typeface="Times New Roman"/>
              </a:rPr>
              <a:t>n </a:t>
            </a:r>
            <a:r>
              <a:rPr sz="1200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Insoluble</a:t>
            </a:r>
            <a:r>
              <a:rPr sz="1200" dirty="0">
                <a:latin typeface="Times New Roman"/>
                <a:cs typeface="Times New Roman"/>
              </a:rPr>
              <a:t> in water</a:t>
            </a:r>
            <a:r>
              <a:rPr sz="1200" spc="-5" dirty="0">
                <a:latin typeface="Times New Roman"/>
                <a:cs typeface="Times New Roman"/>
              </a:rPr>
              <a:t> and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 </a:t>
            </a:r>
            <a:r>
              <a:rPr sz="1200" spc="-5" dirty="0">
                <a:latin typeface="Times New Roman"/>
                <a:cs typeface="Times New Roman"/>
              </a:rPr>
              <a:t>colloids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with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water.</a:t>
            </a:r>
            <a:endParaRPr sz="1200">
              <a:latin typeface="Times New Roman"/>
              <a:cs typeface="Times New Roman"/>
            </a:endParaRPr>
          </a:p>
          <a:p>
            <a:pPr marL="50800" algn="just">
              <a:lnSpc>
                <a:spcPct val="100000"/>
              </a:lnSpc>
              <a:spcBef>
                <a:spcPts val="140"/>
              </a:spcBef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Starch,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Cellulose,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Pectin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22829" y="3773169"/>
            <a:ext cx="2152650" cy="276225"/>
          </a:xfrm>
          <a:prstGeom prst="rect">
            <a:avLst/>
          </a:prstGeom>
          <a:solidFill>
            <a:srgbClr val="00ED6C"/>
          </a:solidFill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311150">
              <a:lnSpc>
                <a:spcPct val="100000"/>
              </a:lnSpc>
              <a:spcBef>
                <a:spcPts val="295"/>
              </a:spcBef>
            </a:pPr>
            <a:r>
              <a:rPr sz="1200" spc="-5" dirty="0">
                <a:latin typeface="Times New Roman"/>
                <a:cs typeface="Times New Roman"/>
              </a:rPr>
              <a:t>OLIGOSACCHARIDES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889442" y="4190999"/>
            <a:ext cx="3039745" cy="206375"/>
            <a:chOff x="1889442" y="4190999"/>
            <a:chExt cx="3039745" cy="206375"/>
          </a:xfrm>
        </p:grpSpPr>
        <p:sp>
          <p:nvSpPr>
            <p:cNvPr id="9" name="object 9"/>
            <p:cNvSpPr/>
            <p:nvPr/>
          </p:nvSpPr>
          <p:spPr>
            <a:xfrm>
              <a:off x="4915534" y="4196397"/>
              <a:ext cx="0" cy="195580"/>
            </a:xfrm>
            <a:custGeom>
              <a:avLst/>
              <a:gdLst/>
              <a:ahLst/>
              <a:cxnLst/>
              <a:rect l="l" t="t" r="r" b="b"/>
              <a:pathLst>
                <a:path h="195579">
                  <a:moveTo>
                    <a:pt x="0" y="0"/>
                  </a:moveTo>
                  <a:lnTo>
                    <a:pt x="0" y="19526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894204" y="4201794"/>
              <a:ext cx="3030220" cy="8890"/>
            </a:xfrm>
            <a:custGeom>
              <a:avLst/>
              <a:gdLst/>
              <a:ahLst/>
              <a:cxnLst/>
              <a:rect l="l" t="t" r="r" b="b"/>
              <a:pathLst>
                <a:path w="3030220" h="8889">
                  <a:moveTo>
                    <a:pt x="0" y="0"/>
                  </a:moveTo>
                  <a:lnTo>
                    <a:pt x="3030220" y="8890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320540" y="4396422"/>
            <a:ext cx="1232535" cy="274320"/>
          </a:xfrm>
          <a:prstGeom prst="rect">
            <a:avLst/>
          </a:prstGeom>
          <a:solidFill>
            <a:srgbClr val="FF0066"/>
          </a:solidFill>
          <a:ln w="9525">
            <a:solidFill>
              <a:srgbClr val="000000"/>
            </a:solidFill>
          </a:ln>
        </p:spPr>
        <p:txBody>
          <a:bodyPr vert="horz" wrap="square" lIns="0" tIns="33019" rIns="0" bIns="0" rtlCol="0">
            <a:spAutoFit/>
          </a:bodyPr>
          <a:lstStyle/>
          <a:p>
            <a:pPr marL="133350">
              <a:lnSpc>
                <a:spcPct val="100000"/>
              </a:lnSpc>
              <a:spcBef>
                <a:spcPts val="259"/>
              </a:spcBef>
            </a:pPr>
            <a:r>
              <a:rPr sz="1200" spc="-5" dirty="0">
                <a:latin typeface="Times New Roman"/>
                <a:cs typeface="Times New Roman"/>
              </a:rPr>
              <a:t>Tetrasaccharide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889442" y="4045267"/>
            <a:ext cx="1497965" cy="353060"/>
            <a:chOff x="1889442" y="4045267"/>
            <a:chExt cx="1497965" cy="353060"/>
          </a:xfrm>
        </p:grpSpPr>
        <p:sp>
          <p:nvSpPr>
            <p:cNvPr id="13" name="object 13"/>
            <p:cNvSpPr/>
            <p:nvPr/>
          </p:nvSpPr>
          <p:spPr>
            <a:xfrm>
              <a:off x="1894839" y="4196397"/>
              <a:ext cx="0" cy="201930"/>
            </a:xfrm>
            <a:custGeom>
              <a:avLst/>
              <a:gdLst/>
              <a:ahLst/>
              <a:cxnLst/>
              <a:rect l="l" t="t" r="r" b="b"/>
              <a:pathLst>
                <a:path h="201929">
                  <a:moveTo>
                    <a:pt x="0" y="0"/>
                  </a:moveTo>
                  <a:lnTo>
                    <a:pt x="0" y="201612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382009" y="4234497"/>
              <a:ext cx="0" cy="163830"/>
            </a:xfrm>
            <a:custGeom>
              <a:avLst/>
              <a:gdLst/>
              <a:ahLst/>
              <a:cxnLst/>
              <a:rect l="l" t="t" r="r" b="b"/>
              <a:pathLst>
                <a:path h="163829">
                  <a:moveTo>
                    <a:pt x="0" y="0"/>
                  </a:moveTo>
                  <a:lnTo>
                    <a:pt x="0" y="16351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380104" y="4050029"/>
              <a:ext cx="1270" cy="257175"/>
            </a:xfrm>
            <a:custGeom>
              <a:avLst/>
              <a:gdLst/>
              <a:ahLst/>
              <a:cxnLst/>
              <a:rect l="l" t="t" r="r" b="b"/>
              <a:pathLst>
                <a:path w="1270" h="257175">
                  <a:moveTo>
                    <a:pt x="0" y="0"/>
                  </a:moveTo>
                  <a:lnTo>
                    <a:pt x="1270" y="2571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806064" y="4396422"/>
            <a:ext cx="1156335" cy="274320"/>
          </a:xfrm>
          <a:prstGeom prst="rect">
            <a:avLst/>
          </a:prstGeom>
          <a:solidFill>
            <a:srgbClr val="FF0066"/>
          </a:solidFill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64465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Trisaccharide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96364" y="4396422"/>
            <a:ext cx="1099185" cy="277495"/>
          </a:xfrm>
          <a:prstGeom prst="rect">
            <a:avLst/>
          </a:prstGeom>
          <a:solidFill>
            <a:srgbClr val="FF0066"/>
          </a:solidFill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51765">
              <a:lnSpc>
                <a:spcPct val="100000"/>
              </a:lnSpc>
              <a:spcBef>
                <a:spcPts val="305"/>
              </a:spcBef>
            </a:pPr>
            <a:r>
              <a:rPr sz="1200" spc="-5" dirty="0">
                <a:latin typeface="Times New Roman"/>
                <a:cs typeface="Times New Roman"/>
              </a:rPr>
              <a:t>Disaccharide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02004" y="3307206"/>
            <a:ext cx="17868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On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composition</a:t>
            </a:r>
            <a:r>
              <a:rPr sz="1200" b="1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3490087"/>
            <a:ext cx="5741035" cy="34518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240"/>
              </a:spcBef>
              <a:buAutoNum type="alphaL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Homo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polysaccharides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Hetero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polysaccharides.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469265" marR="799465" indent="-228600">
              <a:lnSpc>
                <a:spcPct val="110000"/>
              </a:lnSpc>
              <a:buAutoNum type="alphaLcPeriod"/>
              <a:tabLst>
                <a:tab pos="469900" algn="l"/>
              </a:tabLst>
            </a:pPr>
            <a:r>
              <a:rPr sz="1200" dirty="0">
                <a:latin typeface="Times New Roman"/>
                <a:cs typeface="Times New Roman"/>
              </a:rPr>
              <a:t>Homo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Polysaccharides: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gives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single </a:t>
            </a:r>
            <a:r>
              <a:rPr sz="1200" spc="-5" dirty="0">
                <a:latin typeface="Times New Roman"/>
                <a:cs typeface="Times New Roman"/>
              </a:rPr>
              <a:t>monosaccharide </a:t>
            </a:r>
            <a:r>
              <a:rPr sz="1200" dirty="0">
                <a:latin typeface="Times New Roman"/>
                <a:cs typeface="Times New Roman"/>
              </a:rPr>
              <a:t>units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Pentosan: </a:t>
            </a:r>
            <a:r>
              <a:rPr sz="1200" dirty="0">
                <a:latin typeface="Times New Roman"/>
                <a:cs typeface="Times New Roman"/>
              </a:rPr>
              <a:t>Contains </a:t>
            </a:r>
            <a:r>
              <a:rPr sz="1200" spc="-5" dirty="0">
                <a:latin typeface="Times New Roman"/>
                <a:cs typeface="Times New Roman"/>
              </a:rPr>
              <a:t>pentoses</a:t>
            </a:r>
            <a:endParaRPr sz="12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latin typeface="Times New Roman"/>
                <a:cs typeface="Times New Roman"/>
              </a:rPr>
              <a:t>Hexosans: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Contains</a:t>
            </a:r>
            <a:r>
              <a:rPr sz="1200" spc="-5" dirty="0">
                <a:latin typeface="Times New Roman"/>
                <a:cs typeface="Times New Roman"/>
              </a:rPr>
              <a:t> hexoses</a:t>
            </a:r>
            <a:r>
              <a:rPr sz="1200" dirty="0">
                <a:latin typeface="Times New Roman"/>
                <a:cs typeface="Times New Roman"/>
              </a:rPr>
              <a:t> subdivided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endParaRPr sz="1200">
              <a:latin typeface="Times New Roman"/>
              <a:cs typeface="Times New Roman"/>
            </a:endParaRPr>
          </a:p>
          <a:p>
            <a:pPr marL="469265" marR="2010410">
              <a:lnSpc>
                <a:spcPct val="110000"/>
              </a:lnSpc>
              <a:spcBef>
                <a:spcPts val="10"/>
              </a:spcBef>
            </a:pPr>
            <a:r>
              <a:rPr sz="1200" spc="-5" dirty="0">
                <a:latin typeface="Times New Roman"/>
                <a:cs typeface="Times New Roman"/>
              </a:rPr>
              <a:t>Glucosans: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dirty="0">
                <a:latin typeface="Times New Roman"/>
                <a:cs typeface="Times New Roman"/>
              </a:rPr>
              <a:t> or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glucose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Starch,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Glycogen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Fructosans: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fructose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Inulin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Galactans: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Galactan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Mannans: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Polymer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dirty="0">
                <a:latin typeface="Times New Roman"/>
                <a:cs typeface="Times New Roman"/>
              </a:rPr>
              <a:t> mannose</a:t>
            </a:r>
            <a:r>
              <a:rPr sz="1200" spc="-5" dirty="0">
                <a:latin typeface="Times New Roman"/>
                <a:cs typeface="Times New Roman"/>
              </a:rPr>
              <a:t> e.g.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Mananas.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469265" marR="1044575" indent="-228600">
              <a:lnSpc>
                <a:spcPct val="110000"/>
              </a:lnSpc>
              <a:buAutoNum type="alphaLcPeriod" startAt="2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Hetero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Polysaccharide: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e.g.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Hyaluronic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Chondroitin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sulphates.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Gum: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Consist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arabinose,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rhamnose,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glucoronic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  <a:p>
            <a:pPr marL="469265" marR="5080">
              <a:lnSpc>
                <a:spcPct val="110000"/>
              </a:lnSpc>
            </a:pPr>
            <a:r>
              <a:rPr sz="1200" spc="-5" dirty="0">
                <a:latin typeface="Times New Roman"/>
                <a:cs typeface="Times New Roman"/>
              </a:rPr>
              <a:t>Agar: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sulphuric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esters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galactans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consists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galactouronic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Pectins: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Fundamental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unit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pectic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consist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arabinosc,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galactose,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galactouronic</a:t>
            </a:r>
            <a:endParaRPr sz="1200">
              <a:latin typeface="Times New Roman"/>
              <a:cs typeface="Times New Roman"/>
            </a:endParaRPr>
          </a:p>
          <a:p>
            <a:pPr marL="469265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latin typeface="Times New Roman"/>
                <a:cs typeface="Times New Roman"/>
              </a:rPr>
              <a:t>Functions</a:t>
            </a:r>
            <a:r>
              <a:rPr sz="1200" dirty="0">
                <a:latin typeface="Times New Roman"/>
                <a:cs typeface="Times New Roman"/>
              </a:rPr>
              <a:t> of </a:t>
            </a:r>
            <a:r>
              <a:rPr sz="1200" spc="-5" dirty="0">
                <a:latin typeface="Times New Roman"/>
                <a:cs typeface="Times New Roman"/>
              </a:rPr>
              <a:t>Polysaccharides: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604" y="6916673"/>
            <a:ext cx="3186430" cy="63055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40665" indent="-228600">
              <a:lnSpc>
                <a:spcPct val="100000"/>
              </a:lnSpc>
              <a:spcBef>
                <a:spcPts val="240"/>
              </a:spcBef>
              <a:buAutoNum type="arabicPeriod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serve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structural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components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cells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45"/>
              </a:spcBef>
              <a:buAutoNum type="arabicPeriod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serve</a:t>
            </a:r>
            <a:r>
              <a:rPr sz="1200" spc="-5" dirty="0">
                <a:latin typeface="Times New Roman"/>
                <a:cs typeface="Times New Roman"/>
              </a:rPr>
              <a:t> as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stored</a:t>
            </a:r>
            <a:r>
              <a:rPr sz="1200" dirty="0">
                <a:latin typeface="Times New Roman"/>
                <a:cs typeface="Times New Roman"/>
              </a:rPr>
              <a:t> form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energy.</a:t>
            </a:r>
            <a:endParaRPr sz="1200">
              <a:latin typeface="Times New Roman"/>
              <a:cs typeface="Times New Roman"/>
            </a:endParaRPr>
          </a:p>
          <a:p>
            <a:pPr marL="240665" indent="-228600">
              <a:lnSpc>
                <a:spcPct val="100000"/>
              </a:lnSpc>
              <a:spcBef>
                <a:spcPts val="155"/>
              </a:spcBef>
              <a:buAutoNum type="arabicPeriod"/>
              <a:tabLst>
                <a:tab pos="241300" algn="l"/>
              </a:tabLst>
            </a:pP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serve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nutrient.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1089405"/>
            <a:ext cx="5757545" cy="20898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Classification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-5" dirty="0">
                <a:latin typeface="Times New Roman"/>
                <a:cs typeface="Times New Roman"/>
              </a:rPr>
              <a:t> Polysaccharides: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On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-5" dirty="0">
                <a:latin typeface="Times New Roman"/>
                <a:cs typeface="Times New Roman"/>
              </a:rPr>
              <a:t> Function</a:t>
            </a:r>
            <a:r>
              <a:rPr sz="1200" b="1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45"/>
              </a:spcBef>
              <a:buAutoNum type="alphaL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Storage</a:t>
            </a:r>
            <a:endParaRPr sz="1200">
              <a:latin typeface="Times New Roman"/>
              <a:cs typeface="Times New Roman"/>
            </a:endParaRPr>
          </a:p>
          <a:p>
            <a:pPr marL="469265" marR="5080">
              <a:lnSpc>
                <a:spcPct val="110000"/>
              </a:lnSpc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spc="17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Starch,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Plant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store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glucose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starch.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cereal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grain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(wheat,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rice,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corn,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oat,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barley)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well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tuber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(potato)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rich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starch.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Glycogen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storage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form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glucose</a:t>
            </a:r>
            <a:endParaRPr sz="1200">
              <a:latin typeface="Times New Roman"/>
              <a:cs typeface="Times New Roman"/>
            </a:endParaRPr>
          </a:p>
          <a:p>
            <a:pPr marL="469265" marR="8255">
              <a:lnSpc>
                <a:spcPct val="110000"/>
              </a:lnSpc>
              <a:spcBef>
                <a:spcPts val="10"/>
              </a:spcBef>
            </a:pP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animal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analogous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starch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plant.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Glycogen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synthesized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stored</a:t>
            </a:r>
            <a:r>
              <a:rPr sz="1200" dirty="0">
                <a:latin typeface="Times New Roman"/>
                <a:cs typeface="Times New Roman"/>
              </a:rPr>
              <a:t> mainly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5" dirty="0">
                <a:latin typeface="Times New Roman"/>
                <a:cs typeface="Times New Roman"/>
              </a:rPr>
              <a:t> liver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muscles.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145"/>
              </a:spcBef>
              <a:buAutoNum type="alphaLcPeriod" startAt="2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Structural</a:t>
            </a:r>
            <a:endParaRPr sz="1200">
              <a:latin typeface="Times New Roman"/>
              <a:cs typeface="Times New Roman"/>
            </a:endParaRPr>
          </a:p>
          <a:p>
            <a:pPr marL="469265">
              <a:lnSpc>
                <a:spcPts val="1415"/>
              </a:lnSpc>
              <a:spcBef>
                <a:spcPts val="145"/>
              </a:spcBef>
            </a:pPr>
            <a:r>
              <a:rPr sz="1200" spc="-5" dirty="0">
                <a:solidFill>
                  <a:srgbClr val="006FC0"/>
                </a:solidFill>
                <a:latin typeface="Times New Roman"/>
                <a:cs typeface="Times New Roman"/>
              </a:rPr>
              <a:t>Example:</a:t>
            </a:r>
            <a:r>
              <a:rPr sz="120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Cellulose, Pectin</a:t>
            </a:r>
            <a:endParaRPr sz="1200">
              <a:latin typeface="Times New Roman"/>
              <a:cs typeface="Times New Roman"/>
            </a:endParaRPr>
          </a:p>
          <a:p>
            <a:pPr marL="3346450" marR="535940" indent="123189">
              <a:lnSpc>
                <a:spcPts val="500"/>
              </a:lnSpc>
              <a:spcBef>
                <a:spcPts val="75"/>
              </a:spcBef>
            </a:pPr>
            <a:endParaRPr sz="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7744205"/>
            <a:ext cx="5754370" cy="19234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BIOLOGICAL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ROLE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CARBOHYDRATE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5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Most abundant</a:t>
            </a:r>
            <a:r>
              <a:rPr sz="1200" dirty="0">
                <a:latin typeface="Times New Roman"/>
                <a:cs typeface="Times New Roman"/>
              </a:rPr>
              <a:t> dietary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source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energy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(4cal/g).</a:t>
            </a:r>
            <a:endParaRPr sz="1200">
              <a:latin typeface="Times New Roman"/>
              <a:cs typeface="Times New Roman"/>
            </a:endParaRPr>
          </a:p>
          <a:p>
            <a:pPr marL="469265" marR="5715" indent="-228600">
              <a:lnSpc>
                <a:spcPts val="2080"/>
              </a:lnSpc>
              <a:spcBef>
                <a:spcPts val="16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Serve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storage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energy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(glycogen)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meet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immediate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energy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demand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body.</a:t>
            </a:r>
            <a:endParaRPr sz="1200">
              <a:latin typeface="Times New Roman"/>
              <a:cs typeface="Times New Roman"/>
            </a:endParaRPr>
          </a:p>
          <a:p>
            <a:pPr marL="469265" indent="-228600">
              <a:lnSpc>
                <a:spcPct val="100000"/>
              </a:lnSpc>
              <a:spcBef>
                <a:spcPts val="45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Precursor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 </a:t>
            </a:r>
            <a:r>
              <a:rPr sz="1200" spc="-5" dirty="0">
                <a:latin typeface="Times New Roman"/>
                <a:cs typeface="Times New Roman"/>
              </a:rPr>
              <a:t>synthesis</a:t>
            </a:r>
            <a:r>
              <a:rPr sz="1200" spc="5" dirty="0">
                <a:latin typeface="Times New Roman"/>
                <a:cs typeface="Times New Roman"/>
              </a:rPr>
              <a:t> of </a:t>
            </a:r>
            <a:r>
              <a:rPr sz="1200" dirty="0">
                <a:latin typeface="Times New Roman"/>
                <a:cs typeface="Times New Roman"/>
              </a:rPr>
              <a:t>many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compounds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(Fatty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Amino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acid).</a:t>
            </a:r>
            <a:endParaRPr sz="1200">
              <a:latin typeface="Times New Roman"/>
              <a:cs typeface="Times New Roman"/>
            </a:endParaRPr>
          </a:p>
          <a:p>
            <a:pPr marL="469265" marR="5080" indent="-228600">
              <a:lnSpc>
                <a:spcPct val="143300"/>
              </a:lnSpc>
              <a:spcBef>
                <a:spcPts val="10"/>
              </a:spcBef>
              <a:buAutoNum type="arabicPeriod"/>
              <a:tabLst>
                <a:tab pos="469900" algn="l"/>
              </a:tabLst>
            </a:pPr>
            <a:r>
              <a:rPr sz="1200" spc="-5" dirty="0">
                <a:latin typeface="Times New Roman"/>
                <a:cs typeface="Times New Roman"/>
              </a:rPr>
              <a:t>Glycolipid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Glycoprotein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participate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structure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cell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membrane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cell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function,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growth,</a:t>
            </a:r>
            <a:r>
              <a:rPr sz="1200" dirty="0">
                <a:latin typeface="Times New Roman"/>
                <a:cs typeface="Times New Roman"/>
              </a:rPr>
              <a:t> adhesion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(cell</a:t>
            </a:r>
            <a:r>
              <a:rPr sz="1200" dirty="0">
                <a:latin typeface="Times New Roman"/>
                <a:cs typeface="Times New Roman"/>
              </a:rPr>
              <a:t> to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dirty="0">
                <a:latin typeface="Times New Roman"/>
                <a:cs typeface="Times New Roman"/>
              </a:rPr>
              <a:t> attachment), </a:t>
            </a:r>
            <a:r>
              <a:rPr sz="1200" spc="-5" dirty="0">
                <a:latin typeface="Times New Roman"/>
                <a:cs typeface="Times New Roman"/>
              </a:rPr>
              <a:t>fertilization.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30604" y="808990"/>
            <a:ext cx="5528945" cy="1075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marR="5080" indent="-228600">
              <a:lnSpc>
                <a:spcPct val="143300"/>
              </a:lnSpc>
              <a:spcBef>
                <a:spcPts val="100"/>
              </a:spcBef>
              <a:buAutoNum type="arabicPeriod" startAt="5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Structural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component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many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organisms.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Cellulose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plant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wall.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Chitin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Exoskeleton</a:t>
            </a:r>
            <a:r>
              <a:rPr sz="1200" dirty="0">
                <a:latin typeface="Times New Roman"/>
                <a:cs typeface="Times New Roman"/>
              </a:rPr>
              <a:t> of some </a:t>
            </a:r>
            <a:r>
              <a:rPr sz="1200" spc="-5" dirty="0">
                <a:latin typeface="Times New Roman"/>
                <a:cs typeface="Times New Roman"/>
              </a:rPr>
              <a:t>insects.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Cell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wall</a:t>
            </a:r>
            <a:r>
              <a:rPr sz="1200" dirty="0">
                <a:latin typeface="Times New Roman"/>
                <a:cs typeface="Times New Roman"/>
              </a:rPr>
              <a:t> of </a:t>
            </a:r>
            <a:r>
              <a:rPr sz="1200" spc="-5" dirty="0">
                <a:latin typeface="Times New Roman"/>
                <a:cs typeface="Times New Roman"/>
              </a:rPr>
              <a:t>microorganism</a:t>
            </a:r>
            <a:endParaRPr sz="1200">
              <a:latin typeface="Times New Roman"/>
              <a:cs typeface="Times New Roman"/>
            </a:endParaRPr>
          </a:p>
          <a:p>
            <a:pPr marL="240665" marR="8890" indent="-228600">
              <a:lnSpc>
                <a:spcPct val="143300"/>
              </a:lnSpc>
              <a:spcBef>
                <a:spcPts val="10"/>
              </a:spcBef>
              <a:buAutoNum type="arabicPeriod" startAt="5"/>
              <a:tabLst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Structural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component: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Pentose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sugar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(Deoxy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ribose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ribose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sugar)</a:t>
            </a:r>
            <a:r>
              <a:rPr sz="1200" spc="1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DNA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RNA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83859" y="718185"/>
            <a:ext cx="1270" cy="257175"/>
          </a:xfrm>
          <a:custGeom>
            <a:avLst/>
            <a:gdLst/>
            <a:ahLst/>
            <a:cxnLst/>
            <a:rect l="l" t="t" r="r" b="b"/>
            <a:pathLst>
              <a:path w="1270" h="257175">
                <a:moveTo>
                  <a:pt x="0" y="0"/>
                </a:moveTo>
                <a:lnTo>
                  <a:pt x="1270" y="2571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748982" y="974725"/>
            <a:ext cx="8343900" cy="460375"/>
            <a:chOff x="748982" y="974725"/>
            <a:chExt cx="8343900" cy="460375"/>
          </a:xfrm>
        </p:grpSpPr>
        <p:sp>
          <p:nvSpPr>
            <p:cNvPr id="4" name="object 4"/>
            <p:cNvSpPr/>
            <p:nvPr/>
          </p:nvSpPr>
          <p:spPr>
            <a:xfrm>
              <a:off x="1637664" y="992187"/>
              <a:ext cx="0" cy="161925"/>
            </a:xfrm>
            <a:custGeom>
              <a:avLst/>
              <a:gdLst/>
              <a:ahLst/>
              <a:cxnLst/>
              <a:rect l="l" t="t" r="r" b="b"/>
              <a:pathLst>
                <a:path h="161925">
                  <a:moveTo>
                    <a:pt x="0" y="0"/>
                  </a:moveTo>
                  <a:lnTo>
                    <a:pt x="0" y="161607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38300" y="984885"/>
              <a:ext cx="7448550" cy="2540"/>
            </a:xfrm>
            <a:custGeom>
              <a:avLst/>
              <a:gdLst/>
              <a:ahLst/>
              <a:cxnLst/>
              <a:rect l="l" t="t" r="r" b="b"/>
              <a:pathLst>
                <a:path w="7448550" h="2540">
                  <a:moveTo>
                    <a:pt x="0" y="2540"/>
                  </a:moveTo>
                  <a:lnTo>
                    <a:pt x="744855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84494" y="980122"/>
              <a:ext cx="3602990" cy="173990"/>
            </a:xfrm>
            <a:custGeom>
              <a:avLst/>
              <a:gdLst/>
              <a:ahLst/>
              <a:cxnLst/>
              <a:rect l="l" t="t" r="r" b="b"/>
              <a:pathLst>
                <a:path w="3602990" h="173990">
                  <a:moveTo>
                    <a:pt x="0" y="0"/>
                  </a:moveTo>
                  <a:lnTo>
                    <a:pt x="0" y="173672"/>
                  </a:lnTo>
                </a:path>
                <a:path w="3602990" h="173990">
                  <a:moveTo>
                    <a:pt x="3602989" y="0"/>
                  </a:moveTo>
                  <a:lnTo>
                    <a:pt x="3602989" y="17367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53744" y="1153795"/>
              <a:ext cx="1779905" cy="276225"/>
            </a:xfrm>
            <a:custGeom>
              <a:avLst/>
              <a:gdLst/>
              <a:ahLst/>
              <a:cxnLst/>
              <a:rect l="l" t="t" r="r" b="b"/>
              <a:pathLst>
                <a:path w="1779905" h="276225">
                  <a:moveTo>
                    <a:pt x="177990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779905" y="276225"/>
                  </a:lnTo>
                  <a:lnTo>
                    <a:pt x="177990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53744" y="1153795"/>
              <a:ext cx="1779905" cy="276225"/>
            </a:xfrm>
            <a:custGeom>
              <a:avLst/>
              <a:gdLst/>
              <a:ahLst/>
              <a:cxnLst/>
              <a:rect l="l" t="t" r="r" b="b"/>
              <a:pathLst>
                <a:path w="1779905" h="276225">
                  <a:moveTo>
                    <a:pt x="0" y="276225"/>
                  </a:moveTo>
                  <a:lnTo>
                    <a:pt x="1779905" y="276225"/>
                  </a:lnTo>
                  <a:lnTo>
                    <a:pt x="177990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869696" y="1177798"/>
            <a:ext cx="1548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MONOSACCHARIDES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404042" y="1149032"/>
            <a:ext cx="2162175" cy="285750"/>
            <a:chOff x="4404042" y="1149032"/>
            <a:chExt cx="2162175" cy="285750"/>
          </a:xfrm>
        </p:grpSpPr>
        <p:sp>
          <p:nvSpPr>
            <p:cNvPr id="11" name="object 11"/>
            <p:cNvSpPr/>
            <p:nvPr/>
          </p:nvSpPr>
          <p:spPr>
            <a:xfrm>
              <a:off x="4408804" y="1153795"/>
              <a:ext cx="2152650" cy="276225"/>
            </a:xfrm>
            <a:custGeom>
              <a:avLst/>
              <a:gdLst/>
              <a:ahLst/>
              <a:cxnLst/>
              <a:rect l="l" t="t" r="r" b="b"/>
              <a:pathLst>
                <a:path w="2152650" h="276225">
                  <a:moveTo>
                    <a:pt x="2152650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2152650" y="276225"/>
                  </a:lnTo>
                  <a:lnTo>
                    <a:pt x="2152650" y="0"/>
                  </a:lnTo>
                  <a:close/>
                </a:path>
              </a:pathLst>
            </a:custGeom>
            <a:solidFill>
              <a:srgbClr val="00ED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08804" y="1153795"/>
              <a:ext cx="2152650" cy="276225"/>
            </a:xfrm>
            <a:custGeom>
              <a:avLst/>
              <a:gdLst/>
              <a:ahLst/>
              <a:cxnLst/>
              <a:rect l="l" t="t" r="r" b="b"/>
              <a:pathLst>
                <a:path w="2152650" h="276225">
                  <a:moveTo>
                    <a:pt x="0" y="276225"/>
                  </a:moveTo>
                  <a:lnTo>
                    <a:pt x="2152650" y="276225"/>
                  </a:lnTo>
                  <a:lnTo>
                    <a:pt x="2152650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706239" y="1177798"/>
            <a:ext cx="15563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OLIGOSACCHARIDES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738187" y="1423352"/>
            <a:ext cx="1943100" cy="662940"/>
            <a:chOff x="738187" y="1423352"/>
            <a:chExt cx="1943100" cy="662940"/>
          </a:xfrm>
        </p:grpSpPr>
        <p:sp>
          <p:nvSpPr>
            <p:cNvPr id="15" name="object 15"/>
            <p:cNvSpPr/>
            <p:nvPr/>
          </p:nvSpPr>
          <p:spPr>
            <a:xfrm>
              <a:off x="1637982" y="1428432"/>
              <a:ext cx="0" cy="652780"/>
            </a:xfrm>
            <a:custGeom>
              <a:avLst/>
              <a:gdLst/>
              <a:ahLst/>
              <a:cxnLst/>
              <a:rect l="l" t="t" r="r" b="b"/>
              <a:pathLst>
                <a:path h="652780">
                  <a:moveTo>
                    <a:pt x="0" y="0"/>
                  </a:moveTo>
                  <a:lnTo>
                    <a:pt x="0" y="192087"/>
                  </a:lnTo>
                </a:path>
                <a:path h="652780">
                  <a:moveTo>
                    <a:pt x="0" y="474662"/>
                  </a:moveTo>
                  <a:lnTo>
                    <a:pt x="0" y="652462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42950" y="1620520"/>
              <a:ext cx="1933575" cy="282575"/>
            </a:xfrm>
            <a:custGeom>
              <a:avLst/>
              <a:gdLst/>
              <a:ahLst/>
              <a:cxnLst/>
              <a:rect l="l" t="t" r="r" b="b"/>
              <a:pathLst>
                <a:path w="1933575" h="282575">
                  <a:moveTo>
                    <a:pt x="1933575" y="0"/>
                  </a:moveTo>
                  <a:lnTo>
                    <a:pt x="0" y="0"/>
                  </a:lnTo>
                  <a:lnTo>
                    <a:pt x="0" y="282575"/>
                  </a:lnTo>
                  <a:lnTo>
                    <a:pt x="1933575" y="282575"/>
                  </a:lnTo>
                  <a:lnTo>
                    <a:pt x="1933575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42950" y="1620520"/>
              <a:ext cx="1933575" cy="282575"/>
            </a:xfrm>
            <a:custGeom>
              <a:avLst/>
              <a:gdLst/>
              <a:ahLst/>
              <a:cxnLst/>
              <a:rect l="l" t="t" r="r" b="b"/>
              <a:pathLst>
                <a:path w="1933575" h="282575">
                  <a:moveTo>
                    <a:pt x="0" y="282575"/>
                  </a:moveTo>
                  <a:lnTo>
                    <a:pt x="1933575" y="282575"/>
                  </a:lnTo>
                  <a:lnTo>
                    <a:pt x="1933575" y="0"/>
                  </a:lnTo>
                  <a:lnTo>
                    <a:pt x="0" y="0"/>
                  </a:lnTo>
                  <a:lnTo>
                    <a:pt x="0" y="2825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27024" y="1648713"/>
            <a:ext cx="17018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Contain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only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one sugar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molecule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614362" y="1419860"/>
            <a:ext cx="4867275" cy="1751964"/>
            <a:chOff x="614362" y="1419860"/>
            <a:chExt cx="4867275" cy="1751964"/>
          </a:xfrm>
        </p:grpSpPr>
        <p:sp>
          <p:nvSpPr>
            <p:cNvPr id="20" name="object 20"/>
            <p:cNvSpPr/>
            <p:nvPr/>
          </p:nvSpPr>
          <p:spPr>
            <a:xfrm>
              <a:off x="5476240" y="1425257"/>
              <a:ext cx="0" cy="172720"/>
            </a:xfrm>
            <a:custGeom>
              <a:avLst/>
              <a:gdLst/>
              <a:ahLst/>
              <a:cxnLst/>
              <a:rect l="l" t="t" r="r" b="b"/>
              <a:pathLst>
                <a:path h="172719">
                  <a:moveTo>
                    <a:pt x="0" y="0"/>
                  </a:moveTo>
                  <a:lnTo>
                    <a:pt x="0" y="17240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68069" y="2534285"/>
              <a:ext cx="1151890" cy="635"/>
            </a:xfrm>
            <a:custGeom>
              <a:avLst/>
              <a:gdLst/>
              <a:ahLst/>
              <a:cxnLst/>
              <a:rect l="l" t="t" r="r" b="b"/>
              <a:pathLst>
                <a:path w="1151889" h="635">
                  <a:moveTo>
                    <a:pt x="0" y="0"/>
                  </a:moveTo>
                  <a:lnTo>
                    <a:pt x="1151890" y="635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219642" y="2533332"/>
              <a:ext cx="0" cy="186055"/>
            </a:xfrm>
            <a:custGeom>
              <a:avLst/>
              <a:gdLst/>
              <a:ahLst/>
              <a:cxnLst/>
              <a:rect l="l" t="t" r="r" b="b"/>
              <a:pathLst>
                <a:path h="186055">
                  <a:moveTo>
                    <a:pt x="0" y="0"/>
                  </a:moveTo>
                  <a:lnTo>
                    <a:pt x="0" y="18573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67752" y="2533332"/>
              <a:ext cx="0" cy="185420"/>
            </a:xfrm>
            <a:custGeom>
              <a:avLst/>
              <a:gdLst/>
              <a:ahLst/>
              <a:cxnLst/>
              <a:rect l="l" t="t" r="r" b="b"/>
              <a:pathLst>
                <a:path h="185419">
                  <a:moveTo>
                    <a:pt x="0" y="0"/>
                  </a:moveTo>
                  <a:lnTo>
                    <a:pt x="0" y="185102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58544" y="2994660"/>
              <a:ext cx="0" cy="171450"/>
            </a:xfrm>
            <a:custGeom>
              <a:avLst/>
              <a:gdLst/>
              <a:ahLst/>
              <a:cxnLst/>
              <a:rect l="l" t="t" r="r" b="b"/>
              <a:pathLst>
                <a:path h="171450">
                  <a:moveTo>
                    <a:pt x="0" y="0"/>
                  </a:moveTo>
                  <a:lnTo>
                    <a:pt x="0" y="171449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9125" y="2718435"/>
              <a:ext cx="904875" cy="276225"/>
            </a:xfrm>
            <a:custGeom>
              <a:avLst/>
              <a:gdLst/>
              <a:ahLst/>
              <a:cxnLst/>
              <a:rect l="l" t="t" r="r" b="b"/>
              <a:pathLst>
                <a:path w="904875" h="276225">
                  <a:moveTo>
                    <a:pt x="904875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904875" y="276225"/>
                  </a:lnTo>
                  <a:lnTo>
                    <a:pt x="90487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19125" y="2718435"/>
              <a:ext cx="904875" cy="276225"/>
            </a:xfrm>
            <a:custGeom>
              <a:avLst/>
              <a:gdLst/>
              <a:ahLst/>
              <a:cxnLst/>
              <a:rect l="l" t="t" r="r" b="b"/>
              <a:pathLst>
                <a:path w="904875" h="276225">
                  <a:moveTo>
                    <a:pt x="0" y="276225"/>
                  </a:moveTo>
                  <a:lnTo>
                    <a:pt x="904875" y="276225"/>
                  </a:lnTo>
                  <a:lnTo>
                    <a:pt x="904875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854455" y="2746375"/>
            <a:ext cx="4343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Times New Roman"/>
                <a:cs typeface="Times New Roman"/>
              </a:rPr>
              <a:t>A</a:t>
            </a:r>
            <a:r>
              <a:rPr sz="1000" spc="-5" dirty="0">
                <a:latin typeface="Times New Roman"/>
                <a:cs typeface="Times New Roman"/>
              </a:rPr>
              <a:t>ld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5" dirty="0">
                <a:latin typeface="Times New Roman"/>
                <a:cs typeface="Times New Roman"/>
              </a:rPr>
              <a:t>e</a:t>
            </a:r>
            <a:r>
              <a:rPr sz="1000" spc="-5" dirty="0">
                <a:latin typeface="Times New Roman"/>
                <a:cs typeface="Times New Roman"/>
              </a:rPr>
              <a:t>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404042" y="1424622"/>
            <a:ext cx="4690110" cy="815975"/>
            <a:chOff x="4404042" y="1424622"/>
            <a:chExt cx="4690110" cy="815975"/>
          </a:xfrm>
        </p:grpSpPr>
        <p:sp>
          <p:nvSpPr>
            <p:cNvPr id="29" name="object 29"/>
            <p:cNvSpPr/>
            <p:nvPr/>
          </p:nvSpPr>
          <p:spPr>
            <a:xfrm>
              <a:off x="9088754" y="1430020"/>
              <a:ext cx="0" cy="200025"/>
            </a:xfrm>
            <a:custGeom>
              <a:avLst/>
              <a:gdLst/>
              <a:ahLst/>
              <a:cxnLst/>
              <a:rect l="l" t="t" r="r" b="b"/>
              <a:pathLst>
                <a:path h="200025">
                  <a:moveTo>
                    <a:pt x="0" y="0"/>
                  </a:moveTo>
                  <a:lnTo>
                    <a:pt x="0" y="20002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485447" y="2039620"/>
              <a:ext cx="0" cy="196215"/>
            </a:xfrm>
            <a:custGeom>
              <a:avLst/>
              <a:gdLst/>
              <a:ahLst/>
              <a:cxnLst/>
              <a:rect l="l" t="t" r="r" b="b"/>
              <a:pathLst>
                <a:path h="196214">
                  <a:moveTo>
                    <a:pt x="0" y="0"/>
                  </a:moveTo>
                  <a:lnTo>
                    <a:pt x="0" y="19589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408804" y="1597660"/>
              <a:ext cx="2152650" cy="441959"/>
            </a:xfrm>
            <a:custGeom>
              <a:avLst/>
              <a:gdLst/>
              <a:ahLst/>
              <a:cxnLst/>
              <a:rect l="l" t="t" r="r" b="b"/>
              <a:pathLst>
                <a:path w="2152650" h="441960">
                  <a:moveTo>
                    <a:pt x="2152650" y="0"/>
                  </a:moveTo>
                  <a:lnTo>
                    <a:pt x="0" y="0"/>
                  </a:lnTo>
                  <a:lnTo>
                    <a:pt x="0" y="441960"/>
                  </a:lnTo>
                  <a:lnTo>
                    <a:pt x="2152650" y="441960"/>
                  </a:lnTo>
                  <a:lnTo>
                    <a:pt x="2152650" y="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408804" y="1597660"/>
              <a:ext cx="2152650" cy="441959"/>
            </a:xfrm>
            <a:custGeom>
              <a:avLst/>
              <a:gdLst/>
              <a:ahLst/>
              <a:cxnLst/>
              <a:rect l="l" t="t" r="r" b="b"/>
              <a:pathLst>
                <a:path w="2152650" h="441960">
                  <a:moveTo>
                    <a:pt x="0" y="441960"/>
                  </a:moveTo>
                  <a:lnTo>
                    <a:pt x="2152650" y="441960"/>
                  </a:lnTo>
                  <a:lnTo>
                    <a:pt x="2152650" y="0"/>
                  </a:lnTo>
                  <a:lnTo>
                    <a:pt x="0" y="0"/>
                  </a:lnTo>
                  <a:lnTo>
                    <a:pt x="0" y="44196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492878" y="1610004"/>
            <a:ext cx="198437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Polymers</a:t>
            </a:r>
            <a:r>
              <a:rPr sz="1000" spc="190" dirty="0">
                <a:latin typeface="Times New Roman"/>
                <a:cs typeface="Times New Roman"/>
              </a:rPr>
              <a:t> </a:t>
            </a:r>
            <a:r>
              <a:rPr sz="1000" spc="5" dirty="0">
                <a:latin typeface="Times New Roman"/>
                <a:cs typeface="Times New Roman"/>
              </a:rPr>
              <a:t>of</a:t>
            </a:r>
            <a:r>
              <a:rPr sz="1000" spc="2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monosaccharide</a:t>
            </a:r>
            <a:r>
              <a:rPr sz="1000" spc="2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contain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2-10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sugar</a:t>
            </a:r>
            <a:r>
              <a:rPr sz="1000" spc="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units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(molecules)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3906202" y="2210117"/>
            <a:ext cx="3632835" cy="570865"/>
            <a:chOff x="3906202" y="2210117"/>
            <a:chExt cx="3632835" cy="570865"/>
          </a:xfrm>
        </p:grpSpPr>
        <p:sp>
          <p:nvSpPr>
            <p:cNvPr id="35" name="object 35"/>
            <p:cNvSpPr/>
            <p:nvPr/>
          </p:nvSpPr>
          <p:spPr>
            <a:xfrm>
              <a:off x="3913505" y="2214880"/>
              <a:ext cx="3030220" cy="8890"/>
            </a:xfrm>
            <a:custGeom>
              <a:avLst/>
              <a:gdLst/>
              <a:ahLst/>
              <a:cxnLst/>
              <a:rect l="l" t="t" r="r" b="b"/>
              <a:pathLst>
                <a:path w="3030220" h="8889">
                  <a:moveTo>
                    <a:pt x="0" y="0"/>
                  </a:moveTo>
                  <a:lnTo>
                    <a:pt x="3030220" y="889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3911600" y="2218372"/>
              <a:ext cx="3032760" cy="148590"/>
            </a:xfrm>
            <a:custGeom>
              <a:avLst/>
              <a:gdLst/>
              <a:ahLst/>
              <a:cxnLst/>
              <a:rect l="l" t="t" r="r" b="b"/>
              <a:pathLst>
                <a:path w="3032759" h="148589">
                  <a:moveTo>
                    <a:pt x="3032759" y="10794"/>
                  </a:moveTo>
                  <a:lnTo>
                    <a:pt x="3032759" y="145097"/>
                  </a:lnTo>
                </a:path>
                <a:path w="3032759" h="148589">
                  <a:moveTo>
                    <a:pt x="0" y="0"/>
                  </a:moveTo>
                  <a:lnTo>
                    <a:pt x="0" y="148272"/>
                  </a:lnTo>
                </a:path>
                <a:path w="3032759" h="148589">
                  <a:moveTo>
                    <a:pt x="1574800" y="7619"/>
                  </a:moveTo>
                  <a:lnTo>
                    <a:pt x="1574800" y="145097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951345" y="2639060"/>
              <a:ext cx="0" cy="127000"/>
            </a:xfrm>
            <a:custGeom>
              <a:avLst/>
              <a:gdLst/>
              <a:ahLst/>
              <a:cxnLst/>
              <a:rect l="l" t="t" r="r" b="b"/>
              <a:pathLst>
                <a:path h="127000">
                  <a:moveTo>
                    <a:pt x="0" y="0"/>
                  </a:moveTo>
                  <a:lnTo>
                    <a:pt x="0" y="126999"/>
                  </a:lnTo>
                </a:path>
              </a:pathLst>
            </a:custGeom>
            <a:ln w="133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388735" y="2363470"/>
              <a:ext cx="1145540" cy="275590"/>
            </a:xfrm>
            <a:custGeom>
              <a:avLst/>
              <a:gdLst/>
              <a:ahLst/>
              <a:cxnLst/>
              <a:rect l="l" t="t" r="r" b="b"/>
              <a:pathLst>
                <a:path w="1145540" h="275589">
                  <a:moveTo>
                    <a:pt x="1145539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145539" y="275589"/>
                  </a:lnTo>
                  <a:lnTo>
                    <a:pt x="1145539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388735" y="2363470"/>
              <a:ext cx="1145540" cy="275590"/>
            </a:xfrm>
            <a:custGeom>
              <a:avLst/>
              <a:gdLst/>
              <a:ahLst/>
              <a:cxnLst/>
              <a:rect l="l" t="t" r="r" b="b"/>
              <a:pathLst>
                <a:path w="1145540" h="275589">
                  <a:moveTo>
                    <a:pt x="0" y="275589"/>
                  </a:moveTo>
                  <a:lnTo>
                    <a:pt x="1145539" y="275589"/>
                  </a:lnTo>
                  <a:lnTo>
                    <a:pt x="1145539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3912870" y="2642235"/>
              <a:ext cx="0" cy="133350"/>
            </a:xfrm>
            <a:custGeom>
              <a:avLst/>
              <a:gdLst/>
              <a:ahLst/>
              <a:cxnLst/>
              <a:rect l="l" t="t" r="r" b="b"/>
              <a:pathLst>
                <a:path h="133350">
                  <a:moveTo>
                    <a:pt x="0" y="0"/>
                  </a:moveTo>
                  <a:lnTo>
                    <a:pt x="0" y="133349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6547484" y="2391282"/>
            <a:ext cx="8293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Tetrasaccharide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6261417" y="2034540"/>
            <a:ext cx="2829560" cy="1969135"/>
            <a:chOff x="6261417" y="2034540"/>
            <a:chExt cx="2829560" cy="1969135"/>
          </a:xfrm>
        </p:grpSpPr>
        <p:sp>
          <p:nvSpPr>
            <p:cNvPr id="43" name="object 43"/>
            <p:cNvSpPr/>
            <p:nvPr/>
          </p:nvSpPr>
          <p:spPr>
            <a:xfrm>
              <a:off x="6949757" y="2039620"/>
              <a:ext cx="2136140" cy="1373505"/>
            </a:xfrm>
            <a:custGeom>
              <a:avLst/>
              <a:gdLst/>
              <a:ahLst/>
              <a:cxnLst/>
              <a:rect l="l" t="t" r="r" b="b"/>
              <a:pathLst>
                <a:path w="2136140" h="1373504">
                  <a:moveTo>
                    <a:pt x="2136139" y="0"/>
                  </a:moveTo>
                  <a:lnTo>
                    <a:pt x="2136139" y="100012"/>
                  </a:lnTo>
                </a:path>
                <a:path w="2136140" h="1373504">
                  <a:moveTo>
                    <a:pt x="0" y="1263650"/>
                  </a:moveTo>
                  <a:lnTo>
                    <a:pt x="0" y="1373504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266179" y="3413125"/>
              <a:ext cx="1391920" cy="585470"/>
            </a:xfrm>
            <a:custGeom>
              <a:avLst/>
              <a:gdLst/>
              <a:ahLst/>
              <a:cxnLst/>
              <a:rect l="l" t="t" r="r" b="b"/>
              <a:pathLst>
                <a:path w="1391920" h="585470">
                  <a:moveTo>
                    <a:pt x="1391920" y="0"/>
                  </a:moveTo>
                  <a:lnTo>
                    <a:pt x="0" y="0"/>
                  </a:lnTo>
                  <a:lnTo>
                    <a:pt x="0" y="585470"/>
                  </a:lnTo>
                  <a:lnTo>
                    <a:pt x="1391920" y="585470"/>
                  </a:lnTo>
                  <a:lnTo>
                    <a:pt x="1391920" y="0"/>
                  </a:lnTo>
                  <a:close/>
                </a:path>
              </a:pathLst>
            </a:custGeom>
            <a:solidFill>
              <a:srgbClr val="33CC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6266179" y="3413125"/>
              <a:ext cx="1391920" cy="585470"/>
            </a:xfrm>
            <a:custGeom>
              <a:avLst/>
              <a:gdLst/>
              <a:ahLst/>
              <a:cxnLst/>
              <a:rect l="l" t="t" r="r" b="b"/>
              <a:pathLst>
                <a:path w="1391920" h="585470">
                  <a:moveTo>
                    <a:pt x="0" y="585470"/>
                  </a:moveTo>
                  <a:lnTo>
                    <a:pt x="1391920" y="585470"/>
                  </a:lnTo>
                  <a:lnTo>
                    <a:pt x="1391920" y="0"/>
                  </a:lnTo>
                  <a:lnTo>
                    <a:pt x="0" y="0"/>
                  </a:lnTo>
                  <a:lnTo>
                    <a:pt x="0" y="58547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6350889" y="3425215"/>
            <a:ext cx="120332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</a:t>
            </a:r>
            <a:r>
              <a:rPr sz="1000" spc="2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Stachyose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(Glucose + Fructose +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Galactose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+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Galactose)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3390582" y="2770822"/>
            <a:ext cx="1118235" cy="647700"/>
            <a:chOff x="3390582" y="2770822"/>
            <a:chExt cx="1118235" cy="647700"/>
          </a:xfrm>
        </p:grpSpPr>
        <p:sp>
          <p:nvSpPr>
            <p:cNvPr id="48" name="object 48"/>
            <p:cNvSpPr/>
            <p:nvPr/>
          </p:nvSpPr>
          <p:spPr>
            <a:xfrm>
              <a:off x="3910330" y="3303270"/>
              <a:ext cx="0" cy="109855"/>
            </a:xfrm>
            <a:custGeom>
              <a:avLst/>
              <a:gdLst/>
              <a:ahLst/>
              <a:cxnLst/>
              <a:rect l="l" t="t" r="r" b="b"/>
              <a:pathLst>
                <a:path h="109854">
                  <a:moveTo>
                    <a:pt x="0" y="0"/>
                  </a:moveTo>
                  <a:lnTo>
                    <a:pt x="0" y="109854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395345" y="2775585"/>
              <a:ext cx="1108710" cy="527685"/>
            </a:xfrm>
            <a:custGeom>
              <a:avLst/>
              <a:gdLst/>
              <a:ahLst/>
              <a:cxnLst/>
              <a:rect l="l" t="t" r="r" b="b"/>
              <a:pathLst>
                <a:path w="1108710" h="527685">
                  <a:moveTo>
                    <a:pt x="1108710" y="0"/>
                  </a:moveTo>
                  <a:lnTo>
                    <a:pt x="0" y="0"/>
                  </a:lnTo>
                  <a:lnTo>
                    <a:pt x="0" y="527685"/>
                  </a:lnTo>
                  <a:lnTo>
                    <a:pt x="1108710" y="527685"/>
                  </a:lnTo>
                  <a:lnTo>
                    <a:pt x="1108710" y="0"/>
                  </a:lnTo>
                  <a:close/>
                </a:path>
              </a:pathLst>
            </a:custGeom>
            <a:solidFill>
              <a:srgbClr val="62F3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395345" y="2775585"/>
              <a:ext cx="1108710" cy="527685"/>
            </a:xfrm>
            <a:custGeom>
              <a:avLst/>
              <a:gdLst/>
              <a:ahLst/>
              <a:cxnLst/>
              <a:rect l="l" t="t" r="r" b="b"/>
              <a:pathLst>
                <a:path w="1108710" h="527685">
                  <a:moveTo>
                    <a:pt x="0" y="527685"/>
                  </a:moveTo>
                  <a:lnTo>
                    <a:pt x="1108710" y="527685"/>
                  </a:lnTo>
                  <a:lnTo>
                    <a:pt x="1108710" y="0"/>
                  </a:lnTo>
                  <a:lnTo>
                    <a:pt x="0" y="0"/>
                  </a:lnTo>
                  <a:lnTo>
                    <a:pt x="0" y="52768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3479419" y="2802762"/>
            <a:ext cx="939165" cy="46863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95500"/>
              </a:lnSpc>
              <a:spcBef>
                <a:spcPts val="150"/>
              </a:spcBef>
              <a:tabLst>
                <a:tab pos="737235" algn="l"/>
              </a:tabLst>
            </a:pPr>
            <a:r>
              <a:rPr sz="1000" spc="-5" dirty="0">
                <a:latin typeface="Times New Roman"/>
                <a:cs typeface="Times New Roman"/>
              </a:rPr>
              <a:t>Yield	</a:t>
            </a:r>
            <a:r>
              <a:rPr sz="1000" spc="5" dirty="0">
                <a:latin typeface="Times New Roman"/>
                <a:cs typeface="Times New Roman"/>
              </a:rPr>
              <a:t>t</a:t>
            </a:r>
            <a:r>
              <a:rPr sz="1000" spc="-30" dirty="0">
                <a:latin typeface="Times New Roman"/>
                <a:cs typeface="Times New Roman"/>
              </a:rPr>
              <a:t>w</a:t>
            </a:r>
            <a:r>
              <a:rPr sz="1000" spc="-5" dirty="0">
                <a:latin typeface="Times New Roman"/>
                <a:cs typeface="Times New Roman"/>
              </a:rPr>
              <a:t>o  monosaccharide </a:t>
            </a:r>
            <a:r>
              <a:rPr sz="1000" dirty="0">
                <a:latin typeface="Times New Roman"/>
                <a:cs typeface="Times New Roman"/>
              </a:rPr>
              <a:t> on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hydrolysis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3277552" y="3408362"/>
            <a:ext cx="1287145" cy="795020"/>
            <a:chOff x="3277552" y="3408362"/>
            <a:chExt cx="1287145" cy="795020"/>
          </a:xfrm>
        </p:grpSpPr>
        <p:sp>
          <p:nvSpPr>
            <p:cNvPr id="53" name="object 53"/>
            <p:cNvSpPr/>
            <p:nvPr/>
          </p:nvSpPr>
          <p:spPr>
            <a:xfrm>
              <a:off x="3282315" y="3413125"/>
              <a:ext cx="1277620" cy="785495"/>
            </a:xfrm>
            <a:custGeom>
              <a:avLst/>
              <a:gdLst/>
              <a:ahLst/>
              <a:cxnLst/>
              <a:rect l="l" t="t" r="r" b="b"/>
              <a:pathLst>
                <a:path w="1277620" h="785495">
                  <a:moveTo>
                    <a:pt x="1277619" y="0"/>
                  </a:moveTo>
                  <a:lnTo>
                    <a:pt x="0" y="0"/>
                  </a:lnTo>
                  <a:lnTo>
                    <a:pt x="0" y="785495"/>
                  </a:lnTo>
                  <a:lnTo>
                    <a:pt x="1277619" y="785495"/>
                  </a:lnTo>
                  <a:lnTo>
                    <a:pt x="1277619" y="0"/>
                  </a:lnTo>
                  <a:close/>
                </a:path>
              </a:pathLst>
            </a:custGeom>
            <a:solidFill>
              <a:srgbClr val="62F3B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282315" y="3413125"/>
              <a:ext cx="1277620" cy="785495"/>
            </a:xfrm>
            <a:custGeom>
              <a:avLst/>
              <a:gdLst/>
              <a:ahLst/>
              <a:cxnLst/>
              <a:rect l="l" t="t" r="r" b="b"/>
              <a:pathLst>
                <a:path w="1277620" h="785495">
                  <a:moveTo>
                    <a:pt x="0" y="785495"/>
                  </a:moveTo>
                  <a:lnTo>
                    <a:pt x="1277619" y="785495"/>
                  </a:lnTo>
                  <a:lnTo>
                    <a:pt x="1277619" y="0"/>
                  </a:lnTo>
                  <a:lnTo>
                    <a:pt x="0" y="0"/>
                  </a:lnTo>
                  <a:lnTo>
                    <a:pt x="0" y="78549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3366642" y="3425215"/>
            <a:ext cx="1109980" cy="701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2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 Maltose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(Glucose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+ Glucose),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000" spc="-5" dirty="0">
                <a:latin typeface="Times New Roman"/>
                <a:cs typeface="Times New Roman"/>
              </a:rPr>
              <a:t>Sucrose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"/>
              </a:spcBef>
            </a:pPr>
            <a:r>
              <a:rPr sz="1000" spc="-5" dirty="0">
                <a:latin typeface="Times New Roman"/>
                <a:cs typeface="Times New Roman"/>
              </a:rPr>
              <a:t>(Glucose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+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Fructose)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4824412" y="2633980"/>
            <a:ext cx="1343660" cy="1381125"/>
            <a:chOff x="4824412" y="2633980"/>
            <a:chExt cx="1343660" cy="1381125"/>
          </a:xfrm>
        </p:grpSpPr>
        <p:sp>
          <p:nvSpPr>
            <p:cNvPr id="57" name="object 57"/>
            <p:cNvSpPr/>
            <p:nvPr/>
          </p:nvSpPr>
          <p:spPr>
            <a:xfrm>
              <a:off x="5494972" y="2639060"/>
              <a:ext cx="0" cy="784225"/>
            </a:xfrm>
            <a:custGeom>
              <a:avLst/>
              <a:gdLst/>
              <a:ahLst/>
              <a:cxnLst/>
              <a:rect l="l" t="t" r="r" b="b"/>
              <a:pathLst>
                <a:path h="784225">
                  <a:moveTo>
                    <a:pt x="0" y="664209"/>
                  </a:moveTo>
                  <a:lnTo>
                    <a:pt x="0" y="784225"/>
                  </a:lnTo>
                </a:path>
                <a:path h="784225">
                  <a:moveTo>
                    <a:pt x="0" y="0"/>
                  </a:moveTo>
                  <a:lnTo>
                    <a:pt x="0" y="136524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4829175" y="3423285"/>
              <a:ext cx="1334135" cy="586740"/>
            </a:xfrm>
            <a:custGeom>
              <a:avLst/>
              <a:gdLst/>
              <a:ahLst/>
              <a:cxnLst/>
              <a:rect l="l" t="t" r="r" b="b"/>
              <a:pathLst>
                <a:path w="1334135" h="586739">
                  <a:moveTo>
                    <a:pt x="1334135" y="0"/>
                  </a:moveTo>
                  <a:lnTo>
                    <a:pt x="0" y="0"/>
                  </a:lnTo>
                  <a:lnTo>
                    <a:pt x="0" y="586739"/>
                  </a:lnTo>
                  <a:lnTo>
                    <a:pt x="1334135" y="586739"/>
                  </a:lnTo>
                  <a:lnTo>
                    <a:pt x="1334135" y="0"/>
                  </a:lnTo>
                  <a:close/>
                </a:path>
              </a:pathLst>
            </a:custGeom>
            <a:solidFill>
              <a:srgbClr val="FA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4829175" y="3423285"/>
              <a:ext cx="1334135" cy="586740"/>
            </a:xfrm>
            <a:custGeom>
              <a:avLst/>
              <a:gdLst/>
              <a:ahLst/>
              <a:cxnLst/>
              <a:rect l="l" t="t" r="r" b="b"/>
              <a:pathLst>
                <a:path w="1334135" h="586739">
                  <a:moveTo>
                    <a:pt x="0" y="586739"/>
                  </a:moveTo>
                  <a:lnTo>
                    <a:pt x="1334135" y="586739"/>
                  </a:lnTo>
                  <a:lnTo>
                    <a:pt x="1334135" y="0"/>
                  </a:lnTo>
                  <a:lnTo>
                    <a:pt x="0" y="0"/>
                  </a:lnTo>
                  <a:lnTo>
                    <a:pt x="0" y="58673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4913503" y="3435883"/>
            <a:ext cx="115951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 Raffinose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(Glucose + Fructose + </a:t>
            </a:r>
            <a:r>
              <a:rPr sz="1000" spc="-2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Galactose)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2215197" y="1424940"/>
            <a:ext cx="7647940" cy="1748789"/>
            <a:chOff x="2215197" y="1424940"/>
            <a:chExt cx="7647940" cy="1748789"/>
          </a:xfrm>
        </p:grpSpPr>
        <p:sp>
          <p:nvSpPr>
            <p:cNvPr id="62" name="object 62"/>
            <p:cNvSpPr/>
            <p:nvPr/>
          </p:nvSpPr>
          <p:spPr>
            <a:xfrm>
              <a:off x="2220595" y="2995295"/>
              <a:ext cx="0" cy="172720"/>
            </a:xfrm>
            <a:custGeom>
              <a:avLst/>
              <a:gdLst/>
              <a:ahLst/>
              <a:cxnLst/>
              <a:rect l="l" t="t" r="r" b="b"/>
              <a:pathLst>
                <a:path h="172719">
                  <a:moveTo>
                    <a:pt x="0" y="0"/>
                  </a:moveTo>
                  <a:lnTo>
                    <a:pt x="0" y="172720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9086532" y="1430020"/>
              <a:ext cx="0" cy="789940"/>
            </a:xfrm>
            <a:custGeom>
              <a:avLst/>
              <a:gdLst/>
              <a:ahLst/>
              <a:cxnLst/>
              <a:rect l="l" t="t" r="r" b="b"/>
              <a:pathLst>
                <a:path h="789939">
                  <a:moveTo>
                    <a:pt x="0" y="609600"/>
                  </a:moveTo>
                  <a:lnTo>
                    <a:pt x="0" y="789622"/>
                  </a:lnTo>
                </a:path>
                <a:path h="789939">
                  <a:moveTo>
                    <a:pt x="0" y="0"/>
                  </a:moveTo>
                  <a:lnTo>
                    <a:pt x="0" y="200025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8439150" y="2224405"/>
              <a:ext cx="1419225" cy="635"/>
            </a:xfrm>
            <a:custGeom>
              <a:avLst/>
              <a:gdLst/>
              <a:ahLst/>
              <a:cxnLst/>
              <a:rect l="l" t="t" r="r" b="b"/>
              <a:pathLst>
                <a:path w="1419225" h="635">
                  <a:moveTo>
                    <a:pt x="0" y="0"/>
                  </a:moveTo>
                  <a:lnTo>
                    <a:pt x="1419225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8440102" y="2219642"/>
              <a:ext cx="1417955" cy="156845"/>
            </a:xfrm>
            <a:custGeom>
              <a:avLst/>
              <a:gdLst/>
              <a:ahLst/>
              <a:cxnLst/>
              <a:rect l="l" t="t" r="r" b="b"/>
              <a:pathLst>
                <a:path w="1417954" h="156844">
                  <a:moveTo>
                    <a:pt x="1417955" y="5714"/>
                  </a:moveTo>
                  <a:lnTo>
                    <a:pt x="1417955" y="147002"/>
                  </a:lnTo>
                </a:path>
                <a:path w="1417954" h="156844">
                  <a:moveTo>
                    <a:pt x="0" y="0"/>
                  </a:moveTo>
                  <a:lnTo>
                    <a:pt x="0" y="156527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8449944" y="2652395"/>
              <a:ext cx="0" cy="102870"/>
            </a:xfrm>
            <a:custGeom>
              <a:avLst/>
              <a:gdLst/>
              <a:ahLst/>
              <a:cxnLst/>
              <a:rect l="l" t="t" r="r" b="b"/>
              <a:pathLst>
                <a:path h="102869">
                  <a:moveTo>
                    <a:pt x="0" y="0"/>
                  </a:moveTo>
                  <a:lnTo>
                    <a:pt x="0" y="102870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7839075" y="2376170"/>
              <a:ext cx="1338580" cy="276225"/>
            </a:xfrm>
            <a:custGeom>
              <a:avLst/>
              <a:gdLst/>
              <a:ahLst/>
              <a:cxnLst/>
              <a:rect l="l" t="t" r="r" b="b"/>
              <a:pathLst>
                <a:path w="1338579" h="276225">
                  <a:moveTo>
                    <a:pt x="1338579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338579" y="276225"/>
                  </a:lnTo>
                  <a:lnTo>
                    <a:pt x="1338579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7839075" y="2376170"/>
              <a:ext cx="1338580" cy="276225"/>
            </a:xfrm>
            <a:custGeom>
              <a:avLst/>
              <a:gdLst/>
              <a:ahLst/>
              <a:cxnLst/>
              <a:rect l="l" t="t" r="r" b="b"/>
              <a:pathLst>
                <a:path w="1338579" h="276225">
                  <a:moveTo>
                    <a:pt x="0" y="276225"/>
                  </a:moveTo>
                  <a:lnTo>
                    <a:pt x="1338579" y="276225"/>
                  </a:lnTo>
                  <a:lnTo>
                    <a:pt x="1338579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9" name="object 69"/>
          <p:cNvSpPr txBox="1"/>
          <p:nvPr/>
        </p:nvSpPr>
        <p:spPr>
          <a:xfrm>
            <a:off x="7940802" y="2404999"/>
            <a:ext cx="11341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Homo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polysaccharide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70" name="object 70"/>
          <p:cNvGrpSpPr/>
          <p:nvPr/>
        </p:nvGrpSpPr>
        <p:grpSpPr>
          <a:xfrm>
            <a:off x="7853362" y="1625282"/>
            <a:ext cx="2472690" cy="1137920"/>
            <a:chOff x="7853362" y="1625282"/>
            <a:chExt cx="2472690" cy="1137920"/>
          </a:xfrm>
        </p:grpSpPr>
        <p:sp>
          <p:nvSpPr>
            <p:cNvPr id="71" name="object 71"/>
            <p:cNvSpPr/>
            <p:nvPr/>
          </p:nvSpPr>
          <p:spPr>
            <a:xfrm>
              <a:off x="9859645" y="2642870"/>
              <a:ext cx="0" cy="114935"/>
            </a:xfrm>
            <a:custGeom>
              <a:avLst/>
              <a:gdLst/>
              <a:ahLst/>
              <a:cxnLst/>
              <a:rect l="l" t="t" r="r" b="b"/>
              <a:pathLst>
                <a:path h="114935">
                  <a:moveTo>
                    <a:pt x="0" y="0"/>
                  </a:moveTo>
                  <a:lnTo>
                    <a:pt x="0" y="11493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7858125" y="1630045"/>
              <a:ext cx="2463165" cy="409575"/>
            </a:xfrm>
            <a:custGeom>
              <a:avLst/>
              <a:gdLst/>
              <a:ahLst/>
              <a:cxnLst/>
              <a:rect l="l" t="t" r="r" b="b"/>
              <a:pathLst>
                <a:path w="2463165" h="409575">
                  <a:moveTo>
                    <a:pt x="2463165" y="0"/>
                  </a:moveTo>
                  <a:lnTo>
                    <a:pt x="0" y="0"/>
                  </a:lnTo>
                  <a:lnTo>
                    <a:pt x="0" y="409575"/>
                  </a:lnTo>
                  <a:lnTo>
                    <a:pt x="2463165" y="409575"/>
                  </a:lnTo>
                  <a:lnTo>
                    <a:pt x="2463165" y="0"/>
                  </a:lnTo>
                  <a:close/>
                </a:path>
              </a:pathLst>
            </a:custGeom>
            <a:solidFill>
              <a:srgbClr val="FF66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7858125" y="1630045"/>
              <a:ext cx="2463165" cy="409575"/>
            </a:xfrm>
            <a:custGeom>
              <a:avLst/>
              <a:gdLst/>
              <a:ahLst/>
              <a:cxnLst/>
              <a:rect l="l" t="t" r="r" b="b"/>
              <a:pathLst>
                <a:path w="2463165" h="409575">
                  <a:moveTo>
                    <a:pt x="0" y="409575"/>
                  </a:moveTo>
                  <a:lnTo>
                    <a:pt x="2463165" y="409575"/>
                  </a:lnTo>
                  <a:lnTo>
                    <a:pt x="2463165" y="0"/>
                  </a:lnTo>
                  <a:lnTo>
                    <a:pt x="0" y="0"/>
                  </a:lnTo>
                  <a:lnTo>
                    <a:pt x="0" y="4095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7943850" y="1642008"/>
            <a:ext cx="229235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Long</a:t>
            </a:r>
            <a:r>
              <a:rPr sz="1000" spc="22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chain</a:t>
            </a:r>
            <a:r>
              <a:rPr sz="1000" spc="2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polymer</a:t>
            </a:r>
            <a:r>
              <a:rPr sz="1000" spc="2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of</a:t>
            </a:r>
            <a:r>
              <a:rPr sz="1000" spc="24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monosaccharide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either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straight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chain </a:t>
            </a:r>
            <a:r>
              <a:rPr sz="1000" dirty="0">
                <a:latin typeface="Times New Roman"/>
                <a:cs typeface="Times New Roman"/>
              </a:rPr>
              <a:t>or </a:t>
            </a:r>
            <a:r>
              <a:rPr sz="1000" spc="-5" dirty="0">
                <a:latin typeface="Times New Roman"/>
                <a:cs typeface="Times New Roman"/>
              </a:rPr>
              <a:t>branched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7966392" y="1149032"/>
            <a:ext cx="2212340" cy="285750"/>
            <a:chOff x="7966392" y="1149032"/>
            <a:chExt cx="2212340" cy="285750"/>
          </a:xfrm>
        </p:grpSpPr>
        <p:sp>
          <p:nvSpPr>
            <p:cNvPr id="76" name="object 76"/>
            <p:cNvSpPr/>
            <p:nvPr/>
          </p:nvSpPr>
          <p:spPr>
            <a:xfrm>
              <a:off x="7971155" y="1153795"/>
              <a:ext cx="2202815" cy="276225"/>
            </a:xfrm>
            <a:custGeom>
              <a:avLst/>
              <a:gdLst/>
              <a:ahLst/>
              <a:cxnLst/>
              <a:rect l="l" t="t" r="r" b="b"/>
              <a:pathLst>
                <a:path w="2202815" h="276225">
                  <a:moveTo>
                    <a:pt x="2202814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2202814" y="276225"/>
                  </a:lnTo>
                  <a:lnTo>
                    <a:pt x="2202814" y="0"/>
                  </a:lnTo>
                  <a:close/>
                </a:path>
              </a:pathLst>
            </a:custGeom>
            <a:solidFill>
              <a:srgbClr val="B879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7971155" y="1153795"/>
              <a:ext cx="2202815" cy="276225"/>
            </a:xfrm>
            <a:custGeom>
              <a:avLst/>
              <a:gdLst/>
              <a:ahLst/>
              <a:cxnLst/>
              <a:rect l="l" t="t" r="r" b="b"/>
              <a:pathLst>
                <a:path w="2202815" h="276225">
                  <a:moveTo>
                    <a:pt x="0" y="276225"/>
                  </a:moveTo>
                  <a:lnTo>
                    <a:pt x="2202814" y="276225"/>
                  </a:lnTo>
                  <a:lnTo>
                    <a:pt x="2202814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8332469" y="1177798"/>
            <a:ext cx="14801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POLYSACCHARIDES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9234487" y="2361882"/>
            <a:ext cx="1362075" cy="285750"/>
            <a:chOff x="9234487" y="2361882"/>
            <a:chExt cx="1362075" cy="285750"/>
          </a:xfrm>
        </p:grpSpPr>
        <p:sp>
          <p:nvSpPr>
            <p:cNvPr id="80" name="object 80"/>
            <p:cNvSpPr/>
            <p:nvPr/>
          </p:nvSpPr>
          <p:spPr>
            <a:xfrm>
              <a:off x="9239250" y="2366645"/>
              <a:ext cx="1352550" cy="276225"/>
            </a:xfrm>
            <a:custGeom>
              <a:avLst/>
              <a:gdLst/>
              <a:ahLst/>
              <a:cxnLst/>
              <a:rect l="l" t="t" r="r" b="b"/>
              <a:pathLst>
                <a:path w="1352550" h="276225">
                  <a:moveTo>
                    <a:pt x="1352550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1352550" y="276225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9239250" y="2366645"/>
              <a:ext cx="1352550" cy="276225"/>
            </a:xfrm>
            <a:custGeom>
              <a:avLst/>
              <a:gdLst/>
              <a:ahLst/>
              <a:cxnLst/>
              <a:rect l="l" t="t" r="r" b="b"/>
              <a:pathLst>
                <a:path w="1352550" h="276225">
                  <a:moveTo>
                    <a:pt x="0" y="276225"/>
                  </a:moveTo>
                  <a:lnTo>
                    <a:pt x="1352550" y="276225"/>
                  </a:lnTo>
                  <a:lnTo>
                    <a:pt x="1352550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9324847" y="2394331"/>
            <a:ext cx="11626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Hetero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polysaccharide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1733867" y="2714307"/>
            <a:ext cx="930910" cy="285750"/>
            <a:chOff x="1733867" y="2714307"/>
            <a:chExt cx="930910" cy="285750"/>
          </a:xfrm>
        </p:grpSpPr>
        <p:sp>
          <p:nvSpPr>
            <p:cNvPr id="84" name="object 84"/>
            <p:cNvSpPr/>
            <p:nvPr/>
          </p:nvSpPr>
          <p:spPr>
            <a:xfrm>
              <a:off x="1738629" y="2719070"/>
              <a:ext cx="921385" cy="276225"/>
            </a:xfrm>
            <a:custGeom>
              <a:avLst/>
              <a:gdLst/>
              <a:ahLst/>
              <a:cxnLst/>
              <a:rect l="l" t="t" r="r" b="b"/>
              <a:pathLst>
                <a:path w="921385" h="276225">
                  <a:moveTo>
                    <a:pt x="921384" y="0"/>
                  </a:moveTo>
                  <a:lnTo>
                    <a:pt x="0" y="0"/>
                  </a:lnTo>
                  <a:lnTo>
                    <a:pt x="0" y="276225"/>
                  </a:lnTo>
                  <a:lnTo>
                    <a:pt x="921384" y="276225"/>
                  </a:lnTo>
                  <a:lnTo>
                    <a:pt x="921384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1738629" y="2719070"/>
              <a:ext cx="921385" cy="276225"/>
            </a:xfrm>
            <a:custGeom>
              <a:avLst/>
              <a:gdLst/>
              <a:ahLst/>
              <a:cxnLst/>
              <a:rect l="l" t="t" r="r" b="b"/>
              <a:pathLst>
                <a:path w="921385" h="276225">
                  <a:moveTo>
                    <a:pt x="0" y="276225"/>
                  </a:moveTo>
                  <a:lnTo>
                    <a:pt x="921384" y="276225"/>
                  </a:lnTo>
                  <a:lnTo>
                    <a:pt x="921384" y="0"/>
                  </a:lnTo>
                  <a:lnTo>
                    <a:pt x="0" y="0"/>
                  </a:lnTo>
                  <a:lnTo>
                    <a:pt x="0" y="2762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1985517" y="2747899"/>
            <a:ext cx="42672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Ket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es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4926647" y="2770822"/>
            <a:ext cx="1155700" cy="537210"/>
            <a:chOff x="4926647" y="2770822"/>
            <a:chExt cx="1155700" cy="537210"/>
          </a:xfrm>
        </p:grpSpPr>
        <p:sp>
          <p:nvSpPr>
            <p:cNvPr id="88" name="object 88"/>
            <p:cNvSpPr/>
            <p:nvPr/>
          </p:nvSpPr>
          <p:spPr>
            <a:xfrm>
              <a:off x="4931409" y="2775585"/>
              <a:ext cx="1146175" cy="527685"/>
            </a:xfrm>
            <a:custGeom>
              <a:avLst/>
              <a:gdLst/>
              <a:ahLst/>
              <a:cxnLst/>
              <a:rect l="l" t="t" r="r" b="b"/>
              <a:pathLst>
                <a:path w="1146175" h="527685">
                  <a:moveTo>
                    <a:pt x="1146175" y="0"/>
                  </a:moveTo>
                  <a:lnTo>
                    <a:pt x="0" y="0"/>
                  </a:lnTo>
                  <a:lnTo>
                    <a:pt x="0" y="527685"/>
                  </a:lnTo>
                  <a:lnTo>
                    <a:pt x="1146175" y="527685"/>
                  </a:lnTo>
                  <a:lnTo>
                    <a:pt x="1146175" y="0"/>
                  </a:lnTo>
                  <a:close/>
                </a:path>
              </a:pathLst>
            </a:custGeom>
            <a:solidFill>
              <a:srgbClr val="FAC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931409" y="2775585"/>
              <a:ext cx="1146175" cy="527685"/>
            </a:xfrm>
            <a:custGeom>
              <a:avLst/>
              <a:gdLst/>
              <a:ahLst/>
              <a:cxnLst/>
              <a:rect l="l" t="t" r="r" b="b"/>
              <a:pathLst>
                <a:path w="1146175" h="527685">
                  <a:moveTo>
                    <a:pt x="0" y="527685"/>
                  </a:moveTo>
                  <a:lnTo>
                    <a:pt x="1146175" y="527685"/>
                  </a:lnTo>
                  <a:lnTo>
                    <a:pt x="1146175" y="0"/>
                  </a:lnTo>
                  <a:lnTo>
                    <a:pt x="0" y="0"/>
                  </a:lnTo>
                  <a:lnTo>
                    <a:pt x="0" y="52768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0" name="object 90"/>
          <p:cNvSpPr txBox="1"/>
          <p:nvPr/>
        </p:nvSpPr>
        <p:spPr>
          <a:xfrm>
            <a:off x="5015865" y="2802762"/>
            <a:ext cx="977265" cy="46863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95500"/>
              </a:lnSpc>
              <a:spcBef>
                <a:spcPts val="150"/>
              </a:spcBef>
              <a:tabLst>
                <a:tab pos="711200" algn="l"/>
              </a:tabLst>
            </a:pPr>
            <a:r>
              <a:rPr sz="1000" spc="-5" dirty="0">
                <a:latin typeface="Times New Roman"/>
                <a:cs typeface="Times New Roman"/>
              </a:rPr>
              <a:t>Yield	t</a:t>
            </a:r>
            <a:r>
              <a:rPr sz="1000" spc="-15" dirty="0">
                <a:latin typeface="Times New Roman"/>
                <a:cs typeface="Times New Roman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ree  monosaccharide </a:t>
            </a:r>
            <a:r>
              <a:rPr sz="1000" dirty="0">
                <a:latin typeface="Times New Roman"/>
                <a:cs typeface="Times New Roman"/>
              </a:rPr>
              <a:t> on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hydrolysis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6383972" y="2761297"/>
            <a:ext cx="1155065" cy="546735"/>
            <a:chOff x="6383972" y="2761297"/>
            <a:chExt cx="1155065" cy="546735"/>
          </a:xfrm>
        </p:grpSpPr>
        <p:sp>
          <p:nvSpPr>
            <p:cNvPr id="92" name="object 92"/>
            <p:cNvSpPr/>
            <p:nvPr/>
          </p:nvSpPr>
          <p:spPr>
            <a:xfrm>
              <a:off x="6388734" y="2766060"/>
              <a:ext cx="1145540" cy="537210"/>
            </a:xfrm>
            <a:custGeom>
              <a:avLst/>
              <a:gdLst/>
              <a:ahLst/>
              <a:cxnLst/>
              <a:rect l="l" t="t" r="r" b="b"/>
              <a:pathLst>
                <a:path w="1145540" h="537210">
                  <a:moveTo>
                    <a:pt x="1145539" y="0"/>
                  </a:moveTo>
                  <a:lnTo>
                    <a:pt x="0" y="0"/>
                  </a:lnTo>
                  <a:lnTo>
                    <a:pt x="0" y="537210"/>
                  </a:lnTo>
                  <a:lnTo>
                    <a:pt x="1145539" y="537210"/>
                  </a:lnTo>
                  <a:lnTo>
                    <a:pt x="1145539" y="0"/>
                  </a:lnTo>
                  <a:close/>
                </a:path>
              </a:pathLst>
            </a:custGeom>
            <a:solidFill>
              <a:srgbClr val="1EC60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6388734" y="2766060"/>
              <a:ext cx="1145540" cy="537210"/>
            </a:xfrm>
            <a:custGeom>
              <a:avLst/>
              <a:gdLst/>
              <a:ahLst/>
              <a:cxnLst/>
              <a:rect l="l" t="t" r="r" b="b"/>
              <a:pathLst>
                <a:path w="1145540" h="537210">
                  <a:moveTo>
                    <a:pt x="0" y="537210"/>
                  </a:moveTo>
                  <a:lnTo>
                    <a:pt x="1145539" y="537210"/>
                  </a:lnTo>
                  <a:lnTo>
                    <a:pt x="1145539" y="0"/>
                  </a:lnTo>
                  <a:lnTo>
                    <a:pt x="0" y="0"/>
                  </a:lnTo>
                  <a:lnTo>
                    <a:pt x="0" y="53721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4" name="object 94"/>
          <p:cNvSpPr txBox="1"/>
          <p:nvPr/>
        </p:nvSpPr>
        <p:spPr>
          <a:xfrm>
            <a:off x="6472809" y="2792094"/>
            <a:ext cx="977265" cy="469900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12700" marR="5080">
              <a:lnSpc>
                <a:spcPts val="1150"/>
              </a:lnSpc>
              <a:spcBef>
                <a:spcPts val="175"/>
              </a:spcBef>
              <a:tabLst>
                <a:tab pos="752475" algn="l"/>
              </a:tabLst>
            </a:pPr>
            <a:r>
              <a:rPr sz="1000" spc="-5" dirty="0">
                <a:latin typeface="Times New Roman"/>
                <a:cs typeface="Times New Roman"/>
              </a:rPr>
              <a:t>Yield	</a:t>
            </a:r>
            <a:r>
              <a:rPr sz="1000" spc="-15" dirty="0">
                <a:latin typeface="Times New Roman"/>
                <a:cs typeface="Times New Roman"/>
              </a:rPr>
              <a:t>f</a:t>
            </a:r>
            <a:r>
              <a:rPr sz="1000" spc="10" dirty="0">
                <a:latin typeface="Times New Roman"/>
                <a:cs typeface="Times New Roman"/>
              </a:rPr>
              <a:t>o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r  monosaccharide </a:t>
            </a:r>
            <a:r>
              <a:rPr sz="1000" dirty="0">
                <a:latin typeface="Times New Roman"/>
                <a:cs typeface="Times New Roman"/>
              </a:rPr>
              <a:t> on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hydrolysis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5" name="object 95"/>
          <p:cNvGrpSpPr/>
          <p:nvPr/>
        </p:nvGrpSpPr>
        <p:grpSpPr>
          <a:xfrm>
            <a:off x="3391852" y="2361882"/>
            <a:ext cx="1029969" cy="285115"/>
            <a:chOff x="3391852" y="2361882"/>
            <a:chExt cx="1029969" cy="285115"/>
          </a:xfrm>
        </p:grpSpPr>
        <p:sp>
          <p:nvSpPr>
            <p:cNvPr id="96" name="object 96"/>
            <p:cNvSpPr/>
            <p:nvPr/>
          </p:nvSpPr>
          <p:spPr>
            <a:xfrm>
              <a:off x="3396615" y="2366645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1020444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020444" y="275589"/>
                  </a:lnTo>
                  <a:lnTo>
                    <a:pt x="1020444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3396615" y="2366645"/>
              <a:ext cx="1020444" cy="275590"/>
            </a:xfrm>
            <a:custGeom>
              <a:avLst/>
              <a:gdLst/>
              <a:ahLst/>
              <a:cxnLst/>
              <a:rect l="l" t="t" r="r" b="b"/>
              <a:pathLst>
                <a:path w="1020445" h="275589">
                  <a:moveTo>
                    <a:pt x="0" y="275589"/>
                  </a:moveTo>
                  <a:lnTo>
                    <a:pt x="1020444" y="275589"/>
                  </a:lnTo>
                  <a:lnTo>
                    <a:pt x="1020444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8" name="object 98"/>
          <p:cNvSpPr txBox="1"/>
          <p:nvPr/>
        </p:nvSpPr>
        <p:spPr>
          <a:xfrm>
            <a:off x="3563239" y="2394331"/>
            <a:ext cx="6864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Disaccharide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99" name="object 99"/>
          <p:cNvGrpSpPr/>
          <p:nvPr/>
        </p:nvGrpSpPr>
        <p:grpSpPr>
          <a:xfrm>
            <a:off x="4936172" y="2358707"/>
            <a:ext cx="1116965" cy="285115"/>
            <a:chOff x="4936172" y="2358707"/>
            <a:chExt cx="1116965" cy="285115"/>
          </a:xfrm>
        </p:grpSpPr>
        <p:sp>
          <p:nvSpPr>
            <p:cNvPr id="100" name="object 100"/>
            <p:cNvSpPr/>
            <p:nvPr/>
          </p:nvSpPr>
          <p:spPr>
            <a:xfrm>
              <a:off x="4940934" y="2363470"/>
              <a:ext cx="1107440" cy="275590"/>
            </a:xfrm>
            <a:custGeom>
              <a:avLst/>
              <a:gdLst/>
              <a:ahLst/>
              <a:cxnLst/>
              <a:rect l="l" t="t" r="r" b="b"/>
              <a:pathLst>
                <a:path w="1107439" h="275589">
                  <a:moveTo>
                    <a:pt x="1107439" y="0"/>
                  </a:moveTo>
                  <a:lnTo>
                    <a:pt x="0" y="0"/>
                  </a:lnTo>
                  <a:lnTo>
                    <a:pt x="0" y="275589"/>
                  </a:lnTo>
                  <a:lnTo>
                    <a:pt x="1107439" y="275589"/>
                  </a:lnTo>
                  <a:lnTo>
                    <a:pt x="1107439" y="0"/>
                  </a:lnTo>
                  <a:close/>
                </a:path>
              </a:pathLst>
            </a:custGeom>
            <a:solidFill>
              <a:srgbClr val="FF00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4940934" y="2363470"/>
              <a:ext cx="1107440" cy="275590"/>
            </a:xfrm>
            <a:custGeom>
              <a:avLst/>
              <a:gdLst/>
              <a:ahLst/>
              <a:cxnLst/>
              <a:rect l="l" t="t" r="r" b="b"/>
              <a:pathLst>
                <a:path w="1107439" h="275589">
                  <a:moveTo>
                    <a:pt x="0" y="275589"/>
                  </a:moveTo>
                  <a:lnTo>
                    <a:pt x="1107439" y="275589"/>
                  </a:lnTo>
                  <a:lnTo>
                    <a:pt x="1107439" y="0"/>
                  </a:lnTo>
                  <a:lnTo>
                    <a:pt x="0" y="0"/>
                  </a:lnTo>
                  <a:lnTo>
                    <a:pt x="0" y="27558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2" name="object 102"/>
          <p:cNvSpPr txBox="1"/>
          <p:nvPr/>
        </p:nvSpPr>
        <p:spPr>
          <a:xfrm>
            <a:off x="5136260" y="2391282"/>
            <a:ext cx="7169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Trisaccharide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4002087" y="4646295"/>
            <a:ext cx="2571115" cy="4826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320"/>
              </a:spcBef>
            </a:pPr>
            <a:r>
              <a:rPr sz="1200" b="1" spc="-5" dirty="0">
                <a:latin typeface="Times New Roman"/>
                <a:cs typeface="Times New Roman"/>
              </a:rPr>
              <a:t>CLASSIFICATION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OF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PROTEIN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1200" spc="-5" dirty="0">
                <a:latin typeface="Times New Roman"/>
                <a:cs typeface="Times New Roman"/>
              </a:rPr>
              <a:t>(Physical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 chemical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nature)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3468052" y="5124132"/>
            <a:ext cx="3977004" cy="303530"/>
            <a:chOff x="3468052" y="5124132"/>
            <a:chExt cx="3977004" cy="303530"/>
          </a:xfrm>
        </p:grpSpPr>
        <p:sp>
          <p:nvSpPr>
            <p:cNvPr id="105" name="object 105"/>
            <p:cNvSpPr/>
            <p:nvPr/>
          </p:nvSpPr>
          <p:spPr>
            <a:xfrm>
              <a:off x="5300980" y="5128895"/>
              <a:ext cx="635" cy="193040"/>
            </a:xfrm>
            <a:custGeom>
              <a:avLst/>
              <a:gdLst/>
              <a:ahLst/>
              <a:cxnLst/>
              <a:rect l="l" t="t" r="r" b="b"/>
              <a:pathLst>
                <a:path w="635" h="193039">
                  <a:moveTo>
                    <a:pt x="0" y="0"/>
                  </a:moveTo>
                  <a:lnTo>
                    <a:pt x="635" y="19304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3473450" y="5318442"/>
              <a:ext cx="3966210" cy="109220"/>
            </a:xfrm>
            <a:custGeom>
              <a:avLst/>
              <a:gdLst/>
              <a:ahLst/>
              <a:cxnLst/>
              <a:rect l="l" t="t" r="r" b="b"/>
              <a:pathLst>
                <a:path w="3966209" h="109220">
                  <a:moveTo>
                    <a:pt x="0" y="0"/>
                  </a:moveTo>
                  <a:lnTo>
                    <a:pt x="0" y="108902"/>
                  </a:lnTo>
                </a:path>
                <a:path w="3966209" h="109220">
                  <a:moveTo>
                    <a:pt x="3966209" y="0"/>
                  </a:moveTo>
                  <a:lnTo>
                    <a:pt x="3966209" y="108902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7" name="object 107"/>
            <p:cNvSpPr/>
            <p:nvPr/>
          </p:nvSpPr>
          <p:spPr>
            <a:xfrm>
              <a:off x="3472815" y="5322570"/>
              <a:ext cx="3956685" cy="635"/>
            </a:xfrm>
            <a:custGeom>
              <a:avLst/>
              <a:gdLst/>
              <a:ahLst/>
              <a:cxnLst/>
              <a:rect l="l" t="t" r="r" b="b"/>
              <a:pathLst>
                <a:path w="3956684" h="635">
                  <a:moveTo>
                    <a:pt x="0" y="0"/>
                  </a:moveTo>
                  <a:lnTo>
                    <a:pt x="3956685" y="635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8" name="object 108"/>
          <p:cNvSpPr/>
          <p:nvPr/>
        </p:nvSpPr>
        <p:spPr>
          <a:xfrm>
            <a:off x="43815" y="4351020"/>
            <a:ext cx="10631170" cy="0"/>
          </a:xfrm>
          <a:custGeom>
            <a:avLst/>
            <a:gdLst/>
            <a:ahLst/>
            <a:cxnLst/>
            <a:rect l="l" t="t" r="r" b="b"/>
            <a:pathLst>
              <a:path w="10631170">
                <a:moveTo>
                  <a:pt x="0" y="0"/>
                </a:moveTo>
                <a:lnTo>
                  <a:pt x="0" y="0"/>
                </a:lnTo>
                <a:lnTo>
                  <a:pt x="10604396" y="0"/>
                </a:lnTo>
                <a:lnTo>
                  <a:pt x="1063117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482975" y="5703570"/>
            <a:ext cx="0" cy="91440"/>
          </a:xfrm>
          <a:custGeom>
            <a:avLst/>
            <a:gdLst/>
            <a:ahLst/>
            <a:cxnLst/>
            <a:rect l="l" t="t" r="r" b="b"/>
            <a:pathLst>
              <a:path h="91439">
                <a:moveTo>
                  <a:pt x="0" y="0"/>
                </a:moveTo>
                <a:lnTo>
                  <a:pt x="0" y="91122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7438390" y="5703570"/>
            <a:ext cx="0" cy="114935"/>
          </a:xfrm>
          <a:custGeom>
            <a:avLst/>
            <a:gdLst/>
            <a:ahLst/>
            <a:cxnLst/>
            <a:rect l="l" t="t" r="r" b="b"/>
            <a:pathLst>
              <a:path h="114935">
                <a:moveTo>
                  <a:pt x="0" y="0"/>
                </a:moveTo>
                <a:lnTo>
                  <a:pt x="0" y="114935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1" name="object 111"/>
          <p:cNvGrpSpPr/>
          <p:nvPr/>
        </p:nvGrpSpPr>
        <p:grpSpPr>
          <a:xfrm>
            <a:off x="6556057" y="6390004"/>
            <a:ext cx="1802130" cy="528320"/>
            <a:chOff x="6556057" y="6390004"/>
            <a:chExt cx="1802130" cy="528320"/>
          </a:xfrm>
        </p:grpSpPr>
        <p:sp>
          <p:nvSpPr>
            <p:cNvPr id="112" name="object 112"/>
            <p:cNvSpPr/>
            <p:nvPr/>
          </p:nvSpPr>
          <p:spPr>
            <a:xfrm>
              <a:off x="7441247" y="6390004"/>
              <a:ext cx="0" cy="140335"/>
            </a:xfrm>
            <a:custGeom>
              <a:avLst/>
              <a:gdLst/>
              <a:ahLst/>
              <a:cxnLst/>
              <a:rect l="l" t="t" r="r" b="b"/>
              <a:pathLst>
                <a:path h="140334">
                  <a:moveTo>
                    <a:pt x="0" y="0"/>
                  </a:moveTo>
                  <a:lnTo>
                    <a:pt x="0" y="140017"/>
                  </a:lnTo>
                </a:path>
              </a:pathLst>
            </a:custGeom>
            <a:ln w="1015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6560819" y="6525259"/>
              <a:ext cx="1792605" cy="387985"/>
            </a:xfrm>
            <a:custGeom>
              <a:avLst/>
              <a:gdLst/>
              <a:ahLst/>
              <a:cxnLst/>
              <a:rect l="l" t="t" r="r" b="b"/>
              <a:pathLst>
                <a:path w="1792604" h="387984">
                  <a:moveTo>
                    <a:pt x="1792604" y="0"/>
                  </a:moveTo>
                  <a:lnTo>
                    <a:pt x="0" y="0"/>
                  </a:lnTo>
                  <a:lnTo>
                    <a:pt x="0" y="387984"/>
                  </a:lnTo>
                  <a:lnTo>
                    <a:pt x="1792604" y="387984"/>
                  </a:lnTo>
                  <a:lnTo>
                    <a:pt x="1792604" y="0"/>
                  </a:lnTo>
                  <a:close/>
                </a:path>
              </a:pathLst>
            </a:custGeom>
            <a:solidFill>
              <a:srgbClr val="66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4" name="object 114"/>
            <p:cNvSpPr/>
            <p:nvPr/>
          </p:nvSpPr>
          <p:spPr>
            <a:xfrm>
              <a:off x="6560819" y="6525259"/>
              <a:ext cx="1792605" cy="387985"/>
            </a:xfrm>
            <a:custGeom>
              <a:avLst/>
              <a:gdLst/>
              <a:ahLst/>
              <a:cxnLst/>
              <a:rect l="l" t="t" r="r" b="b"/>
              <a:pathLst>
                <a:path w="1792604" h="387984">
                  <a:moveTo>
                    <a:pt x="0" y="387984"/>
                  </a:moveTo>
                  <a:lnTo>
                    <a:pt x="1792604" y="387984"/>
                  </a:lnTo>
                  <a:lnTo>
                    <a:pt x="1792604" y="0"/>
                  </a:lnTo>
                  <a:lnTo>
                    <a:pt x="0" y="0"/>
                  </a:lnTo>
                  <a:lnTo>
                    <a:pt x="0" y="38798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5" name="object 115"/>
          <p:cNvSpPr txBox="1"/>
          <p:nvPr/>
        </p:nvSpPr>
        <p:spPr>
          <a:xfrm>
            <a:off x="6657720" y="6537756"/>
            <a:ext cx="1612265" cy="361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0200"/>
              </a:lnSpc>
              <a:spcBef>
                <a:spcPts val="100"/>
              </a:spcBef>
              <a:tabLst>
                <a:tab pos="461645" algn="l"/>
                <a:tab pos="1073785" algn="l"/>
              </a:tabLst>
            </a:pPr>
            <a:r>
              <a:rPr sz="1000" spc="-5" dirty="0">
                <a:latin typeface="Times New Roman"/>
                <a:cs typeface="Times New Roman"/>
              </a:rPr>
              <a:t>E.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Starc</a:t>
            </a:r>
            <a:r>
              <a:rPr sz="1000" spc="-10" dirty="0">
                <a:latin typeface="Times New Roman"/>
                <a:cs typeface="Times New Roman"/>
              </a:rPr>
              <a:t>h</a:t>
            </a:r>
            <a:r>
              <a:rPr sz="1000" spc="-5" dirty="0">
                <a:latin typeface="Times New Roman"/>
                <a:cs typeface="Times New Roman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	</a:t>
            </a:r>
            <a:r>
              <a:rPr sz="1000" spc="-5" dirty="0">
                <a:latin typeface="Times New Roman"/>
                <a:cs typeface="Times New Roman"/>
              </a:rPr>
              <a:t>G</a:t>
            </a:r>
            <a:r>
              <a:rPr sz="1000" spc="5" dirty="0">
                <a:latin typeface="Times New Roman"/>
                <a:cs typeface="Times New Roman"/>
              </a:rPr>
              <a:t>l</a:t>
            </a:r>
            <a:r>
              <a:rPr sz="1000" spc="-25" dirty="0">
                <a:latin typeface="Times New Roman"/>
                <a:cs typeface="Times New Roman"/>
              </a:rPr>
              <a:t>y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spc="10" dirty="0">
                <a:latin typeface="Times New Roman"/>
                <a:cs typeface="Times New Roman"/>
              </a:rPr>
              <a:t>o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5" dirty="0">
                <a:latin typeface="Times New Roman"/>
                <a:cs typeface="Times New Roman"/>
              </a:rPr>
              <a:t>e</a:t>
            </a:r>
            <a:r>
              <a:rPr sz="1000" spc="-15" dirty="0">
                <a:latin typeface="Times New Roman"/>
                <a:cs typeface="Times New Roman"/>
              </a:rPr>
              <a:t>n</a:t>
            </a:r>
            <a:r>
              <a:rPr sz="1000" spc="-5" dirty="0">
                <a:latin typeface="Times New Roman"/>
                <a:cs typeface="Times New Roman"/>
              </a:rPr>
              <a:t>,  Cellulose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16" name="object 116"/>
          <p:cNvSpPr/>
          <p:nvPr/>
        </p:nvSpPr>
        <p:spPr>
          <a:xfrm>
            <a:off x="2486660" y="6250940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4">
                <a:moveTo>
                  <a:pt x="0" y="0"/>
                </a:moveTo>
                <a:lnTo>
                  <a:pt x="0" y="100965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 txBox="1"/>
          <p:nvPr/>
        </p:nvSpPr>
        <p:spPr>
          <a:xfrm>
            <a:off x="6165850" y="5807233"/>
            <a:ext cx="2506980" cy="558165"/>
          </a:xfrm>
          <a:prstGeom prst="rect">
            <a:avLst/>
          </a:prstGeom>
          <a:solidFill>
            <a:srgbClr val="66FF66"/>
          </a:solidFill>
          <a:ln w="9525">
            <a:solidFill>
              <a:srgbClr val="000000"/>
            </a:solidFill>
          </a:ln>
        </p:spPr>
        <p:txBody>
          <a:bodyPr vert="horz" wrap="square" lIns="0" tIns="5143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405"/>
              </a:spcBef>
            </a:pPr>
            <a:r>
              <a:rPr sz="1000" spc="-5" dirty="0">
                <a:latin typeface="Times New Roman"/>
                <a:cs typeface="Times New Roman"/>
              </a:rPr>
              <a:t>Non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sweet and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insoluble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water.</a:t>
            </a:r>
            <a:endParaRPr sz="1000">
              <a:latin typeface="Times New Roman"/>
              <a:cs typeface="Times New Roman"/>
            </a:endParaRPr>
          </a:p>
          <a:p>
            <a:pPr marL="96520">
              <a:lnSpc>
                <a:spcPct val="100000"/>
              </a:lnSpc>
              <a:spcBef>
                <a:spcPts val="120"/>
              </a:spcBef>
            </a:pPr>
            <a:r>
              <a:rPr sz="1000" spc="-5" dirty="0">
                <a:latin typeface="Times New Roman"/>
                <a:cs typeface="Times New Roman"/>
              </a:rPr>
              <a:t>Donot Reduce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Fehling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Benedict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reagent.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18" name="object 118"/>
          <p:cNvGrpSpPr/>
          <p:nvPr/>
        </p:nvGrpSpPr>
        <p:grpSpPr>
          <a:xfrm>
            <a:off x="946467" y="2076132"/>
            <a:ext cx="1449070" cy="471805"/>
            <a:chOff x="946467" y="2076132"/>
            <a:chExt cx="1449070" cy="471805"/>
          </a:xfrm>
        </p:grpSpPr>
        <p:sp>
          <p:nvSpPr>
            <p:cNvPr id="119" name="object 119"/>
            <p:cNvSpPr/>
            <p:nvPr/>
          </p:nvSpPr>
          <p:spPr>
            <a:xfrm>
              <a:off x="1647507" y="2363470"/>
              <a:ext cx="0" cy="179705"/>
            </a:xfrm>
            <a:custGeom>
              <a:avLst/>
              <a:gdLst/>
              <a:ahLst/>
              <a:cxnLst/>
              <a:rect l="l" t="t" r="r" b="b"/>
              <a:pathLst>
                <a:path h="179705">
                  <a:moveTo>
                    <a:pt x="0" y="0"/>
                  </a:moveTo>
                  <a:lnTo>
                    <a:pt x="0" y="17938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951230" y="2080895"/>
              <a:ext cx="1439545" cy="282575"/>
            </a:xfrm>
            <a:custGeom>
              <a:avLst/>
              <a:gdLst/>
              <a:ahLst/>
              <a:cxnLst/>
              <a:rect l="l" t="t" r="r" b="b"/>
              <a:pathLst>
                <a:path w="1439545" h="282575">
                  <a:moveTo>
                    <a:pt x="1439545" y="0"/>
                  </a:moveTo>
                  <a:lnTo>
                    <a:pt x="0" y="0"/>
                  </a:lnTo>
                  <a:lnTo>
                    <a:pt x="0" y="282575"/>
                  </a:lnTo>
                  <a:lnTo>
                    <a:pt x="1439545" y="282575"/>
                  </a:lnTo>
                  <a:lnTo>
                    <a:pt x="1439545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951230" y="2080895"/>
              <a:ext cx="1439545" cy="282575"/>
            </a:xfrm>
            <a:custGeom>
              <a:avLst/>
              <a:gdLst/>
              <a:ahLst/>
              <a:cxnLst/>
              <a:rect l="l" t="t" r="r" b="b"/>
              <a:pathLst>
                <a:path w="1439545" h="282575">
                  <a:moveTo>
                    <a:pt x="0" y="282575"/>
                  </a:moveTo>
                  <a:lnTo>
                    <a:pt x="1439545" y="282575"/>
                  </a:lnTo>
                  <a:lnTo>
                    <a:pt x="1439545" y="0"/>
                  </a:lnTo>
                  <a:lnTo>
                    <a:pt x="0" y="0"/>
                  </a:lnTo>
                  <a:lnTo>
                    <a:pt x="0" y="2825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2" name="object 122"/>
          <p:cNvSpPr txBox="1"/>
          <p:nvPr/>
        </p:nvSpPr>
        <p:spPr>
          <a:xfrm>
            <a:off x="1098600" y="2109343"/>
            <a:ext cx="11436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Cannot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Times New Roman"/>
                <a:cs typeface="Times New Roman"/>
              </a:rPr>
              <a:t>be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hydrolyzed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23" name="object 123"/>
          <p:cNvGrpSpPr/>
          <p:nvPr/>
        </p:nvGrpSpPr>
        <p:grpSpPr>
          <a:xfrm>
            <a:off x="532447" y="3437572"/>
            <a:ext cx="1043940" cy="565785"/>
            <a:chOff x="532447" y="3437572"/>
            <a:chExt cx="1043940" cy="565785"/>
          </a:xfrm>
        </p:grpSpPr>
        <p:sp>
          <p:nvSpPr>
            <p:cNvPr id="124" name="object 124"/>
            <p:cNvSpPr/>
            <p:nvPr/>
          </p:nvSpPr>
          <p:spPr>
            <a:xfrm>
              <a:off x="1058544" y="3442970"/>
              <a:ext cx="0" cy="144145"/>
            </a:xfrm>
            <a:custGeom>
              <a:avLst/>
              <a:gdLst/>
              <a:ahLst/>
              <a:cxnLst/>
              <a:rect l="l" t="t" r="r" b="b"/>
              <a:pathLst>
                <a:path h="144145">
                  <a:moveTo>
                    <a:pt x="0" y="0"/>
                  </a:moveTo>
                  <a:lnTo>
                    <a:pt x="0" y="14414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537209" y="3587115"/>
              <a:ext cx="1034415" cy="411480"/>
            </a:xfrm>
            <a:custGeom>
              <a:avLst/>
              <a:gdLst/>
              <a:ahLst/>
              <a:cxnLst/>
              <a:rect l="l" t="t" r="r" b="b"/>
              <a:pathLst>
                <a:path w="1034415" h="411479">
                  <a:moveTo>
                    <a:pt x="1034415" y="0"/>
                  </a:moveTo>
                  <a:lnTo>
                    <a:pt x="0" y="0"/>
                  </a:lnTo>
                  <a:lnTo>
                    <a:pt x="0" y="411479"/>
                  </a:lnTo>
                  <a:lnTo>
                    <a:pt x="1034415" y="411479"/>
                  </a:lnTo>
                  <a:lnTo>
                    <a:pt x="103441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537209" y="3587115"/>
              <a:ext cx="1034415" cy="411480"/>
            </a:xfrm>
            <a:custGeom>
              <a:avLst/>
              <a:gdLst/>
              <a:ahLst/>
              <a:cxnLst/>
              <a:rect l="l" t="t" r="r" b="b"/>
              <a:pathLst>
                <a:path w="1034415" h="411479">
                  <a:moveTo>
                    <a:pt x="0" y="411479"/>
                  </a:moveTo>
                  <a:lnTo>
                    <a:pt x="1034415" y="411479"/>
                  </a:lnTo>
                  <a:lnTo>
                    <a:pt x="1034415" y="0"/>
                  </a:lnTo>
                  <a:lnTo>
                    <a:pt x="0" y="0"/>
                  </a:lnTo>
                  <a:lnTo>
                    <a:pt x="0" y="41147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7" name="object 127"/>
          <p:cNvSpPr txBox="1"/>
          <p:nvPr/>
        </p:nvSpPr>
        <p:spPr>
          <a:xfrm>
            <a:off x="621283" y="3599459"/>
            <a:ext cx="855344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E.g. Galactose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R</a:t>
            </a:r>
            <a:r>
              <a:rPr sz="1000" spc="-5" dirty="0">
                <a:latin typeface="Times New Roman"/>
                <a:cs typeface="Times New Roman"/>
              </a:rPr>
              <a:t>ib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e,</a:t>
            </a:r>
            <a:r>
              <a:rPr sz="1000" spc="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Gl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c</a:t>
            </a:r>
            <a:r>
              <a:rPr sz="1000" dirty="0">
                <a:latin typeface="Times New Roman"/>
                <a:cs typeface="Times New Roman"/>
              </a:rPr>
              <a:t>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28" name="object 128"/>
          <p:cNvGrpSpPr/>
          <p:nvPr/>
        </p:nvGrpSpPr>
        <p:grpSpPr>
          <a:xfrm>
            <a:off x="494347" y="3161347"/>
            <a:ext cx="1144270" cy="286385"/>
            <a:chOff x="494347" y="3161347"/>
            <a:chExt cx="1144270" cy="286385"/>
          </a:xfrm>
        </p:grpSpPr>
        <p:sp>
          <p:nvSpPr>
            <p:cNvPr id="129" name="object 129"/>
            <p:cNvSpPr/>
            <p:nvPr/>
          </p:nvSpPr>
          <p:spPr>
            <a:xfrm>
              <a:off x="499109" y="3166110"/>
              <a:ext cx="1134745" cy="276860"/>
            </a:xfrm>
            <a:custGeom>
              <a:avLst/>
              <a:gdLst/>
              <a:ahLst/>
              <a:cxnLst/>
              <a:rect l="l" t="t" r="r" b="b"/>
              <a:pathLst>
                <a:path w="1134745" h="276860">
                  <a:moveTo>
                    <a:pt x="1134744" y="0"/>
                  </a:moveTo>
                  <a:lnTo>
                    <a:pt x="0" y="0"/>
                  </a:lnTo>
                  <a:lnTo>
                    <a:pt x="0" y="276860"/>
                  </a:lnTo>
                  <a:lnTo>
                    <a:pt x="1134744" y="276860"/>
                  </a:lnTo>
                  <a:lnTo>
                    <a:pt x="1134744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130"/>
            <p:cNvSpPr/>
            <p:nvPr/>
          </p:nvSpPr>
          <p:spPr>
            <a:xfrm>
              <a:off x="499109" y="3166110"/>
              <a:ext cx="1134745" cy="276860"/>
            </a:xfrm>
            <a:custGeom>
              <a:avLst/>
              <a:gdLst/>
              <a:ahLst/>
              <a:cxnLst/>
              <a:rect l="l" t="t" r="r" b="b"/>
              <a:pathLst>
                <a:path w="1134745" h="276860">
                  <a:moveTo>
                    <a:pt x="0" y="276860"/>
                  </a:moveTo>
                  <a:lnTo>
                    <a:pt x="1134744" y="276860"/>
                  </a:lnTo>
                  <a:lnTo>
                    <a:pt x="1134744" y="0"/>
                  </a:lnTo>
                  <a:lnTo>
                    <a:pt x="0" y="0"/>
                  </a:lnTo>
                  <a:lnTo>
                    <a:pt x="0" y="27686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1" name="object 131"/>
          <p:cNvSpPr txBox="1"/>
          <p:nvPr/>
        </p:nvSpPr>
        <p:spPr>
          <a:xfrm>
            <a:off x="589280" y="3197479"/>
            <a:ext cx="95123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Contain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Aldehyde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32" name="object 132"/>
          <p:cNvGrpSpPr/>
          <p:nvPr/>
        </p:nvGrpSpPr>
        <p:grpSpPr>
          <a:xfrm>
            <a:off x="1714817" y="3437572"/>
            <a:ext cx="1052195" cy="565785"/>
            <a:chOff x="1714817" y="3437572"/>
            <a:chExt cx="1052195" cy="565785"/>
          </a:xfrm>
        </p:grpSpPr>
        <p:sp>
          <p:nvSpPr>
            <p:cNvPr id="133" name="object 133"/>
            <p:cNvSpPr/>
            <p:nvPr/>
          </p:nvSpPr>
          <p:spPr>
            <a:xfrm>
              <a:off x="2220594" y="3442970"/>
              <a:ext cx="0" cy="163195"/>
            </a:xfrm>
            <a:custGeom>
              <a:avLst/>
              <a:gdLst/>
              <a:ahLst/>
              <a:cxnLst/>
              <a:rect l="l" t="t" r="r" b="b"/>
              <a:pathLst>
                <a:path h="163195">
                  <a:moveTo>
                    <a:pt x="0" y="0"/>
                  </a:moveTo>
                  <a:lnTo>
                    <a:pt x="0" y="163195"/>
                  </a:lnTo>
                </a:path>
              </a:pathLst>
            </a:custGeom>
            <a:ln w="1079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134"/>
            <p:cNvSpPr/>
            <p:nvPr/>
          </p:nvSpPr>
          <p:spPr>
            <a:xfrm>
              <a:off x="1719579" y="3606165"/>
              <a:ext cx="1042669" cy="392430"/>
            </a:xfrm>
            <a:custGeom>
              <a:avLst/>
              <a:gdLst/>
              <a:ahLst/>
              <a:cxnLst/>
              <a:rect l="l" t="t" r="r" b="b"/>
              <a:pathLst>
                <a:path w="1042669" h="392429">
                  <a:moveTo>
                    <a:pt x="1042669" y="0"/>
                  </a:moveTo>
                  <a:lnTo>
                    <a:pt x="0" y="0"/>
                  </a:lnTo>
                  <a:lnTo>
                    <a:pt x="0" y="392429"/>
                  </a:lnTo>
                  <a:lnTo>
                    <a:pt x="1042669" y="392429"/>
                  </a:lnTo>
                  <a:lnTo>
                    <a:pt x="1042669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135"/>
            <p:cNvSpPr/>
            <p:nvPr/>
          </p:nvSpPr>
          <p:spPr>
            <a:xfrm>
              <a:off x="1719579" y="3606165"/>
              <a:ext cx="1042669" cy="392430"/>
            </a:xfrm>
            <a:custGeom>
              <a:avLst/>
              <a:gdLst/>
              <a:ahLst/>
              <a:cxnLst/>
              <a:rect l="l" t="t" r="r" b="b"/>
              <a:pathLst>
                <a:path w="1042669" h="392429">
                  <a:moveTo>
                    <a:pt x="0" y="392429"/>
                  </a:moveTo>
                  <a:lnTo>
                    <a:pt x="1042669" y="392429"/>
                  </a:lnTo>
                  <a:lnTo>
                    <a:pt x="1042669" y="0"/>
                  </a:lnTo>
                  <a:lnTo>
                    <a:pt x="0" y="0"/>
                  </a:lnTo>
                  <a:lnTo>
                    <a:pt x="0" y="39242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6" name="object 136"/>
          <p:cNvSpPr txBox="1"/>
          <p:nvPr/>
        </p:nvSpPr>
        <p:spPr>
          <a:xfrm>
            <a:off x="1804161" y="3619271"/>
            <a:ext cx="742315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100"/>
              </a:spcBef>
            </a:pPr>
            <a:r>
              <a:rPr sz="1000" spc="-5" dirty="0">
                <a:latin typeface="Times New Roman"/>
                <a:cs typeface="Times New Roman"/>
              </a:rPr>
              <a:t>E.</a:t>
            </a:r>
            <a:r>
              <a:rPr sz="1000" spc="-15" dirty="0">
                <a:latin typeface="Times New Roman"/>
                <a:cs typeface="Times New Roman"/>
              </a:rPr>
              <a:t>g</a:t>
            </a:r>
            <a:r>
              <a:rPr sz="1000" spc="-5" dirty="0">
                <a:latin typeface="Times New Roman"/>
                <a:cs typeface="Times New Roman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R</a:t>
            </a:r>
            <a:r>
              <a:rPr sz="1000" spc="-5" dirty="0">
                <a:latin typeface="Times New Roman"/>
                <a:cs typeface="Times New Roman"/>
              </a:rPr>
              <a:t>ib</a:t>
            </a:r>
            <a:r>
              <a:rPr sz="1000" spc="-15" dirty="0">
                <a:latin typeface="Times New Roman"/>
                <a:cs typeface="Times New Roman"/>
              </a:rPr>
              <a:t>u</a:t>
            </a:r>
            <a:r>
              <a:rPr sz="1000" spc="-5" dirty="0">
                <a:latin typeface="Times New Roman"/>
                <a:cs typeface="Times New Roman"/>
              </a:rPr>
              <a:t>lo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spc="-5" dirty="0">
                <a:latin typeface="Times New Roman"/>
                <a:cs typeface="Times New Roman"/>
              </a:rPr>
              <a:t>e,  Fructose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37" name="object 137"/>
          <p:cNvGrpSpPr/>
          <p:nvPr/>
        </p:nvGrpSpPr>
        <p:grpSpPr>
          <a:xfrm>
            <a:off x="1705292" y="3163252"/>
            <a:ext cx="1052195" cy="284480"/>
            <a:chOff x="1705292" y="3163252"/>
            <a:chExt cx="1052195" cy="284480"/>
          </a:xfrm>
        </p:grpSpPr>
        <p:sp>
          <p:nvSpPr>
            <p:cNvPr id="138" name="object 138"/>
            <p:cNvSpPr/>
            <p:nvPr/>
          </p:nvSpPr>
          <p:spPr>
            <a:xfrm>
              <a:off x="1710054" y="3168015"/>
              <a:ext cx="1042669" cy="274955"/>
            </a:xfrm>
            <a:custGeom>
              <a:avLst/>
              <a:gdLst/>
              <a:ahLst/>
              <a:cxnLst/>
              <a:rect l="l" t="t" r="r" b="b"/>
              <a:pathLst>
                <a:path w="1042669" h="274954">
                  <a:moveTo>
                    <a:pt x="1042669" y="0"/>
                  </a:moveTo>
                  <a:lnTo>
                    <a:pt x="0" y="0"/>
                  </a:lnTo>
                  <a:lnTo>
                    <a:pt x="0" y="274954"/>
                  </a:lnTo>
                  <a:lnTo>
                    <a:pt x="1042669" y="274954"/>
                  </a:lnTo>
                  <a:lnTo>
                    <a:pt x="1042669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139"/>
            <p:cNvSpPr/>
            <p:nvPr/>
          </p:nvSpPr>
          <p:spPr>
            <a:xfrm>
              <a:off x="1710054" y="3168015"/>
              <a:ext cx="1042669" cy="274955"/>
            </a:xfrm>
            <a:custGeom>
              <a:avLst/>
              <a:gdLst/>
              <a:ahLst/>
              <a:cxnLst/>
              <a:rect l="l" t="t" r="r" b="b"/>
              <a:pathLst>
                <a:path w="1042669" h="274954">
                  <a:moveTo>
                    <a:pt x="0" y="274954"/>
                  </a:moveTo>
                  <a:lnTo>
                    <a:pt x="1042669" y="274954"/>
                  </a:lnTo>
                  <a:lnTo>
                    <a:pt x="1042669" y="0"/>
                  </a:lnTo>
                  <a:lnTo>
                    <a:pt x="0" y="0"/>
                  </a:lnTo>
                  <a:lnTo>
                    <a:pt x="0" y="274954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0" name="object 140"/>
          <p:cNvSpPr txBox="1"/>
          <p:nvPr/>
        </p:nvSpPr>
        <p:spPr>
          <a:xfrm>
            <a:off x="1817877" y="3195955"/>
            <a:ext cx="823594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Contain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Ketone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41" name="object 141"/>
          <p:cNvGrpSpPr/>
          <p:nvPr/>
        </p:nvGrpSpPr>
        <p:grpSpPr>
          <a:xfrm>
            <a:off x="3826827" y="261937"/>
            <a:ext cx="3309620" cy="457200"/>
            <a:chOff x="3826827" y="261937"/>
            <a:chExt cx="3309620" cy="457200"/>
          </a:xfrm>
        </p:grpSpPr>
        <p:sp>
          <p:nvSpPr>
            <p:cNvPr id="142" name="object 142"/>
            <p:cNvSpPr/>
            <p:nvPr/>
          </p:nvSpPr>
          <p:spPr>
            <a:xfrm>
              <a:off x="3831590" y="266700"/>
              <a:ext cx="3300095" cy="447675"/>
            </a:xfrm>
            <a:custGeom>
              <a:avLst/>
              <a:gdLst/>
              <a:ahLst/>
              <a:cxnLst/>
              <a:rect l="l" t="t" r="r" b="b"/>
              <a:pathLst>
                <a:path w="3300095" h="447675">
                  <a:moveTo>
                    <a:pt x="3300094" y="0"/>
                  </a:moveTo>
                  <a:lnTo>
                    <a:pt x="0" y="0"/>
                  </a:lnTo>
                  <a:lnTo>
                    <a:pt x="0" y="447675"/>
                  </a:lnTo>
                  <a:lnTo>
                    <a:pt x="3300094" y="447675"/>
                  </a:lnTo>
                  <a:lnTo>
                    <a:pt x="3300094" y="0"/>
                  </a:lnTo>
                  <a:close/>
                </a:path>
              </a:pathLst>
            </a:custGeom>
            <a:solidFill>
              <a:srgbClr val="FFF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3831590" y="266700"/>
              <a:ext cx="3300095" cy="447675"/>
            </a:xfrm>
            <a:custGeom>
              <a:avLst/>
              <a:gdLst/>
              <a:ahLst/>
              <a:cxnLst/>
              <a:rect l="l" t="t" r="r" b="b"/>
              <a:pathLst>
                <a:path w="3300095" h="447675">
                  <a:moveTo>
                    <a:pt x="0" y="447675"/>
                  </a:moveTo>
                  <a:lnTo>
                    <a:pt x="3300094" y="447675"/>
                  </a:lnTo>
                  <a:lnTo>
                    <a:pt x="3300094" y="0"/>
                  </a:lnTo>
                  <a:lnTo>
                    <a:pt x="0" y="0"/>
                  </a:lnTo>
                  <a:lnTo>
                    <a:pt x="0" y="44767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4" name="object 144"/>
          <p:cNvSpPr txBox="1"/>
          <p:nvPr/>
        </p:nvSpPr>
        <p:spPr>
          <a:xfrm>
            <a:off x="4014342" y="273811"/>
            <a:ext cx="2937510" cy="431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9605" marR="5080" indent="-637540">
              <a:lnSpc>
                <a:spcPct val="1108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CLASSIFICATION </a:t>
            </a:r>
            <a:r>
              <a:rPr sz="1200" b="1" dirty="0">
                <a:latin typeface="Times New Roman"/>
                <a:cs typeface="Times New Roman"/>
              </a:rPr>
              <a:t>OF </a:t>
            </a:r>
            <a:r>
              <a:rPr sz="1200" b="1" spc="-5" dirty="0">
                <a:latin typeface="Times New Roman"/>
                <a:cs typeface="Times New Roman"/>
              </a:rPr>
              <a:t>CARBOHYDRATE </a:t>
            </a:r>
            <a:r>
              <a:rPr sz="1200" b="1" spc="-28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(CHEMICAL NATURE)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45" name="object 145"/>
          <p:cNvGrpSpPr/>
          <p:nvPr/>
        </p:nvGrpSpPr>
        <p:grpSpPr>
          <a:xfrm>
            <a:off x="7860347" y="2750502"/>
            <a:ext cx="1322070" cy="735330"/>
            <a:chOff x="7860347" y="2750502"/>
            <a:chExt cx="1322070" cy="735330"/>
          </a:xfrm>
        </p:grpSpPr>
        <p:sp>
          <p:nvSpPr>
            <p:cNvPr id="146" name="object 146"/>
            <p:cNvSpPr/>
            <p:nvPr/>
          </p:nvSpPr>
          <p:spPr>
            <a:xfrm>
              <a:off x="8451214" y="3387090"/>
              <a:ext cx="0" cy="93345"/>
            </a:xfrm>
            <a:custGeom>
              <a:avLst/>
              <a:gdLst/>
              <a:ahLst/>
              <a:cxnLst/>
              <a:rect l="l" t="t" r="r" b="b"/>
              <a:pathLst>
                <a:path h="93345">
                  <a:moveTo>
                    <a:pt x="0" y="0"/>
                  </a:moveTo>
                  <a:lnTo>
                    <a:pt x="0" y="93345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7865109" y="2755265"/>
              <a:ext cx="1312545" cy="631825"/>
            </a:xfrm>
            <a:custGeom>
              <a:avLst/>
              <a:gdLst/>
              <a:ahLst/>
              <a:cxnLst/>
              <a:rect l="l" t="t" r="r" b="b"/>
              <a:pathLst>
                <a:path w="1312545" h="631825">
                  <a:moveTo>
                    <a:pt x="1312545" y="0"/>
                  </a:moveTo>
                  <a:lnTo>
                    <a:pt x="0" y="0"/>
                  </a:lnTo>
                  <a:lnTo>
                    <a:pt x="0" y="631825"/>
                  </a:lnTo>
                  <a:lnTo>
                    <a:pt x="1312545" y="631825"/>
                  </a:lnTo>
                  <a:lnTo>
                    <a:pt x="131254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7865109" y="2755265"/>
              <a:ext cx="1312545" cy="631825"/>
            </a:xfrm>
            <a:custGeom>
              <a:avLst/>
              <a:gdLst/>
              <a:ahLst/>
              <a:cxnLst/>
              <a:rect l="l" t="t" r="r" b="b"/>
              <a:pathLst>
                <a:path w="1312545" h="631825">
                  <a:moveTo>
                    <a:pt x="0" y="631825"/>
                  </a:moveTo>
                  <a:lnTo>
                    <a:pt x="1312545" y="631825"/>
                  </a:lnTo>
                  <a:lnTo>
                    <a:pt x="1312545" y="0"/>
                  </a:lnTo>
                  <a:lnTo>
                    <a:pt x="0" y="0"/>
                  </a:lnTo>
                  <a:lnTo>
                    <a:pt x="0" y="6318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9" name="object 149"/>
          <p:cNvSpPr txBox="1"/>
          <p:nvPr/>
        </p:nvSpPr>
        <p:spPr>
          <a:xfrm>
            <a:off x="7949945" y="2767101"/>
            <a:ext cx="1078230" cy="53340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11500"/>
              </a:lnSpc>
              <a:spcBef>
                <a:spcPts val="80"/>
              </a:spcBef>
            </a:pPr>
            <a:r>
              <a:rPr sz="1000" spc="-5" dirty="0">
                <a:latin typeface="Times New Roman"/>
                <a:cs typeface="Times New Roman"/>
              </a:rPr>
              <a:t>On hydrolysis gives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single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monosaccharide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unit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50" name="object 150"/>
          <p:cNvGrpSpPr/>
          <p:nvPr/>
        </p:nvGrpSpPr>
        <p:grpSpPr>
          <a:xfrm>
            <a:off x="7869872" y="3475672"/>
            <a:ext cx="1322070" cy="311150"/>
            <a:chOff x="7869872" y="3475672"/>
            <a:chExt cx="1322070" cy="311150"/>
          </a:xfrm>
        </p:grpSpPr>
        <p:sp>
          <p:nvSpPr>
            <p:cNvPr id="151" name="object 151"/>
            <p:cNvSpPr/>
            <p:nvPr/>
          </p:nvSpPr>
          <p:spPr>
            <a:xfrm>
              <a:off x="7874634" y="3480435"/>
              <a:ext cx="1312545" cy="301625"/>
            </a:xfrm>
            <a:custGeom>
              <a:avLst/>
              <a:gdLst/>
              <a:ahLst/>
              <a:cxnLst/>
              <a:rect l="l" t="t" r="r" b="b"/>
              <a:pathLst>
                <a:path w="1312545" h="301625">
                  <a:moveTo>
                    <a:pt x="1312545" y="0"/>
                  </a:moveTo>
                  <a:lnTo>
                    <a:pt x="0" y="0"/>
                  </a:lnTo>
                  <a:lnTo>
                    <a:pt x="0" y="301625"/>
                  </a:lnTo>
                  <a:lnTo>
                    <a:pt x="1312545" y="301625"/>
                  </a:lnTo>
                  <a:lnTo>
                    <a:pt x="1312545" y="0"/>
                  </a:lnTo>
                  <a:close/>
                </a:path>
              </a:pathLst>
            </a:custGeom>
            <a:solidFill>
              <a:srgbClr val="66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7874634" y="3480435"/>
              <a:ext cx="1312545" cy="301625"/>
            </a:xfrm>
            <a:custGeom>
              <a:avLst/>
              <a:gdLst/>
              <a:ahLst/>
              <a:cxnLst/>
              <a:rect l="l" t="t" r="r" b="b"/>
              <a:pathLst>
                <a:path w="1312545" h="301625">
                  <a:moveTo>
                    <a:pt x="0" y="301625"/>
                  </a:moveTo>
                  <a:lnTo>
                    <a:pt x="1312545" y="301625"/>
                  </a:lnTo>
                  <a:lnTo>
                    <a:pt x="1312545" y="0"/>
                  </a:lnTo>
                  <a:lnTo>
                    <a:pt x="0" y="0"/>
                  </a:lnTo>
                  <a:lnTo>
                    <a:pt x="0" y="30162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3" name="object 153"/>
          <p:cNvSpPr txBox="1"/>
          <p:nvPr/>
        </p:nvSpPr>
        <p:spPr>
          <a:xfrm>
            <a:off x="7959090" y="3511423"/>
            <a:ext cx="114236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Starch,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Glycogen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54" name="object 154"/>
          <p:cNvGrpSpPr/>
          <p:nvPr/>
        </p:nvGrpSpPr>
        <p:grpSpPr>
          <a:xfrm>
            <a:off x="9234487" y="2753042"/>
            <a:ext cx="1362075" cy="734695"/>
            <a:chOff x="9234487" y="2753042"/>
            <a:chExt cx="1362075" cy="734695"/>
          </a:xfrm>
        </p:grpSpPr>
        <p:sp>
          <p:nvSpPr>
            <p:cNvPr id="155" name="object 155"/>
            <p:cNvSpPr/>
            <p:nvPr/>
          </p:nvSpPr>
          <p:spPr>
            <a:xfrm>
              <a:off x="9860915" y="3387090"/>
              <a:ext cx="0" cy="95250"/>
            </a:xfrm>
            <a:custGeom>
              <a:avLst/>
              <a:gdLst/>
              <a:ahLst/>
              <a:cxnLst/>
              <a:rect l="l" t="t" r="r" b="b"/>
              <a:pathLst>
                <a:path h="95250">
                  <a:moveTo>
                    <a:pt x="0" y="0"/>
                  </a:moveTo>
                  <a:lnTo>
                    <a:pt x="0" y="95250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9239250" y="2757805"/>
              <a:ext cx="1352550" cy="629285"/>
            </a:xfrm>
            <a:custGeom>
              <a:avLst/>
              <a:gdLst/>
              <a:ahLst/>
              <a:cxnLst/>
              <a:rect l="l" t="t" r="r" b="b"/>
              <a:pathLst>
                <a:path w="1352550" h="629285">
                  <a:moveTo>
                    <a:pt x="1352550" y="0"/>
                  </a:moveTo>
                  <a:lnTo>
                    <a:pt x="0" y="0"/>
                  </a:lnTo>
                  <a:lnTo>
                    <a:pt x="0" y="629285"/>
                  </a:lnTo>
                  <a:lnTo>
                    <a:pt x="1352550" y="629285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9239250" y="2757805"/>
              <a:ext cx="1352550" cy="629285"/>
            </a:xfrm>
            <a:custGeom>
              <a:avLst/>
              <a:gdLst/>
              <a:ahLst/>
              <a:cxnLst/>
              <a:rect l="l" t="t" r="r" b="b"/>
              <a:pathLst>
                <a:path w="1352550" h="629285">
                  <a:moveTo>
                    <a:pt x="0" y="629285"/>
                  </a:moveTo>
                  <a:lnTo>
                    <a:pt x="1352550" y="629285"/>
                  </a:lnTo>
                  <a:lnTo>
                    <a:pt x="1352550" y="0"/>
                  </a:lnTo>
                  <a:lnTo>
                    <a:pt x="0" y="0"/>
                  </a:lnTo>
                  <a:lnTo>
                    <a:pt x="0" y="62928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8" name="object 158"/>
          <p:cNvSpPr txBox="1"/>
          <p:nvPr/>
        </p:nvSpPr>
        <p:spPr>
          <a:xfrm>
            <a:off x="9324847" y="2770149"/>
            <a:ext cx="1183005" cy="530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5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On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hydrolysis</a:t>
            </a:r>
            <a:r>
              <a:rPr sz="1000" spc="5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gives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multiple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monosaccharide</a:t>
            </a:r>
            <a:r>
              <a:rPr sz="1000" spc="-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unit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59" name="object 159"/>
          <p:cNvGrpSpPr/>
          <p:nvPr/>
        </p:nvGrpSpPr>
        <p:grpSpPr>
          <a:xfrm>
            <a:off x="9270047" y="3477577"/>
            <a:ext cx="1362075" cy="306705"/>
            <a:chOff x="9270047" y="3477577"/>
            <a:chExt cx="1362075" cy="306705"/>
          </a:xfrm>
        </p:grpSpPr>
        <p:sp>
          <p:nvSpPr>
            <p:cNvPr id="160" name="object 160"/>
            <p:cNvSpPr/>
            <p:nvPr/>
          </p:nvSpPr>
          <p:spPr>
            <a:xfrm>
              <a:off x="9274809" y="3482340"/>
              <a:ext cx="1352550" cy="297180"/>
            </a:xfrm>
            <a:custGeom>
              <a:avLst/>
              <a:gdLst/>
              <a:ahLst/>
              <a:cxnLst/>
              <a:rect l="l" t="t" r="r" b="b"/>
              <a:pathLst>
                <a:path w="1352550" h="297179">
                  <a:moveTo>
                    <a:pt x="1352550" y="0"/>
                  </a:moveTo>
                  <a:lnTo>
                    <a:pt x="0" y="0"/>
                  </a:lnTo>
                  <a:lnTo>
                    <a:pt x="0" y="297179"/>
                  </a:lnTo>
                  <a:lnTo>
                    <a:pt x="1352550" y="297179"/>
                  </a:lnTo>
                  <a:lnTo>
                    <a:pt x="1352550" y="0"/>
                  </a:lnTo>
                  <a:close/>
                </a:path>
              </a:pathLst>
            </a:custGeom>
            <a:solidFill>
              <a:srgbClr val="FF66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9274809" y="3482340"/>
              <a:ext cx="1352550" cy="297180"/>
            </a:xfrm>
            <a:custGeom>
              <a:avLst/>
              <a:gdLst/>
              <a:ahLst/>
              <a:cxnLst/>
              <a:rect l="l" t="t" r="r" b="b"/>
              <a:pathLst>
                <a:path w="1352550" h="297179">
                  <a:moveTo>
                    <a:pt x="0" y="297179"/>
                  </a:moveTo>
                  <a:lnTo>
                    <a:pt x="1352550" y="297179"/>
                  </a:lnTo>
                  <a:lnTo>
                    <a:pt x="1352550" y="0"/>
                  </a:lnTo>
                  <a:lnTo>
                    <a:pt x="0" y="0"/>
                  </a:lnTo>
                  <a:lnTo>
                    <a:pt x="0" y="29717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2" name="object 162"/>
          <p:cNvSpPr txBox="1"/>
          <p:nvPr/>
        </p:nvSpPr>
        <p:spPr>
          <a:xfrm>
            <a:off x="9359900" y="3509899"/>
            <a:ext cx="10737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Hyaluronic</a:t>
            </a:r>
            <a:r>
              <a:rPr sz="1000" spc="-2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acid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6932930" y="5427345"/>
            <a:ext cx="972819" cy="276225"/>
          </a:xfrm>
          <a:prstGeom prst="rect">
            <a:avLst/>
          </a:prstGeom>
          <a:solidFill>
            <a:srgbClr val="E22CBB"/>
          </a:solidFill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119380">
              <a:lnSpc>
                <a:spcPct val="10000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NON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SUGAR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3195002" y="5427345"/>
            <a:ext cx="636905" cy="276225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SUGAR</a:t>
            </a:r>
            <a:endParaRPr sz="1000">
              <a:latin typeface="Times New Roman"/>
              <a:cs typeface="Times New Roman"/>
            </a:endParaRPr>
          </a:p>
        </p:txBody>
      </p:sp>
      <p:grpSp>
        <p:nvGrpSpPr>
          <p:cNvPr id="165" name="object 165"/>
          <p:cNvGrpSpPr/>
          <p:nvPr/>
        </p:nvGrpSpPr>
        <p:grpSpPr>
          <a:xfrm>
            <a:off x="2480627" y="5785167"/>
            <a:ext cx="2261870" cy="189865"/>
            <a:chOff x="2480627" y="5785167"/>
            <a:chExt cx="2261870" cy="189865"/>
          </a:xfrm>
        </p:grpSpPr>
        <p:sp>
          <p:nvSpPr>
            <p:cNvPr id="166" name="object 166"/>
            <p:cNvSpPr/>
            <p:nvPr/>
          </p:nvSpPr>
          <p:spPr>
            <a:xfrm>
              <a:off x="2486024" y="5795644"/>
              <a:ext cx="2251710" cy="635"/>
            </a:xfrm>
            <a:custGeom>
              <a:avLst/>
              <a:gdLst/>
              <a:ahLst/>
              <a:cxnLst/>
              <a:rect l="l" t="t" r="r" b="b"/>
              <a:pathLst>
                <a:path w="2251710" h="635">
                  <a:moveTo>
                    <a:pt x="0" y="0"/>
                  </a:moveTo>
                  <a:lnTo>
                    <a:pt x="2251710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2485707" y="5785167"/>
              <a:ext cx="2251710" cy="189865"/>
            </a:xfrm>
            <a:custGeom>
              <a:avLst/>
              <a:gdLst/>
              <a:ahLst/>
              <a:cxnLst/>
              <a:rect l="l" t="t" r="r" b="b"/>
              <a:pathLst>
                <a:path w="2251710" h="189864">
                  <a:moveTo>
                    <a:pt x="2251710" y="0"/>
                  </a:moveTo>
                  <a:lnTo>
                    <a:pt x="2251710" y="189547"/>
                  </a:lnTo>
                </a:path>
                <a:path w="2251710" h="189864">
                  <a:moveTo>
                    <a:pt x="0" y="3809"/>
                  </a:moveTo>
                  <a:lnTo>
                    <a:pt x="0" y="189547"/>
                  </a:lnTo>
                </a:path>
              </a:pathLst>
            </a:custGeom>
            <a:ln w="1016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8" name="object 168"/>
          <p:cNvSpPr txBox="1"/>
          <p:nvPr/>
        </p:nvSpPr>
        <p:spPr>
          <a:xfrm>
            <a:off x="1961514" y="5974715"/>
            <a:ext cx="993140" cy="276225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9060">
              <a:lnSpc>
                <a:spcPct val="10000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Reducing</a:t>
            </a:r>
            <a:r>
              <a:rPr sz="1000" spc="-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sugar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9" name="object 169"/>
          <p:cNvSpPr/>
          <p:nvPr/>
        </p:nvSpPr>
        <p:spPr>
          <a:xfrm>
            <a:off x="2475864" y="6960870"/>
            <a:ext cx="0" cy="104775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0"/>
                </a:moveTo>
                <a:lnTo>
                  <a:pt x="0" y="104775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1675764" y="6365001"/>
            <a:ext cx="1606550" cy="580390"/>
          </a:xfrm>
          <a:prstGeom prst="rect">
            <a:avLst/>
          </a:prstGeom>
          <a:solidFill>
            <a:srgbClr val="66FFFF"/>
          </a:solidFill>
          <a:ln w="9525">
            <a:solidFill>
              <a:srgbClr val="000000"/>
            </a:solidFill>
          </a:ln>
        </p:spPr>
        <p:txBody>
          <a:bodyPr vert="horz" wrap="square" lIns="0" tIns="9525" rIns="0" bIns="0" rtlCol="0">
            <a:spAutoFit/>
          </a:bodyPr>
          <a:lstStyle/>
          <a:p>
            <a:pPr marL="96520" marR="90170" algn="just">
              <a:lnSpc>
                <a:spcPct val="111600"/>
              </a:lnSpc>
              <a:spcBef>
                <a:spcPts val="75"/>
              </a:spcBef>
            </a:pPr>
            <a:r>
              <a:rPr sz="1000" spc="-5" dirty="0">
                <a:latin typeface="Times New Roman"/>
                <a:cs typeface="Times New Roman"/>
              </a:rPr>
              <a:t>Sweet </a:t>
            </a:r>
            <a:r>
              <a:rPr sz="1000" spc="-10" dirty="0">
                <a:latin typeface="Times New Roman"/>
                <a:cs typeface="Times New Roman"/>
              </a:rPr>
              <a:t>and </a:t>
            </a:r>
            <a:r>
              <a:rPr sz="1000" spc="-5" dirty="0">
                <a:latin typeface="Times New Roman"/>
                <a:cs typeface="Times New Roman"/>
              </a:rPr>
              <a:t>soluble in water.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Reduce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Fehling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Benedict reagent.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1762760" y="7070407"/>
            <a:ext cx="1432560" cy="405130"/>
          </a:xfrm>
          <a:prstGeom prst="rect">
            <a:avLst/>
          </a:prstGeom>
          <a:solidFill>
            <a:srgbClr val="62F3B1"/>
          </a:solidFill>
          <a:ln w="9525">
            <a:solidFill>
              <a:srgbClr val="000000"/>
            </a:solidFill>
          </a:ln>
        </p:spPr>
        <p:txBody>
          <a:bodyPr vert="horz" wrap="square" lIns="0" tIns="21590" rIns="0" bIns="0" rtlCol="0">
            <a:spAutoFit/>
          </a:bodyPr>
          <a:lstStyle/>
          <a:p>
            <a:pPr marL="96520" marR="70485">
              <a:lnSpc>
                <a:spcPct val="110000"/>
              </a:lnSpc>
              <a:spcBef>
                <a:spcPts val="170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Glucose,</a:t>
            </a:r>
            <a:r>
              <a:rPr sz="1000" spc="3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Fructose,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Lactose, Maltose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2" name="object 172"/>
          <p:cNvSpPr/>
          <p:nvPr/>
        </p:nvSpPr>
        <p:spPr>
          <a:xfrm>
            <a:off x="4738370" y="6250940"/>
            <a:ext cx="0" cy="110489"/>
          </a:xfrm>
          <a:custGeom>
            <a:avLst/>
            <a:gdLst/>
            <a:ahLst/>
            <a:cxnLst/>
            <a:rect l="l" t="t" r="r" b="b"/>
            <a:pathLst>
              <a:path h="110489">
                <a:moveTo>
                  <a:pt x="0" y="0"/>
                </a:moveTo>
                <a:lnTo>
                  <a:pt x="0" y="110490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 txBox="1"/>
          <p:nvPr/>
        </p:nvSpPr>
        <p:spPr>
          <a:xfrm>
            <a:off x="4119879" y="5974715"/>
            <a:ext cx="1200785" cy="276225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109855">
              <a:lnSpc>
                <a:spcPct val="100000"/>
              </a:lnSpc>
              <a:spcBef>
                <a:spcPts val="325"/>
              </a:spcBef>
            </a:pPr>
            <a:r>
              <a:rPr sz="1000" spc="-5" dirty="0">
                <a:latin typeface="Times New Roman"/>
                <a:cs typeface="Times New Roman"/>
              </a:rPr>
              <a:t>Non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reducing</a:t>
            </a:r>
            <a:r>
              <a:rPr sz="1000" spc="-2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sugar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4" name="object 174"/>
          <p:cNvSpPr/>
          <p:nvPr/>
        </p:nvSpPr>
        <p:spPr>
          <a:xfrm>
            <a:off x="4736465" y="6970395"/>
            <a:ext cx="0" cy="104775"/>
          </a:xfrm>
          <a:custGeom>
            <a:avLst/>
            <a:gdLst/>
            <a:ahLst/>
            <a:cxnLst/>
            <a:rect l="l" t="t" r="r" b="b"/>
            <a:pathLst>
              <a:path h="104775">
                <a:moveTo>
                  <a:pt x="0" y="0"/>
                </a:moveTo>
                <a:lnTo>
                  <a:pt x="0" y="104775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 txBox="1"/>
          <p:nvPr/>
        </p:nvSpPr>
        <p:spPr>
          <a:xfrm>
            <a:off x="3905250" y="6365001"/>
            <a:ext cx="1647189" cy="580390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</a:ln>
        </p:spPr>
        <p:txBody>
          <a:bodyPr vert="horz" wrap="square" lIns="0" tIns="20320" rIns="0" bIns="0" rtlCol="0">
            <a:spAutoFit/>
          </a:bodyPr>
          <a:lstStyle/>
          <a:p>
            <a:pPr marL="97155" marR="90170">
              <a:lnSpc>
                <a:spcPct val="110600"/>
              </a:lnSpc>
              <a:spcBef>
                <a:spcPts val="160"/>
              </a:spcBef>
            </a:pPr>
            <a:r>
              <a:rPr sz="1000" spc="-5" dirty="0">
                <a:latin typeface="Times New Roman"/>
                <a:cs typeface="Times New Roman"/>
              </a:rPr>
              <a:t>Sweet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Times New Roman"/>
                <a:cs typeface="Times New Roman"/>
              </a:rPr>
              <a:t>and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soluble in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water. 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Donot</a:t>
            </a:r>
            <a:r>
              <a:rPr sz="1000" spc="2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Reduce</a:t>
            </a:r>
            <a:r>
              <a:rPr sz="1000" spc="229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Fehling</a:t>
            </a:r>
            <a:r>
              <a:rPr sz="1000" spc="210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and </a:t>
            </a:r>
            <a:r>
              <a:rPr sz="1000" spc="-2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Benedict reagent.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4002087" y="7070407"/>
            <a:ext cx="1473835" cy="254635"/>
          </a:xfrm>
          <a:prstGeom prst="rect">
            <a:avLst/>
          </a:prstGeom>
          <a:solidFill>
            <a:srgbClr val="FFC000"/>
          </a:solidFill>
          <a:ln w="9525">
            <a:solidFill>
              <a:srgbClr val="0000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360"/>
              </a:spcBef>
            </a:pPr>
            <a:r>
              <a:rPr sz="1000" spc="-5" dirty="0">
                <a:latin typeface="Times New Roman"/>
                <a:cs typeface="Times New Roman"/>
              </a:rPr>
              <a:t>E.g.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5" dirty="0">
                <a:latin typeface="Times New Roman"/>
                <a:cs typeface="Times New Roman"/>
              </a:rPr>
              <a:t>Sucrose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296669"/>
            <a:ext cx="5756910" cy="1415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INTRODUCTION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6985">
              <a:lnSpc>
                <a:spcPct val="110000"/>
              </a:lnSpc>
            </a:pP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The</a:t>
            </a:r>
            <a:r>
              <a:rPr sz="1200" b="1" spc="1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lipids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are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 a</a:t>
            </a:r>
            <a:r>
              <a:rPr sz="1200" b="1" spc="29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heterogeneous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group</a:t>
            </a:r>
            <a:r>
              <a:rPr sz="1200" b="1" spc="10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of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organic</a:t>
            </a:r>
            <a:r>
              <a:rPr sz="1200" b="1" spc="290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compounds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relatively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insoluble</a:t>
            </a:r>
            <a:r>
              <a:rPr sz="1200" b="1" spc="290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10" dirty="0">
                <a:solidFill>
                  <a:srgbClr val="FF3300"/>
                </a:solidFill>
                <a:latin typeface="Times New Roman"/>
                <a:cs typeface="Times New Roman"/>
              </a:rPr>
              <a:t>in </a:t>
            </a:r>
            <a:r>
              <a:rPr sz="1200" b="1" spc="-28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water,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soluble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in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organic solvent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(alcohol,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ether,</a:t>
            </a:r>
            <a:r>
              <a:rPr sz="1200" b="1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benzene,</a:t>
            </a:r>
            <a:r>
              <a:rPr sz="1200" b="1" spc="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chloroform).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5080">
              <a:lnSpc>
                <a:spcPct val="110000"/>
              </a:lnSpc>
            </a:pPr>
            <a:r>
              <a:rPr sz="1200" dirty="0">
                <a:latin typeface="Times New Roman"/>
                <a:cs typeface="Times New Roman"/>
              </a:rPr>
              <a:t>While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carbohydrates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only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provide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4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kcal/g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of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energy,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provide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than</a:t>
            </a:r>
            <a:r>
              <a:rPr sz="1200" spc="-5" dirty="0">
                <a:latin typeface="Times New Roman"/>
                <a:cs typeface="Times New Roman"/>
              </a:rPr>
              <a:t> twice </a:t>
            </a:r>
            <a:r>
              <a:rPr sz="1200" dirty="0">
                <a:latin typeface="Times New Roman"/>
                <a:cs typeface="Times New Roman"/>
              </a:rPr>
              <a:t>the energy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unit </a:t>
            </a:r>
            <a:r>
              <a:rPr sz="1200" spc="-5" dirty="0">
                <a:latin typeface="Times New Roman"/>
                <a:cs typeface="Times New Roman"/>
              </a:rPr>
              <a:t>weight</a:t>
            </a:r>
            <a:r>
              <a:rPr sz="1200" dirty="0">
                <a:latin typeface="Times New Roman"/>
                <a:cs typeface="Times New Roman"/>
              </a:rPr>
              <a:t> of 9 </a:t>
            </a:r>
            <a:r>
              <a:rPr sz="1200" spc="-5" dirty="0">
                <a:latin typeface="Times New Roman"/>
                <a:cs typeface="Times New Roman"/>
              </a:rPr>
              <a:t>kcal/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g.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2892678"/>
            <a:ext cx="3719195" cy="42481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200" b="1" spc="-5" dirty="0">
                <a:latin typeface="Times New Roman"/>
                <a:cs typeface="Times New Roman"/>
              </a:rPr>
              <a:t>Fatty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carboxylic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long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hydrocarbon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chain.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3511422"/>
            <a:ext cx="5759450" cy="1014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Formula: R–COOH</a:t>
            </a:r>
            <a:r>
              <a:rPr sz="1200" dirty="0">
                <a:latin typeface="Times New Roman"/>
                <a:cs typeface="Times New Roman"/>
              </a:rPr>
              <a:t> where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dirty="0">
                <a:latin typeface="Times New Roman"/>
                <a:cs typeface="Times New Roman"/>
              </a:rPr>
              <a:t> a </a:t>
            </a:r>
            <a:r>
              <a:rPr sz="1200" spc="-5" dirty="0">
                <a:latin typeface="Times New Roman"/>
                <a:cs typeface="Times New Roman"/>
              </a:rPr>
              <a:t>hydrocarbon </a:t>
            </a:r>
            <a:r>
              <a:rPr sz="1200" dirty="0">
                <a:latin typeface="Times New Roman"/>
                <a:cs typeface="Times New Roman"/>
              </a:rPr>
              <a:t>chain.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 marR="5080">
              <a:lnSpc>
                <a:spcPct val="110800"/>
              </a:lnSpc>
            </a:pPr>
            <a:r>
              <a:rPr sz="1200" spc="-5" dirty="0">
                <a:latin typeface="Times New Roman"/>
                <a:cs typeface="Times New Roman"/>
              </a:rPr>
              <a:t>Lipids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polymer.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building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block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most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important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source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energy.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important </a:t>
            </a:r>
            <a:r>
              <a:rPr sz="1200" spc="-5" dirty="0">
                <a:latin typeface="Times New Roman"/>
                <a:cs typeface="Times New Roman"/>
              </a:rPr>
              <a:t>components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all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these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Palmitic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(16C),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Stearic acid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(18C).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may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 saturated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unsaturated.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63904" y="5710808"/>
            <a:ext cx="5830570" cy="1234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43180">
              <a:lnSpc>
                <a:spcPct val="110000"/>
              </a:lnSpc>
              <a:spcBef>
                <a:spcPts val="100"/>
              </a:spcBef>
              <a:buAutoNum type="arabicPeriod"/>
              <a:tabLst>
                <a:tab pos="22161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Saturated</a:t>
            </a:r>
            <a:r>
              <a:rPr sz="1200" b="1" spc="1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fatty</a:t>
            </a:r>
            <a:r>
              <a:rPr sz="1200" b="1" spc="1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r>
              <a:rPr sz="1200" b="1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have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any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double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bonds.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Saturated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solids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at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room </a:t>
            </a:r>
            <a:r>
              <a:rPr sz="1200" spc="-5" dirty="0">
                <a:latin typeface="Times New Roman"/>
                <a:cs typeface="Times New Roman"/>
              </a:rPr>
              <a:t>temperature.</a:t>
            </a:r>
            <a:r>
              <a:rPr sz="1200" dirty="0">
                <a:latin typeface="Times New Roman"/>
                <a:cs typeface="Times New Roman"/>
              </a:rPr>
              <a:t> Animal </a:t>
            </a:r>
            <a:r>
              <a:rPr sz="1200" spc="-5" dirty="0">
                <a:latin typeface="Times New Roman"/>
                <a:cs typeface="Times New Roman"/>
              </a:rPr>
              <a:t>fats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source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saturated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acids.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40"/>
              </a:spcBef>
            </a:pPr>
            <a:r>
              <a:rPr sz="1200" spc="-5" dirty="0">
                <a:latin typeface="Times New Roman"/>
                <a:cs typeface="Times New Roman"/>
              </a:rPr>
              <a:t>Saturated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 chain,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Stearic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</a:t>
            </a:r>
            <a:r>
              <a:rPr sz="1200" baseline="-10416" dirty="0">
                <a:latin typeface="Times New Roman"/>
                <a:cs typeface="Times New Roman"/>
              </a:rPr>
              <a:t>3</a:t>
            </a:r>
            <a:r>
              <a:rPr sz="1200" dirty="0">
                <a:latin typeface="Times New Roman"/>
                <a:cs typeface="Times New Roman"/>
              </a:rPr>
              <a:t>–CH</a:t>
            </a:r>
            <a:r>
              <a:rPr sz="1200" baseline="-10416" dirty="0">
                <a:latin typeface="Times New Roman"/>
                <a:cs typeface="Times New Roman"/>
              </a:rPr>
              <a:t>2</a:t>
            </a:r>
            <a:r>
              <a:rPr sz="1200" spc="157" baseline="-1041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165" baseline="-1041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7" baseline="-10416" dirty="0">
                <a:latin typeface="Times New Roman"/>
                <a:cs typeface="Times New Roman"/>
              </a:rPr>
              <a:t>14</a:t>
            </a:r>
            <a:r>
              <a:rPr sz="1200" spc="165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–COOH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 </a:t>
            </a:r>
            <a:r>
              <a:rPr sz="1200" spc="-5" dirty="0">
                <a:latin typeface="Times New Roman"/>
                <a:cs typeface="Times New Roman"/>
              </a:rPr>
              <a:t>Palmitic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Stearic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203200" indent="-152400">
              <a:lnSpc>
                <a:spcPct val="100000"/>
              </a:lnSpc>
              <a:buAutoNum type="arabicPeriod" startAt="2"/>
              <a:tabLst>
                <a:tab pos="2032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Unsaturated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fatty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have</a:t>
            </a:r>
            <a:r>
              <a:rPr sz="1200" dirty="0">
                <a:latin typeface="Times New Roman"/>
                <a:cs typeface="Times New Roman"/>
              </a:rPr>
              <a:t> one 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 double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bonds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along its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hydrocarbon</a:t>
            </a:r>
            <a:r>
              <a:rPr sz="1200" dirty="0">
                <a:latin typeface="Times New Roman"/>
                <a:cs typeface="Times New Roman"/>
              </a:rPr>
              <a:t> chain.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6604" y="8129778"/>
            <a:ext cx="5808980" cy="143573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23520" indent="-186055">
              <a:lnSpc>
                <a:spcPct val="100000"/>
              </a:lnSpc>
              <a:spcBef>
                <a:spcPts val="240"/>
              </a:spcBef>
              <a:buFont typeface="Times New Roman"/>
              <a:buAutoNum type="alphaUcPeriod"/>
              <a:tabLst>
                <a:tab pos="224154" algn="l"/>
              </a:tabLst>
            </a:pPr>
            <a:r>
              <a:rPr sz="1200" spc="-5" dirty="0">
                <a:latin typeface="Times New Roman"/>
                <a:cs typeface="Times New Roman"/>
              </a:rPr>
              <a:t>Monounsaturated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 one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double bond.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-1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Palmitoleic </a:t>
            </a:r>
            <a:r>
              <a:rPr sz="1200" dirty="0">
                <a:latin typeface="Times New Roman"/>
                <a:cs typeface="Times New Roman"/>
              </a:rPr>
              <a:t>acid,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Oleic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latin typeface="Times New Roman"/>
                <a:cs typeface="Times New Roman"/>
              </a:rPr>
              <a:t>Oleic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dirty="0">
                <a:latin typeface="Times New Roman"/>
                <a:cs typeface="Times New Roman"/>
              </a:rPr>
              <a:t> CH</a:t>
            </a:r>
            <a:r>
              <a:rPr sz="1200" baseline="-10416" dirty="0">
                <a:latin typeface="Times New Roman"/>
                <a:cs typeface="Times New Roman"/>
              </a:rPr>
              <a:t>3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7" baseline="-10416" dirty="0">
                <a:latin typeface="Times New Roman"/>
                <a:cs typeface="Times New Roman"/>
              </a:rPr>
              <a:t>7</a:t>
            </a:r>
            <a:r>
              <a:rPr sz="1200" spc="157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–CH</a:t>
            </a:r>
            <a:r>
              <a:rPr sz="1200" dirty="0">
                <a:latin typeface="Times New Roman"/>
                <a:cs typeface="Times New Roman"/>
              </a:rPr>
              <a:t> 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baseline="-10416" dirty="0">
                <a:latin typeface="Times New Roman"/>
                <a:cs typeface="Times New Roman"/>
              </a:rPr>
              <a:t>7</a:t>
            </a:r>
            <a:r>
              <a:rPr sz="1200" spc="157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–COOH</a:t>
            </a:r>
            <a:endParaRPr sz="1200">
              <a:latin typeface="Times New Roman"/>
              <a:cs typeface="Times New Roman"/>
            </a:endParaRPr>
          </a:p>
          <a:p>
            <a:pPr marL="38100" marR="30480">
              <a:lnSpc>
                <a:spcPts val="1590"/>
              </a:lnSpc>
              <a:spcBef>
                <a:spcPts val="70"/>
              </a:spcBef>
              <a:buFont typeface="Times New Roman"/>
              <a:buAutoNum type="alphaUcPeriod" startAt="2"/>
              <a:tabLst>
                <a:tab pos="218440" algn="l"/>
              </a:tabLst>
            </a:pPr>
            <a:r>
              <a:rPr sz="1200" spc="-5" dirty="0">
                <a:latin typeface="Times New Roman"/>
                <a:cs typeface="Times New Roman"/>
              </a:rPr>
              <a:t>Polyunsaturated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 </a:t>
            </a:r>
            <a:r>
              <a:rPr sz="1200" spc="-5" dirty="0">
                <a:latin typeface="Times New Roman"/>
                <a:cs typeface="Times New Roman"/>
              </a:rPr>
              <a:t>acids.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contains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double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bonds.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Plants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source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-5" dirty="0">
                <a:latin typeface="Times New Roman"/>
                <a:cs typeface="Times New Roman"/>
              </a:rPr>
              <a:t>unsaturated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acids.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7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5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Linoleic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Linolenic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aid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45"/>
              </a:spcBef>
            </a:pPr>
            <a:r>
              <a:rPr sz="1200" spc="-5" dirty="0">
                <a:latin typeface="Times New Roman"/>
                <a:cs typeface="Times New Roman"/>
              </a:rPr>
              <a:t>Linoleic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acid: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CH</a:t>
            </a:r>
            <a:r>
              <a:rPr sz="1200" baseline="-10416" dirty="0">
                <a:latin typeface="Times New Roman"/>
                <a:cs typeface="Times New Roman"/>
              </a:rPr>
              <a:t>3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7" baseline="-10416" dirty="0">
                <a:latin typeface="Times New Roman"/>
                <a:cs typeface="Times New Roman"/>
              </a:rPr>
              <a:t>4</a:t>
            </a:r>
            <a:r>
              <a:rPr sz="1200" spc="165" baseline="-10416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–CH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–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165" baseline="-10416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–CH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</a:t>
            </a:r>
            <a:r>
              <a:rPr sz="1200" dirty="0">
                <a:latin typeface="Times New Roman"/>
                <a:cs typeface="Times New Roman"/>
              </a:rPr>
              <a:t> – </a:t>
            </a:r>
            <a:r>
              <a:rPr sz="1200" spc="-5" dirty="0">
                <a:latin typeface="Times New Roman"/>
                <a:cs typeface="Times New Roman"/>
              </a:rPr>
              <a:t>(CH</a:t>
            </a:r>
            <a:r>
              <a:rPr sz="1200" spc="-7" baseline="-10416" dirty="0">
                <a:latin typeface="Times New Roman"/>
                <a:cs typeface="Times New Roman"/>
              </a:rPr>
              <a:t>2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baseline="-10416" dirty="0">
                <a:latin typeface="Times New Roman"/>
                <a:cs typeface="Times New Roman"/>
              </a:rPr>
              <a:t>7</a:t>
            </a:r>
            <a:r>
              <a:rPr sz="1200" dirty="0">
                <a:latin typeface="Times New Roman"/>
                <a:cs typeface="Times New Roman"/>
              </a:rPr>
              <a:t>–COOH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3162300" y="704849"/>
            <a:ext cx="1622425" cy="406400"/>
            <a:chOff x="3162300" y="704849"/>
            <a:chExt cx="1622425" cy="406400"/>
          </a:xfrm>
        </p:grpSpPr>
        <p:sp>
          <p:nvSpPr>
            <p:cNvPr id="8" name="object 8"/>
            <p:cNvSpPr/>
            <p:nvPr/>
          </p:nvSpPr>
          <p:spPr>
            <a:xfrm>
              <a:off x="3175000" y="730249"/>
              <a:ext cx="1609725" cy="381000"/>
            </a:xfrm>
            <a:custGeom>
              <a:avLst/>
              <a:gdLst/>
              <a:ahLst/>
              <a:cxnLst/>
              <a:rect l="l" t="t" r="r" b="b"/>
              <a:pathLst>
                <a:path w="1609725" h="381000">
                  <a:moveTo>
                    <a:pt x="1609725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1609725" y="381000"/>
                  </a:lnTo>
                  <a:lnTo>
                    <a:pt x="1609725" y="0"/>
                  </a:lnTo>
                  <a:close/>
                </a:path>
              </a:pathLst>
            </a:custGeom>
            <a:solidFill>
              <a:srgbClr val="964605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62300" y="704849"/>
              <a:ext cx="1609725" cy="38100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3162300" y="704849"/>
            <a:ext cx="1609725" cy="381000"/>
          </a:xfrm>
          <a:prstGeom prst="rect">
            <a:avLst/>
          </a:prstGeom>
          <a:ln w="12700">
            <a:solidFill>
              <a:srgbClr val="F9BE8F"/>
            </a:solidFill>
          </a:ln>
        </p:spPr>
        <p:txBody>
          <a:bodyPr vert="horz" wrap="square" lIns="0" tIns="34925" rIns="0" bIns="0" rtlCol="0">
            <a:spAutoFit/>
          </a:bodyPr>
          <a:lstStyle/>
          <a:p>
            <a:pPr marL="381635">
              <a:lnSpc>
                <a:spcPct val="100000"/>
              </a:lnSpc>
              <a:spcBef>
                <a:spcPts val="275"/>
              </a:spcBef>
            </a:pP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LIPIDS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386012" y="5167629"/>
            <a:ext cx="1781175" cy="127000"/>
            <a:chOff x="2386012" y="5167629"/>
            <a:chExt cx="1781175" cy="127000"/>
          </a:xfrm>
        </p:grpSpPr>
        <p:sp>
          <p:nvSpPr>
            <p:cNvPr id="12" name="object 12"/>
            <p:cNvSpPr/>
            <p:nvPr/>
          </p:nvSpPr>
          <p:spPr>
            <a:xfrm>
              <a:off x="2390775" y="5177789"/>
              <a:ext cx="1771650" cy="635"/>
            </a:xfrm>
            <a:custGeom>
              <a:avLst/>
              <a:gdLst/>
              <a:ahLst/>
              <a:cxnLst/>
              <a:rect l="l" t="t" r="r" b="b"/>
              <a:pathLst>
                <a:path w="1771650" h="635">
                  <a:moveTo>
                    <a:pt x="0" y="0"/>
                  </a:moveTo>
                  <a:lnTo>
                    <a:pt x="1771650" y="63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152900" y="5177789"/>
              <a:ext cx="0" cy="104775"/>
            </a:xfrm>
            <a:custGeom>
              <a:avLst/>
              <a:gdLst/>
              <a:ahLst/>
              <a:cxnLst/>
              <a:rect l="l" t="t" r="r" b="b"/>
              <a:pathLst>
                <a:path h="104775">
                  <a:moveTo>
                    <a:pt x="0" y="0"/>
                  </a:moveTo>
                  <a:lnTo>
                    <a:pt x="0" y="104775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391410" y="5173027"/>
              <a:ext cx="0" cy="116205"/>
            </a:xfrm>
            <a:custGeom>
              <a:avLst/>
              <a:gdLst/>
              <a:ahLst/>
              <a:cxnLst/>
              <a:rect l="l" t="t" r="r" b="b"/>
              <a:pathLst>
                <a:path h="116204">
                  <a:moveTo>
                    <a:pt x="0" y="0"/>
                  </a:moveTo>
                  <a:lnTo>
                    <a:pt x="0" y="115887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674495" y="5285739"/>
            <a:ext cx="1487805" cy="276225"/>
          </a:xfrm>
          <a:prstGeom prst="rect">
            <a:avLst/>
          </a:prstGeom>
          <a:solidFill>
            <a:srgbClr val="6CF64B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15"/>
              </a:spcBef>
            </a:pPr>
            <a:r>
              <a:rPr sz="1200" spc="-5" dirty="0">
                <a:latin typeface="Times New Roman"/>
                <a:cs typeface="Times New Roman"/>
              </a:rPr>
              <a:t>Saturated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277552" y="4995544"/>
            <a:ext cx="0" cy="187960"/>
          </a:xfrm>
          <a:custGeom>
            <a:avLst/>
            <a:gdLst/>
            <a:ahLst/>
            <a:cxnLst/>
            <a:rect l="l" t="t" r="r" b="b"/>
            <a:pathLst>
              <a:path h="187960">
                <a:moveTo>
                  <a:pt x="0" y="0"/>
                </a:moveTo>
                <a:lnTo>
                  <a:pt x="0" y="187642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647950" y="4690744"/>
            <a:ext cx="1257300" cy="30480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254000">
              <a:lnSpc>
                <a:spcPct val="100000"/>
              </a:lnSpc>
              <a:spcBef>
                <a:spcPts val="315"/>
              </a:spcBef>
            </a:pPr>
            <a:r>
              <a:rPr sz="1200" b="1" spc="-5" dirty="0">
                <a:latin typeface="Times New Roman"/>
                <a:cs typeface="Times New Roman"/>
              </a:rPr>
              <a:t>Fatty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79470" y="5285739"/>
            <a:ext cx="1497330" cy="276225"/>
          </a:xfrm>
          <a:prstGeom prst="rect">
            <a:avLst/>
          </a:prstGeom>
          <a:solidFill>
            <a:srgbClr val="FF66CC"/>
          </a:solidFill>
          <a:ln w="9525">
            <a:solidFill>
              <a:srgbClr val="000000"/>
            </a:solidFill>
          </a:ln>
        </p:spPr>
        <p:txBody>
          <a:bodyPr vert="horz" wrap="square" lIns="0" tIns="35560" rIns="0" bIns="0" rtlCol="0">
            <a:spAutoFit/>
          </a:bodyPr>
          <a:lstStyle/>
          <a:p>
            <a:pPr marL="223520">
              <a:lnSpc>
                <a:spcPct val="100000"/>
              </a:lnSpc>
              <a:spcBef>
                <a:spcPts val="280"/>
              </a:spcBef>
            </a:pPr>
            <a:r>
              <a:rPr sz="1200" spc="-5" dirty="0">
                <a:latin typeface="Times New Roman"/>
                <a:cs typeface="Times New Roman"/>
              </a:rPr>
              <a:t>Unsaturated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994217" y="7433309"/>
            <a:ext cx="2694940" cy="195580"/>
            <a:chOff x="1994217" y="7433309"/>
            <a:chExt cx="2694940" cy="195580"/>
          </a:xfrm>
        </p:grpSpPr>
        <p:sp>
          <p:nvSpPr>
            <p:cNvPr id="20" name="object 20"/>
            <p:cNvSpPr/>
            <p:nvPr/>
          </p:nvSpPr>
          <p:spPr>
            <a:xfrm>
              <a:off x="2000249" y="7444104"/>
              <a:ext cx="2684145" cy="0"/>
            </a:xfrm>
            <a:custGeom>
              <a:avLst/>
              <a:gdLst/>
              <a:ahLst/>
              <a:cxnLst/>
              <a:rect l="l" t="t" r="r" b="b"/>
              <a:pathLst>
                <a:path w="2684145">
                  <a:moveTo>
                    <a:pt x="0" y="0"/>
                  </a:moveTo>
                  <a:lnTo>
                    <a:pt x="2684145" y="0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684394" y="7443469"/>
              <a:ext cx="0" cy="180340"/>
            </a:xfrm>
            <a:custGeom>
              <a:avLst/>
              <a:gdLst/>
              <a:ahLst/>
              <a:cxnLst/>
              <a:rect l="l" t="t" r="r" b="b"/>
              <a:pathLst>
                <a:path h="180340">
                  <a:moveTo>
                    <a:pt x="0" y="0"/>
                  </a:moveTo>
                  <a:lnTo>
                    <a:pt x="0" y="18033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999614" y="7438707"/>
              <a:ext cx="0" cy="184785"/>
            </a:xfrm>
            <a:custGeom>
              <a:avLst/>
              <a:gdLst/>
              <a:ahLst/>
              <a:cxnLst/>
              <a:rect l="l" t="t" r="r" b="b"/>
              <a:pathLst>
                <a:path h="184784">
                  <a:moveTo>
                    <a:pt x="0" y="0"/>
                  </a:moveTo>
                  <a:lnTo>
                    <a:pt x="0" y="184467"/>
                  </a:lnTo>
                </a:path>
              </a:pathLst>
            </a:custGeom>
            <a:ln w="1079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057910" y="7623175"/>
            <a:ext cx="2219960" cy="276225"/>
          </a:xfrm>
          <a:prstGeom prst="rect">
            <a:avLst/>
          </a:prstGeom>
          <a:solidFill>
            <a:srgbClr val="6CF64B"/>
          </a:solidFill>
          <a:ln w="9525">
            <a:solidFill>
              <a:srgbClr val="000000"/>
            </a:solidFill>
          </a:ln>
        </p:spPr>
        <p:txBody>
          <a:bodyPr vert="horz" wrap="square" lIns="0" tIns="36194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284"/>
              </a:spcBef>
            </a:pPr>
            <a:r>
              <a:rPr sz="1200" spc="-5" dirty="0">
                <a:latin typeface="Times New Roman"/>
                <a:cs typeface="Times New Roman"/>
              </a:rPr>
              <a:t>Mono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unsaturated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277552" y="7281544"/>
            <a:ext cx="0" cy="167005"/>
          </a:xfrm>
          <a:custGeom>
            <a:avLst/>
            <a:gdLst/>
            <a:ahLst/>
            <a:cxnLst/>
            <a:rect l="l" t="t" r="r" b="b"/>
            <a:pathLst>
              <a:path h="167004">
                <a:moveTo>
                  <a:pt x="0" y="0"/>
                </a:moveTo>
                <a:lnTo>
                  <a:pt x="0" y="166687"/>
                </a:lnTo>
              </a:path>
            </a:pathLst>
          </a:custGeom>
          <a:ln w="101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400300" y="7033894"/>
            <a:ext cx="1847850" cy="247650"/>
          </a:xfrm>
          <a:prstGeom prst="rect">
            <a:avLst/>
          </a:prstGeom>
          <a:solidFill>
            <a:srgbClr val="FF5050"/>
          </a:solidFill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23825">
              <a:lnSpc>
                <a:spcPct val="100000"/>
              </a:lnSpc>
              <a:spcBef>
                <a:spcPts val="330"/>
              </a:spcBef>
            </a:pPr>
            <a:r>
              <a:rPr sz="1200" b="1" spc="-5" dirty="0">
                <a:latin typeface="Times New Roman"/>
                <a:cs typeface="Times New Roman"/>
              </a:rPr>
              <a:t>Unsaturated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Fatty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Acids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571875" y="7623175"/>
            <a:ext cx="2219325" cy="276225"/>
          </a:xfrm>
          <a:prstGeom prst="rect">
            <a:avLst/>
          </a:prstGeom>
          <a:solidFill>
            <a:srgbClr val="FF66CC"/>
          </a:solidFill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295275">
              <a:lnSpc>
                <a:spcPct val="100000"/>
              </a:lnSpc>
              <a:spcBef>
                <a:spcPts val="295"/>
              </a:spcBef>
            </a:pPr>
            <a:r>
              <a:rPr sz="1200" dirty="0">
                <a:latin typeface="Times New Roman"/>
                <a:cs typeface="Times New Roman"/>
              </a:rPr>
              <a:t>Poly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unsaturated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532018" y="7313396"/>
            <a:ext cx="1205230" cy="101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facebook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group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and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then</a:t>
            </a:r>
            <a:r>
              <a:rPr sz="500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spc="-5" dirty="0">
                <a:solidFill>
                  <a:srgbClr val="010101"/>
                </a:solidFill>
                <a:latin typeface="Arial"/>
                <a:cs typeface="Arial"/>
              </a:rPr>
              <a:t>go</a:t>
            </a:r>
            <a:r>
              <a:rPr sz="500" spc="-15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to</a:t>
            </a:r>
            <a:r>
              <a:rPr sz="500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file</a:t>
            </a:r>
            <a:r>
              <a:rPr sz="500" spc="-10" dirty="0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10101"/>
                </a:solidFill>
                <a:latin typeface="Arial"/>
                <a:cs typeface="Arial"/>
              </a:rPr>
              <a:t>section</a:t>
            </a:r>
            <a:endParaRPr sz="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88238"/>
            <a:ext cx="5753735" cy="2021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Lipids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</a:t>
            </a:r>
            <a:r>
              <a:rPr sz="1200" spc="5" dirty="0">
                <a:latin typeface="Times New Roman"/>
                <a:cs typeface="Times New Roman"/>
              </a:rPr>
              <a:t> be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divided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major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classes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Saponification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properties: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buAutoNum type="arabicPeriod"/>
              <a:tabLst>
                <a:tab pos="1651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Saponifiable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lipids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000"/>
              </a:lnSpc>
              <a:spcBef>
                <a:spcPts val="15"/>
              </a:spcBef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saponifiable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lipid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contains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more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ester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allowing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it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undergo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hydrolysis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-5" dirty="0">
                <a:latin typeface="Times New Roman"/>
                <a:cs typeface="Times New Roman"/>
              </a:rPr>
              <a:t> presence </a:t>
            </a:r>
            <a:r>
              <a:rPr sz="1200" dirty="0">
                <a:latin typeface="Times New Roman"/>
                <a:cs typeface="Times New Roman"/>
              </a:rPr>
              <a:t>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acid,</a:t>
            </a:r>
            <a:r>
              <a:rPr sz="1200" dirty="0">
                <a:latin typeface="Times New Roman"/>
                <a:cs typeface="Times New Roman"/>
              </a:rPr>
              <a:t> base, or enzyme.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31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triglycerides,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waxes,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phospholipids,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sphingolipids.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00">
              <a:latin typeface="Times New Roman"/>
              <a:cs typeface="Times New Roman"/>
            </a:endParaRPr>
          </a:p>
          <a:p>
            <a:pPr marL="165100" indent="-152400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1651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Nonsaponifiable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lipids</a:t>
            </a:r>
            <a:r>
              <a:rPr sz="1200" spc="-5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nonsaponifiable</a:t>
            </a:r>
            <a:r>
              <a:rPr sz="1200" dirty="0">
                <a:latin typeface="Times New Roman"/>
                <a:cs typeface="Times New Roman"/>
              </a:rPr>
              <a:t> lipid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cannot be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broken</a:t>
            </a:r>
            <a:r>
              <a:rPr sz="1200" dirty="0">
                <a:latin typeface="Times New Roman"/>
                <a:cs typeface="Times New Roman"/>
              </a:rPr>
              <a:t> up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into smaller</a:t>
            </a:r>
            <a:r>
              <a:rPr sz="1200" spc="-5" dirty="0">
                <a:latin typeface="Times New Roman"/>
                <a:cs typeface="Times New Roman"/>
              </a:rPr>
              <a:t> molecules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by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hydrolysis.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30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Steroids,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prostaglandins,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terpenes.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3106039"/>
            <a:ext cx="37020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Lipids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</a:t>
            </a:r>
            <a:r>
              <a:rPr sz="1200" spc="5" dirty="0">
                <a:latin typeface="Times New Roman"/>
                <a:cs typeface="Times New Roman"/>
              </a:rPr>
              <a:t> be</a:t>
            </a:r>
            <a:r>
              <a:rPr sz="1200" spc="-5" dirty="0">
                <a:latin typeface="Times New Roman"/>
                <a:cs typeface="Times New Roman"/>
              </a:rPr>
              <a:t> divided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classes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on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basis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polarity: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3490087"/>
            <a:ext cx="5757545" cy="831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0400"/>
              </a:lnSpc>
              <a:spcBef>
                <a:spcPts val="95"/>
              </a:spcBef>
            </a:pPr>
            <a:r>
              <a:rPr sz="1200" b="1" dirty="0">
                <a:latin typeface="Times New Roman"/>
                <a:cs typeface="Times New Roman"/>
              </a:rPr>
              <a:t>1. Nonpolar lipids </a:t>
            </a:r>
            <a:r>
              <a:rPr sz="1200" b="1" spc="-5" dirty="0">
                <a:latin typeface="Times New Roman"/>
                <a:cs typeface="Times New Roman"/>
              </a:rPr>
              <a:t>(Neutral </a:t>
            </a:r>
            <a:r>
              <a:rPr sz="1200" b="1" dirty="0">
                <a:latin typeface="Times New Roman"/>
                <a:cs typeface="Times New Roman"/>
              </a:rPr>
              <a:t>lipid): </a:t>
            </a:r>
            <a:r>
              <a:rPr sz="1200" dirty="0">
                <a:latin typeface="Times New Roman"/>
                <a:cs typeface="Times New Roman"/>
              </a:rPr>
              <a:t>The lipids </a:t>
            </a:r>
            <a:r>
              <a:rPr sz="1200" spc="-5" dirty="0">
                <a:latin typeface="Times New Roman"/>
                <a:cs typeface="Times New Roman"/>
              </a:rPr>
              <a:t>which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5" dirty="0">
                <a:latin typeface="Times New Roman"/>
                <a:cs typeface="Times New Roman"/>
              </a:rPr>
              <a:t>uncharged </a:t>
            </a:r>
            <a:r>
              <a:rPr sz="1200" dirty="0">
                <a:latin typeface="Times New Roman"/>
                <a:cs typeface="Times New Roman"/>
              </a:rPr>
              <a:t>such </a:t>
            </a:r>
            <a:r>
              <a:rPr sz="1200" spc="-5" dirty="0">
                <a:latin typeface="Times New Roman"/>
                <a:cs typeface="Times New Roman"/>
              </a:rPr>
              <a:t>as triglycerides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(Triacylglycerols),</a:t>
            </a:r>
            <a:r>
              <a:rPr sz="1200" dirty="0">
                <a:latin typeface="Times New Roman"/>
                <a:cs typeface="Times New Roman"/>
              </a:rPr>
              <a:t> are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for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energy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storage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fuel.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Triglycerides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are</a:t>
            </a:r>
            <a:r>
              <a:rPr sz="1200" dirty="0">
                <a:latin typeface="Times New Roman"/>
                <a:cs typeface="Times New Roman"/>
              </a:rPr>
              <a:t> the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esters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of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glycerol and</a:t>
            </a:r>
            <a:r>
              <a:rPr sz="1200" dirty="0">
                <a:latin typeface="Times New Roman"/>
                <a:cs typeface="Times New Roman"/>
              </a:rPr>
              <a:t> 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40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32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Gycerides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(Mono,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triacylglycerols),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Cholesterol,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Cholesterylester.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4495926"/>
            <a:ext cx="3666490" cy="6324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8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2.</a:t>
            </a:r>
            <a:r>
              <a:rPr sz="1200" b="1" spc="15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Polar</a:t>
            </a:r>
            <a:r>
              <a:rPr sz="1200" b="1" spc="1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lipids:</a:t>
            </a:r>
            <a:r>
              <a:rPr sz="1200" b="1" spc="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Lipids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form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barrier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with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external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membranes.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-15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Glycerophospholipids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</a:t>
            </a:r>
            <a:r>
              <a:rPr sz="1200" spc="-5" dirty="0">
                <a:latin typeface="Times New Roman"/>
                <a:cs typeface="Times New Roman"/>
              </a:rPr>
              <a:t> Sphingolipids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39282" y="4515738"/>
            <a:ext cx="20205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water</a:t>
            </a:r>
            <a:r>
              <a:rPr sz="1200" spc="4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environment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4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used</a:t>
            </a:r>
            <a:r>
              <a:rPr sz="1200" spc="4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5309997"/>
            <a:ext cx="5758180" cy="2766060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200" b="1" spc="-5" dirty="0">
                <a:latin typeface="Times New Roman"/>
                <a:cs typeface="Times New Roman"/>
              </a:rPr>
              <a:t>Essential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fatty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spc="-10" dirty="0">
                <a:latin typeface="Times New Roman"/>
                <a:cs typeface="Times New Roman"/>
              </a:rPr>
              <a:t>If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2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can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only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obtained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diet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(for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humans)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then</a:t>
            </a:r>
            <a:r>
              <a:rPr sz="1200" spc="25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</a:t>
            </a:r>
            <a:r>
              <a:rPr sz="1200" spc="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is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ct val="110000"/>
              </a:lnSpc>
              <a:spcBef>
                <a:spcPts val="10"/>
              </a:spcBef>
            </a:pPr>
            <a:r>
              <a:rPr sz="1200" spc="-5" dirty="0">
                <a:latin typeface="Times New Roman"/>
                <a:cs typeface="Times New Roman"/>
              </a:rPr>
              <a:t>essential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acid.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Two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2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cannot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be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synthesized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body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therefore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essential.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538DD3"/>
                </a:solidFill>
                <a:latin typeface="Times New Roman"/>
                <a:cs typeface="Times New Roman"/>
              </a:rPr>
              <a:t>Example:</a:t>
            </a:r>
            <a:r>
              <a:rPr sz="1200" b="1" spc="20" dirty="0">
                <a:solidFill>
                  <a:srgbClr val="538DD3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Linoleic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linolenic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acids,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which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both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unsaturated.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Nonessential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fatty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acids</a:t>
            </a:r>
            <a:endParaRPr sz="1200">
              <a:latin typeface="Times New Roman"/>
              <a:cs typeface="Times New Roman"/>
            </a:endParaRPr>
          </a:p>
          <a:p>
            <a:pPr marL="12700" marR="6985">
              <a:lnSpc>
                <a:spcPts val="1580"/>
              </a:lnSpc>
              <a:spcBef>
                <a:spcPts val="65"/>
              </a:spcBef>
            </a:pPr>
            <a:r>
              <a:rPr sz="1200" spc="-5" dirty="0">
                <a:latin typeface="Times New Roman"/>
                <a:cs typeface="Times New Roman"/>
              </a:rPr>
              <a:t>Nonessential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can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made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by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human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body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and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not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need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obtained </a:t>
            </a:r>
            <a:r>
              <a:rPr sz="1200" spc="-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diet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alone.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These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are made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from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carbohydrates</a:t>
            </a:r>
            <a:r>
              <a:rPr sz="1200" dirty="0">
                <a:latin typeface="Times New Roman"/>
                <a:cs typeface="Times New Roman"/>
              </a:rPr>
              <a:t> and </a:t>
            </a:r>
            <a:r>
              <a:rPr sz="1200" spc="-5" dirty="0">
                <a:latin typeface="Times New Roman"/>
                <a:cs typeface="Times New Roman"/>
              </a:rPr>
              <a:t>proteins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from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other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PROPERTIES</a:t>
            </a:r>
            <a:r>
              <a:rPr sz="1200" b="1" spc="10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dirty="0">
                <a:solidFill>
                  <a:srgbClr val="5846E1"/>
                </a:solidFill>
                <a:latin typeface="Times New Roman"/>
                <a:cs typeface="Times New Roman"/>
              </a:rPr>
              <a:t>OF </a:t>
            </a: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TRIGLYCERIDES</a:t>
            </a:r>
            <a:r>
              <a:rPr sz="1200" b="1" spc="15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(TG)/TRIACYLGLYCEROL</a:t>
            </a:r>
            <a:r>
              <a:rPr sz="1200" b="1" spc="30" dirty="0">
                <a:solidFill>
                  <a:srgbClr val="5846E1"/>
                </a:solidFill>
                <a:latin typeface="Times New Roman"/>
                <a:cs typeface="Times New Roman"/>
              </a:rPr>
              <a:t> </a:t>
            </a:r>
            <a:r>
              <a:rPr sz="1200" b="1" spc="-5" dirty="0">
                <a:solidFill>
                  <a:srgbClr val="5846E1"/>
                </a:solidFill>
                <a:latin typeface="Times New Roman"/>
                <a:cs typeface="Times New Roman"/>
              </a:rPr>
              <a:t>(TAG)</a:t>
            </a:r>
            <a:endParaRPr sz="1200">
              <a:latin typeface="Times New Roman"/>
              <a:cs typeface="Times New Roman"/>
            </a:endParaRPr>
          </a:p>
          <a:p>
            <a:pPr marL="12700" marR="6350" algn="just">
              <a:lnSpc>
                <a:spcPct val="110000"/>
              </a:lnSpc>
              <a:spcBef>
                <a:spcPts val="985"/>
              </a:spcBef>
            </a:pPr>
            <a:r>
              <a:rPr sz="1200" spc="-5" dirty="0">
                <a:latin typeface="Times New Roman"/>
                <a:cs typeface="Times New Roman"/>
              </a:rPr>
              <a:t>Structurally triglycerides contain three </a:t>
            </a:r>
            <a:r>
              <a:rPr sz="1200" dirty="0">
                <a:latin typeface="Times New Roman"/>
                <a:cs typeface="Times New Roman"/>
              </a:rPr>
              <a:t>fatty </a:t>
            </a:r>
            <a:r>
              <a:rPr sz="1200" spc="-5" dirty="0">
                <a:latin typeface="Times New Roman"/>
                <a:cs typeface="Times New Roman"/>
              </a:rPr>
              <a:t>acid molecule esterified </a:t>
            </a:r>
            <a:r>
              <a:rPr sz="1200" dirty="0">
                <a:latin typeface="Times New Roman"/>
                <a:cs typeface="Times New Roman"/>
              </a:rPr>
              <a:t>to </a:t>
            </a:r>
            <a:r>
              <a:rPr sz="1200" spc="-5" dirty="0">
                <a:latin typeface="Times New Roman"/>
                <a:cs typeface="Times New Roman"/>
              </a:rPr>
              <a:t>the three hydroxyl 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group </a:t>
            </a:r>
            <a:r>
              <a:rPr sz="1200" dirty="0">
                <a:latin typeface="Times New Roman"/>
                <a:cs typeface="Times New Roman"/>
              </a:rPr>
              <a:t>of the </a:t>
            </a:r>
            <a:r>
              <a:rPr sz="1200" spc="-5" dirty="0">
                <a:latin typeface="Times New Roman"/>
                <a:cs typeface="Times New Roman"/>
              </a:rPr>
              <a:t>glycerol. </a:t>
            </a:r>
            <a:r>
              <a:rPr sz="1200" dirty="0">
                <a:latin typeface="Times New Roman"/>
                <a:cs typeface="Times New Roman"/>
              </a:rPr>
              <a:t>Simple </a:t>
            </a:r>
            <a:r>
              <a:rPr sz="1200" spc="-5" dirty="0">
                <a:latin typeface="Times New Roman"/>
                <a:cs typeface="Times New Roman"/>
              </a:rPr>
              <a:t>triglycerides </a:t>
            </a:r>
            <a:r>
              <a:rPr sz="1200" dirty="0">
                <a:latin typeface="Times New Roman"/>
                <a:cs typeface="Times New Roman"/>
              </a:rPr>
              <a:t>contain only one type of fatty </a:t>
            </a:r>
            <a:r>
              <a:rPr sz="1200" spc="-5" dirty="0">
                <a:latin typeface="Times New Roman"/>
                <a:cs typeface="Times New Roman"/>
              </a:rPr>
              <a:t>acids </a:t>
            </a:r>
            <a:r>
              <a:rPr sz="1200" dirty="0">
                <a:latin typeface="Times New Roman"/>
                <a:cs typeface="Times New Roman"/>
              </a:rPr>
              <a:t>while mixed 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triglycerides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contain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two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or</a:t>
            </a:r>
            <a:r>
              <a:rPr sz="1200" spc="-5" dirty="0">
                <a:latin typeface="Times New Roman"/>
                <a:cs typeface="Times New Roman"/>
              </a:rPr>
              <a:t> three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different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types</a:t>
            </a:r>
            <a:r>
              <a:rPr sz="1200" dirty="0">
                <a:latin typeface="Times New Roman"/>
                <a:cs typeface="Times New Roman"/>
              </a:rPr>
              <a:t> of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fatty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acid.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0200" y="8229600"/>
            <a:ext cx="4248150" cy="1409700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2636647" y="9725659"/>
            <a:ext cx="196468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Times New Roman"/>
                <a:cs typeface="Times New Roman"/>
              </a:rPr>
              <a:t>Figure</a:t>
            </a:r>
            <a:r>
              <a:rPr sz="1000" b="1" dirty="0">
                <a:latin typeface="Times New Roman"/>
                <a:cs typeface="Times New Roman"/>
              </a:rPr>
              <a:t> 1:</a:t>
            </a:r>
            <a:r>
              <a:rPr sz="1000" b="1" spc="-5" dirty="0">
                <a:latin typeface="Times New Roman"/>
                <a:cs typeface="Times New Roman"/>
              </a:rPr>
              <a:t> Structure</a:t>
            </a:r>
            <a:r>
              <a:rPr sz="1000" b="1" spc="5" dirty="0">
                <a:latin typeface="Times New Roman"/>
                <a:cs typeface="Times New Roman"/>
              </a:rPr>
              <a:t> </a:t>
            </a:r>
            <a:r>
              <a:rPr sz="1000" b="1" dirty="0">
                <a:latin typeface="Times New Roman"/>
                <a:cs typeface="Times New Roman"/>
              </a:rPr>
              <a:t>of</a:t>
            </a:r>
            <a:r>
              <a:rPr sz="1000" b="1" spc="-5" dirty="0">
                <a:latin typeface="Times New Roman"/>
                <a:cs typeface="Times New Roman"/>
              </a:rPr>
              <a:t> Triglycerides</a:t>
            </a:r>
            <a:endParaRPr sz="1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25</TotalTime>
  <Words>5183</Words>
  <Application>Microsoft Office PowerPoint</Application>
  <PresentationFormat>Custom</PresentationFormat>
  <Paragraphs>544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Aspect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PROTEIN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NUCLEIC ACID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user</cp:lastModifiedBy>
  <cp:revision>5</cp:revision>
  <dcterms:created xsi:type="dcterms:W3CDTF">2021-03-04T14:31:21Z</dcterms:created>
  <dcterms:modified xsi:type="dcterms:W3CDTF">2021-03-05T00:53:50Z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2018-02-14T00:00:00Z</vt:filetime>
  </property>
  <property fmtid="{D5CDD505-2E9C-101B-9397-08002B2CF9AE}" pid="3" name="LastSaved">
    <vt:filetime>2021-03-04T00:00:00Z</vt:filetime>
  </property>
</Properties>
</file>